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606" r:id="rId2"/>
    <p:sldId id="630" r:id="rId3"/>
    <p:sldId id="258" r:id="rId4"/>
    <p:sldId id="259" r:id="rId5"/>
    <p:sldId id="627" r:id="rId6"/>
    <p:sldId id="631" r:id="rId7"/>
    <p:sldId id="612" r:id="rId8"/>
    <p:sldId id="613" r:id="rId9"/>
    <p:sldId id="614" r:id="rId10"/>
    <p:sldId id="615" r:id="rId11"/>
    <p:sldId id="616" r:id="rId12"/>
    <p:sldId id="617" r:id="rId13"/>
    <p:sldId id="632" r:id="rId14"/>
    <p:sldId id="396" r:id="rId15"/>
    <p:sldId id="395" r:id="rId16"/>
    <p:sldId id="405" r:id="rId17"/>
    <p:sldId id="406" r:id="rId18"/>
    <p:sldId id="358" r:id="rId19"/>
    <p:sldId id="680" r:id="rId20"/>
    <p:sldId id="681" r:id="rId21"/>
    <p:sldId id="682" r:id="rId22"/>
    <p:sldId id="683" r:id="rId23"/>
    <p:sldId id="684" r:id="rId24"/>
    <p:sldId id="685" r:id="rId25"/>
    <p:sldId id="351" r:id="rId26"/>
    <p:sldId id="347" r:id="rId27"/>
    <p:sldId id="1372" r:id="rId28"/>
    <p:sldId id="1374" r:id="rId29"/>
    <p:sldId id="1379" r:id="rId30"/>
    <p:sldId id="322" r:id="rId31"/>
    <p:sldId id="339" r:id="rId32"/>
    <p:sldId id="991" r:id="rId33"/>
    <p:sldId id="996" r:id="rId34"/>
    <p:sldId id="997" r:id="rId35"/>
    <p:sldId id="986" r:id="rId36"/>
    <p:sldId id="988" r:id="rId37"/>
    <p:sldId id="990" r:id="rId38"/>
    <p:sldId id="278" r:id="rId39"/>
    <p:sldId id="288" r:id="rId40"/>
    <p:sldId id="289" r:id="rId41"/>
    <p:sldId id="290" r:id="rId42"/>
    <p:sldId id="291" r:id="rId43"/>
    <p:sldId id="292" r:id="rId44"/>
    <p:sldId id="293" r:id="rId45"/>
    <p:sldId id="294" r:id="rId46"/>
    <p:sldId id="295" r:id="rId47"/>
    <p:sldId id="427" r:id="rId48"/>
    <p:sldId id="445" r:id="rId49"/>
    <p:sldId id="446" r:id="rId50"/>
    <p:sldId id="447" r:id="rId51"/>
    <p:sldId id="448" r:id="rId5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E2"/>
    <a:srgbClr val="FFF7F4"/>
    <a:srgbClr val="E3F5FF"/>
    <a:srgbClr val="FFFFF6"/>
    <a:srgbClr val="F5FFF3"/>
    <a:srgbClr val="EAFFEF"/>
    <a:srgbClr val="B6DCFF"/>
    <a:srgbClr val="EFFFB0"/>
    <a:srgbClr val="F3FF9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851" autoAdjust="0"/>
    <p:restoredTop sz="94660"/>
  </p:normalViewPr>
  <p:slideViewPr>
    <p:cSldViewPr>
      <p:cViewPr varScale="1">
        <p:scale>
          <a:sx n="114" d="100"/>
          <a:sy n="114" d="100"/>
        </p:scale>
        <p:origin x="112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4536" y="3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29" name="Rectangle 5"/>
          <p:cNvSpPr>
            <a:spLocks noGrp="1" noChangeArrowheads="1"/>
          </p:cNvSpPr>
          <p:nvPr>
            <p:ph type="ftr" sz="quarter" idx="3"/>
          </p:nvPr>
        </p:nvSpPr>
        <p:spPr bwMode="auto">
          <a:xfrm>
            <a:off x="6963235" y="6475413"/>
            <a:ext cx="15806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802.11-20/0139r1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0-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910-01-00be-p-matrices-to-support-more-than-8-tx-chains.pptx"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6"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5" Type="http://schemas.openxmlformats.org/officeDocument/2006/relationships/hyperlink" Target="https://mentor.ieee.org/802.11/dcn/20/11-20-0067-00-00be-restrictions-for-16-ss-based-mu-mimo-scheduling.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109-00-00be-further-considerations-for-multi-ru.pptx" TargetMode="External"/><Relationship Id="rId3" Type="http://schemas.openxmlformats.org/officeDocument/2006/relationships/hyperlink" Target="https://mentor.ieee.org/802.11/dcn/20/11-20-0076-00-00be-simulation-results-of-4k-qam.pptx" TargetMode="External"/><Relationship Id="rId7" Type="http://schemas.openxmlformats.org/officeDocument/2006/relationships/hyperlink" Target="https://mentor.ieee.org/802.11/dcn/20/11-20-0108-00-00be-multi-ru-support-for-ofdma.pptx" TargetMode="External"/><Relationship Id="rId12" Type="http://schemas.openxmlformats.org/officeDocument/2006/relationships/hyperlink" Target="https://mentor.ieee.org/802.11/dcn/20/11-20-0128-00-00be-discussion-on-multi-ru-in-802-11be.pptx" TargetMode="External"/><Relationship Id="rId2" Type="http://schemas.openxmlformats.org/officeDocument/2006/relationships/hyperlink" Target="https://mentor.ieee.org/802.11/dcn/20/11-20-0075-00-00be-performance-comparison-of-ltf-designs-in-jt.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90-00-00be-implicit-feedback-feasibility-and-gains-update.pptx" TargetMode="External"/><Relationship Id="rId11" Type="http://schemas.openxmlformats.org/officeDocument/2006/relationships/hyperlink" Target="https://mentor.ieee.org/802.11/dcn/20/11-20-0117-00-00be-eht-ltfs-design-for-wideband.pptx" TargetMode="External"/><Relationship Id="rId5" Type="http://schemas.openxmlformats.org/officeDocument/2006/relationships/hyperlink" Target="https://mentor.ieee.org/802.11/dcn/20/11-20-0089-00-00be-multi-ap-implicit-channel-sounding.pptx" TargetMode="External"/><Relationship Id="rId10" Type="http://schemas.openxmlformats.org/officeDocument/2006/relationships/hyperlink" Target="https://mentor.ieee.org/802.11/dcn/20/11-20-0111-00-00be-4096-qam-definition.docx" TargetMode="External"/><Relationship Id="rId4" Type="http://schemas.openxmlformats.org/officeDocument/2006/relationships/hyperlink" Target="https://mentor.ieee.org/802.11/dcn/20/11-20-0080-00-00be-calibration-for-implicit-feedback.pptx" TargetMode="External"/><Relationship Id="rId9" Type="http://schemas.openxmlformats.org/officeDocument/2006/relationships/hyperlink" Target="https://mentor.ieee.org/802.11/dcn/20/11-20-0110-00-00be-11be-preamble-and-forward-compatibility.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1-00be-multi-ru-support.pptx" TargetMode="External"/><Relationship Id="rId12"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11" Type="http://schemas.openxmlformats.org/officeDocument/2006/relationships/hyperlink" Target="https://mentor.ieee.org/802.11/dcn/19/11-19-1910-01-00be-p-matrices-to-support-more-than-8-tx-chains.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117-00-00be-eht-ltfs-design-for-wideband.pptx" TargetMode="External"/><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12" Type="http://schemas.openxmlformats.org/officeDocument/2006/relationships/hyperlink" Target="https://mentor.ieee.org/802.11/dcn/20/11-20-0110-00-00be-11be-preamble-and-forward-compatibility.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0-00be-consideration-of-eht-ltf.pptx" TargetMode="External"/><Relationship Id="rId11" Type="http://schemas.openxmlformats.org/officeDocument/2006/relationships/hyperlink" Target="https://mentor.ieee.org/802.11/dcn/20/11-20-0087-00-00be-discussions-on-u-sig-content-and-eht-sig-format.pptx" TargetMode="External"/><Relationship Id="rId5" Type="http://schemas.openxmlformats.org/officeDocument/2006/relationships/hyperlink" Target="https://mentor.ieee.org/802.11/dcn/19/11-19-1910-01-00be-p-matrices-to-support-more-than-8-tx-chains.pptx" TargetMode="External"/><Relationship Id="rId10" Type="http://schemas.openxmlformats.org/officeDocument/2006/relationships/hyperlink" Target="https://mentor.ieee.org/802.11/dcn/20/11-20-0075-00-00be-performance-comparison-of-ltf-designs-in-jt.pptx" TargetMode="External"/><Relationship Id="rId4" Type="http://schemas.openxmlformats.org/officeDocument/2006/relationships/hyperlink" Target="https://mentor.ieee.org/802.11/dcn/19/11-19-1981-01-00be-phase-rotations-design-for-eht.pptx" TargetMode="External"/><Relationship Id="rId9" Type="http://schemas.openxmlformats.org/officeDocument/2006/relationships/hyperlink" Target="https://mentor.ieee.org/802.11/dcn/20/11-20-0049-00-00be-ppdu-types-and-u-sig-conten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109-00-00be-further-considerations-for-multi-ru.pptx" TargetMode="External"/><Relationship Id="rId3" Type="http://schemas.openxmlformats.org/officeDocument/2006/relationships/hyperlink" Target="https://mentor.ieee.org/802.11/dcn/20/11-20-0022-00-00be-consideration-on-240-160-80-mhz-and-preamble-puncturing.pptx" TargetMode="External"/><Relationship Id="rId7" Type="http://schemas.openxmlformats.org/officeDocument/2006/relationships/hyperlink" Target="https://mentor.ieee.org/802.11/dcn/20/11-20-0108-00-00be-multi-ru-support-for-ofdma.pptx" TargetMode="External"/><Relationship Id="rId2" Type="http://schemas.openxmlformats.org/officeDocument/2006/relationships/hyperlink" Target="https://mentor.ieee.org/802.11/dcn/19/11-19-2161-01-00be-multiple-ru-support-for-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58-01-00be-preamble-puncturing-for-transmission-to-multiple-stas-in-802-11be.pptx" TargetMode="External"/><Relationship Id="rId5" Type="http://schemas.openxmlformats.org/officeDocument/2006/relationships/hyperlink" Target="https://mentor.ieee.org/802.11/dcn/20/11-20-0048-00-00be-ru-aggregation-for-240mhz-and-320mhz.pptx" TargetMode="External"/><Relationship Id="rId4" Type="http://schemas.openxmlformats.org/officeDocument/2006/relationships/hyperlink" Target="https://mentor.ieee.org/802.11/dcn/20/11-20-0023-00-00be-multiple-ru-aggregation.pptx" TargetMode="External"/><Relationship Id="rId9" Type="http://schemas.openxmlformats.org/officeDocument/2006/relationships/hyperlink" Target="https://mentor.ieee.org/802.11/dcn/20/11-20-0128-00-00be-discussion-on-multi-ru-in-802-11be.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1877-00-00be-16-spatial-stream-support.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1877-00-00be-16-spatial-stream-suppor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1340110" cy="276999"/>
          </a:xfrm>
        </p:spPr>
        <p:txBody>
          <a:bodyPr/>
          <a:lstStyle/>
          <a:p>
            <a:pPr>
              <a:defRPr/>
            </a:pPr>
            <a:r>
              <a:rPr lang="en-US" dirty="0"/>
              <a:t>January 2020</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a:t>TGbe</a:t>
            </a:r>
            <a:r>
              <a:rPr lang="en-US" altLang="en-US" sz="2800" kern="0" dirty="0"/>
              <a:t> PHY </a:t>
            </a:r>
            <a:r>
              <a:rPr lang="en-US" altLang="en-US" sz="2800" kern="0" dirty="0" err="1"/>
              <a:t>Adhoc</a:t>
            </a:r>
            <a:r>
              <a:rPr lang="en-US" altLang="en-US" sz="2800" kern="0" dirty="0"/>
              <a:t> Meeting Agenda - January 2020 </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2020-01-13</a:t>
            </a:r>
          </a:p>
        </p:txBody>
      </p:sp>
      <p:graphicFrame>
        <p:nvGraphicFramePr>
          <p:cNvPr id="9" name="Object 11"/>
          <p:cNvGraphicFramePr>
            <a:graphicFrameLocks noChangeAspect="1"/>
          </p:cNvGraphicFramePr>
          <p:nvPr>
            <p:extLst>
              <p:ext uri="{D42A27DB-BD31-4B8C-83A1-F6EECF244321}">
                <p14:modId xmlns:p14="http://schemas.microsoft.com/office/powerpoint/2010/main" val="2927603399"/>
              </p:ext>
            </p:extLst>
          </p:nvPr>
        </p:nvGraphicFramePr>
        <p:xfrm>
          <a:off x="428625" y="2895600"/>
          <a:ext cx="8362950" cy="1482725"/>
        </p:xfrm>
        <a:graphic>
          <a:graphicData uri="http://schemas.openxmlformats.org/presentationml/2006/ole">
            <mc:AlternateContent xmlns:mc="http://schemas.openxmlformats.org/markup-compatibility/2006">
              <mc:Choice xmlns:v="urn:schemas-microsoft-com:vml" Requires="v">
                <p:oleObj spid="_x0000_s3834" name="Document" r:id="rId3" imgW="8317447" imgH="1477077" progId="Word.Document.8">
                  <p:embed/>
                </p:oleObj>
              </mc:Choice>
              <mc:Fallback>
                <p:oleObj name="Document" r:id="rId3" imgW="8317447" imgH="1477077" progId="Word.Document.8">
                  <p:embed/>
                  <p:pic>
                    <p:nvPicPr>
                      <p:cNvPr id="0" name=""/>
                      <p:cNvPicPr>
                        <a:picLocks noChangeAspect="1" noChangeArrowheads="1"/>
                      </p:cNvPicPr>
                      <p:nvPr/>
                    </p:nvPicPr>
                    <p:blipFill>
                      <a:blip r:embed="rId4"/>
                      <a:srcRect/>
                      <a:stretch>
                        <a:fillRect/>
                      </a:stretch>
                    </p:blipFill>
                    <p:spPr bwMode="auto">
                      <a:xfrm>
                        <a:off x="428625" y="2895600"/>
                        <a:ext cx="8362950"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923449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11</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26674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12</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Only straw Polls are allowed during Ad Hoc group meeting</a:t>
            </a:r>
          </a:p>
          <a:p>
            <a:pPr lvl="1"/>
            <a:r>
              <a:rPr lang="en-US" altLang="en-US" kern="0" dirty="0"/>
              <a:t>no motions</a:t>
            </a:r>
          </a:p>
          <a:p>
            <a:pPr lvl="1"/>
            <a:r>
              <a:rPr lang="en-US" altLang="en-US" kern="0" dirty="0"/>
              <a:t>anyone can vote in SP</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2842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13</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1340110" cy="276999"/>
          </a:xfrm>
        </p:spPr>
        <p:txBody>
          <a:bodyPr/>
          <a:lstStyle/>
          <a:p>
            <a:pPr>
              <a:defRPr/>
            </a:pPr>
            <a:r>
              <a:rPr lang="en-US" dirty="0"/>
              <a:t>January 2020</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3987302433"/>
              </p:ext>
            </p:extLst>
          </p:nvPr>
        </p:nvGraphicFramePr>
        <p:xfrm>
          <a:off x="894048" y="2178526"/>
          <a:ext cx="7355904" cy="3596640"/>
        </p:xfrm>
        <a:graphic>
          <a:graphicData uri="http://schemas.openxmlformats.org/drawingml/2006/table">
            <a:tbl>
              <a:tblPr firstRow="1" bandRow="1">
                <a:tableStyleId>{616DA210-FB5B-4158-B5E0-FEB733F419BA}</a:tableStyleId>
              </a:tblPr>
              <a:tblGrid>
                <a:gridCol w="914400">
                  <a:extLst>
                    <a:ext uri="{9D8B030D-6E8A-4147-A177-3AD203B41FA5}">
                      <a16:colId xmlns:a16="http://schemas.microsoft.com/office/drawing/2014/main" val="20000"/>
                    </a:ext>
                  </a:extLst>
                </a:gridCol>
                <a:gridCol w="1610376">
                  <a:extLst>
                    <a:ext uri="{9D8B030D-6E8A-4147-A177-3AD203B41FA5}">
                      <a16:colId xmlns:a16="http://schemas.microsoft.com/office/drawing/2014/main" val="20001"/>
                    </a:ext>
                  </a:extLst>
                </a:gridCol>
                <a:gridCol w="1610376">
                  <a:extLst>
                    <a:ext uri="{9D8B030D-6E8A-4147-A177-3AD203B41FA5}">
                      <a16:colId xmlns:a16="http://schemas.microsoft.com/office/drawing/2014/main" val="20002"/>
                    </a:ext>
                  </a:extLst>
                </a:gridCol>
                <a:gridCol w="1610376">
                  <a:extLst>
                    <a:ext uri="{9D8B030D-6E8A-4147-A177-3AD203B41FA5}">
                      <a16:colId xmlns:a16="http://schemas.microsoft.com/office/drawing/2014/main" val="20004"/>
                    </a:ext>
                  </a:extLst>
                </a:gridCol>
                <a:gridCol w="1610376">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algn="ctr"/>
                      <a:r>
                        <a:rPr lang="en-US" sz="1800" b="0" dirty="0" err="1">
                          <a:solidFill>
                            <a:schemeClr val="tx1"/>
                          </a:solidFill>
                        </a:rPr>
                        <a:t>TGbe</a:t>
                      </a:r>
                      <a:endParaRPr lang="en-US" sz="1800" b="1"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0" kern="1200" dirty="0" err="1">
                          <a:solidFill>
                            <a:schemeClr val="tx1"/>
                          </a:solidFill>
                          <a:latin typeface="+mn-lt"/>
                          <a:ea typeface="+mn-ea"/>
                          <a:cs typeface="+mn-cs"/>
                        </a:rPr>
                        <a:t>TGbe</a:t>
                      </a:r>
                      <a:endParaRPr lang="en-US" sz="1800" b="0" kern="1200" dirty="0">
                        <a:solidFill>
                          <a:schemeClr val="tx1"/>
                        </a:solidFill>
                        <a:latin typeface="+mn-lt"/>
                        <a:ea typeface="+mn-ea"/>
                        <a:cs typeface="+mn-cs"/>
                      </a:endParaRP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sz="1800" b="1" dirty="0">
                        <a:solidFill>
                          <a:schemeClr val="tx1"/>
                        </a:solidFill>
                      </a:endParaRP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354974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1523852610"/>
              </p:ext>
            </p:extLst>
          </p:nvPr>
        </p:nvGraphicFramePr>
        <p:xfrm>
          <a:off x="533400" y="1642869"/>
          <a:ext cx="8077201" cy="3082239"/>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200" u="sng" strike="noStrike" dirty="0">
                          <a:effectLst/>
                          <a:highlight>
                            <a:srgbClr val="00FF00"/>
                          </a:highlight>
                          <a:hlinkClick r:id="rId2"/>
                        </a:rPr>
                        <a:t>1868r2</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Signaling support for multi-RU assignment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Lei Huang</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(2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dirty="0">
                          <a:effectLst/>
                          <a:highlight>
                            <a:srgbClr val="00FF00"/>
                          </a:highlight>
                          <a:hlinkClick r:id="rId3"/>
                        </a:rPr>
                        <a:t>1869r0</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Preamble Puncturing and RU Aggregation</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Bin Tian</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(3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ighlight>
                            <a:srgbClr val="00FF00"/>
                          </a:highlight>
                          <a:hlinkClick r:id="rId4"/>
                        </a:rPr>
                        <a:t>1877r0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16 Spatial Stream Support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Wook Bong Lee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(2SPs)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MIMO</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PHY</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ighlight>
                            <a:srgbClr val="00FF00"/>
                          </a:highlight>
                          <a:hlinkClick r:id="rId5"/>
                        </a:rPr>
                        <a:t>1890r0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Phase Rotation Follow-up (pending  r1)</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Eunsung Park</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(5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L-Preamble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PHY</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effectLst/>
                          <a:highlight>
                            <a:srgbClr val="00FF00"/>
                          </a:highlight>
                          <a:hlinkClick r:id="rId6"/>
                        </a:rPr>
                        <a:t>1907r1</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Multiple RU Combinations for EHT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Jianhan Liu</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(7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effectLst/>
                          <a:highlight>
                            <a:srgbClr val="00FF00"/>
                          </a:highlight>
                          <a:hlinkClick r:id="rId7"/>
                        </a:rPr>
                        <a:t>1908r0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 RU support (pending r1)</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Ron Porat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Pending (4 SPs)</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Multi-RU/Puncture</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linkClick r:id="rId8"/>
                        </a:rPr>
                        <a:t>1914r2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discussion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Ross Jian Yu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r h="326070">
                <a:tc>
                  <a:txBody>
                    <a:bodyPr/>
                    <a:lstStyle/>
                    <a:p>
                      <a:pPr algn="ctr" fontAlgn="b"/>
                      <a:r>
                        <a:rPr lang="en-US" sz="1100" u="sng" strike="noStrike" dirty="0">
                          <a:effectLst/>
                          <a:hlinkClick r:id="rId9"/>
                        </a:rPr>
                        <a:t>1980r1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EHT P matrices Discussion</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err="1">
                          <a:effectLst/>
                        </a:rPr>
                        <a:t>Dandan</a:t>
                      </a:r>
                      <a:r>
                        <a:rPr lang="en-US" sz="1200" u="none" strike="noStrike" dirty="0">
                          <a:effectLst/>
                        </a:rPr>
                        <a:t> Liang</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MIMO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57179470"/>
                  </a:ext>
                </a:extLst>
              </a:tr>
              <a:tr h="326070">
                <a:tc>
                  <a:txBody>
                    <a:bodyPr/>
                    <a:lstStyle/>
                    <a:p>
                      <a:pPr algn="ctr" fontAlgn="b"/>
                      <a:r>
                        <a:rPr lang="en-US" sz="1100" u="sng" strike="noStrike" dirty="0">
                          <a:effectLst/>
                          <a:hlinkClick r:id="rId10"/>
                        </a:rPr>
                        <a:t>1981r1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Phase Rotations Design for EHT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L-Preamble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827674194"/>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2716737477"/>
              </p:ext>
            </p:extLst>
          </p:nvPr>
        </p:nvGraphicFramePr>
        <p:xfrm>
          <a:off x="609600" y="2009774"/>
          <a:ext cx="8085139" cy="765786"/>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5262">
                <a:tc>
                  <a:txBody>
                    <a:bodyPr/>
                    <a:lstStyle/>
                    <a:p>
                      <a:pPr algn="ctr" fontAlgn="b"/>
                      <a:r>
                        <a:rPr lang="en-US" sz="1200" u="sng" strike="noStrike" dirty="0">
                          <a:effectLst/>
                          <a:hlinkClick r:id="rId2"/>
                        </a:rPr>
                        <a:t>1910r1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 matrices to support more than 8 TX chains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Miguel López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dirty="0">
                          <a:effectLst/>
                          <a:hlinkClick r:id="rId3"/>
                        </a:rPr>
                        <a:t>1925r0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 of EHT-LTF</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Jinmin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EHT Preamble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845603053"/>
              </p:ext>
            </p:extLst>
          </p:nvPr>
        </p:nvGraphicFramePr>
        <p:xfrm>
          <a:off x="304800" y="1600200"/>
          <a:ext cx="8412381" cy="464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dirty="0">
                          <a:solidFill>
                            <a:srgbClr val="0563C1"/>
                          </a:solidFill>
                          <a:effectLst/>
                          <a:latin typeface="+mn-lt"/>
                          <a:hlinkClick r:id="rId3"/>
                        </a:rPr>
                        <a:t>19/2161r1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latin typeface="+mn-lt"/>
                          <a:hlinkClick r:id="rId5"/>
                        </a:rPr>
                        <a:t>20/0020r0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dirty="0">
                          <a:solidFill>
                            <a:srgbClr val="0563C1"/>
                          </a:solidFill>
                          <a:effectLst/>
                          <a:latin typeface="+mn-lt"/>
                          <a:hlinkClick r:id="rId8"/>
                        </a:rPr>
                        <a:t>20/0029r0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dirty="0">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dirty="0" err="1">
                          <a:solidFill>
                            <a:srgbClr val="000000"/>
                          </a:solidFill>
                          <a:effectLst/>
                          <a:latin typeface="+mn-lt"/>
                        </a:rPr>
                        <a:t>Genadiy</a:t>
                      </a:r>
                      <a:r>
                        <a:rPr lang="en-US" sz="1200" b="0" i="0" u="none" strike="noStrike" dirty="0">
                          <a:solidFill>
                            <a:srgbClr val="000000"/>
                          </a:solidFill>
                          <a:effectLst/>
                          <a:latin typeface="+mn-lt"/>
                        </a:rPr>
                        <a:t> </a:t>
                      </a:r>
                      <a:r>
                        <a:rPr lang="en-US" sz="1200" b="0" i="0" u="none" strike="noStrike" dirty="0" err="1">
                          <a:solidFill>
                            <a:srgbClr val="000000"/>
                          </a:solidFill>
                          <a:effectLst/>
                          <a:latin typeface="+mn-lt"/>
                        </a:rPr>
                        <a:t>Tsodik</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dirty="0">
                          <a:solidFill>
                            <a:srgbClr val="000000"/>
                          </a:solidFill>
                          <a:effectLst/>
                          <a:latin typeface="+mn-lt"/>
                        </a:rPr>
                        <a:t>Bin Tian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dirty="0">
                          <a:solidFill>
                            <a:srgbClr val="0563C1"/>
                          </a:solidFill>
                          <a:effectLst/>
                          <a:highlight>
                            <a:srgbClr val="FFFF00"/>
                          </a:highlight>
                          <a:latin typeface="+mn-lt"/>
                          <a:hlinkClick r:id="rId14"/>
                        </a:rPr>
                        <a:t>20/0065r0</a:t>
                      </a:r>
                      <a:endParaRPr lang="en-US" sz="1200" b="0" i="0" u="sng" strike="noStrike" dirty="0">
                        <a:solidFill>
                          <a:srgbClr val="0563C1"/>
                        </a:solidFill>
                        <a:effectLst/>
                        <a:highlight>
                          <a:srgbClr val="FF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Lily Yunping Lyu</a:t>
                      </a:r>
                    </a:p>
                  </a:txBody>
                  <a:tcPr marL="9525" marR="9525" marT="9525" marB="0" anchor="b"/>
                </a:tc>
                <a:tc>
                  <a:txBody>
                    <a:bodyPr/>
                    <a:lstStyle/>
                    <a:p>
                      <a:pPr algn="ctr" fontAlgn="b"/>
                      <a:r>
                        <a:rPr lang="en-US" sz="1200" b="0" i="0" u="none" strike="noStrike">
                          <a:solidFill>
                            <a:srgbClr val="000000"/>
                          </a:solidFill>
                          <a:effectLst/>
                          <a:highlight>
                            <a:srgbClr val="FFFF00"/>
                          </a:highlight>
                          <a:latin typeface="+mn-lt"/>
                        </a:rPr>
                        <a:t>Defer (C. Call)</a:t>
                      </a: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Sounding</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1293929691"/>
                  </a:ext>
                </a:extLst>
              </a:tr>
              <a:tr h="220717">
                <a:tc>
                  <a:txBody>
                    <a:bodyPr/>
                    <a:lstStyle/>
                    <a:p>
                      <a:pPr algn="ctr" fontAlgn="b"/>
                      <a:r>
                        <a:rPr lang="en-US" sz="1200" b="0" i="0" u="none" strike="noStrike" dirty="0">
                          <a:solidFill>
                            <a:srgbClr val="FF0000"/>
                          </a:solidFill>
                          <a:effectLst/>
                          <a:latin typeface="+mn-lt"/>
                          <a:hlinkClick r:id="rId15"/>
                        </a:rPr>
                        <a:t>20/0067r0</a:t>
                      </a:r>
                      <a:endParaRPr lang="en-US" sz="1200" b="0" i="0" u="none" strike="noStrike" dirty="0">
                        <a:solidFill>
                          <a:srgbClr val="FF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MIMO</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672504503"/>
                  </a:ext>
                </a:extLst>
              </a:tr>
              <a:tr h="220717">
                <a:tc>
                  <a:txBody>
                    <a:bodyPr/>
                    <a:lstStyle/>
                    <a:p>
                      <a:pPr algn="ctr" fontAlgn="b"/>
                      <a:r>
                        <a:rPr lang="en-US" sz="1200" b="0" i="0" u="sng" strike="noStrike" dirty="0">
                          <a:solidFill>
                            <a:srgbClr val="0563C1"/>
                          </a:solidFill>
                          <a:effectLst/>
                          <a:latin typeface="+mn-lt"/>
                          <a:hlinkClick r:id="rId16"/>
                        </a:rPr>
                        <a:t>20/0072r0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31957077"/>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643809582"/>
              </p:ext>
            </p:extLst>
          </p:nvPr>
        </p:nvGraphicFramePr>
        <p:xfrm>
          <a:off x="445117" y="1633454"/>
          <a:ext cx="8362702" cy="4306104"/>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000000"/>
                          </a:solidFill>
                          <a:effectLst/>
                          <a:latin typeface="+mn-lt"/>
                          <a:hlinkClick r:id="rId2"/>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3"/>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dirty="0">
                          <a:solidFill>
                            <a:srgbClr val="0563C1"/>
                          </a:solidFill>
                          <a:effectLst/>
                          <a:latin typeface="+mn-lt"/>
                          <a:hlinkClick r:id="rId4"/>
                        </a:rPr>
                        <a:t>20/0080r0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5"/>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6"/>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7"/>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8"/>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9"/>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dirty="0">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0"/>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dirty="0">
                          <a:solidFill>
                            <a:srgbClr val="000000"/>
                          </a:solidFill>
                          <a:effectLst/>
                          <a:latin typeface="+mn-lt"/>
                        </a:rPr>
                        <a:t>Sigurd Schelstraete</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1"/>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hlinkClick r:id="rId12"/>
                        </a:rPr>
                        <a:t>20/0128r0</a:t>
                      </a:r>
                      <a:endParaRPr lang="en-US" sz="1200" b="0" i="0" u="none" strike="noStrike" dirty="0">
                        <a:solidFill>
                          <a:srgbClr val="FF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593431579"/>
                  </a:ext>
                </a:extLst>
              </a:tr>
              <a:tr h="226283">
                <a:tc>
                  <a:txBody>
                    <a:bodyPr/>
                    <a:lstStyle/>
                    <a:p>
                      <a:pPr algn="ctr" fontAlgn="b"/>
                      <a:endParaRPr lang="en-US" sz="1200" b="0" i="0" u="none" strike="noStrike" dirty="0">
                        <a:solidFill>
                          <a:srgbClr val="FF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418506471"/>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PHY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t>Guideline for PHY ad-hoc group:</a:t>
            </a:r>
          </a:p>
          <a:p>
            <a:pPr marL="800100" lvl="1" indent="-342900">
              <a:buFont typeface="Arial" panose="020B0604020202020204" pitchFamily="34" charset="0"/>
              <a:buChar char="•"/>
            </a:pPr>
            <a:r>
              <a:rPr lang="en-US" dirty="0"/>
              <a:t>EHT Preamble; L-Preamble</a:t>
            </a:r>
          </a:p>
          <a:p>
            <a:pPr marL="800100" lvl="1" indent="-342900">
              <a:buFont typeface="Arial" panose="020B0604020202020204" pitchFamily="34" charset="0"/>
              <a:buChar char="•"/>
            </a:pPr>
            <a:r>
              <a:rPr lang="en-US" dirty="0"/>
              <a:t>Multi-RU/Puncture; </a:t>
            </a:r>
          </a:p>
          <a:p>
            <a:pPr marL="800100" lvl="1" indent="-342900">
              <a:buFont typeface="Arial" panose="020B0604020202020204" pitchFamily="34" charset="0"/>
              <a:buChar char="•"/>
            </a:pPr>
            <a:r>
              <a:rPr lang="en-US" dirty="0"/>
              <a:t>PPDU format; </a:t>
            </a:r>
          </a:p>
          <a:p>
            <a:pPr marL="800100" lvl="1" indent="-342900">
              <a:buFont typeface="Arial" panose="020B0604020202020204" pitchFamily="34" charset="0"/>
              <a:buChar char="•"/>
            </a:pPr>
            <a:r>
              <a:rPr lang="en-US" dirty="0"/>
              <a:t>MIMO/Sounding;</a:t>
            </a:r>
          </a:p>
          <a:p>
            <a:pPr marL="800100" lvl="1" indent="-342900">
              <a:buFont typeface="Arial" panose="020B0604020202020204" pitchFamily="34" charset="0"/>
              <a:buChar char="•"/>
            </a:pPr>
            <a:r>
              <a:rPr lang="en-US" dirty="0"/>
              <a:t>4K QAM; </a:t>
            </a:r>
          </a:p>
          <a:p>
            <a:pPr marL="800100" lvl="1" indent="-342900">
              <a:buFont typeface="Arial" panose="020B0604020202020204" pitchFamily="34" charset="0"/>
              <a:buChar char="•"/>
            </a:pPr>
            <a:r>
              <a:rPr lang="en-US" dirty="0"/>
              <a:t>Other</a:t>
            </a:r>
          </a:p>
          <a:p>
            <a:pPr marL="800100" lvl="1" indent="-342900">
              <a:buFont typeface="Arial" panose="020B0604020202020204" pitchFamily="34" charset="0"/>
              <a:buChar char="•"/>
            </a:pPr>
            <a:endParaRPr lang="en-US" dirty="0"/>
          </a:p>
          <a:p>
            <a:pPr marL="400050">
              <a:buFont typeface="Arial" panose="020B0604020202020204" pitchFamily="34" charset="0"/>
              <a:buChar char="•"/>
            </a:pPr>
            <a:r>
              <a:rPr lang="en-US" sz="1800" dirty="0">
                <a:highlight>
                  <a:srgbClr val="00FF00"/>
                </a:highlight>
              </a:rPr>
              <a:t>Presented submissions are highlighted in green</a:t>
            </a:r>
          </a:p>
          <a:p>
            <a:pPr marL="400050">
              <a:buFont typeface="Arial" panose="020B0604020202020204" pitchFamily="34" charset="0"/>
              <a:buChar char="•"/>
            </a:pPr>
            <a:r>
              <a:rPr lang="en-US" sz="1800" dirty="0">
                <a:highlight>
                  <a:srgbClr val="FFFF00"/>
                </a:highlight>
              </a:rPr>
              <a:t>Deferred submissions are highlighted in yellow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Monday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676400"/>
            <a:ext cx="7772400" cy="44196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lvl="2">
              <a:lnSpc>
                <a:spcPct val="80000"/>
              </a:lnSpc>
              <a:buFont typeface="Arial" panose="020B0604020202020204" pitchFamily="34" charset="0"/>
              <a:buChar char="•"/>
            </a:pPr>
            <a:r>
              <a:rPr lang="en-US" sz="1400" u="sng" dirty="0">
                <a:highlight>
                  <a:srgbClr val="00FF00"/>
                </a:highlight>
                <a:hlinkClick r:id="rId2"/>
              </a:rPr>
              <a:t>1868r2</a:t>
            </a:r>
            <a:r>
              <a:rPr lang="en-US" altLang="en-US" sz="1400" dirty="0">
                <a:highlight>
                  <a:srgbClr val="00FF00"/>
                </a:highlight>
              </a:rPr>
              <a:t>	Signaling support for multi-RU assignment</a:t>
            </a:r>
          </a:p>
          <a:p>
            <a:pPr lvl="2">
              <a:lnSpc>
                <a:spcPct val="80000"/>
              </a:lnSpc>
              <a:buFont typeface="Arial" panose="020B0604020202020204" pitchFamily="34" charset="0"/>
              <a:buChar char="•"/>
            </a:pPr>
            <a:r>
              <a:rPr lang="en-US" sz="1400" u="sng" dirty="0">
                <a:highlight>
                  <a:srgbClr val="00FF00"/>
                </a:highlight>
                <a:hlinkClick r:id="rId3"/>
              </a:rPr>
              <a:t>1869r0</a:t>
            </a:r>
            <a:r>
              <a:rPr lang="en-US" altLang="en-US" sz="1400" dirty="0">
                <a:highlight>
                  <a:srgbClr val="00FF00"/>
                </a:highlight>
              </a:rPr>
              <a:t>	Preamble Puncturing and RU Aggregation</a:t>
            </a:r>
          </a:p>
          <a:p>
            <a:pPr lvl="2">
              <a:lnSpc>
                <a:spcPct val="80000"/>
              </a:lnSpc>
              <a:buFont typeface="Arial" panose="020B0604020202020204" pitchFamily="34" charset="0"/>
              <a:buChar char="•"/>
            </a:pPr>
            <a:r>
              <a:rPr lang="en-US" sz="1400" u="sng" dirty="0">
                <a:highlight>
                  <a:srgbClr val="00FF00"/>
                </a:highlight>
                <a:hlinkClick r:id="rId4"/>
              </a:rPr>
              <a:t>1877r0</a:t>
            </a:r>
            <a:r>
              <a:rPr lang="en-US" altLang="en-US" sz="1400" dirty="0">
                <a:highlight>
                  <a:srgbClr val="00FF00"/>
                </a:highlight>
              </a:rPr>
              <a:t>	16 Spatial Stream Support</a:t>
            </a:r>
          </a:p>
          <a:p>
            <a:pPr lvl="2">
              <a:lnSpc>
                <a:spcPct val="80000"/>
              </a:lnSpc>
              <a:buFont typeface="Arial" panose="020B0604020202020204" pitchFamily="34" charset="0"/>
              <a:buChar char="•"/>
            </a:pPr>
            <a:r>
              <a:rPr lang="en-US" sz="1400" u="sng" dirty="0">
                <a:highlight>
                  <a:srgbClr val="00FF00"/>
                </a:highlight>
                <a:hlinkClick r:id="rId5"/>
              </a:rPr>
              <a:t>1890r0</a:t>
            </a:r>
            <a:r>
              <a:rPr lang="en-US" altLang="en-US" sz="1400" dirty="0">
                <a:highlight>
                  <a:srgbClr val="00FF00"/>
                </a:highlight>
              </a:rPr>
              <a:t>	Phase Rotation Follow-up (pending  r1)</a:t>
            </a:r>
          </a:p>
          <a:p>
            <a:pPr lvl="2">
              <a:lnSpc>
                <a:spcPct val="80000"/>
              </a:lnSpc>
              <a:buFont typeface="Arial" panose="020B0604020202020204" pitchFamily="34" charset="0"/>
              <a:buChar char="•"/>
            </a:pPr>
            <a:r>
              <a:rPr lang="en-US" sz="1400" u="sng" dirty="0">
                <a:highlight>
                  <a:srgbClr val="00FF00"/>
                </a:highlight>
                <a:hlinkClick r:id="rId6"/>
              </a:rPr>
              <a:t>1907r1</a:t>
            </a:r>
            <a:r>
              <a:rPr lang="en-US" altLang="en-US" sz="1400" dirty="0">
                <a:highlight>
                  <a:srgbClr val="00FF00"/>
                </a:highlight>
              </a:rPr>
              <a:t>	Multiple RU Combinations for EHT</a:t>
            </a:r>
          </a:p>
          <a:p>
            <a:pPr lvl="2">
              <a:lnSpc>
                <a:spcPct val="80000"/>
              </a:lnSpc>
              <a:buFont typeface="Arial" panose="020B0604020202020204" pitchFamily="34" charset="0"/>
              <a:buChar char="•"/>
            </a:pPr>
            <a:r>
              <a:rPr lang="en-US" sz="1400" u="sng" dirty="0">
                <a:highlight>
                  <a:srgbClr val="00FF00"/>
                </a:highlight>
                <a:hlinkClick r:id="rId7"/>
              </a:rPr>
              <a:t>1908r1</a:t>
            </a:r>
            <a:r>
              <a:rPr lang="en-US" altLang="en-US" sz="1400" dirty="0">
                <a:highlight>
                  <a:srgbClr val="00FF00"/>
                </a:highlight>
              </a:rPr>
              <a:t>	Multi RU support</a:t>
            </a:r>
          </a:p>
          <a:p>
            <a:pPr lvl="2">
              <a:lnSpc>
                <a:spcPct val="80000"/>
              </a:lnSpc>
              <a:buFont typeface="Arial" panose="020B0604020202020204" pitchFamily="34" charset="0"/>
              <a:buChar char="•"/>
            </a:pPr>
            <a:r>
              <a:rPr lang="en-US" sz="1400" u="sng" dirty="0">
                <a:hlinkClick r:id="rId8"/>
              </a:rPr>
              <a:t>1914r2</a:t>
            </a:r>
            <a:r>
              <a:rPr lang="en-US" altLang="en-US" sz="1400" dirty="0"/>
              <a:t>	Multiple RU discussion</a:t>
            </a:r>
          </a:p>
          <a:p>
            <a:pPr lvl="2">
              <a:lnSpc>
                <a:spcPct val="80000"/>
              </a:lnSpc>
              <a:buFont typeface="Arial" panose="020B0604020202020204" pitchFamily="34" charset="0"/>
              <a:buChar char="•"/>
            </a:pPr>
            <a:r>
              <a:rPr lang="en-US" sz="1400" u="sng" dirty="0">
                <a:hlinkClick r:id="rId9"/>
              </a:rPr>
              <a:t>1980r1</a:t>
            </a:r>
            <a:r>
              <a:rPr lang="en-US" altLang="en-US" sz="1400" dirty="0"/>
              <a:t>	EHT P matrices Discussion</a:t>
            </a:r>
          </a:p>
          <a:p>
            <a:pPr lvl="2">
              <a:lnSpc>
                <a:spcPct val="80000"/>
              </a:lnSpc>
              <a:buFont typeface="Arial" panose="020B0604020202020204" pitchFamily="34" charset="0"/>
              <a:buChar char="•"/>
            </a:pPr>
            <a:r>
              <a:rPr lang="en-US" sz="1400" u="sng" dirty="0">
                <a:hlinkClick r:id="rId10"/>
              </a:rPr>
              <a:t>1981r1</a:t>
            </a:r>
            <a:r>
              <a:rPr lang="en-US" altLang="en-US" sz="1400" dirty="0"/>
              <a:t>	Phase Rotations Design for EHT</a:t>
            </a:r>
          </a:p>
          <a:p>
            <a:pPr lvl="1">
              <a:lnSpc>
                <a:spcPct val="80000"/>
              </a:lnSpc>
              <a:buFont typeface="Arial" panose="020B0604020202020204" pitchFamily="34" charset="0"/>
              <a:buChar char="•"/>
            </a:pPr>
            <a:r>
              <a:rPr lang="en-US" altLang="en-US" sz="1600" dirty="0"/>
              <a:t>Backlogged submissions</a:t>
            </a:r>
          </a:p>
          <a:p>
            <a:pPr lvl="2">
              <a:lnSpc>
                <a:spcPct val="80000"/>
              </a:lnSpc>
              <a:buFont typeface="Arial" panose="020B0604020202020204" pitchFamily="34" charset="0"/>
              <a:buChar char="•"/>
            </a:pPr>
            <a:r>
              <a:rPr lang="en-US" sz="1400" u="sng" dirty="0">
                <a:hlinkClick r:id="rId11"/>
              </a:rPr>
              <a:t>1910r1</a:t>
            </a:r>
            <a:r>
              <a:rPr lang="en-US" altLang="en-US" sz="1400" dirty="0"/>
              <a:t>	P matrices to support more than 8 TX chains</a:t>
            </a:r>
          </a:p>
          <a:p>
            <a:pPr lvl="2">
              <a:lnSpc>
                <a:spcPct val="80000"/>
              </a:lnSpc>
              <a:buFont typeface="Arial" panose="020B0604020202020204" pitchFamily="34" charset="0"/>
              <a:buChar char="•"/>
            </a:pPr>
            <a:r>
              <a:rPr lang="en-US" sz="1400" u="sng" dirty="0">
                <a:hlinkClick r:id="rId12"/>
              </a:rPr>
              <a:t>1925r0</a:t>
            </a:r>
            <a:r>
              <a:rPr lang="en-US" altLang="en-US" sz="1400" dirty="0"/>
              <a:t>	Consideration of EHT-LTF</a:t>
            </a:r>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42618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Irvine, CA</a:t>
            </a:r>
          </a:p>
          <a:p>
            <a:pPr algn="ctr">
              <a:lnSpc>
                <a:spcPct val="90000"/>
              </a:lnSpc>
              <a:buFontTx/>
              <a:buNone/>
            </a:pPr>
            <a:r>
              <a:rPr lang="en-US" altLang="en-US" sz="3200" dirty="0">
                <a:latin typeface="Arial" pitchFamily="34" charset="0"/>
              </a:rPr>
              <a:t>January 12-17, 2020</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a:latin typeface="Arial" pitchFamily="34" charset="0"/>
              </a:rPr>
              <a:t>Sigurd Schelstraete (Quantenna/ON Semiconductor)</a:t>
            </a:r>
          </a:p>
          <a:p>
            <a:pPr algn="ctr">
              <a:lnSpc>
                <a:spcPct val="90000"/>
              </a:lnSpc>
              <a:buNone/>
            </a:pPr>
            <a:r>
              <a:rPr lang="en-US" altLang="en-US" sz="2000" dirty="0">
                <a:latin typeface="Arial" pitchFamily="34" charset="0"/>
              </a:rPr>
              <a:t>Tianyu Wu (Apple)</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PM1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524000"/>
            <a:ext cx="7772400" cy="45720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lvl="2">
              <a:lnSpc>
                <a:spcPct val="80000"/>
              </a:lnSpc>
              <a:buFont typeface="Arial" panose="020B0604020202020204" pitchFamily="34" charset="0"/>
              <a:buChar char="•"/>
            </a:pPr>
            <a:r>
              <a:rPr lang="en-US" sz="1400" u="sng" dirty="0">
                <a:hlinkClick r:id="rId2"/>
              </a:rPr>
              <a:t>1914r2</a:t>
            </a:r>
            <a:r>
              <a:rPr lang="en-US" altLang="en-US" sz="1400" dirty="0"/>
              <a:t>	Multiple RU discussion</a:t>
            </a:r>
          </a:p>
          <a:p>
            <a:pPr lvl="2">
              <a:lnSpc>
                <a:spcPct val="80000"/>
              </a:lnSpc>
              <a:buFont typeface="Arial" panose="020B0604020202020204" pitchFamily="34" charset="0"/>
              <a:buChar char="•"/>
            </a:pPr>
            <a:r>
              <a:rPr lang="en-US" sz="1400" u="sng" dirty="0">
                <a:hlinkClick r:id="rId3"/>
              </a:rPr>
              <a:t>1980r1</a:t>
            </a:r>
            <a:r>
              <a:rPr lang="en-US" altLang="en-US" sz="1400" dirty="0"/>
              <a:t>	EHT P matrices Discussion</a:t>
            </a:r>
          </a:p>
          <a:p>
            <a:pPr lvl="2">
              <a:lnSpc>
                <a:spcPct val="80000"/>
              </a:lnSpc>
              <a:buFont typeface="Arial" panose="020B0604020202020204" pitchFamily="34" charset="0"/>
              <a:buChar char="•"/>
            </a:pPr>
            <a:r>
              <a:rPr lang="en-US" sz="1400" u="sng" dirty="0">
                <a:hlinkClick r:id="rId4"/>
              </a:rPr>
              <a:t>1981r1</a:t>
            </a:r>
            <a:r>
              <a:rPr lang="en-US" altLang="en-US" sz="1400" dirty="0"/>
              <a:t>	Phase Rotations Design for EHT</a:t>
            </a:r>
          </a:p>
          <a:p>
            <a:pPr lvl="1">
              <a:lnSpc>
                <a:spcPct val="80000"/>
              </a:lnSpc>
              <a:buFont typeface="Arial" panose="020B0604020202020204" pitchFamily="34" charset="0"/>
              <a:buChar char="•"/>
            </a:pPr>
            <a:r>
              <a:rPr lang="en-US" altLang="en-US" sz="1600" dirty="0"/>
              <a:t>Backlogged submissions</a:t>
            </a:r>
          </a:p>
          <a:p>
            <a:pPr lvl="2">
              <a:lnSpc>
                <a:spcPct val="80000"/>
              </a:lnSpc>
              <a:buFont typeface="Arial" panose="020B0604020202020204" pitchFamily="34" charset="0"/>
              <a:buChar char="•"/>
            </a:pPr>
            <a:r>
              <a:rPr lang="en-US" sz="1400" u="sng" dirty="0">
                <a:hlinkClick r:id="rId5"/>
              </a:rPr>
              <a:t>1910r1</a:t>
            </a:r>
            <a:r>
              <a:rPr lang="en-US" altLang="en-US" sz="1400" dirty="0"/>
              <a:t>	P matrices to support more than 8 TX chains</a:t>
            </a:r>
          </a:p>
          <a:p>
            <a:pPr lvl="2">
              <a:lnSpc>
                <a:spcPct val="80000"/>
              </a:lnSpc>
              <a:buFont typeface="Arial" panose="020B0604020202020204" pitchFamily="34" charset="0"/>
              <a:buChar char="•"/>
            </a:pPr>
            <a:r>
              <a:rPr lang="en-US" sz="1400" u="sng" dirty="0">
                <a:hlinkClick r:id="rId6"/>
              </a:rPr>
              <a:t>1925r0</a:t>
            </a:r>
            <a:r>
              <a:rPr lang="en-US" altLang="en-US" sz="1400" dirty="0"/>
              <a:t>	Consideration of EHT-LTF</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linkClick r:id="rId7"/>
              </a:rPr>
              <a:t>20/0020r0</a:t>
            </a:r>
            <a:r>
              <a:rPr lang="en-US" sz="1400" dirty="0"/>
              <a:t> </a:t>
            </a:r>
            <a:r>
              <a:rPr lang="en-US" altLang="en-US" sz="1400" dirty="0"/>
              <a:t>- Consideration for EHT-SIG transmission ((Dongguk Lim)</a:t>
            </a:r>
          </a:p>
          <a:p>
            <a:pPr lvl="2">
              <a:lnSpc>
                <a:spcPct val="80000"/>
              </a:lnSpc>
              <a:buFont typeface="Arial" panose="020B0604020202020204" pitchFamily="34" charset="0"/>
              <a:buChar char="•"/>
            </a:pPr>
            <a:r>
              <a:rPr lang="en-US" sz="1400" u="sng" dirty="0">
                <a:hlinkClick r:id="rId8"/>
              </a:rPr>
              <a:t>20/0029r0</a:t>
            </a:r>
            <a:r>
              <a:rPr lang="en-US" sz="1400" dirty="0"/>
              <a:t> </a:t>
            </a:r>
            <a:r>
              <a:rPr lang="en-US" altLang="en-US" sz="1400" dirty="0"/>
              <a:t> - Preamble structure and SIG contents (Ross Jian Yu)</a:t>
            </a:r>
          </a:p>
          <a:p>
            <a:pPr lvl="2">
              <a:lnSpc>
                <a:spcPct val="80000"/>
              </a:lnSpc>
              <a:buFont typeface="Arial" panose="020B0604020202020204" pitchFamily="34" charset="0"/>
              <a:buChar char="•"/>
            </a:pPr>
            <a:r>
              <a:rPr lang="en-US" sz="1400" u="sng" dirty="0">
                <a:hlinkClick r:id="rId9"/>
              </a:rPr>
              <a:t>20/0049r0</a:t>
            </a:r>
            <a:r>
              <a:rPr lang="en-US" sz="1400" dirty="0"/>
              <a:t> </a:t>
            </a:r>
            <a:r>
              <a:rPr lang="en-US" altLang="en-US" sz="1400" dirty="0"/>
              <a:t>- PPDU Types and U-SIG Content (Sameer Vermani)</a:t>
            </a:r>
          </a:p>
          <a:p>
            <a:pPr lvl="2">
              <a:lnSpc>
                <a:spcPct val="80000"/>
              </a:lnSpc>
              <a:buFont typeface="Arial" panose="020B0604020202020204" pitchFamily="34" charset="0"/>
              <a:buChar char="•"/>
            </a:pPr>
            <a:r>
              <a:rPr lang="en-US" sz="1400" u="sng" dirty="0">
                <a:hlinkClick r:id="rId10"/>
              </a:rPr>
              <a:t>20/0075r0</a:t>
            </a:r>
            <a:r>
              <a:rPr lang="en-US" sz="1400" dirty="0"/>
              <a:t> </a:t>
            </a:r>
            <a:r>
              <a:rPr lang="en-US" altLang="en-US" sz="1400" dirty="0"/>
              <a:t>- Performance comparison of LTF designs in JT (Ron Porat)</a:t>
            </a:r>
          </a:p>
          <a:p>
            <a:pPr lvl="2">
              <a:lnSpc>
                <a:spcPct val="80000"/>
              </a:lnSpc>
              <a:buFont typeface="Arial" panose="020B0604020202020204" pitchFamily="34" charset="0"/>
              <a:buChar char="•"/>
            </a:pPr>
            <a:r>
              <a:rPr lang="en-US" sz="1400" u="sng" dirty="0">
                <a:hlinkClick r:id="rId11"/>
              </a:rPr>
              <a:t>20/0087r0</a:t>
            </a:r>
            <a:r>
              <a:rPr lang="en-US" sz="1400" dirty="0"/>
              <a:t> </a:t>
            </a:r>
            <a:r>
              <a:rPr lang="en-US" altLang="en-US" sz="1400" dirty="0"/>
              <a:t>- Discussions on U-SIG content and EHT-SIG format (Rui Cao)</a:t>
            </a:r>
          </a:p>
          <a:p>
            <a:pPr lvl="2">
              <a:lnSpc>
                <a:spcPct val="80000"/>
              </a:lnSpc>
              <a:buFont typeface="Arial" panose="020B0604020202020204" pitchFamily="34" charset="0"/>
              <a:buChar char="•"/>
            </a:pPr>
            <a:r>
              <a:rPr lang="en-US" sz="1400" u="sng" dirty="0">
                <a:hlinkClick r:id="rId12"/>
              </a:rPr>
              <a:t>20/0110r0</a:t>
            </a:r>
            <a:r>
              <a:rPr lang="en-US" sz="1400" dirty="0"/>
              <a:t> </a:t>
            </a:r>
            <a:r>
              <a:rPr lang="en-US" altLang="en-US" sz="1400" dirty="0"/>
              <a:t>- 11be preamble and forward compatibility (Sigurd Schelstraete)</a:t>
            </a:r>
          </a:p>
          <a:p>
            <a:pPr lvl="2">
              <a:lnSpc>
                <a:spcPct val="80000"/>
              </a:lnSpc>
              <a:buFont typeface="Arial" panose="020B0604020202020204" pitchFamily="34" charset="0"/>
              <a:buChar char="•"/>
            </a:pPr>
            <a:r>
              <a:rPr lang="en-US" sz="1400" u="sng" dirty="0">
                <a:hlinkClick r:id="rId13"/>
              </a:rPr>
              <a:t>20/0117r0</a:t>
            </a:r>
            <a:r>
              <a:rPr lang="en-US" sz="1400" dirty="0"/>
              <a:t> </a:t>
            </a:r>
            <a:r>
              <a:rPr lang="en-US" altLang="en-US" sz="1400" dirty="0"/>
              <a:t> - EHT-LTFs Design for Wideband (</a:t>
            </a:r>
            <a:r>
              <a:rPr lang="en-US" altLang="en-US" sz="1400" dirty="0" err="1"/>
              <a:t>Dandan</a:t>
            </a:r>
            <a:r>
              <a:rPr lang="en-US" altLang="en-US" sz="1400" dirty="0"/>
              <a:t> Liang)</a:t>
            </a:r>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20</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017388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EVE</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981200"/>
            <a:ext cx="8382000" cy="41148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Multi-RU/Puncturing</a:t>
            </a:r>
          </a:p>
          <a:p>
            <a:pPr lvl="2">
              <a:lnSpc>
                <a:spcPct val="80000"/>
              </a:lnSpc>
              <a:buFont typeface="Arial" panose="020B0604020202020204" pitchFamily="34" charset="0"/>
              <a:buChar char="•"/>
            </a:pPr>
            <a:r>
              <a:rPr lang="en-US" sz="1400" u="sng" dirty="0">
                <a:hlinkClick r:id="rId2"/>
              </a:rPr>
              <a:t>19/2161r1</a:t>
            </a:r>
            <a:r>
              <a:rPr lang="en-US" sz="1400" dirty="0"/>
              <a:t> </a:t>
            </a:r>
            <a:r>
              <a:rPr lang="en-US" altLang="en-US" sz="1400" dirty="0"/>
              <a:t> - Multiple RU Support for 11be (</a:t>
            </a:r>
            <a:r>
              <a:rPr lang="en-US" altLang="en-US" sz="1400" dirty="0" err="1"/>
              <a:t>Myeongjin</a:t>
            </a:r>
            <a:r>
              <a:rPr lang="en-US" altLang="en-US" sz="1400" dirty="0"/>
              <a:t> Kim)</a:t>
            </a:r>
          </a:p>
          <a:p>
            <a:pPr lvl="2">
              <a:lnSpc>
                <a:spcPct val="80000"/>
              </a:lnSpc>
              <a:buFont typeface="Arial" panose="020B0604020202020204" pitchFamily="34" charset="0"/>
              <a:buChar char="•"/>
            </a:pPr>
            <a:r>
              <a:rPr lang="en-US" sz="1400" u="sng" dirty="0">
                <a:hlinkClick r:id="rId3"/>
              </a:rPr>
              <a:t>20/0022r0</a:t>
            </a:r>
            <a:r>
              <a:rPr lang="en-US" sz="1400" dirty="0"/>
              <a:t> </a:t>
            </a:r>
            <a:r>
              <a:rPr lang="en-US" altLang="en-US" sz="1400" dirty="0"/>
              <a:t> - Consideration on 240/160+80 MHz and Preamble Puncturing (</a:t>
            </a:r>
            <a:r>
              <a:rPr lang="en-US" altLang="en-US" sz="1400" dirty="0" err="1"/>
              <a:t>Eunsung</a:t>
            </a:r>
            <a:r>
              <a:rPr lang="en-US" altLang="en-US" sz="1400" dirty="0"/>
              <a:t> Park)</a:t>
            </a:r>
          </a:p>
          <a:p>
            <a:pPr lvl="2">
              <a:lnSpc>
                <a:spcPct val="80000"/>
              </a:lnSpc>
              <a:buFont typeface="Arial" panose="020B0604020202020204" pitchFamily="34" charset="0"/>
              <a:buChar char="•"/>
            </a:pPr>
            <a:r>
              <a:rPr lang="en-US" sz="1400" u="sng" dirty="0">
                <a:hlinkClick r:id="rId4"/>
              </a:rPr>
              <a:t>20/0023r0</a:t>
            </a:r>
            <a:r>
              <a:rPr lang="en-US" sz="1400" dirty="0"/>
              <a:t> </a:t>
            </a:r>
            <a:r>
              <a:rPr lang="en-US" altLang="en-US" sz="1400" dirty="0"/>
              <a:t> - Multiple RU Aggregation (</a:t>
            </a:r>
            <a:r>
              <a:rPr lang="en-US" altLang="en-US" sz="1400" dirty="0" err="1"/>
              <a:t>Eunsung</a:t>
            </a:r>
            <a:r>
              <a:rPr lang="en-US" altLang="en-US" sz="1400" dirty="0"/>
              <a:t> Park)</a:t>
            </a:r>
          </a:p>
          <a:p>
            <a:pPr lvl="2">
              <a:lnSpc>
                <a:spcPct val="80000"/>
              </a:lnSpc>
              <a:buFont typeface="Arial" panose="020B0604020202020204" pitchFamily="34" charset="0"/>
              <a:buChar char="•"/>
            </a:pPr>
            <a:r>
              <a:rPr lang="en-US" sz="1400" u="sng" dirty="0">
                <a:hlinkClick r:id="rId5"/>
              </a:rPr>
              <a:t>20/0048r0</a:t>
            </a:r>
            <a:r>
              <a:rPr lang="en-US" sz="1400" dirty="0"/>
              <a:t> </a:t>
            </a:r>
            <a:r>
              <a:rPr lang="en-US" altLang="en-US" sz="1400" dirty="0"/>
              <a:t> - RU Aggregation for 240MHz and 320MHz (Bin Tian)</a:t>
            </a:r>
          </a:p>
          <a:p>
            <a:pPr lvl="2">
              <a:lnSpc>
                <a:spcPct val="80000"/>
              </a:lnSpc>
              <a:buFont typeface="Arial" panose="020B0604020202020204" pitchFamily="34" charset="0"/>
              <a:buChar char="•"/>
            </a:pPr>
            <a:r>
              <a:rPr lang="en-US" sz="1400" u="sng" dirty="0">
                <a:hlinkClick r:id="rId6"/>
              </a:rPr>
              <a:t>20/0058r1</a:t>
            </a:r>
            <a:r>
              <a:rPr lang="en-US" sz="1400" dirty="0"/>
              <a:t> </a:t>
            </a:r>
            <a:r>
              <a:rPr lang="en-US" altLang="en-US" sz="1400" dirty="0"/>
              <a:t> - Preamble Puncturing for Transmission to Multiple STAs in 802.11be (Oded Redlich)</a:t>
            </a:r>
          </a:p>
          <a:p>
            <a:pPr lvl="2">
              <a:lnSpc>
                <a:spcPct val="80000"/>
              </a:lnSpc>
              <a:buFont typeface="Arial" panose="020B0604020202020204" pitchFamily="34" charset="0"/>
              <a:buChar char="•"/>
            </a:pPr>
            <a:r>
              <a:rPr lang="en-US" sz="1400" u="sng" dirty="0">
                <a:hlinkClick r:id="rId7"/>
              </a:rPr>
              <a:t>20/0108r0</a:t>
            </a:r>
            <a:r>
              <a:rPr lang="en-US" sz="1400" dirty="0"/>
              <a:t> </a:t>
            </a:r>
            <a:r>
              <a:rPr lang="en-US" altLang="en-US" sz="1400" dirty="0"/>
              <a:t> - Multi-RU support for OFDMA (Sigurd Schelstraete)</a:t>
            </a:r>
          </a:p>
          <a:p>
            <a:pPr lvl="2">
              <a:lnSpc>
                <a:spcPct val="80000"/>
              </a:lnSpc>
              <a:buFont typeface="Arial" panose="020B0604020202020204" pitchFamily="34" charset="0"/>
              <a:buChar char="•"/>
            </a:pPr>
            <a:r>
              <a:rPr lang="en-US" sz="1400" u="sng" dirty="0">
                <a:hlinkClick r:id="rId8"/>
              </a:rPr>
              <a:t>20/0109r0</a:t>
            </a:r>
            <a:r>
              <a:rPr lang="en-US" sz="1400" dirty="0"/>
              <a:t> </a:t>
            </a:r>
            <a:r>
              <a:rPr lang="en-US" altLang="en-US" sz="1400" dirty="0"/>
              <a:t> - Further considerations for multi-RU (Sigurd Schelstraete)</a:t>
            </a:r>
          </a:p>
          <a:p>
            <a:pPr lvl="2">
              <a:lnSpc>
                <a:spcPct val="80000"/>
              </a:lnSpc>
              <a:buFont typeface="Arial" panose="020B0604020202020204" pitchFamily="34" charset="0"/>
              <a:buChar char="•"/>
            </a:pPr>
            <a:r>
              <a:rPr lang="en-US" sz="1400" u="sng" dirty="0">
                <a:hlinkClick r:id="rId9"/>
              </a:rPr>
              <a:t>20/0128r0</a:t>
            </a:r>
            <a:r>
              <a:rPr lang="en-US" sz="1400" dirty="0"/>
              <a:t> </a:t>
            </a:r>
            <a:r>
              <a:rPr lang="en-US" altLang="en-US" sz="1400" dirty="0"/>
              <a:t> - Discussion on Multi-RU in 802.11be (Oded Redlich)</a:t>
            </a:r>
          </a:p>
          <a:p>
            <a:pPr lvl="2">
              <a:lnSpc>
                <a:spcPct val="80000"/>
              </a:lnSpc>
              <a:buFont typeface="Arial" panose="020B0604020202020204" pitchFamily="34" charset="0"/>
              <a:buChar char="•"/>
            </a:pPr>
            <a:endParaRPr lang="en-US" altLang="en-US" sz="1400" dirty="0"/>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21</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4343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endParaRPr lang="en-US" altLang="en-US" sz="1600" dirty="0"/>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13640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981200"/>
            <a:ext cx="8229600" cy="41148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PPDU format</a:t>
            </a:r>
          </a:p>
          <a:p>
            <a:pPr lvl="2">
              <a:lnSpc>
                <a:spcPct val="80000"/>
              </a:lnSpc>
              <a:buFont typeface="Arial" panose="020B0604020202020204" pitchFamily="34" charset="0"/>
              <a:buChar char="•"/>
            </a:pPr>
            <a:r>
              <a:rPr lang="en-US" altLang="en-US" sz="1400" dirty="0"/>
              <a:t>20/0019r0	 - 11be PPDU format (Dongguk Lim)</a:t>
            </a:r>
          </a:p>
          <a:p>
            <a:pPr lvl="2">
              <a:lnSpc>
                <a:spcPct val="80000"/>
              </a:lnSpc>
              <a:buFont typeface="Arial" panose="020B0604020202020204" pitchFamily="34" charset="0"/>
              <a:buChar char="•"/>
            </a:pPr>
            <a:r>
              <a:rPr lang="en-US" altLang="en-US" sz="1400" dirty="0"/>
              <a:t>20/0031r0	 - Considerations on EHT PPDU formats (Lei Huang)</a:t>
            </a:r>
          </a:p>
          <a:p>
            <a:pPr lvl="1">
              <a:lnSpc>
                <a:spcPct val="80000"/>
              </a:lnSpc>
              <a:buFont typeface="Arial" panose="020B0604020202020204" pitchFamily="34" charset="0"/>
              <a:buChar char="•"/>
            </a:pPr>
            <a:r>
              <a:rPr lang="en-US" altLang="en-US" sz="1600" dirty="0"/>
              <a:t>MIMO/Sounding</a:t>
            </a:r>
          </a:p>
          <a:p>
            <a:pPr lvl="2">
              <a:lnSpc>
                <a:spcPct val="80000"/>
              </a:lnSpc>
              <a:buFont typeface="Arial" panose="020B0604020202020204" pitchFamily="34" charset="0"/>
              <a:buChar char="•"/>
            </a:pPr>
            <a:r>
              <a:rPr lang="en-US" altLang="en-US" sz="1400" dirty="0"/>
              <a:t>20/0041r0	 - Additional overhead reduction in mixed beamforming feedback (</a:t>
            </a:r>
            <a:r>
              <a:rPr lang="en-US" altLang="en-US" sz="1400" dirty="0" err="1"/>
              <a:t>Genadiy</a:t>
            </a:r>
            <a:r>
              <a:rPr lang="en-US" altLang="en-US" sz="1400" dirty="0"/>
              <a:t> </a:t>
            </a:r>
            <a:r>
              <a:rPr lang="en-US" altLang="en-US" sz="1400" dirty="0" err="1"/>
              <a:t>Tsodik</a:t>
            </a:r>
            <a:r>
              <a:rPr lang="en-US" altLang="en-US" sz="1400" dirty="0"/>
              <a:t>)</a:t>
            </a:r>
          </a:p>
          <a:p>
            <a:pPr lvl="2">
              <a:lnSpc>
                <a:spcPct val="80000"/>
              </a:lnSpc>
              <a:buFont typeface="Arial" panose="020B0604020202020204" pitchFamily="34" charset="0"/>
              <a:buChar char="•"/>
            </a:pPr>
            <a:r>
              <a:rPr lang="en-US" altLang="en-US" sz="1400" dirty="0">
                <a:highlight>
                  <a:srgbClr val="FFFF00"/>
                </a:highlight>
              </a:rPr>
              <a:t>20/0065r0	 - Implicit sounding scheme (Lily Yunping </a:t>
            </a:r>
            <a:r>
              <a:rPr lang="en-US" altLang="en-US" sz="1400" dirty="0" err="1">
                <a:highlight>
                  <a:srgbClr val="FFFF00"/>
                </a:highlight>
              </a:rPr>
              <a:t>Lyu</a:t>
            </a:r>
            <a:r>
              <a:rPr lang="en-US" altLang="en-US" sz="1400" dirty="0">
                <a:highlight>
                  <a:srgbClr val="FFFF00"/>
                </a:highlight>
              </a:rPr>
              <a:t>)</a:t>
            </a:r>
          </a:p>
          <a:p>
            <a:pPr lvl="2">
              <a:lnSpc>
                <a:spcPct val="80000"/>
              </a:lnSpc>
              <a:buFont typeface="Arial" panose="020B0604020202020204" pitchFamily="34" charset="0"/>
              <a:buChar char="•"/>
            </a:pPr>
            <a:r>
              <a:rPr lang="en-US" altLang="en-US" sz="1400" dirty="0"/>
              <a:t>20/0067r0	 - Restrictions for 16 SS based MU MIMO Scheduling (</a:t>
            </a:r>
            <a:r>
              <a:rPr lang="en-US" altLang="en-US" sz="1400" dirty="0" err="1"/>
              <a:t>Junghoon</a:t>
            </a:r>
            <a:r>
              <a:rPr lang="en-US" altLang="en-US" sz="1400" dirty="0"/>
              <a:t> Suh)</a:t>
            </a:r>
          </a:p>
          <a:p>
            <a:pPr lvl="2">
              <a:lnSpc>
                <a:spcPct val="80000"/>
              </a:lnSpc>
              <a:buFont typeface="Arial" panose="020B0604020202020204" pitchFamily="34" charset="0"/>
              <a:buChar char="•"/>
            </a:pPr>
            <a:r>
              <a:rPr lang="en-US" altLang="en-US" sz="1400" dirty="0"/>
              <a:t>20/0080r0	 - Calibration for Implicit Feedback (Qinghua Li)</a:t>
            </a:r>
          </a:p>
          <a:p>
            <a:pPr lvl="2">
              <a:lnSpc>
                <a:spcPct val="80000"/>
              </a:lnSpc>
              <a:buFont typeface="Arial" panose="020B0604020202020204" pitchFamily="34" charset="0"/>
              <a:buChar char="•"/>
            </a:pPr>
            <a:r>
              <a:rPr lang="en-US" altLang="en-US" sz="1400" dirty="0"/>
              <a:t>20/0089r0	 - Multi-AP Implicit Channel Sounding (Roya Doostnejad)</a:t>
            </a:r>
          </a:p>
          <a:p>
            <a:pPr lvl="2">
              <a:lnSpc>
                <a:spcPct val="80000"/>
              </a:lnSpc>
              <a:buFont typeface="Arial" panose="020B0604020202020204" pitchFamily="34" charset="0"/>
              <a:buChar char="•"/>
            </a:pPr>
            <a:r>
              <a:rPr lang="en-US" altLang="en-US" sz="1400" dirty="0"/>
              <a:t>20/0090r0	 - Implicit Feedback, Feasibility and Gains (Roya Doostnejad)</a:t>
            </a:r>
          </a:p>
          <a:p>
            <a:pPr lvl="2">
              <a:lnSpc>
                <a:spcPct val="80000"/>
              </a:lnSpc>
              <a:buFont typeface="Arial" panose="020B0604020202020204" pitchFamily="34" charset="0"/>
              <a:buChar char="•"/>
            </a:pPr>
            <a:endParaRPr lang="en-US" altLang="en-US" sz="1400" dirty="0"/>
          </a:p>
          <a:p>
            <a:pPr lvl="1">
              <a:lnSpc>
                <a:spcPct val="80000"/>
              </a:lnSpc>
              <a:buFont typeface="Arial" panose="020B0604020202020204" pitchFamily="34" charset="0"/>
              <a:buChar char="•"/>
            </a:pPr>
            <a:endParaRPr lang="en-US" altLang="en-US" sz="1600" dirty="0"/>
          </a:p>
          <a:p>
            <a:pPr lvl="1">
              <a:lnSpc>
                <a:spcPct val="80000"/>
              </a:lnSpc>
              <a:buFont typeface="Arial" panose="020B0604020202020204" pitchFamily="34" charset="0"/>
              <a:buChar char="•"/>
            </a:pPr>
            <a:endParaRPr lang="en-US" altLang="en-US" sz="1600" dirty="0"/>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211909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Thursday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4096 QAM</a:t>
            </a:r>
          </a:p>
          <a:p>
            <a:pPr lvl="2">
              <a:lnSpc>
                <a:spcPct val="80000"/>
              </a:lnSpc>
              <a:buFont typeface="Arial" panose="020B0604020202020204" pitchFamily="34" charset="0"/>
              <a:buChar char="•"/>
            </a:pPr>
            <a:r>
              <a:rPr lang="en-US" altLang="en-US" sz="1400" dirty="0"/>
              <a:t>20/0072r0	 - Performance and EVM Evaluation on 4096-QAM in 11be (Jianhan Liu)</a:t>
            </a:r>
          </a:p>
          <a:p>
            <a:pPr lvl="2">
              <a:lnSpc>
                <a:spcPct val="80000"/>
              </a:lnSpc>
              <a:buFont typeface="Arial" panose="020B0604020202020204" pitchFamily="34" charset="0"/>
              <a:buChar char="•"/>
            </a:pPr>
            <a:r>
              <a:rPr lang="en-US" altLang="en-US" sz="1400" dirty="0"/>
              <a:t>20/0076r0	 - Simulation results of 4K QAM (Ron Porat)</a:t>
            </a:r>
          </a:p>
          <a:p>
            <a:pPr lvl="2">
              <a:lnSpc>
                <a:spcPct val="80000"/>
              </a:lnSpc>
              <a:buFont typeface="Arial" panose="020B0604020202020204" pitchFamily="34" charset="0"/>
              <a:buChar char="•"/>
            </a:pPr>
            <a:r>
              <a:rPr lang="en-US" altLang="en-US" sz="1400" dirty="0"/>
              <a:t>20/0111r0	 - 4096 QAM definition (Sigurd Schelstraete)</a:t>
            </a:r>
          </a:p>
          <a:p>
            <a:pPr lvl="1">
              <a:lnSpc>
                <a:spcPct val="80000"/>
              </a:lnSpc>
              <a:buFont typeface="Arial" panose="020B0604020202020204" pitchFamily="34" charset="0"/>
              <a:buChar char="•"/>
            </a:pPr>
            <a:r>
              <a:rPr lang="en-US" altLang="en-US" sz="1600" dirty="0"/>
              <a:t>Channel model</a:t>
            </a:r>
          </a:p>
          <a:p>
            <a:pPr lvl="2">
              <a:lnSpc>
                <a:spcPct val="80000"/>
              </a:lnSpc>
              <a:buFont typeface="Arial" panose="020B0604020202020204" pitchFamily="34" charset="0"/>
              <a:buChar char="•"/>
            </a:pPr>
            <a:r>
              <a:rPr lang="en-US" altLang="en-US" sz="1400" dirty="0"/>
              <a:t>19/1579r2	 - Adapting the 11be channel model to modern (Doppler) use case (</a:t>
            </a:r>
            <a:r>
              <a:rPr lang="en-US" altLang="en-US" sz="1400" dirty="0" err="1"/>
              <a:t>Shimi</a:t>
            </a:r>
            <a:r>
              <a:rPr lang="en-US" altLang="en-US" sz="1400" dirty="0"/>
              <a:t> </a:t>
            </a:r>
            <a:r>
              <a:rPr lang="en-US" altLang="en-US" sz="1400" dirty="0" err="1"/>
              <a:t>Shilo</a:t>
            </a:r>
            <a:r>
              <a:rPr lang="en-US" altLang="en-US" sz="1400" dirty="0"/>
              <a:t>)</a:t>
            </a:r>
          </a:p>
          <a:p>
            <a:pPr lvl="2">
              <a:lnSpc>
                <a:spcPct val="80000"/>
              </a:lnSpc>
              <a:buFont typeface="Arial" panose="020B0604020202020204" pitchFamily="34" charset="0"/>
              <a:buChar char="•"/>
            </a:pPr>
            <a:endParaRPr lang="en-US" altLang="en-US" sz="1400" dirty="0"/>
          </a:p>
          <a:p>
            <a:pPr lvl="1">
              <a:lnSpc>
                <a:spcPct val="80000"/>
              </a:lnSpc>
              <a:buFont typeface="Arial" panose="020B0604020202020204" pitchFamily="34" charset="0"/>
              <a:buChar char="•"/>
            </a:pPr>
            <a:endParaRPr lang="en-US" altLang="en-US" sz="1600" dirty="0"/>
          </a:p>
          <a:p>
            <a:pPr marL="457200" lvl="1" indent="0">
              <a:lnSpc>
                <a:spcPct val="80000"/>
              </a:lnSpc>
              <a:buNone/>
            </a:pPr>
            <a:endParaRPr lang="en-US" altLang="en-US" dirty="0"/>
          </a:p>
          <a:p>
            <a:pPr lvl="0">
              <a:lnSpc>
                <a:spcPct val="80000"/>
              </a:lnSpc>
              <a:buFont typeface="Arial" panose="020B0604020202020204" pitchFamily="34" charset="0"/>
              <a:buChar char="•"/>
            </a:pPr>
            <a:r>
              <a:rPr lang="en-US" altLang="en-US" sz="2000" dirty="0"/>
              <a:t>Adjourn</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44924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#1 (</a:t>
            </a:r>
            <a:r>
              <a:rPr lang="en-US" u="sng" dirty="0">
                <a:hlinkClick r:id="rId2"/>
              </a:rPr>
              <a:t>1868r2</a:t>
            </a:r>
            <a:r>
              <a:rPr lang="en-US" dirty="0"/>
              <a:t>)</a:t>
            </a:r>
          </a:p>
        </p:txBody>
      </p:sp>
      <p:sp>
        <p:nvSpPr>
          <p:cNvPr id="3" name="Content Placeholder 2"/>
          <p:cNvSpPr>
            <a:spLocks noGrp="1"/>
          </p:cNvSpPr>
          <p:nvPr>
            <p:ph idx="1"/>
          </p:nvPr>
        </p:nvSpPr>
        <p:spPr>
          <a:xfrm>
            <a:off x="699637" y="1752600"/>
            <a:ext cx="7844287" cy="1676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lnSpcReduction="10000"/>
          </a:bodyPr>
          <a:lstStyle/>
          <a:p>
            <a:pPr>
              <a:buFont typeface="Wingdings" panose="05000000000000000000" pitchFamily="2" charset="2"/>
              <a:buChar char="q"/>
            </a:pPr>
            <a:r>
              <a:rPr lang="en-US" sz="2000" b="0" dirty="0"/>
              <a:t>Do you agree that a user specific field of EHT-SIG in an EHT PPDU transmitted to multiple users comprises more than one user fields? </a:t>
            </a:r>
          </a:p>
          <a:p>
            <a:pPr lvl="1">
              <a:buFont typeface="Wingdings" panose="05000000000000000000" pitchFamily="2" charset="2"/>
              <a:buChar char="§"/>
            </a:pPr>
            <a:r>
              <a:rPr lang="en-US" dirty="0"/>
              <a:t>Note: </a:t>
            </a:r>
            <a:r>
              <a:rPr lang="en-US" b="0" dirty="0"/>
              <a:t>each user field contains user-specific allocation information.</a:t>
            </a:r>
          </a:p>
          <a:p>
            <a:pPr lvl="1">
              <a:buFont typeface="Wingdings" panose="05000000000000000000" pitchFamily="2" charset="2"/>
              <a:buChar char="§"/>
            </a:pPr>
            <a:endParaRPr lang="en-US" dirty="0"/>
          </a:p>
          <a:p>
            <a:pPr lvl="1">
              <a:buFont typeface="Wingdings" panose="05000000000000000000" pitchFamily="2" charset="2"/>
              <a:buChar char="§"/>
            </a:pPr>
            <a:r>
              <a:rPr lang="en-US" b="0" dirty="0">
                <a:solidFill>
                  <a:srgbClr val="FF0000"/>
                </a:solidFill>
                <a:highlight>
                  <a:srgbClr val="FFFF00"/>
                </a:highlight>
              </a:rPr>
              <a:t>Withdrawn</a:t>
            </a:r>
          </a:p>
        </p:txBody>
      </p:sp>
      <p:sp>
        <p:nvSpPr>
          <p:cNvPr id="4" name="Footer Placeholder 3"/>
          <p:cNvSpPr>
            <a:spLocks noGrp="1"/>
          </p:cNvSpPr>
          <p:nvPr>
            <p:ph type="ftr" sz="quarter" idx="11"/>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ko-KR"/>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25</a:t>
            </a:fld>
            <a:endParaRPr lang="en-US" altLang="en-US"/>
          </a:p>
        </p:txBody>
      </p:sp>
    </p:spTree>
    <p:extLst>
      <p:ext uri="{BB962C8B-B14F-4D97-AF65-F5344CB8AC3E}">
        <p14:creationId xmlns:p14="http://schemas.microsoft.com/office/powerpoint/2010/main" val="3133549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#2 (</a:t>
            </a:r>
            <a:r>
              <a:rPr lang="en-US" u="sng" dirty="0">
                <a:hlinkClick r:id="rId2"/>
              </a:rPr>
              <a:t>1868r2</a:t>
            </a:r>
            <a:r>
              <a:rPr lang="en-US" dirty="0"/>
              <a:t>)</a:t>
            </a:r>
          </a:p>
        </p:txBody>
      </p:sp>
      <p:sp>
        <p:nvSpPr>
          <p:cNvPr id="3" name="Content Placeholder 2"/>
          <p:cNvSpPr>
            <a:spLocks noGrp="1"/>
          </p:cNvSpPr>
          <p:nvPr>
            <p:ph idx="1"/>
          </p:nvPr>
        </p:nvSpPr>
        <p:spPr>
          <a:xfrm>
            <a:off x="699637" y="1752600"/>
            <a:ext cx="7844287" cy="2209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a:buFont typeface="Wingdings" panose="05000000000000000000" pitchFamily="2" charset="2"/>
              <a:buChar char="q"/>
            </a:pPr>
            <a:r>
              <a:rPr lang="en-US" sz="2000" b="0" dirty="0"/>
              <a:t>Do you agree that the formats of 11be user specific fields should be designed for improving STA’s power efficiency?</a:t>
            </a:r>
          </a:p>
          <a:p>
            <a:pPr marL="0" indent="0">
              <a:buNone/>
            </a:pPr>
            <a:endParaRPr lang="en-US" sz="2000" b="0" dirty="0"/>
          </a:p>
          <a:p>
            <a:pPr marL="0" indent="0">
              <a:buNone/>
            </a:pPr>
            <a:r>
              <a:rPr lang="en-US" sz="2000" b="0" dirty="0">
                <a:highlight>
                  <a:srgbClr val="FFFF00"/>
                </a:highlight>
              </a:rPr>
              <a:t>Y/N/A: 21/0/38</a:t>
            </a:r>
          </a:p>
          <a:p>
            <a:pPr marL="0" indent="0">
              <a:buNone/>
            </a:pPr>
            <a:endParaRPr lang="en-US" sz="2000" b="0" dirty="0"/>
          </a:p>
          <a:p>
            <a:pPr>
              <a:buFont typeface="Wingdings" panose="05000000000000000000" pitchFamily="2" charset="2"/>
              <a:buChar char="q"/>
            </a:pPr>
            <a:r>
              <a:rPr lang="en-US" sz="2000" b="0" dirty="0"/>
              <a:t>NOTE: not intended to be included in SFD</a:t>
            </a:r>
          </a:p>
        </p:txBody>
      </p:sp>
      <p:sp>
        <p:nvSpPr>
          <p:cNvPr id="4" name="Footer Placeholder 3"/>
          <p:cNvSpPr>
            <a:spLocks noGrp="1"/>
          </p:cNvSpPr>
          <p:nvPr>
            <p:ph type="ftr" sz="quarter" idx="11"/>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ko-KR"/>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26</a:t>
            </a:fld>
            <a:endParaRPr lang="en-US" altLang="en-US"/>
          </a:p>
        </p:txBody>
      </p:sp>
    </p:spTree>
    <p:extLst>
      <p:ext uri="{BB962C8B-B14F-4D97-AF65-F5344CB8AC3E}">
        <p14:creationId xmlns:p14="http://schemas.microsoft.com/office/powerpoint/2010/main" val="1852099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Do you support in 11be</a:t>
            </a:r>
          </a:p>
          <a:p>
            <a:pPr lvl="1"/>
            <a:r>
              <a:rPr lang="en-US" dirty="0"/>
              <a:t>CCA minimum BW resolution is 20MHz </a:t>
            </a:r>
          </a:p>
          <a:p>
            <a:pPr lvl="1"/>
            <a:r>
              <a:rPr lang="en-US" dirty="0"/>
              <a:t>Preamble puncturing resolution is 20MHz</a:t>
            </a:r>
          </a:p>
          <a:p>
            <a:endParaRPr lang="en-US" dirty="0"/>
          </a:p>
          <a:p>
            <a:pPr lvl="1"/>
            <a:r>
              <a:rPr lang="en-US" dirty="0">
                <a:highlight>
                  <a:srgbClr val="FFFF00"/>
                </a:highlight>
              </a:rPr>
              <a:t>Y/N/A: 59/0/3</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#3 (</a:t>
            </a:r>
            <a:r>
              <a:rPr lang="en-US" u="sng" dirty="0">
                <a:hlinkClick r:id="rId2"/>
              </a:rPr>
              <a:t>1869r0</a:t>
            </a:r>
            <a:r>
              <a:rPr lang="en-US" dirty="0"/>
              <a:t>)</a:t>
            </a:r>
          </a:p>
        </p:txBody>
      </p:sp>
    </p:spTree>
    <p:extLst>
      <p:ext uri="{BB962C8B-B14F-4D97-AF65-F5344CB8AC3E}">
        <p14:creationId xmlns:p14="http://schemas.microsoft.com/office/powerpoint/2010/main" val="185670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Do you support one PSDU per STA for single link in 11be?</a:t>
            </a:r>
          </a:p>
          <a:p>
            <a:endParaRPr lang="en-US" dirty="0"/>
          </a:p>
          <a:p>
            <a:r>
              <a:rPr lang="en-US" dirty="0">
                <a:highlight>
                  <a:srgbClr val="FFFF00"/>
                </a:highlight>
              </a:rPr>
              <a:t>Y/N/A: 48/0/5</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#4 (</a:t>
            </a:r>
            <a:r>
              <a:rPr lang="en-US" u="sng" dirty="0">
                <a:hlinkClick r:id="rId2"/>
              </a:rPr>
              <a:t>1869r0</a:t>
            </a:r>
            <a:r>
              <a:rPr lang="en-US" dirty="0"/>
              <a:t>)</a:t>
            </a:r>
          </a:p>
        </p:txBody>
      </p:sp>
    </p:spTree>
    <p:extLst>
      <p:ext uri="{BB962C8B-B14F-4D97-AF65-F5344CB8AC3E}">
        <p14:creationId xmlns:p14="http://schemas.microsoft.com/office/powerpoint/2010/main" val="6103901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For one PSDU, do you support in 11be to use one LDPC encoder?</a:t>
            </a:r>
          </a:p>
          <a:p>
            <a:endParaRPr lang="en-US" dirty="0"/>
          </a:p>
          <a:p>
            <a:endParaRPr lang="en-US" dirty="0"/>
          </a:p>
          <a:p>
            <a:pPr lvl="1"/>
            <a:r>
              <a:rPr lang="en-US" dirty="0">
                <a:highlight>
                  <a:srgbClr val="FFFF00"/>
                </a:highlight>
              </a:rPr>
              <a:t>Y/N/A: 49/0/4</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#5 (</a:t>
            </a:r>
            <a:r>
              <a:rPr lang="en-US" u="sng" dirty="0">
                <a:hlinkClick r:id="rId2"/>
              </a:rPr>
              <a:t>1869r0</a:t>
            </a:r>
            <a:r>
              <a:rPr lang="en-US" dirty="0"/>
              <a:t>)</a:t>
            </a:r>
          </a:p>
        </p:txBody>
      </p:sp>
    </p:spTree>
    <p:extLst>
      <p:ext uri="{BB962C8B-B14F-4D97-AF65-F5344CB8AC3E}">
        <p14:creationId xmlns:p14="http://schemas.microsoft.com/office/powerpoint/2010/main" val="4095604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#6 (</a:t>
            </a:r>
            <a:r>
              <a:rPr lang="en-US" u="sng" dirty="0">
                <a:hlinkClick r:id="rId2"/>
              </a:rPr>
              <a:t>1877r0</a:t>
            </a:r>
            <a:r>
              <a:rPr lang="en-US" dirty="0"/>
              <a:t>)</a:t>
            </a:r>
          </a:p>
        </p:txBody>
      </p:sp>
      <p:sp>
        <p:nvSpPr>
          <p:cNvPr id="3" name="Content Placeholder 2"/>
          <p:cNvSpPr>
            <a:spLocks noGrp="1"/>
          </p:cNvSpPr>
          <p:nvPr>
            <p:ph idx="1"/>
          </p:nvPr>
        </p:nvSpPr>
        <p:spPr/>
        <p:txBody>
          <a:bodyPr/>
          <a:lstStyle/>
          <a:p>
            <a:r>
              <a:rPr lang="en-US" dirty="0"/>
              <a:t>Do you support that 11be defines a maximum of 16 spatial streams for SU-MIMO?</a:t>
            </a:r>
          </a:p>
          <a:p>
            <a:endParaRPr lang="en-US" dirty="0"/>
          </a:p>
          <a:p>
            <a:r>
              <a:rPr lang="en-US" dirty="0">
                <a:highlight>
                  <a:srgbClr val="FFFF00"/>
                </a:highlight>
              </a:rPr>
              <a:t>Y/N/A: 37/0/7</a:t>
            </a:r>
          </a:p>
          <a:p>
            <a:pPr lvl="1"/>
            <a:endParaRPr lang="en-US" dirty="0"/>
          </a:p>
          <a:p>
            <a:endParaRPr lang="en-US" dirty="0"/>
          </a:p>
        </p:txBody>
      </p:sp>
      <p:sp>
        <p:nvSpPr>
          <p:cNvPr id="4" name="Date Placeholder 3"/>
          <p:cNvSpPr>
            <a:spLocks noGrp="1"/>
          </p:cNvSpPr>
          <p:nvPr>
            <p:ph type="dt" sz="half" idx="10"/>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November 2019</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30</a:t>
            </a:fld>
            <a:endParaRPr lang="en-US"/>
          </a:p>
        </p:txBody>
      </p:sp>
      <p:sp>
        <p:nvSpPr>
          <p:cNvPr id="6" name="Footer Placeholder 5"/>
          <p:cNvSpPr>
            <a:spLocks noGrp="1"/>
          </p:cNvSpPr>
          <p:nvPr>
            <p:ph type="ftr" sz="quarter" idx="3"/>
          </p:nvPr>
        </p:nvSpPr>
        <p:spPr/>
        <p:txBody>
          <a:bodyPr/>
          <a:lstStyle/>
          <a:p>
            <a:pPr>
              <a:defRPr/>
            </a:pPr>
            <a:r>
              <a:rPr lang="en-US" altLang="ko-KR"/>
              <a:t>Wook Bong Lee, Samsung</a:t>
            </a:r>
            <a:endParaRPr lang="en-US" altLang="ko-KR" dirty="0"/>
          </a:p>
        </p:txBody>
      </p:sp>
    </p:spTree>
    <p:extLst>
      <p:ext uri="{BB962C8B-B14F-4D97-AF65-F5344CB8AC3E}">
        <p14:creationId xmlns:p14="http://schemas.microsoft.com/office/powerpoint/2010/main" val="198962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#7 (</a:t>
            </a:r>
            <a:r>
              <a:rPr lang="en-US" u="sng" dirty="0">
                <a:hlinkClick r:id="rId2"/>
              </a:rPr>
              <a:t>1877r0</a:t>
            </a:r>
            <a:r>
              <a:rPr lang="en-US" dirty="0"/>
              <a:t>)</a:t>
            </a:r>
          </a:p>
        </p:txBody>
      </p:sp>
      <p:sp>
        <p:nvSpPr>
          <p:cNvPr id="3" name="Content Placeholder 2"/>
          <p:cNvSpPr>
            <a:spLocks noGrp="1"/>
          </p:cNvSpPr>
          <p:nvPr>
            <p:ph idx="1"/>
          </p:nvPr>
        </p:nvSpPr>
        <p:spPr/>
        <p:txBody>
          <a:bodyPr/>
          <a:lstStyle/>
          <a:p>
            <a:r>
              <a:rPr lang="en-US" dirty="0"/>
              <a:t>Do you support maximum 16 spatial streams for MU-MIMO in 11be?</a:t>
            </a:r>
          </a:p>
          <a:p>
            <a:endParaRPr lang="en-US" dirty="0"/>
          </a:p>
          <a:p>
            <a:r>
              <a:rPr lang="en-US" dirty="0">
                <a:highlight>
                  <a:srgbClr val="FFFF00"/>
                </a:highlight>
              </a:rPr>
              <a:t>Y/N/A: 46/0/2</a:t>
            </a:r>
          </a:p>
          <a:p>
            <a:pPr lvl="1"/>
            <a:endParaRPr lang="en-US" dirty="0"/>
          </a:p>
          <a:p>
            <a:endParaRPr lang="en-US" dirty="0"/>
          </a:p>
        </p:txBody>
      </p:sp>
      <p:sp>
        <p:nvSpPr>
          <p:cNvPr id="4" name="Date Placeholder 3"/>
          <p:cNvSpPr>
            <a:spLocks noGrp="1"/>
          </p:cNvSpPr>
          <p:nvPr>
            <p:ph type="dt" sz="half" idx="10"/>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November 2019</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31</a:t>
            </a:fld>
            <a:endParaRPr lang="en-US"/>
          </a:p>
        </p:txBody>
      </p:sp>
      <p:sp>
        <p:nvSpPr>
          <p:cNvPr id="6" name="Footer Placeholder 5"/>
          <p:cNvSpPr>
            <a:spLocks noGrp="1"/>
          </p:cNvSpPr>
          <p:nvPr>
            <p:ph type="ftr" sz="quarter" idx="3"/>
          </p:nvPr>
        </p:nvSpPr>
        <p:spPr/>
        <p:txBody>
          <a:bodyPr/>
          <a:lstStyle/>
          <a:p>
            <a:pPr>
              <a:defRPr/>
            </a:pPr>
            <a:r>
              <a:rPr lang="en-US" altLang="ko-KR"/>
              <a:t>Wook Bong Lee, Samsung</a:t>
            </a:r>
            <a:endParaRPr lang="en-US" altLang="ko-KR" dirty="0"/>
          </a:p>
        </p:txBody>
      </p:sp>
    </p:spTree>
    <p:extLst>
      <p:ext uri="{BB962C8B-B14F-4D97-AF65-F5344CB8AC3E}">
        <p14:creationId xmlns:p14="http://schemas.microsoft.com/office/powerpoint/2010/main" val="1642529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#8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that preamble puncturing can be considered in order to design phase rotation applied to the legacy preamble part of 320/160+160 MHz </a:t>
            </a:r>
            <a:r>
              <a:rPr lang="en-GB" altLang="ko-KR" sz="2000" dirty="0"/>
              <a:t>EHT PPDU</a:t>
            </a:r>
            <a:r>
              <a:rPr lang="en-US" altLang="ko-KR" sz="2000" dirty="0"/>
              <a:t>?</a:t>
            </a:r>
          </a:p>
          <a:p>
            <a:r>
              <a:rPr lang="en-US" altLang="ko-KR" sz="2000" dirty="0"/>
              <a:t>Note: not intended for inclusion in SFD</a:t>
            </a:r>
          </a:p>
          <a:p>
            <a:endParaRPr lang="en-US" altLang="ko-KR" sz="2000" dirty="0"/>
          </a:p>
          <a:p>
            <a:r>
              <a:rPr lang="en-US" altLang="ko-KR" sz="2000" dirty="0">
                <a:highlight>
                  <a:srgbClr val="FFFF00"/>
                </a:highlight>
              </a:rPr>
              <a:t>Y/N/A: 9/0/31</a:t>
            </a:r>
          </a:p>
          <a:p>
            <a:endParaRPr lang="ko-KR" altLang="en-US" sz="2000" dirty="0"/>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32</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2453720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#9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Which option do you prefer for the phase rotation </a:t>
            </a:r>
            <a:r>
              <a:rPr lang="en-GB" altLang="ko-KR" sz="2000" dirty="0"/>
              <a:t>applied to the legacy preamble part of </a:t>
            </a:r>
            <a:r>
              <a:rPr lang="en-US" altLang="ko-KR" sz="2000" dirty="0"/>
              <a:t>320/160+160 MHz </a:t>
            </a:r>
            <a:r>
              <a:rPr lang="en-GB" altLang="ko-KR" sz="2000" dirty="0"/>
              <a:t>EHT PPDU </a:t>
            </a:r>
          </a:p>
          <a:p>
            <a:pPr lvl="1"/>
            <a:r>
              <a:rPr lang="en-GB" altLang="ko-KR" sz="1800" dirty="0"/>
              <a:t>Option 1: Unified phase rotation regardless of whether the preamble puncturing is applied or not</a:t>
            </a:r>
          </a:p>
          <a:p>
            <a:pPr lvl="1"/>
            <a:r>
              <a:rPr lang="en-GB" altLang="ko-KR" sz="1800" dirty="0"/>
              <a:t>Option 2: Different phase rotation according to whether the preamble puncturing is applied or not</a:t>
            </a:r>
            <a:endParaRPr lang="en-US" altLang="ko-KR" sz="1800" dirty="0"/>
          </a:p>
          <a:p>
            <a:pPr lvl="1"/>
            <a:r>
              <a:rPr lang="en-US" altLang="ko-KR" sz="1600" dirty="0"/>
              <a:t>Note: not intended to include in SFD</a:t>
            </a:r>
          </a:p>
          <a:p>
            <a:pPr lvl="1"/>
            <a:endParaRPr lang="en-US" altLang="ko-KR" sz="1600" dirty="0"/>
          </a:p>
          <a:p>
            <a:r>
              <a:rPr lang="en-US" altLang="ko-KR" sz="2000" dirty="0">
                <a:highlight>
                  <a:srgbClr val="FFFF00"/>
                </a:highlight>
              </a:rPr>
              <a:t>Option 1/Option 2/A: 11/13/22</a:t>
            </a: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33</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33363413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#10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Which option do you prefer for the phase rotation </a:t>
            </a:r>
            <a:r>
              <a:rPr lang="en-GB" altLang="ko-KR" sz="2000" dirty="0"/>
              <a:t>applied to the legacy preamble part of </a:t>
            </a:r>
            <a:r>
              <a:rPr lang="en-US" altLang="ko-KR" sz="2000" dirty="0"/>
              <a:t>320/160+160 MHz </a:t>
            </a:r>
            <a:r>
              <a:rPr lang="en-GB" altLang="ko-KR" sz="2000" dirty="0"/>
              <a:t>EHT PPDU </a:t>
            </a:r>
          </a:p>
          <a:p>
            <a:pPr lvl="1"/>
            <a:r>
              <a:rPr lang="en-US" altLang="ko-KR" sz="1800" dirty="0"/>
              <a:t>Option 1: repeat 11ax 80MHz phase rotation</a:t>
            </a:r>
          </a:p>
          <a:p>
            <a:pPr lvl="1"/>
            <a:r>
              <a:rPr lang="en-US" altLang="ko-KR" sz="1800" dirty="0"/>
              <a:t>Option 2: repeat 11ax 80MHz phase rotation and apply additional coefficients to 80MHz segments</a:t>
            </a:r>
          </a:p>
          <a:p>
            <a:pPr lvl="1"/>
            <a:r>
              <a:rPr lang="en-US" altLang="ko-KR" sz="1800" dirty="0"/>
              <a:t>Option 3: repeat new 80MHz phase rotation [1 1 -1 -1]</a:t>
            </a:r>
          </a:p>
          <a:p>
            <a:pPr lvl="1"/>
            <a:r>
              <a:rPr lang="en-US" altLang="ko-KR" sz="1800" dirty="0"/>
              <a:t>Option 4: repeat new 80MHz phase rotation [1 1 -1 -1] and apply additional coefficients to 80MHz segments</a:t>
            </a:r>
          </a:p>
          <a:p>
            <a:endParaRPr lang="en-US" altLang="ko-KR" sz="2000" dirty="0"/>
          </a:p>
          <a:p>
            <a:r>
              <a:rPr lang="en-US" altLang="ko-KR" sz="2000" dirty="0"/>
              <a:t>Option 1/Option 2/Option 3/Option 4/A: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34</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2836132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#11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a:t>
            </a:r>
            <a:r>
              <a:rPr lang="en-GB" altLang="ko-KR" sz="1800" dirty="0" err="1"/>
              <a:t>j</a:t>
            </a:r>
            <a:r>
              <a:rPr lang="en-GB" altLang="ko-KR" sz="1800" dirty="0"/>
              <a:t> -j -j -j -j </a:t>
            </a:r>
            <a:r>
              <a:rPr lang="en-GB" altLang="ko-KR" sz="1800" dirty="0" err="1"/>
              <a:t>j</a:t>
            </a:r>
            <a:r>
              <a:rPr lang="en-GB" altLang="ko-KR" sz="1800" dirty="0"/>
              <a:t> </a:t>
            </a:r>
            <a:r>
              <a:rPr lang="en-GB" altLang="ko-KR" sz="1800" dirty="0" err="1"/>
              <a:t>j</a:t>
            </a:r>
            <a:r>
              <a:rPr lang="en-GB" altLang="ko-KR" sz="1800" dirty="0"/>
              <a:t> -1 -1 1 1]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35</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18283502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#12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-j -j -j 1 -1 -1 -1 j -j -j -j]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36</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24706804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#13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-j -j -j </a:t>
            </a:r>
            <a:r>
              <a:rPr lang="en-GB" altLang="ko-KR" sz="1800" dirty="0" err="1"/>
              <a:t>j</a:t>
            </a:r>
            <a:r>
              <a:rPr lang="en-GB" altLang="ko-KR" sz="1800" dirty="0"/>
              <a:t> -j -j -j 1 -1 -1 -1]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37</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3532211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#14 (</a:t>
            </a:r>
            <a:r>
              <a:rPr lang="en-US" u="sng" dirty="0">
                <a:hlinkClick r:id="rId2"/>
              </a:rPr>
              <a:t>1907r1</a:t>
            </a:r>
            <a:r>
              <a:rPr lang="en-US" dirty="0"/>
              <a:t>)</a:t>
            </a:r>
          </a:p>
        </p:txBody>
      </p:sp>
      <p:sp>
        <p:nvSpPr>
          <p:cNvPr id="3" name="Content Placeholder 2"/>
          <p:cNvSpPr>
            <a:spLocks noGrp="1"/>
          </p:cNvSpPr>
          <p:nvPr>
            <p:ph idx="1"/>
          </p:nvPr>
        </p:nvSpPr>
        <p:spPr>
          <a:xfrm>
            <a:off x="685800" y="1600200"/>
            <a:ext cx="7772400" cy="1752600"/>
          </a:xfrm>
        </p:spPr>
        <p:txBody>
          <a:bodyPr/>
          <a:lstStyle/>
          <a:p>
            <a:r>
              <a:rPr lang="en-US" dirty="0"/>
              <a:t>Do you agree that small-size RUs can only combine with small-size RUs and large-size RUs can only combine with large-size RUs? </a:t>
            </a:r>
          </a:p>
          <a:p>
            <a:pPr lvl="1"/>
            <a:r>
              <a:rPr lang="en-US" dirty="0"/>
              <a:t>RUs with equal to or more than 242 tones are called as large-size RUs</a:t>
            </a:r>
          </a:p>
          <a:p>
            <a:pPr lvl="1"/>
            <a:r>
              <a:rPr lang="en-US" dirty="0"/>
              <a:t>RUs  with less than 242 tones as small-size RUs</a:t>
            </a:r>
          </a:p>
          <a:p>
            <a:pPr lvl="2"/>
            <a:endParaRPr lang="en-US" dirty="0"/>
          </a:p>
          <a:p>
            <a:r>
              <a:rPr lang="en-US" dirty="0"/>
              <a:t>Y/N/A</a:t>
            </a:r>
          </a:p>
          <a:p>
            <a:r>
              <a:rPr lang="en-US" dirty="0">
                <a:highlight>
                  <a:srgbClr val="FFFF00"/>
                </a:highlight>
              </a:rPr>
              <a:t>Deferred</a:t>
            </a:r>
          </a:p>
          <a:p>
            <a:pPr marL="457200" lvl="1" indent="0">
              <a:buNone/>
            </a:pPr>
            <a:endParaRPr lang="en-US" dirty="0"/>
          </a:p>
          <a:p>
            <a:pPr marL="457200" lvl="1" indent="0">
              <a:buNone/>
            </a:pPr>
            <a:endParaRPr lang="en-US" dirty="0"/>
          </a:p>
          <a:p>
            <a:pPr lvl="1"/>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38</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2486799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#15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combination of small-size RUs shall not cross 20MHz channel boundary?</a:t>
            </a:r>
          </a:p>
          <a:p>
            <a:endParaRPr lang="en-US" dirty="0"/>
          </a:p>
          <a:p>
            <a:r>
              <a:rPr lang="en-US" dirty="0">
                <a:highlight>
                  <a:srgbClr val="FFFF00"/>
                </a:highlight>
              </a:rPr>
              <a:t>Y/N/A: 34/1/22</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39</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281503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#16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only allowed small-RU combinations are RU126+RU26 and RU52+RU26?</a:t>
            </a:r>
          </a:p>
          <a:p>
            <a:endParaRPr lang="en-US" dirty="0"/>
          </a:p>
          <a:p>
            <a:r>
              <a:rPr lang="en-US" dirty="0">
                <a:highlight>
                  <a:srgbClr val="FFFF00"/>
                </a:highlight>
              </a:rPr>
              <a:t>Deferred</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40</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2674028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#17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20 and 40 MHz PPDU, within 20MHz boundary, any contiguous RU26 and RU106 can be combined?</a:t>
            </a:r>
          </a:p>
          <a:p>
            <a:pPr marL="342900" lvl="2" indent="-342900"/>
            <a:endParaRPr lang="en-US" dirty="0"/>
          </a:p>
          <a:p>
            <a:pPr marL="342900" lvl="2" indent="-342900"/>
            <a:r>
              <a:rPr lang="en-US" dirty="0">
                <a:highlight>
                  <a:srgbClr val="FFFF00"/>
                </a:highlight>
              </a:rPr>
              <a:t>Deferred</a:t>
            </a:r>
          </a:p>
          <a:p>
            <a:pPr marL="0" lvl="2" indent="0">
              <a:buNone/>
            </a:pPr>
            <a:endParaRPr lang="en-US" dirty="0"/>
          </a:p>
          <a:p>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41</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924992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#18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80MHz BW, only the orange colored RU combinations are allowed?</a:t>
            </a:r>
          </a:p>
          <a:p>
            <a:pPr marL="342900" lvl="2" indent="-342900"/>
            <a:endParaRPr lang="en-US" dirty="0"/>
          </a:p>
          <a:p>
            <a:pPr marL="342900" lvl="2" indent="-342900"/>
            <a:r>
              <a:rPr lang="en-US" dirty="0">
                <a:highlight>
                  <a:srgbClr val="FFFF00"/>
                </a:highlight>
              </a:rPr>
              <a:t>Deferred</a:t>
            </a:r>
          </a:p>
          <a:p>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42</a:t>
            </a:fld>
            <a:endParaRPr lang="en-US"/>
          </a:p>
        </p:txBody>
      </p:sp>
      <p:pic>
        <p:nvPicPr>
          <p:cNvPr id="7" name="Picture 6"/>
          <p:cNvPicPr>
            <a:picLocks noChangeAspect="1"/>
          </p:cNvPicPr>
          <p:nvPr/>
        </p:nvPicPr>
        <p:blipFill>
          <a:blip r:embed="rId3" cstate="print"/>
          <a:stretch>
            <a:fillRect/>
          </a:stretch>
        </p:blipFill>
        <p:spPr>
          <a:xfrm>
            <a:off x="533400" y="3733800"/>
            <a:ext cx="7857006" cy="1488331"/>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470819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#19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20 and 40 MHz PPDU, the blue colored combination of RU52 and RU26 are allowed?</a:t>
            </a:r>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r>
              <a:rPr lang="en-US" dirty="0">
                <a:highlight>
                  <a:srgbClr val="FFFF00"/>
                </a:highlight>
              </a:rPr>
              <a:t>Deferred</a:t>
            </a:r>
          </a:p>
          <a:p>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43</a:t>
            </a:fld>
            <a:endParaRPr lang="en-US"/>
          </a:p>
        </p:txBody>
      </p:sp>
      <p:pic>
        <p:nvPicPr>
          <p:cNvPr id="7" name="Picture 6"/>
          <p:cNvPicPr>
            <a:picLocks noChangeAspect="1"/>
          </p:cNvPicPr>
          <p:nvPr/>
        </p:nvPicPr>
        <p:blipFill>
          <a:blip r:embed="rId3" cstate="print"/>
          <a:stretch>
            <a:fillRect/>
          </a:stretch>
        </p:blipFill>
        <p:spPr>
          <a:xfrm>
            <a:off x="1219200" y="2743200"/>
            <a:ext cx="7042244" cy="1697184"/>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5733864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#20 (</a:t>
            </a:r>
            <a:r>
              <a:rPr lang="en-US" u="sng" dirty="0">
                <a:hlinkClick r:id="rId2"/>
              </a:rPr>
              <a:t>1907r1</a:t>
            </a:r>
            <a:r>
              <a:rPr lang="en-US" dirty="0"/>
              <a:t>)</a:t>
            </a:r>
          </a:p>
        </p:txBody>
      </p:sp>
      <p:sp>
        <p:nvSpPr>
          <p:cNvPr id="3" name="Content Placeholder 2"/>
          <p:cNvSpPr>
            <a:spLocks noGrp="1"/>
          </p:cNvSpPr>
          <p:nvPr>
            <p:ph idx="1"/>
          </p:nvPr>
        </p:nvSpPr>
        <p:spPr>
          <a:xfrm>
            <a:off x="685800" y="1600200"/>
            <a:ext cx="7772400" cy="1371600"/>
          </a:xfrm>
        </p:spPr>
        <p:txBody>
          <a:bodyPr/>
          <a:lstStyle/>
          <a:p>
            <a:r>
              <a:rPr lang="en-US" dirty="0"/>
              <a:t>Do you agree that  for 80MHz PPDU, the blue colored combination of RU52 and RU26 are allowed?</a:t>
            </a:r>
          </a:p>
          <a:p>
            <a:endParaRPr lang="en-US" dirty="0"/>
          </a:p>
          <a:p>
            <a:endParaRPr lang="en-US" dirty="0"/>
          </a:p>
          <a:p>
            <a:endParaRPr lang="en-US" dirty="0"/>
          </a:p>
          <a:p>
            <a:endParaRPr lang="en-US" dirty="0"/>
          </a:p>
          <a:p>
            <a:endParaRPr lang="en-US" dirty="0"/>
          </a:p>
          <a:p>
            <a:endParaRPr lang="en-US" dirty="0"/>
          </a:p>
          <a:p>
            <a:r>
              <a:rPr lang="en-US" dirty="0">
                <a:highlight>
                  <a:srgbClr val="FFFF00"/>
                </a:highlight>
              </a:rPr>
              <a:t>Deferred</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44</a:t>
            </a:fld>
            <a:endParaRPr lang="en-US"/>
          </a:p>
        </p:txBody>
      </p:sp>
      <p:pic>
        <p:nvPicPr>
          <p:cNvPr id="7" name="Picture 6"/>
          <p:cNvPicPr>
            <a:picLocks noChangeAspect="1"/>
          </p:cNvPicPr>
          <p:nvPr/>
        </p:nvPicPr>
        <p:blipFill>
          <a:blip r:embed="rId3" cstate="print"/>
          <a:stretch>
            <a:fillRect/>
          </a:stretch>
        </p:blipFill>
        <p:spPr>
          <a:xfrm>
            <a:off x="762000" y="2667000"/>
            <a:ext cx="7924800" cy="2225112"/>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87706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#21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for 80MHe PPDU, large-size RU combinations of RU242+RU484 (contiguous and non-contiguous) are allowed?</a:t>
            </a:r>
          </a:p>
          <a:p>
            <a:endParaRPr lang="en-US" dirty="0"/>
          </a:p>
          <a:p>
            <a:r>
              <a:rPr lang="en-US" dirty="0">
                <a:highlight>
                  <a:srgbClr val="FFFF00"/>
                </a:highlight>
              </a:rPr>
              <a:t>Deferred</a:t>
            </a:r>
            <a:r>
              <a:rPr lang="en-US" dirty="0"/>
              <a:t> </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45</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37000129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#22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the following large-size RU combinations for 160MHz PPDU?</a:t>
            </a:r>
          </a:p>
          <a:p>
            <a:pPr lvl="1"/>
            <a:r>
              <a:rPr lang="en-US" dirty="0"/>
              <a:t>Within each 80MHz segment</a:t>
            </a:r>
          </a:p>
          <a:p>
            <a:pPr lvl="2"/>
            <a:r>
              <a:rPr lang="en-US" dirty="0"/>
              <a:t>RU combination RU242+RU484 (both contiguous and non-contiguous)</a:t>
            </a:r>
          </a:p>
          <a:p>
            <a:pPr lvl="1"/>
            <a:r>
              <a:rPr lang="en-US" dirty="0"/>
              <a:t>Crossing 80MHz</a:t>
            </a:r>
          </a:p>
          <a:p>
            <a:pPr lvl="2"/>
            <a:r>
              <a:rPr lang="en-US" dirty="0"/>
              <a:t>RU combinations of RU484+RU996</a:t>
            </a:r>
          </a:p>
          <a:p>
            <a:pPr lvl="2"/>
            <a:r>
              <a:rPr lang="en-US" dirty="0"/>
              <a:t>RU combinations of RU242+484+RU242+484</a:t>
            </a:r>
          </a:p>
          <a:p>
            <a:pPr lvl="2"/>
            <a:r>
              <a:rPr lang="en-US" dirty="0"/>
              <a:t>RU combinations of RU242+484+RU996</a:t>
            </a:r>
          </a:p>
          <a:p>
            <a:pPr lvl="2"/>
            <a:endParaRPr lang="en-US" dirty="0"/>
          </a:p>
          <a:p>
            <a:pPr marL="857250" lvl="2" indent="0">
              <a:buNone/>
            </a:pPr>
            <a:r>
              <a:rPr lang="en-US" dirty="0">
                <a:highlight>
                  <a:srgbClr val="FFFF00"/>
                </a:highlight>
              </a:rPr>
              <a:t>Deferred</a:t>
            </a:r>
          </a:p>
          <a:p>
            <a:pPr lvl="1"/>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46</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35136776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#23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80MHz non-OFDMA as described below?</a:t>
            </a:r>
          </a:p>
          <a:p>
            <a:r>
              <a:rPr lang="en-US" sz="1800" b="0" dirty="0"/>
              <a:t>484+242 supports contiguous 60MHz and non-contiguous 60MHz</a:t>
            </a:r>
          </a:p>
          <a:p>
            <a:pPr lvl="1"/>
            <a:r>
              <a:rPr lang="en-US" sz="1600" dirty="0"/>
              <a:t>Puncturing one 20MHz anywhere in the 80MHz channel</a:t>
            </a:r>
            <a:endParaRPr lang="en-US" sz="1400" dirty="0"/>
          </a:p>
          <a:p>
            <a:r>
              <a:rPr lang="en-US" sz="1800" b="0" dirty="0"/>
              <a:t>For 242+242 we only propose to support the case where both 242 RUs are the outer ones in the 80MHz (a [1001] configuration)</a:t>
            </a:r>
          </a:p>
          <a:p>
            <a:r>
              <a:rPr lang="en-US" sz="1800" b="0" dirty="0"/>
              <a:t>NOTE: several tones at the edge may be punctured</a:t>
            </a:r>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highlight>
                  <a:srgbClr val="FFFF00"/>
                </a:highlight>
              </a:rPr>
              <a:t>Y/N/A: 18/16/19</a:t>
            </a:r>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47</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87E8D353-44A3-42FC-8667-363CE9EC43E3}"/>
              </a:ext>
            </a:extLst>
          </p:cNvPr>
          <p:cNvPicPr>
            <a:picLocks noChangeAspect="1"/>
          </p:cNvPicPr>
          <p:nvPr/>
        </p:nvPicPr>
        <p:blipFill>
          <a:blip r:embed="rId3"/>
          <a:stretch>
            <a:fillRect/>
          </a:stretch>
        </p:blipFill>
        <p:spPr>
          <a:xfrm>
            <a:off x="2590800" y="4176302"/>
            <a:ext cx="3627434" cy="1457070"/>
          </a:xfrm>
          <a:prstGeom prst="rect">
            <a:avLst/>
          </a:prstGeom>
        </p:spPr>
      </p:pic>
    </p:spTree>
    <p:extLst>
      <p:ext uri="{BB962C8B-B14F-4D97-AF65-F5344CB8AC3E}">
        <p14:creationId xmlns:p14="http://schemas.microsoft.com/office/powerpoint/2010/main" val="39183109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#24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80MHz OFDMA as described below?</a:t>
            </a:r>
          </a:p>
          <a:p>
            <a:endParaRPr lang="en-US" sz="1800" b="0" dirty="0"/>
          </a:p>
          <a:p>
            <a:endParaRPr lang="en-US" sz="1800" b="0" dirty="0"/>
          </a:p>
          <a:p>
            <a:endParaRPr lang="en-US" sz="1800" b="0" dirty="0"/>
          </a:p>
          <a:p>
            <a:endParaRPr lang="en-US" sz="1800" b="0" dirty="0"/>
          </a:p>
          <a:p>
            <a:endParaRPr lang="en-US" sz="1800" b="0" dirty="0"/>
          </a:p>
          <a:p>
            <a:r>
              <a:rPr lang="en-US" sz="1800" b="0" dirty="0">
                <a:highlight>
                  <a:srgbClr val="FFFF00"/>
                </a:highlight>
              </a:rPr>
              <a:t>Y/N/A: 29/0/14</a:t>
            </a:r>
          </a:p>
          <a:p>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48</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73C8D163-907E-43A7-8E91-99ED8F654C8C}"/>
              </a:ext>
            </a:extLst>
          </p:cNvPr>
          <p:cNvPicPr>
            <a:picLocks noChangeAspect="1"/>
          </p:cNvPicPr>
          <p:nvPr/>
        </p:nvPicPr>
        <p:blipFill>
          <a:blip r:embed="rId3"/>
          <a:stretch>
            <a:fillRect/>
          </a:stretch>
        </p:blipFill>
        <p:spPr>
          <a:xfrm>
            <a:off x="2667000" y="2514600"/>
            <a:ext cx="3633531" cy="1085182"/>
          </a:xfrm>
          <a:prstGeom prst="rect">
            <a:avLst/>
          </a:prstGeom>
        </p:spPr>
      </p:pic>
    </p:spTree>
    <p:extLst>
      <p:ext uri="{BB962C8B-B14F-4D97-AF65-F5344CB8AC3E}">
        <p14:creationId xmlns:p14="http://schemas.microsoft.com/office/powerpoint/2010/main" val="40800597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#25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large RU combinations for 160MHz non-OFDMA as described as described below?</a:t>
            </a:r>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a:t>
            </a:r>
          </a:p>
          <a:p>
            <a:r>
              <a:rPr lang="en-US" sz="1800" b="0" dirty="0">
                <a:highlight>
                  <a:srgbClr val="FFFF00"/>
                </a:highlight>
              </a:rPr>
              <a:t>Deferred</a:t>
            </a:r>
            <a:r>
              <a:rPr lang="en-US" sz="1800" b="0" dirty="0"/>
              <a:t> </a:t>
            </a:r>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49</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C31929F4-F23D-46CF-8932-4D85182E7DE6}"/>
              </a:ext>
            </a:extLst>
          </p:cNvPr>
          <p:cNvPicPr>
            <a:picLocks noChangeAspect="1"/>
          </p:cNvPicPr>
          <p:nvPr/>
        </p:nvPicPr>
        <p:blipFill>
          <a:blip r:embed="rId3"/>
          <a:stretch>
            <a:fillRect/>
          </a:stretch>
        </p:blipFill>
        <p:spPr>
          <a:xfrm>
            <a:off x="2209800" y="2819400"/>
            <a:ext cx="4462659" cy="2011854"/>
          </a:xfrm>
          <a:prstGeom prst="rect">
            <a:avLst/>
          </a:prstGeom>
        </p:spPr>
      </p:pic>
    </p:spTree>
    <p:extLst>
      <p:ext uri="{BB962C8B-B14F-4D97-AF65-F5344CB8AC3E}">
        <p14:creationId xmlns:p14="http://schemas.microsoft.com/office/powerpoint/2010/main" val="2284481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595116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#26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160MHz OFDMA as described below?</a:t>
            </a:r>
          </a:p>
          <a:p>
            <a:r>
              <a:rPr lang="en-US" sz="1800" b="0" dirty="0"/>
              <a:t>() means within 80 MHz</a:t>
            </a:r>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 </a:t>
            </a:r>
          </a:p>
          <a:p>
            <a:r>
              <a:rPr lang="en-US" sz="1800" b="0" dirty="0">
                <a:highlight>
                  <a:srgbClr val="FFFF00"/>
                </a:highlight>
              </a:rPr>
              <a:t>Deferred</a:t>
            </a:r>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50</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7AA9E04C-7032-4D57-9973-7B6861A3492A}"/>
              </a:ext>
            </a:extLst>
          </p:cNvPr>
          <p:cNvPicPr>
            <a:picLocks noChangeAspect="1"/>
          </p:cNvPicPr>
          <p:nvPr/>
        </p:nvPicPr>
        <p:blipFill>
          <a:blip r:embed="rId3"/>
          <a:stretch>
            <a:fillRect/>
          </a:stretch>
        </p:blipFill>
        <p:spPr>
          <a:xfrm>
            <a:off x="2721703" y="2712658"/>
            <a:ext cx="3700593" cy="1432684"/>
          </a:xfrm>
          <a:prstGeom prst="rect">
            <a:avLst/>
          </a:prstGeom>
        </p:spPr>
      </p:pic>
    </p:spTree>
    <p:extLst>
      <p:ext uri="{BB962C8B-B14F-4D97-AF65-F5344CB8AC3E}">
        <p14:creationId xmlns:p14="http://schemas.microsoft.com/office/powerpoint/2010/main" val="38545120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#27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small RU combinations of 26+52 and 26+106?</a:t>
            </a:r>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 </a:t>
            </a:r>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51</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spTree>
    <p:extLst>
      <p:ext uri="{BB962C8B-B14F-4D97-AF65-F5344CB8AC3E}">
        <p14:creationId xmlns:p14="http://schemas.microsoft.com/office/powerpoint/2010/main" val="1626881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6</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113017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35480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1406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061300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63100</TotalTime>
  <Words>3311</Words>
  <Application>Microsoft Office PowerPoint</Application>
  <PresentationFormat>On-screen Show (4:3)</PresentationFormat>
  <Paragraphs>830</Paragraphs>
  <Slides>51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Arial Black</vt:lpstr>
      <vt:lpstr>Calibri</vt:lpstr>
      <vt:lpstr>Monotype Sorts</vt:lpstr>
      <vt:lpstr>Times New Roman</vt:lpstr>
      <vt:lpstr>Wingdings</vt:lpstr>
      <vt:lpstr>802-11-Submission</vt:lpstr>
      <vt:lpstr>Document</vt:lpstr>
      <vt:lpstr>PowerPoint Presentation</vt:lpstr>
      <vt:lpstr>IEEE 802.11 TGbe Meeting Extremely High Throughput (EHT) WLAN PHY Ad Hoc</vt:lpstr>
      <vt:lpstr>Meeting Protocol</vt:lpstr>
      <vt:lpstr>Attendance</vt:lpstr>
      <vt:lpstr>Agenda items for PHY Adhoc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PowerPoint Presentation</vt:lpstr>
      <vt:lpstr>Straw Polls Submission’s List</vt:lpstr>
      <vt:lpstr>Back-Logged Submissions</vt:lpstr>
      <vt:lpstr>Submission’s List-1</vt:lpstr>
      <vt:lpstr>Submission’s List-2</vt:lpstr>
      <vt:lpstr>Order of PHY Topics</vt:lpstr>
      <vt:lpstr>PHY ad-hoc Agenda for Monday PM2</vt:lpstr>
      <vt:lpstr>PHY ad-hoc Agenda for Tuesday PM1</vt:lpstr>
      <vt:lpstr>PHY ad-hoc Agenda for Tuesday EVE</vt:lpstr>
      <vt:lpstr>PHY ad-hoc Agenda for Wednesday AM1</vt:lpstr>
      <vt:lpstr>PHY ad-hoc Agenda for Wednesday PM2</vt:lpstr>
      <vt:lpstr>PHY ad-hoc Agenda for Thursday AM1</vt:lpstr>
      <vt:lpstr>SP #1 (1868r2)</vt:lpstr>
      <vt:lpstr>SP #2 (1868r2)</vt:lpstr>
      <vt:lpstr>SP #3 (1869r0)</vt:lpstr>
      <vt:lpstr>SP #4 (1869r0)</vt:lpstr>
      <vt:lpstr>SP #5 (1869r0)</vt:lpstr>
      <vt:lpstr>SP #6 (1877r0)</vt:lpstr>
      <vt:lpstr>SP #7 (1877r0)</vt:lpstr>
      <vt:lpstr>SP #8 (1890r0)</vt:lpstr>
      <vt:lpstr>SP #9 (1890r0)</vt:lpstr>
      <vt:lpstr>SP #10 (1890r0)</vt:lpstr>
      <vt:lpstr>SP #11 (1890r0)</vt:lpstr>
      <vt:lpstr>SP #12 (1890r0)</vt:lpstr>
      <vt:lpstr>SP #13 (1890r0)</vt:lpstr>
      <vt:lpstr>SP #14 (1907r1)</vt:lpstr>
      <vt:lpstr>SP #15 (1907r1)</vt:lpstr>
      <vt:lpstr>SP #16 (1907r1)</vt:lpstr>
      <vt:lpstr>SP #17 (1907r1)</vt:lpstr>
      <vt:lpstr>SP #18 (1907r1)</vt:lpstr>
      <vt:lpstr>SP #19 (1907r1)</vt:lpstr>
      <vt:lpstr>SP #20 (1907r1)</vt:lpstr>
      <vt:lpstr>SP #21 (1907r1)</vt:lpstr>
      <vt:lpstr>SP #22 (1907r1)</vt:lpstr>
      <vt:lpstr>SP #23 (1908r1)</vt:lpstr>
      <vt:lpstr>SP #24 (1908r1)</vt:lpstr>
      <vt:lpstr>SP #25 (1908r1)</vt:lpstr>
      <vt:lpstr>SP #26 (1908r1)</vt:lpstr>
      <vt:lpstr>SP #27 (1908r1)</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Sigurd Schelstraete</cp:lastModifiedBy>
  <cp:revision>3210</cp:revision>
  <cp:lastPrinted>1998-02-10T13:28:06Z</cp:lastPrinted>
  <dcterms:created xsi:type="dcterms:W3CDTF">2007-04-17T18:10:23Z</dcterms:created>
  <dcterms:modified xsi:type="dcterms:W3CDTF">2020-01-14T17:42:35Z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