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606" r:id="rId2"/>
    <p:sldId id="630" r:id="rId3"/>
    <p:sldId id="258" r:id="rId4"/>
    <p:sldId id="259" r:id="rId5"/>
    <p:sldId id="627" r:id="rId6"/>
    <p:sldId id="631" r:id="rId7"/>
    <p:sldId id="612" r:id="rId8"/>
    <p:sldId id="613" r:id="rId9"/>
    <p:sldId id="614" r:id="rId10"/>
    <p:sldId id="615" r:id="rId11"/>
    <p:sldId id="616" r:id="rId12"/>
    <p:sldId id="617" r:id="rId13"/>
    <p:sldId id="632" r:id="rId14"/>
    <p:sldId id="396" r:id="rId15"/>
    <p:sldId id="395" r:id="rId16"/>
    <p:sldId id="405" r:id="rId17"/>
    <p:sldId id="406" r:id="rId18"/>
    <p:sldId id="358" r:id="rId19"/>
    <p:sldId id="680" r:id="rId20"/>
    <p:sldId id="681" r:id="rId21"/>
    <p:sldId id="682" r:id="rId22"/>
    <p:sldId id="683" r:id="rId23"/>
    <p:sldId id="684" r:id="rId24"/>
    <p:sldId id="68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FFF7F4"/>
    <a:srgbClr val="E3F5FF"/>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851" autoAdjust="0"/>
    <p:restoredTop sz="94660"/>
  </p:normalViewPr>
  <p:slideViewPr>
    <p:cSldViewPr>
      <p:cViewPr varScale="1">
        <p:scale>
          <a:sx n="114" d="100"/>
          <a:sy n="114" d="100"/>
        </p:scale>
        <p:origin x="112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4536" y="3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29" name="Rectangle 5"/>
          <p:cNvSpPr>
            <a:spLocks noGrp="1" noChangeArrowheads="1"/>
          </p:cNvSpPr>
          <p:nvPr>
            <p:ph type="ftr" sz="quarter" idx="3"/>
          </p:nvPr>
        </p:nvSpPr>
        <p:spPr bwMode="auto">
          <a:xfrm>
            <a:off x="6963235" y="6475413"/>
            <a:ext cx="158069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err="1"/>
              <a:t>Tianyu</a:t>
            </a:r>
            <a:r>
              <a:rPr lang="en-US"/>
              <a:t> Wu (Apple) ,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802.11-20/0139r0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910-01-00be-p-matrices-to-support-more-than-8-tx-chains.pptx"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6"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5" Type="http://schemas.openxmlformats.org/officeDocument/2006/relationships/hyperlink" Target="https://mentor.ieee.org/802.11/dcn/20/11-20-0067-00-00be-restrictions-for-16-ss-based-mu-mimo-scheduling.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109-00-00be-further-considerations-for-multi-ru.pptx" TargetMode="External"/><Relationship Id="rId3" Type="http://schemas.openxmlformats.org/officeDocument/2006/relationships/hyperlink" Target="https://mentor.ieee.org/802.11/dcn/20/11-20-0076-00-00be-simulation-results-of-4k-qam.pptx" TargetMode="External"/><Relationship Id="rId7" Type="http://schemas.openxmlformats.org/officeDocument/2006/relationships/hyperlink" Target="https://mentor.ieee.org/802.11/dcn/20/11-20-0108-00-00be-multi-ru-support-for-ofdma.pptx" TargetMode="External"/><Relationship Id="rId12" Type="http://schemas.openxmlformats.org/officeDocument/2006/relationships/hyperlink" Target="https://mentor.ieee.org/802.11/dcn/20/11-20-0128-00-00be-discussion-on-multi-ru-in-802-11be.pptx" TargetMode="External"/><Relationship Id="rId2" Type="http://schemas.openxmlformats.org/officeDocument/2006/relationships/hyperlink" Target="https://mentor.ieee.org/802.11/dcn/20/11-20-0075-00-00be-performance-comparison-of-ltf-designs-in-jt.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90-00-00be-implicit-feedback-feasibility-and-gains-update.pptx" TargetMode="External"/><Relationship Id="rId11" Type="http://schemas.openxmlformats.org/officeDocument/2006/relationships/hyperlink" Target="https://mentor.ieee.org/802.11/dcn/20/11-20-0117-00-00be-eht-ltfs-design-for-wideband.pptx" TargetMode="External"/><Relationship Id="rId5" Type="http://schemas.openxmlformats.org/officeDocument/2006/relationships/hyperlink" Target="https://mentor.ieee.org/802.11/dcn/20/11-20-0089-00-00be-multi-ap-implicit-channel-sounding.pptx" TargetMode="External"/><Relationship Id="rId10" Type="http://schemas.openxmlformats.org/officeDocument/2006/relationships/hyperlink" Target="https://mentor.ieee.org/802.11/dcn/20/11-20-0111-00-00be-4096-qam-definition.docx" TargetMode="External"/><Relationship Id="rId4" Type="http://schemas.openxmlformats.org/officeDocument/2006/relationships/hyperlink" Target="https://mentor.ieee.org/802.11/dcn/20/11-20-0080-00-00be-calibration-for-implicit-feedback.pptx" TargetMode="External"/><Relationship Id="rId9" Type="http://schemas.openxmlformats.org/officeDocument/2006/relationships/hyperlink" Target="https://mentor.ieee.org/802.11/dcn/20/11-20-0110-00-00be-11be-preamble-and-forward-compatibilit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0-00be-multi-ru-support.pptx" TargetMode="External"/><Relationship Id="rId12"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11" Type="http://schemas.openxmlformats.org/officeDocument/2006/relationships/hyperlink" Target="https://mentor.ieee.org/802.11/dcn/19/11-19-1910-01-00be-p-matrices-to-support-more-than-8-tx-chains.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1340110" cy="276999"/>
          </a:xfrm>
        </p:spPr>
        <p:txBody>
          <a:bodyPr/>
          <a:lstStyle/>
          <a:p>
            <a:pPr>
              <a:defRPr/>
            </a:pPr>
            <a:r>
              <a:rPr lang="en-US" dirty="0"/>
              <a:t>January 2020</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a:t>TGbe</a:t>
            </a:r>
            <a:r>
              <a:rPr lang="en-US" altLang="en-US" sz="2800" kern="0" dirty="0"/>
              <a:t> PHY </a:t>
            </a:r>
            <a:r>
              <a:rPr lang="en-US" altLang="en-US" sz="2800" kern="0" dirty="0" err="1"/>
              <a:t>Adhoc</a:t>
            </a:r>
            <a:r>
              <a:rPr lang="en-US" altLang="en-US" sz="2800" kern="0" dirty="0"/>
              <a:t> Meeting Agenda - January 2020 </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2020-01-13</a:t>
            </a:r>
          </a:p>
        </p:txBody>
      </p:sp>
      <p:graphicFrame>
        <p:nvGraphicFramePr>
          <p:cNvPr id="9" name="Object 11"/>
          <p:cNvGraphicFramePr>
            <a:graphicFrameLocks noChangeAspect="1"/>
          </p:cNvGraphicFramePr>
          <p:nvPr>
            <p:extLst>
              <p:ext uri="{D42A27DB-BD31-4B8C-83A1-F6EECF244321}">
                <p14:modId xmlns:p14="http://schemas.microsoft.com/office/powerpoint/2010/main" val="2927603399"/>
              </p:ext>
            </p:extLst>
          </p:nvPr>
        </p:nvGraphicFramePr>
        <p:xfrm>
          <a:off x="428625" y="2895600"/>
          <a:ext cx="8362950" cy="1482725"/>
        </p:xfrm>
        <a:graphic>
          <a:graphicData uri="http://schemas.openxmlformats.org/presentationml/2006/ole">
            <mc:AlternateContent xmlns:mc="http://schemas.openxmlformats.org/markup-compatibility/2006">
              <mc:Choice xmlns:v="urn:schemas-microsoft-com:vml" Requires="v">
                <p:oleObj spid="_x0000_s3803" name="Document" r:id="rId3" imgW="8317447" imgH="1477077" progId="Word.Document.8">
                  <p:embed/>
                </p:oleObj>
              </mc:Choice>
              <mc:Fallback>
                <p:oleObj name="Document" r:id="rId3" imgW="8317447" imgH="1477077" progId="Word.Document.8">
                  <p:embed/>
                  <p:pic>
                    <p:nvPicPr>
                      <p:cNvPr id="0" name=""/>
                      <p:cNvPicPr>
                        <a:picLocks noChangeAspect="1" noChangeArrowheads="1"/>
                      </p:cNvPicPr>
                      <p:nvPr/>
                    </p:nvPicPr>
                    <p:blipFill>
                      <a:blip r:embed="rId4"/>
                      <a:srcRect/>
                      <a:stretch>
                        <a:fillRect/>
                      </a:stretch>
                    </p:blipFill>
                    <p:spPr bwMode="auto">
                      <a:xfrm>
                        <a:off x="428625" y="2895600"/>
                        <a:ext cx="8362950"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92344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26674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Only straw Polls are allowed during Ad Hoc group meeting</a:t>
            </a:r>
          </a:p>
          <a:p>
            <a:pPr lvl="1"/>
            <a:r>
              <a:rPr lang="en-US" altLang="en-US" kern="0" dirty="0"/>
              <a:t>no motions</a:t>
            </a:r>
          </a:p>
          <a:p>
            <a:pPr lvl="1"/>
            <a:r>
              <a:rPr lang="en-US" altLang="en-US" kern="0" dirty="0"/>
              <a:t>anyone can vote in SP</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2842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13</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1340110" cy="276999"/>
          </a:xfrm>
        </p:spPr>
        <p:txBody>
          <a:bodyPr/>
          <a:lstStyle/>
          <a:p>
            <a:pPr>
              <a:defRPr/>
            </a:pPr>
            <a:r>
              <a:rPr lang="en-US" dirty="0"/>
              <a:t>January 2020</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987302433"/>
              </p:ext>
            </p:extLst>
          </p:nvPr>
        </p:nvGraphicFramePr>
        <p:xfrm>
          <a:off x="894048" y="2178526"/>
          <a:ext cx="7355904" cy="3596640"/>
        </p:xfrm>
        <a:graphic>
          <a:graphicData uri="http://schemas.openxmlformats.org/drawingml/2006/table">
            <a:tbl>
              <a:tblPr firstRow="1" bandRow="1">
                <a:tableStyleId>{616DA210-FB5B-4158-B5E0-FEB733F419BA}</a:tableStyleId>
              </a:tblPr>
              <a:tblGrid>
                <a:gridCol w="914400">
                  <a:extLst>
                    <a:ext uri="{9D8B030D-6E8A-4147-A177-3AD203B41FA5}">
                      <a16:colId xmlns:a16="http://schemas.microsoft.com/office/drawing/2014/main" val="20000"/>
                    </a:ext>
                  </a:extLst>
                </a:gridCol>
                <a:gridCol w="1610376">
                  <a:extLst>
                    <a:ext uri="{9D8B030D-6E8A-4147-A177-3AD203B41FA5}">
                      <a16:colId xmlns:a16="http://schemas.microsoft.com/office/drawing/2014/main" val="20001"/>
                    </a:ext>
                  </a:extLst>
                </a:gridCol>
                <a:gridCol w="1610376">
                  <a:extLst>
                    <a:ext uri="{9D8B030D-6E8A-4147-A177-3AD203B41FA5}">
                      <a16:colId xmlns:a16="http://schemas.microsoft.com/office/drawing/2014/main" val="20002"/>
                    </a:ext>
                  </a:extLst>
                </a:gridCol>
                <a:gridCol w="1610376">
                  <a:extLst>
                    <a:ext uri="{9D8B030D-6E8A-4147-A177-3AD203B41FA5}">
                      <a16:colId xmlns:a16="http://schemas.microsoft.com/office/drawing/2014/main" val="20004"/>
                    </a:ext>
                  </a:extLst>
                </a:gridCol>
                <a:gridCol w="1610376">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algn="ctr"/>
                      <a:r>
                        <a:rPr lang="en-US" sz="1800" b="0" dirty="0" err="1">
                          <a:solidFill>
                            <a:schemeClr val="tx1"/>
                          </a:solidFill>
                        </a:rPr>
                        <a:t>TGbe</a:t>
                      </a:r>
                      <a:endParaRPr lang="en-US" sz="1800" b="1"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0" kern="1200" dirty="0" err="1">
                          <a:solidFill>
                            <a:schemeClr val="tx1"/>
                          </a:solidFill>
                          <a:latin typeface="+mn-lt"/>
                          <a:ea typeface="+mn-ea"/>
                          <a:cs typeface="+mn-cs"/>
                        </a:rPr>
                        <a:t>TGbe</a:t>
                      </a:r>
                      <a:endParaRPr lang="en-US" sz="1800" b="0" kern="1200" dirty="0">
                        <a:solidFill>
                          <a:schemeClr val="tx1"/>
                        </a:solidFill>
                        <a:latin typeface="+mn-lt"/>
                        <a:ea typeface="+mn-ea"/>
                        <a:cs typeface="+mn-cs"/>
                      </a:endParaRP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sz="1800" b="1" dirty="0">
                        <a:solidFill>
                          <a:schemeClr val="tx1"/>
                        </a:solidFill>
                      </a:endParaRP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354974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3601786614"/>
              </p:ext>
            </p:extLst>
          </p:nvPr>
        </p:nvGraphicFramePr>
        <p:xfrm>
          <a:off x="533400" y="1642869"/>
          <a:ext cx="8077201" cy="3082239"/>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200" u="sng" strike="noStrike" dirty="0">
                          <a:effectLst/>
                          <a:hlinkClick r:id="rId2"/>
                        </a:rPr>
                        <a:t>1868r2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Signaling support for multi-RU assignment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Lei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dirty="0">
                          <a:effectLst/>
                          <a:hlinkClick r:id="rId3"/>
                        </a:rPr>
                        <a:t>1869r0</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Preamble Puncturing and RU Aggregation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Bin Tian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linkClick r:id="rId4"/>
                        </a:rPr>
                        <a:t>1877r0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16 Spatial Stream Support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Wook Bong Lee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linkClick r:id="rId5"/>
                        </a:rPr>
                        <a:t>1890r0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Phase Rotation Follow-up (pending  r1)</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Eunsung Park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(5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L-Preamble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linkClick r:id="rId6"/>
                        </a:rPr>
                        <a:t>1907r1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Combinations for EHT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Jianhan Liu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(7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linkClick r:id="rId7"/>
                        </a:rPr>
                        <a:t>1908r0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 RU support (pending r1)</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Ron Porat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(4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8"/>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r h="326070">
                <a:tc>
                  <a:txBody>
                    <a:bodyPr/>
                    <a:lstStyle/>
                    <a:p>
                      <a:pPr algn="ctr" fontAlgn="b"/>
                      <a:r>
                        <a:rPr lang="en-US" sz="1100" u="sng" strike="noStrike" dirty="0">
                          <a:effectLst/>
                          <a:hlinkClick r:id="rId9"/>
                        </a:rPr>
                        <a:t>1980r1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EHT P matrices Discussion</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err="1">
                          <a:effectLst/>
                        </a:rPr>
                        <a:t>Dandan</a:t>
                      </a:r>
                      <a:r>
                        <a:rPr lang="en-US" sz="1200" u="none" strike="noStrike" dirty="0">
                          <a:effectLst/>
                        </a:rPr>
                        <a:t> Liang</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MIMO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57179470"/>
                  </a:ext>
                </a:extLst>
              </a:tr>
              <a:tr h="326070">
                <a:tc>
                  <a:txBody>
                    <a:bodyPr/>
                    <a:lstStyle/>
                    <a:p>
                      <a:pPr algn="ctr" fontAlgn="b"/>
                      <a:r>
                        <a:rPr lang="en-US" sz="1100" u="sng" strike="noStrike" dirty="0">
                          <a:effectLst/>
                          <a:hlinkClick r:id="rId10"/>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Phase Rotations Design for EHT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827674194"/>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2716737477"/>
              </p:ext>
            </p:extLst>
          </p:nvPr>
        </p:nvGraphicFramePr>
        <p:xfrm>
          <a:off x="609600" y="2009774"/>
          <a:ext cx="8085139" cy="765786"/>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5262">
                <a:tc>
                  <a:txBody>
                    <a:bodyPr/>
                    <a:lstStyle/>
                    <a:p>
                      <a:pPr algn="ctr" fontAlgn="b"/>
                      <a:r>
                        <a:rPr lang="en-US" sz="1200" u="sng" strike="noStrike" dirty="0">
                          <a:effectLst/>
                          <a:hlinkClick r:id="rId2"/>
                        </a:rPr>
                        <a:t>1910r1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dirty="0">
                          <a:effectLst/>
                          <a:hlinkClick r:id="rId3"/>
                        </a:rPr>
                        <a:t>1925r0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 of EHT-LTF</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4256872420"/>
              </p:ext>
            </p:extLst>
          </p:nvPr>
        </p:nvGraphicFramePr>
        <p:xfrm>
          <a:off x="304800" y="1600200"/>
          <a:ext cx="8412381" cy="464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dirty="0">
                          <a:solidFill>
                            <a:srgbClr val="0563C1"/>
                          </a:solidFill>
                          <a:effectLst/>
                          <a:latin typeface="+mn-lt"/>
                          <a:hlinkClick r:id="rId3"/>
                        </a:rPr>
                        <a:t>19/2161r1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latin typeface="+mn-lt"/>
                          <a:hlinkClick r:id="rId5"/>
                        </a:rPr>
                        <a:t>20/0020r0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dirty="0">
                          <a:solidFill>
                            <a:srgbClr val="0563C1"/>
                          </a:solidFill>
                          <a:effectLst/>
                          <a:latin typeface="+mn-lt"/>
                          <a:hlinkClick r:id="rId8"/>
                        </a:rPr>
                        <a:t>20/0029r0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dirty="0">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dirty="0" err="1">
                          <a:solidFill>
                            <a:srgbClr val="000000"/>
                          </a:solidFill>
                          <a:effectLst/>
                          <a:latin typeface="+mn-lt"/>
                        </a:rPr>
                        <a:t>Genadiy</a:t>
                      </a:r>
                      <a:r>
                        <a:rPr lang="en-US" sz="1200" b="0" i="0" u="none" strike="noStrike" dirty="0">
                          <a:solidFill>
                            <a:srgbClr val="000000"/>
                          </a:solidFill>
                          <a:effectLst/>
                          <a:latin typeface="+mn-lt"/>
                        </a:rPr>
                        <a:t> </a:t>
                      </a:r>
                      <a:r>
                        <a:rPr lang="en-US" sz="1200" b="0" i="0" u="none" strike="noStrike" dirty="0" err="1">
                          <a:solidFill>
                            <a:srgbClr val="000000"/>
                          </a:solidFill>
                          <a:effectLst/>
                          <a:latin typeface="+mn-lt"/>
                        </a:rPr>
                        <a:t>Tsodik</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dirty="0">
                          <a:solidFill>
                            <a:srgbClr val="000000"/>
                          </a:solidFill>
                          <a:effectLst/>
                          <a:latin typeface="+mn-lt"/>
                        </a:rPr>
                        <a:t>Bin Tian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dirty="0">
                          <a:solidFill>
                            <a:srgbClr val="0563C1"/>
                          </a:solidFill>
                          <a:effectLst/>
                          <a:highlight>
                            <a:srgbClr val="FFFF00"/>
                          </a:highlight>
                          <a:latin typeface="+mn-lt"/>
                          <a:hlinkClick r:id="rId14"/>
                        </a:rPr>
                        <a:t>20/0065r0</a:t>
                      </a:r>
                      <a:endParaRPr lang="en-US" sz="1200" b="0" i="0" u="sng" strike="noStrike" dirty="0">
                        <a:solidFill>
                          <a:srgbClr val="0563C1"/>
                        </a:solidFill>
                        <a:effectLst/>
                        <a:highlight>
                          <a:srgbClr val="FF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Lily Yunping Lyu</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Defer (C. Call)</a:t>
                      </a: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Sounding</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1293929691"/>
                  </a:ext>
                </a:extLst>
              </a:tr>
              <a:tr h="220717">
                <a:tc>
                  <a:txBody>
                    <a:bodyPr/>
                    <a:lstStyle/>
                    <a:p>
                      <a:pPr algn="ctr" fontAlgn="b"/>
                      <a:r>
                        <a:rPr lang="en-US" sz="1200" b="0" i="0" u="none" strike="noStrike" dirty="0">
                          <a:solidFill>
                            <a:srgbClr val="FF0000"/>
                          </a:solidFill>
                          <a:effectLst/>
                          <a:latin typeface="+mn-lt"/>
                          <a:hlinkClick r:id="rId15"/>
                        </a:rPr>
                        <a:t>20/0067r0</a:t>
                      </a:r>
                      <a:endParaRPr lang="en-US" sz="1200" b="0" i="0" u="none" strike="noStrike" dirty="0">
                        <a:solidFill>
                          <a:srgbClr val="FF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MIMO</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672504503"/>
                  </a:ext>
                </a:extLst>
              </a:tr>
              <a:tr h="220717">
                <a:tc>
                  <a:txBody>
                    <a:bodyPr/>
                    <a:lstStyle/>
                    <a:p>
                      <a:pPr algn="ctr" fontAlgn="b"/>
                      <a:r>
                        <a:rPr lang="en-US" sz="1200" b="0" i="0" u="sng" strike="noStrike" dirty="0">
                          <a:solidFill>
                            <a:srgbClr val="0563C1"/>
                          </a:solidFill>
                          <a:effectLst/>
                          <a:latin typeface="+mn-lt"/>
                          <a:hlinkClick r:id="rId16"/>
                        </a:rPr>
                        <a:t>20/0072r0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31957077"/>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2428637663"/>
              </p:ext>
            </p:extLst>
          </p:nvPr>
        </p:nvGraphicFramePr>
        <p:xfrm>
          <a:off x="445117" y="1633454"/>
          <a:ext cx="8362702" cy="4306104"/>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0000"/>
                          </a:solidFill>
                          <a:effectLst/>
                          <a:latin typeface="+mn-lt"/>
                          <a:hlinkClick r:id="rId2"/>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3"/>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dirty="0">
                          <a:solidFill>
                            <a:srgbClr val="0563C1"/>
                          </a:solidFill>
                          <a:effectLst/>
                          <a:latin typeface="+mn-lt"/>
                          <a:hlinkClick r:id="rId4"/>
                        </a:rPr>
                        <a:t>20/0080r0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5"/>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6"/>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7"/>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8"/>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9"/>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dirty="0">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0"/>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dirty="0">
                          <a:solidFill>
                            <a:srgbClr val="000000"/>
                          </a:solidFill>
                          <a:effectLst/>
                          <a:latin typeface="+mn-lt"/>
                        </a:rPr>
                        <a:t>Sigurd Schelstraete</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1"/>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hlinkClick r:id="rId12"/>
                        </a:rPr>
                        <a:t>20/0128r0</a:t>
                      </a:r>
                      <a:endParaRPr lang="en-US" sz="1200" b="0" i="0" u="none" strike="noStrike" dirty="0">
                        <a:solidFill>
                          <a:srgbClr val="FF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593431579"/>
                  </a:ext>
                </a:extLst>
              </a:tr>
              <a:tr h="226283">
                <a:tc>
                  <a:txBody>
                    <a:bodyPr/>
                    <a:lstStyle/>
                    <a:p>
                      <a:pPr algn="ctr" fontAlgn="b"/>
                      <a:endParaRPr lang="en-US" sz="1200" b="0" i="0" u="none" strike="noStrike" dirty="0">
                        <a:solidFill>
                          <a:srgbClr val="FF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418506471"/>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PHY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Guideline for PHY ad-hoc group:</a:t>
            </a:r>
          </a:p>
          <a:p>
            <a:pPr marL="800100" lvl="1" indent="-342900">
              <a:buFont typeface="Arial" panose="020B0604020202020204" pitchFamily="34" charset="0"/>
              <a:buChar char="•"/>
            </a:pPr>
            <a:r>
              <a:rPr lang="en-US" dirty="0"/>
              <a:t>EHT Preamble; L-Preamble</a:t>
            </a:r>
          </a:p>
          <a:p>
            <a:pPr marL="800100" lvl="1" indent="-342900">
              <a:buFont typeface="Arial" panose="020B0604020202020204" pitchFamily="34" charset="0"/>
              <a:buChar char="•"/>
            </a:pPr>
            <a:r>
              <a:rPr lang="en-US" dirty="0"/>
              <a:t>Multi-RU/Puncture; </a:t>
            </a:r>
          </a:p>
          <a:p>
            <a:pPr marL="800100" lvl="1" indent="-342900">
              <a:buFont typeface="Arial" panose="020B0604020202020204" pitchFamily="34" charset="0"/>
              <a:buChar char="•"/>
            </a:pPr>
            <a:r>
              <a:rPr lang="en-US" dirty="0"/>
              <a:t>PPDU format; </a:t>
            </a:r>
          </a:p>
          <a:p>
            <a:pPr marL="800100" lvl="1" indent="-342900">
              <a:buFont typeface="Arial" panose="020B0604020202020204" pitchFamily="34" charset="0"/>
              <a:buChar char="•"/>
            </a:pPr>
            <a:r>
              <a:rPr lang="en-US" dirty="0"/>
              <a:t>MIMO/Sounding;</a:t>
            </a:r>
          </a:p>
          <a:p>
            <a:pPr marL="800100" lvl="1" indent="-342900">
              <a:buFont typeface="Arial" panose="020B0604020202020204" pitchFamily="34" charset="0"/>
              <a:buChar char="•"/>
            </a:pPr>
            <a:r>
              <a:rPr lang="en-US" dirty="0"/>
              <a:t>4K QAM; </a:t>
            </a:r>
          </a:p>
          <a:p>
            <a:pPr marL="800100" lvl="1" indent="-342900">
              <a:buFont typeface="Arial" panose="020B0604020202020204" pitchFamily="34" charset="0"/>
              <a:buChar char="•"/>
            </a:pPr>
            <a:r>
              <a:rPr lang="en-US" dirty="0"/>
              <a:t>Other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Monday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676400"/>
            <a:ext cx="7772400" cy="44196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linkClick r:id="rId2"/>
              </a:rPr>
              <a:t>1868r2</a:t>
            </a:r>
            <a:r>
              <a:rPr lang="en-US" altLang="en-US" sz="1400" dirty="0"/>
              <a:t>	Signaling support for multi-RU assignment</a:t>
            </a:r>
          </a:p>
          <a:p>
            <a:pPr lvl="2">
              <a:lnSpc>
                <a:spcPct val="80000"/>
              </a:lnSpc>
              <a:buFont typeface="Arial" panose="020B0604020202020204" pitchFamily="34" charset="0"/>
              <a:buChar char="•"/>
            </a:pPr>
            <a:r>
              <a:rPr lang="en-US" sz="1400" u="sng" dirty="0">
                <a:hlinkClick r:id="rId3"/>
              </a:rPr>
              <a:t>1869r0</a:t>
            </a:r>
            <a:r>
              <a:rPr lang="en-US" altLang="en-US" sz="1400" dirty="0"/>
              <a:t>	Preamble Puncturing and RU Aggregation</a:t>
            </a:r>
          </a:p>
          <a:p>
            <a:pPr lvl="2">
              <a:lnSpc>
                <a:spcPct val="80000"/>
              </a:lnSpc>
              <a:buFont typeface="Arial" panose="020B0604020202020204" pitchFamily="34" charset="0"/>
              <a:buChar char="•"/>
            </a:pPr>
            <a:r>
              <a:rPr lang="en-US" sz="1400" u="sng" dirty="0">
                <a:hlinkClick r:id="rId4"/>
              </a:rPr>
              <a:t>1877r0</a:t>
            </a:r>
            <a:r>
              <a:rPr lang="en-US" altLang="en-US" sz="1400" dirty="0"/>
              <a:t>	16 Spatial Stream Support</a:t>
            </a:r>
          </a:p>
          <a:p>
            <a:pPr lvl="2">
              <a:lnSpc>
                <a:spcPct val="80000"/>
              </a:lnSpc>
              <a:buFont typeface="Arial" panose="020B0604020202020204" pitchFamily="34" charset="0"/>
              <a:buChar char="•"/>
            </a:pPr>
            <a:r>
              <a:rPr lang="en-US" sz="1400" u="sng" dirty="0">
                <a:hlinkClick r:id="rId5"/>
              </a:rPr>
              <a:t>1890r0</a:t>
            </a:r>
            <a:r>
              <a:rPr lang="en-US" altLang="en-US" sz="1400" dirty="0"/>
              <a:t>	Phase Rotation Follow-up (pending  r1)</a:t>
            </a:r>
          </a:p>
          <a:p>
            <a:pPr lvl="2">
              <a:lnSpc>
                <a:spcPct val="80000"/>
              </a:lnSpc>
              <a:buFont typeface="Arial" panose="020B0604020202020204" pitchFamily="34" charset="0"/>
              <a:buChar char="•"/>
            </a:pPr>
            <a:r>
              <a:rPr lang="en-US" sz="1400" u="sng" dirty="0">
                <a:hlinkClick r:id="rId6"/>
              </a:rPr>
              <a:t>1907r1</a:t>
            </a:r>
            <a:r>
              <a:rPr lang="en-US" altLang="en-US" sz="1400" dirty="0"/>
              <a:t>	Multiple RU Combinations for EHT</a:t>
            </a:r>
          </a:p>
          <a:p>
            <a:pPr lvl="2">
              <a:lnSpc>
                <a:spcPct val="80000"/>
              </a:lnSpc>
              <a:buFont typeface="Arial" panose="020B0604020202020204" pitchFamily="34" charset="0"/>
              <a:buChar char="•"/>
            </a:pPr>
            <a:r>
              <a:rPr lang="en-US" sz="1400" u="sng" dirty="0">
                <a:hlinkClick r:id="rId7"/>
              </a:rPr>
              <a:t>1908r0</a:t>
            </a:r>
            <a:r>
              <a:rPr lang="en-US" altLang="en-US" sz="1400" dirty="0"/>
              <a:t>	Multi RU support (pending r1)</a:t>
            </a:r>
          </a:p>
          <a:p>
            <a:pPr lvl="2">
              <a:lnSpc>
                <a:spcPct val="80000"/>
              </a:lnSpc>
              <a:buFont typeface="Arial" panose="020B0604020202020204" pitchFamily="34" charset="0"/>
              <a:buChar char="•"/>
            </a:pPr>
            <a:r>
              <a:rPr lang="en-US" sz="1400" u="sng" dirty="0">
                <a:hlinkClick r:id="rId8"/>
              </a:rPr>
              <a:t>1914r2</a:t>
            </a:r>
            <a:r>
              <a:rPr lang="en-US" altLang="en-US" sz="1400" dirty="0"/>
              <a:t>	Multiple RU discussion</a:t>
            </a:r>
          </a:p>
          <a:p>
            <a:pPr lvl="2">
              <a:lnSpc>
                <a:spcPct val="80000"/>
              </a:lnSpc>
              <a:buFont typeface="Arial" panose="020B0604020202020204" pitchFamily="34" charset="0"/>
              <a:buChar char="•"/>
            </a:pPr>
            <a:r>
              <a:rPr lang="en-US" sz="1400" u="sng" dirty="0">
                <a:hlinkClick r:id="rId9"/>
              </a:rPr>
              <a:t>1980r1</a:t>
            </a:r>
            <a:r>
              <a:rPr lang="en-US" altLang="en-US" sz="1400" dirty="0"/>
              <a:t>	EHT P matrices Discussion</a:t>
            </a:r>
          </a:p>
          <a:p>
            <a:pPr lvl="2">
              <a:lnSpc>
                <a:spcPct val="80000"/>
              </a:lnSpc>
              <a:buFont typeface="Arial" panose="020B0604020202020204" pitchFamily="34" charset="0"/>
              <a:buChar char="•"/>
            </a:pPr>
            <a:r>
              <a:rPr lang="en-US" sz="1400" u="sng" dirty="0">
                <a:hlinkClick r:id="rId10"/>
              </a:rPr>
              <a:t>1981r1</a:t>
            </a:r>
            <a:r>
              <a:rPr lang="en-US" altLang="en-US" sz="1400" dirty="0"/>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linkClick r:id="rId11"/>
              </a:rPr>
              <a:t>1910r1</a:t>
            </a:r>
            <a:r>
              <a:rPr lang="en-US" altLang="en-US" sz="1400" dirty="0"/>
              <a:t>	P matrices to support more than 8 TX chains</a:t>
            </a:r>
          </a:p>
          <a:p>
            <a:pPr lvl="2">
              <a:lnSpc>
                <a:spcPct val="80000"/>
              </a:lnSpc>
              <a:buFont typeface="Arial" panose="020B0604020202020204" pitchFamily="34" charset="0"/>
              <a:buChar char="•"/>
            </a:pPr>
            <a:r>
              <a:rPr lang="en-US" sz="1400" u="sng" dirty="0">
                <a:hlinkClick r:id="rId12"/>
              </a:rPr>
              <a:t>1925r0</a:t>
            </a:r>
            <a:r>
              <a:rPr lang="en-US" altLang="en-US" sz="1400" dirty="0"/>
              <a:t>	Consideration of EHT-LTF</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42618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Irvine, CA</a:t>
            </a:r>
          </a:p>
          <a:p>
            <a:pPr algn="ctr">
              <a:lnSpc>
                <a:spcPct val="90000"/>
              </a:lnSpc>
              <a:buFontTx/>
              <a:buNone/>
            </a:pPr>
            <a:r>
              <a:rPr lang="en-US" altLang="en-US" sz="3200" dirty="0">
                <a:latin typeface="Arial" pitchFamily="34" charset="0"/>
              </a:rPr>
              <a:t>January 12-17, 2020</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a:latin typeface="Arial" pitchFamily="34" charset="0"/>
              </a:rPr>
              <a:t>Sigurd Schelstraete (Quantenna/ON Semiconductor)</a:t>
            </a:r>
          </a:p>
          <a:p>
            <a:pPr algn="ctr">
              <a:lnSpc>
                <a:spcPct val="90000"/>
              </a:lnSpc>
              <a:buNone/>
            </a:pPr>
            <a:r>
              <a:rPr lang="en-US" altLang="en-US" sz="2000" dirty="0">
                <a:latin typeface="Arial" pitchFamily="34" charset="0"/>
              </a:rPr>
              <a:t>Tianyu Wu (Apple)</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PM1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20</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017388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EVE</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21</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4343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13640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211909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Thursday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44924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5951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6</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11301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35480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1406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061300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61921</TotalTime>
  <Words>1818</Words>
  <Application>Microsoft Office PowerPoint</Application>
  <PresentationFormat>On-screen Show (4:3)</PresentationFormat>
  <Paragraphs>524</Paragraphs>
  <Slides>24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802-11-Submission</vt:lpstr>
      <vt:lpstr>Document</vt:lpstr>
      <vt:lpstr>PowerPoint Presentation</vt:lpstr>
      <vt:lpstr>IEEE 802.11 TGbe Meeting Extremely High Throughput (EHT) WLAN PHY Ad Hoc</vt:lpstr>
      <vt:lpstr>Meeting Protocol</vt:lpstr>
      <vt:lpstr>Attendance</vt:lpstr>
      <vt:lpstr>Agenda items for PHY Adhoc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PowerPoint Presentation</vt:lpstr>
      <vt:lpstr>Straw Polls Submission’s List</vt:lpstr>
      <vt:lpstr>Back-Logged Submissions</vt:lpstr>
      <vt:lpstr>Submission’s List-1</vt:lpstr>
      <vt:lpstr>Submission’s List-2</vt:lpstr>
      <vt:lpstr>Order of PHY Topics</vt:lpstr>
      <vt:lpstr>PHY ad-hoc Agenda for Monday PM2</vt:lpstr>
      <vt:lpstr>PHY ad-hoc Agenda for Tuesday PM1</vt:lpstr>
      <vt:lpstr>PHY ad-hoc Agenda for Tuesday EVE</vt:lpstr>
      <vt:lpstr>PHY ad-hoc Agenda for Wednesday AM1</vt:lpstr>
      <vt:lpstr>PHY ad-hoc Agenda for Wednesday PM2</vt:lpstr>
      <vt:lpstr>PHY ad-hoc Agenda for Thursday AM1</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3181</cp:revision>
  <cp:lastPrinted>1998-02-10T13:28:06Z</cp:lastPrinted>
  <dcterms:created xsi:type="dcterms:W3CDTF">2007-04-17T18:10:23Z</dcterms:created>
  <dcterms:modified xsi:type="dcterms:W3CDTF">2020-01-13T22:01:52Z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