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606" r:id="rId2"/>
    <p:sldId id="630" r:id="rId3"/>
    <p:sldId id="258" r:id="rId4"/>
    <p:sldId id="259" r:id="rId5"/>
    <p:sldId id="627" r:id="rId6"/>
    <p:sldId id="631" r:id="rId7"/>
    <p:sldId id="612" r:id="rId8"/>
    <p:sldId id="613" r:id="rId9"/>
    <p:sldId id="614" r:id="rId10"/>
    <p:sldId id="615" r:id="rId11"/>
    <p:sldId id="616" r:id="rId12"/>
    <p:sldId id="617" r:id="rId13"/>
    <p:sldId id="632" r:id="rId14"/>
    <p:sldId id="396" r:id="rId15"/>
    <p:sldId id="395" r:id="rId16"/>
    <p:sldId id="405" r:id="rId17"/>
    <p:sldId id="406" r:id="rId18"/>
    <p:sldId id="358" r:id="rId19"/>
    <p:sldId id="680" r:id="rId20"/>
    <p:sldId id="681" r:id="rId21"/>
    <p:sldId id="682" r:id="rId22"/>
    <p:sldId id="683" r:id="rId23"/>
    <p:sldId id="684" r:id="rId24"/>
    <p:sldId id="68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FE2"/>
    <a:srgbClr val="FFF7F4"/>
    <a:srgbClr val="E3F5FF"/>
    <a:srgbClr val="FFFFF6"/>
    <a:srgbClr val="F5FFF3"/>
    <a:srgbClr val="EAFFEF"/>
    <a:srgbClr val="B6DCFF"/>
    <a:srgbClr val="EFFFB0"/>
    <a:srgbClr val="F3FF9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851" autoAdjust="0"/>
    <p:restoredTop sz="94660"/>
  </p:normalViewPr>
  <p:slideViewPr>
    <p:cSldViewPr>
      <p:cViewPr varScale="1">
        <p:scale>
          <a:sx n="114" d="100"/>
          <a:sy n="114" d="100"/>
        </p:scale>
        <p:origin x="112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4536" y="33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
        <p:nvSpPr>
          <p:cNvPr id="8" name="Rectangle 4">
            <a:extLst>
              <a:ext uri="{FF2B5EF4-FFF2-40B4-BE49-F238E27FC236}">
                <a16:creationId xmlns:a16="http://schemas.microsoft.com/office/drawing/2014/main" id="{B9149585-BBBA-C24E-A3AC-528C0B2E2B2E}"/>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9" name="Rectangle 4">
            <a:extLst>
              <a:ext uri="{FF2B5EF4-FFF2-40B4-BE49-F238E27FC236}">
                <a16:creationId xmlns:a16="http://schemas.microsoft.com/office/drawing/2014/main" id="{0C4B4270-B7DC-A54A-8E4C-791857433DE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9CCCECBA-DB08-DB47-97F6-EA05E9225966}"/>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8" name="Rectangle 4">
            <a:extLst>
              <a:ext uri="{FF2B5EF4-FFF2-40B4-BE49-F238E27FC236}">
                <a16:creationId xmlns:a16="http://schemas.microsoft.com/office/drawing/2014/main" id="{75357B16-3AD9-DE4C-8E80-F8BB15A92886}"/>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9" name="Rectangle 5">
            <a:extLst>
              <a:ext uri="{FF2B5EF4-FFF2-40B4-BE49-F238E27FC236}">
                <a16:creationId xmlns:a16="http://schemas.microsoft.com/office/drawing/2014/main" id="{F198F838-EC03-4542-942C-9133BF78A51C}"/>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4">
            <a:extLst>
              <a:ext uri="{FF2B5EF4-FFF2-40B4-BE49-F238E27FC236}">
                <a16:creationId xmlns:a16="http://schemas.microsoft.com/office/drawing/2014/main" id="{9D186555-B60C-DA49-9761-BA028DB58B0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9" name="Rectangle 5">
            <a:extLst>
              <a:ext uri="{FF2B5EF4-FFF2-40B4-BE49-F238E27FC236}">
                <a16:creationId xmlns:a16="http://schemas.microsoft.com/office/drawing/2014/main" id="{E6C6E4B9-EF3A-0244-8907-031CBB3D6F51}"/>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4">
            <a:extLst>
              <a:ext uri="{FF2B5EF4-FFF2-40B4-BE49-F238E27FC236}">
                <a16:creationId xmlns:a16="http://schemas.microsoft.com/office/drawing/2014/main" id="{EA3F191E-0942-B34E-8ABA-C1D0EF0905BC}"/>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DB08FC41-32AA-254A-8636-682CEE8A4062}"/>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4">
            <a:extLst>
              <a:ext uri="{FF2B5EF4-FFF2-40B4-BE49-F238E27FC236}">
                <a16:creationId xmlns:a16="http://schemas.microsoft.com/office/drawing/2014/main" id="{66C9D876-4E81-A64D-AB52-78FEFA48FC11}"/>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E79D1C93-01EC-E344-A5B4-789A61BCD2C5}"/>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1" name="Rectangle 4">
            <a:extLst>
              <a:ext uri="{FF2B5EF4-FFF2-40B4-BE49-F238E27FC236}">
                <a16:creationId xmlns:a16="http://schemas.microsoft.com/office/drawing/2014/main" id="{918A26DE-4C8B-DC4C-8E1C-25F5CC4A1DFD}"/>
              </a:ext>
            </a:extLst>
          </p:cNvPr>
          <p:cNvSpPr>
            <a:spLocks noGrp="1" noChangeArrowheads="1"/>
          </p:cNvSpPr>
          <p:nvPr>
            <p:ph type="dt" sz="half" idx="14"/>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2" name="Rectangle 5">
            <a:extLst>
              <a:ext uri="{FF2B5EF4-FFF2-40B4-BE49-F238E27FC236}">
                <a16:creationId xmlns:a16="http://schemas.microsoft.com/office/drawing/2014/main" id="{6757C685-CB05-E54E-BD41-AF2B2B35DF60}"/>
              </a:ext>
            </a:extLst>
          </p:cNvPr>
          <p:cNvSpPr>
            <a:spLocks noGrp="1" noChangeArrowheads="1"/>
          </p:cNvSpPr>
          <p:nvPr>
            <p:ph type="ftr" sz="quarter" idx="15"/>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a:extLst>
              <a:ext uri="{FF2B5EF4-FFF2-40B4-BE49-F238E27FC236}">
                <a16:creationId xmlns:a16="http://schemas.microsoft.com/office/drawing/2014/main" id="{352D2FB9-035D-F745-8F1E-CE3A0CC3D5D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8" name="Rectangle 5">
            <a:extLst>
              <a:ext uri="{FF2B5EF4-FFF2-40B4-BE49-F238E27FC236}">
                <a16:creationId xmlns:a16="http://schemas.microsoft.com/office/drawing/2014/main" id="{122F308D-5378-CF4E-B624-23D4160E3308}"/>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a:extLst>
              <a:ext uri="{FF2B5EF4-FFF2-40B4-BE49-F238E27FC236}">
                <a16:creationId xmlns:a16="http://schemas.microsoft.com/office/drawing/2014/main" id="{7407DA8A-BB98-D94E-A553-CCFFD89D943D}"/>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7" name="Rectangle 5">
            <a:extLst>
              <a:ext uri="{FF2B5EF4-FFF2-40B4-BE49-F238E27FC236}">
                <a16:creationId xmlns:a16="http://schemas.microsoft.com/office/drawing/2014/main" id="{81246BB8-4083-F94F-AC68-099A5244E33A}"/>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9" name="Rectangle 4">
            <a:extLst>
              <a:ext uri="{FF2B5EF4-FFF2-40B4-BE49-F238E27FC236}">
                <a16:creationId xmlns:a16="http://schemas.microsoft.com/office/drawing/2014/main" id="{4293B398-D3EA-CD4B-8692-D994E72F4423}"/>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E7E0FB7E-ABF5-5C45-AF87-69C37C4E9696}"/>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9" name="Rectangle 4">
            <a:extLst>
              <a:ext uri="{FF2B5EF4-FFF2-40B4-BE49-F238E27FC236}">
                <a16:creationId xmlns:a16="http://schemas.microsoft.com/office/drawing/2014/main" id="{9332995F-6B41-8F46-9267-F77388C31385}"/>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AC33601D-58C2-454E-A8E7-6D4EA4990708}"/>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29" name="Rectangle 5"/>
          <p:cNvSpPr>
            <a:spLocks noGrp="1" noChangeArrowheads="1"/>
          </p:cNvSpPr>
          <p:nvPr>
            <p:ph type="ftr" sz="quarter" idx="3"/>
          </p:nvPr>
        </p:nvSpPr>
        <p:spPr bwMode="auto">
          <a:xfrm>
            <a:off x="6963235" y="6475413"/>
            <a:ext cx="158069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802.11-20/0139r0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914-02-00be-multiple-ru-discussion.pptx" TargetMode="External"/><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0-00be-multi-ru-support.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07-01-00be-multiple-ru-combinations-for-eht.pptx" TargetMode="External"/><Relationship Id="rId5" Type="http://schemas.openxmlformats.org/officeDocument/2006/relationships/hyperlink" Target="https://mentor.ieee.org/802.11/dcn/19/11-19-1890-00-00be-phase-rotation-follow-up.pptx" TargetMode="External"/><Relationship Id="rId10" Type="http://schemas.openxmlformats.org/officeDocument/2006/relationships/hyperlink" Target="https://mentor.ieee.org/802.11/dcn/19/11-19-1981-01-00be-phase-rotations-design-for-eht.pptx" TargetMode="External"/><Relationship Id="rId4" Type="http://schemas.openxmlformats.org/officeDocument/2006/relationships/hyperlink" Target="https://mentor.ieee.org/802.11/dcn/19/11-19-1877-00-00be-16-spatial-stream-support.pptx" TargetMode="External"/><Relationship Id="rId9" Type="http://schemas.openxmlformats.org/officeDocument/2006/relationships/hyperlink" Target="https://mentor.ieee.org/802.11/dcn/19/11-19-1980-01-00be-eht-p-matrices-discussion.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925-00-00be-consideration-of-eht-ltf.pptx" TargetMode="External"/><Relationship Id="rId2" Type="http://schemas.openxmlformats.org/officeDocument/2006/relationships/hyperlink" Target="https://mentor.ieee.org/802.11/dcn/19/11-19-1910-01-00be-p-matrices-to-support-more-than-8-tx-chains.pptx"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6"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5" Type="http://schemas.openxmlformats.org/officeDocument/2006/relationships/hyperlink" Target="https://mentor.ieee.org/802.11/dcn/20/11-20-0067-00-00be-restrictions-for-16-ss-based-mu-mimo-scheduling.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109-00-00be-further-considerations-for-multi-ru.pptx" TargetMode="External"/><Relationship Id="rId3" Type="http://schemas.openxmlformats.org/officeDocument/2006/relationships/hyperlink" Target="https://mentor.ieee.org/802.11/dcn/20/11-20-0076-00-00be-simulation-results-of-4k-qam.pptx" TargetMode="External"/><Relationship Id="rId7" Type="http://schemas.openxmlformats.org/officeDocument/2006/relationships/hyperlink" Target="https://mentor.ieee.org/802.11/dcn/20/11-20-0108-00-00be-multi-ru-support-for-ofdma.pptx" TargetMode="External"/><Relationship Id="rId12" Type="http://schemas.openxmlformats.org/officeDocument/2006/relationships/hyperlink" Target="https://mentor.ieee.org/802.11/dcn/20/11-20-0128-00-00be-discussion-on-multi-ru-in-802-11be.pptx" TargetMode="External"/><Relationship Id="rId2" Type="http://schemas.openxmlformats.org/officeDocument/2006/relationships/hyperlink" Target="https://mentor.ieee.org/802.11/dcn/20/11-20-0075-00-00be-performance-comparison-of-ltf-designs-in-jt.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90-00-00be-implicit-feedback-feasibility-and-gains-update.pptx" TargetMode="External"/><Relationship Id="rId11" Type="http://schemas.openxmlformats.org/officeDocument/2006/relationships/hyperlink" Target="https://mentor.ieee.org/802.11/dcn/20/11-20-0117-00-00be-eht-ltfs-design-for-wideband.pptx" TargetMode="External"/><Relationship Id="rId5" Type="http://schemas.openxmlformats.org/officeDocument/2006/relationships/hyperlink" Target="https://mentor.ieee.org/802.11/dcn/20/11-20-0089-00-00be-multi-ap-implicit-channel-sounding.pptx" TargetMode="External"/><Relationship Id="rId10" Type="http://schemas.openxmlformats.org/officeDocument/2006/relationships/hyperlink" Target="https://mentor.ieee.org/802.11/dcn/20/11-20-0111-00-00be-4096-qam-definition.docx" TargetMode="External"/><Relationship Id="rId4" Type="http://schemas.openxmlformats.org/officeDocument/2006/relationships/hyperlink" Target="https://mentor.ieee.org/802.11/dcn/20/11-20-0080-00-00be-calibration-for-implicit-feedback.pptx" TargetMode="External"/><Relationship Id="rId9" Type="http://schemas.openxmlformats.org/officeDocument/2006/relationships/hyperlink" Target="https://mentor.ieee.org/802.11/dcn/20/11-20-0110-00-00be-11be-preamble-and-forward-compatibility.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14-02-00be-multiple-ru-discussion.pptx" TargetMode="External"/><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0-00be-multi-ru-support.pptx" TargetMode="External"/><Relationship Id="rId12" Type="http://schemas.openxmlformats.org/officeDocument/2006/relationships/hyperlink" Target="https://mentor.ieee.org/802.11/dcn/19/11-19-1925-00-00be-consideration-of-eht-ltf.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07-01-00be-multiple-ru-combinations-for-eht.pptx" TargetMode="External"/><Relationship Id="rId11" Type="http://schemas.openxmlformats.org/officeDocument/2006/relationships/hyperlink" Target="https://mentor.ieee.org/802.11/dcn/19/11-19-1910-01-00be-p-matrices-to-support-more-than-8-tx-chains.pptx" TargetMode="External"/><Relationship Id="rId5" Type="http://schemas.openxmlformats.org/officeDocument/2006/relationships/hyperlink" Target="https://mentor.ieee.org/802.11/dcn/19/11-19-1890-00-00be-phase-rotation-follow-up.pptx" TargetMode="External"/><Relationship Id="rId10" Type="http://schemas.openxmlformats.org/officeDocument/2006/relationships/hyperlink" Target="https://mentor.ieee.org/802.11/dcn/19/11-19-1981-01-00be-phase-rotations-design-for-eht.pptx" TargetMode="External"/><Relationship Id="rId4" Type="http://schemas.openxmlformats.org/officeDocument/2006/relationships/hyperlink" Target="https://mentor.ieee.org/802.11/dcn/19/11-19-1877-00-00be-16-spatial-stream-support.pptx" TargetMode="External"/><Relationship Id="rId9" Type="http://schemas.openxmlformats.org/officeDocument/2006/relationships/hyperlink" Target="https://mentor.ieee.org/802.11/dcn/19/11-19-1980-01-00be-eht-p-matrices-discuss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696913" y="332601"/>
            <a:ext cx="1340110" cy="276999"/>
          </a:xfrm>
        </p:spPr>
        <p:txBody>
          <a:bodyPr/>
          <a:lstStyle/>
          <a:p>
            <a:pPr>
              <a:defRPr/>
            </a:pPr>
            <a:r>
              <a:rPr lang="en-US" dirty="0"/>
              <a:t>January 2020</a:t>
            </a:r>
          </a:p>
        </p:txBody>
      </p:sp>
      <p:sp>
        <p:nvSpPr>
          <p:cNvPr id="5" name="灯片编号占位符 4"/>
          <p:cNvSpPr>
            <a:spLocks noGrp="1"/>
          </p:cNvSpPr>
          <p:nvPr>
            <p:ph type="sldNum" sz="quarter" idx="12"/>
          </p:nvPr>
        </p:nvSpPr>
        <p:spPr/>
        <p:txBody>
          <a:bodyPr/>
          <a:lstStyle/>
          <a:p>
            <a:r>
              <a:rPr lang="en-US" altLang="en-US" dirty="0"/>
              <a:t>Slide </a:t>
            </a:r>
            <a:fld id="{70AA8DC3-7C7F-436A-8C94-CF1AE6DDC452}" type="slidenum">
              <a:rPr lang="en-US" altLang="en-US" smtClean="0"/>
              <a:pPr/>
              <a:t>1</a:t>
            </a:fld>
            <a:endParaRPr lang="en-US" altLang="en-US" dirty="0"/>
          </a:p>
        </p:txBody>
      </p:sp>
      <p:sp>
        <p:nvSpPr>
          <p:cNvPr id="6" name="页脚占位符 5"/>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a:t>TGbe</a:t>
            </a:r>
            <a:r>
              <a:rPr lang="en-US" altLang="en-US" sz="2800" kern="0" dirty="0"/>
              <a:t> PHY </a:t>
            </a:r>
            <a:r>
              <a:rPr lang="en-US" altLang="en-US" sz="2800" kern="0" dirty="0" err="1"/>
              <a:t>Adhoc</a:t>
            </a:r>
            <a:r>
              <a:rPr lang="en-US" altLang="en-US" sz="2800" kern="0" dirty="0"/>
              <a:t> Meeting Agenda - January 2020 </a:t>
            </a:r>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a:t>Date:</a:t>
            </a:r>
            <a:r>
              <a:rPr lang="en-US" altLang="en-US" sz="2000" b="0" kern="0" dirty="0"/>
              <a:t> 2020-01-13</a:t>
            </a:r>
          </a:p>
        </p:txBody>
      </p:sp>
      <p:graphicFrame>
        <p:nvGraphicFramePr>
          <p:cNvPr id="9" name="Object 11"/>
          <p:cNvGraphicFramePr>
            <a:graphicFrameLocks noChangeAspect="1"/>
          </p:cNvGraphicFramePr>
          <p:nvPr>
            <p:extLst>
              <p:ext uri="{D42A27DB-BD31-4B8C-83A1-F6EECF244321}">
                <p14:modId xmlns:p14="http://schemas.microsoft.com/office/powerpoint/2010/main" val="2927603399"/>
              </p:ext>
            </p:extLst>
          </p:nvPr>
        </p:nvGraphicFramePr>
        <p:xfrm>
          <a:off x="428625" y="2895600"/>
          <a:ext cx="8362950" cy="1482725"/>
        </p:xfrm>
        <a:graphic>
          <a:graphicData uri="http://schemas.openxmlformats.org/presentationml/2006/ole">
            <mc:AlternateContent xmlns:mc="http://schemas.openxmlformats.org/markup-compatibility/2006">
              <mc:Choice xmlns:v="urn:schemas-microsoft-com:vml" Requires="v">
                <p:oleObj spid="_x0000_s3803" name="Document" r:id="rId3" imgW="8317447" imgH="1477077" progId="Word.Document.8">
                  <p:embed/>
                </p:oleObj>
              </mc:Choice>
              <mc:Fallback>
                <p:oleObj name="Document" r:id="rId3" imgW="8317447" imgH="1477077" progId="Word.Document.8">
                  <p:embed/>
                  <p:pic>
                    <p:nvPicPr>
                      <p:cNvPr id="0" name=""/>
                      <p:cNvPicPr>
                        <a:picLocks noChangeAspect="1" noChangeArrowheads="1"/>
                      </p:cNvPicPr>
                      <p:nvPr/>
                    </p:nvPicPr>
                    <p:blipFill>
                      <a:blip r:embed="rId4"/>
                      <a:srcRect/>
                      <a:stretch>
                        <a:fillRect/>
                      </a:stretch>
                    </p:blipFill>
                    <p:spPr bwMode="auto">
                      <a:xfrm>
                        <a:off x="428625" y="2895600"/>
                        <a:ext cx="8362950" cy="14827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extLst>
      <p:ext uri="{BB962C8B-B14F-4D97-AF65-F5344CB8AC3E}">
        <p14:creationId xmlns:p14="http://schemas.microsoft.com/office/powerpoint/2010/main" val="3318886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a:solidFill>
                  <a:schemeClr val="accent2">
                    <a:lumMod val="75000"/>
                  </a:schemeClr>
                </a:solidFill>
              </a:rPr>
              <a:t>Other Guidelines for IEEE WG Meetings</a:t>
            </a:r>
            <a:endParaRPr lang="zh-CN" altLang="en-US"/>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a:solidFill>
                  <a:srgbClr val="000099"/>
                </a:solidFill>
                <a:latin typeface="Arial" pitchFamily="34" charset="0"/>
              </a:rPr>
              <a:t>---------------------------------------------------------------   </a:t>
            </a:r>
          </a:p>
          <a:p>
            <a:pPr marL="230188" indent="-230188" algn="ctr">
              <a:lnSpc>
                <a:spcPct val="80000"/>
              </a:lnSpc>
              <a:buClr>
                <a:srgbClr val="CC3300"/>
              </a:buClr>
              <a:buSzPct val="50000"/>
              <a:buNone/>
            </a:pPr>
            <a:endParaRPr lang="en-US" altLang="en-US">
              <a:solidFill>
                <a:srgbClr val="000099"/>
              </a:solidFill>
              <a:latin typeface="Arial" pitchFamily="34" charset="0"/>
            </a:endParaRPr>
          </a:p>
          <a:p>
            <a:pPr marL="230188" indent="-230188" algn="ctr">
              <a:lnSpc>
                <a:spcPct val="80000"/>
              </a:lnSpc>
              <a:buClr>
                <a:srgbClr val="CC3300"/>
              </a:buClr>
              <a:buSzPct val="50000"/>
              <a:buNone/>
            </a:pPr>
            <a:r>
              <a:rPr lang="en-US" altLang="en-US" sz="1500">
                <a:solidFill>
                  <a:srgbClr val="000099"/>
                </a:solidFill>
                <a:latin typeface="Arial" pitchFamily="34" charset="0"/>
              </a:rPr>
              <a:t>See </a:t>
            </a:r>
            <a:r>
              <a:rPr lang="en-US" altLang="en-US" sz="1500" i="1">
                <a:solidFill>
                  <a:srgbClr val="000099"/>
                </a:solidFill>
                <a:latin typeface="Arial" pitchFamily="34" charset="0"/>
              </a:rPr>
              <a:t>IEEE-SA Standards Board Operations Manual</a:t>
            </a:r>
            <a:r>
              <a:rPr lang="en-US" altLang="en-US" sz="1500">
                <a:solidFill>
                  <a:srgbClr val="000099"/>
                </a:solidFill>
                <a:latin typeface="Arial" pitchFamily="34" charset="0"/>
              </a:rPr>
              <a:t>, clause 5.3.10 and </a:t>
            </a:r>
            <a:r>
              <a:rPr lang="en-GB" altLang="en-US" sz="1500">
                <a:solidFill>
                  <a:srgbClr val="000099"/>
                </a:solidFill>
                <a:latin typeface="Arial" pitchFamily="34" charset="0"/>
              </a:rPr>
              <a:t>“Promoting Competition and Innovation: What You Need to Know about the IEEE Standards Association's Antitrust and Competition Policy”</a:t>
            </a:r>
            <a:r>
              <a:rPr lang="en-US" altLang="en-US" sz="1500">
                <a:solidFill>
                  <a:srgbClr val="000099"/>
                </a:solidFill>
                <a:latin typeface="Arial" pitchFamily="34" charset="0"/>
              </a:rPr>
              <a:t> for more details.</a:t>
            </a:r>
          </a:p>
          <a:p>
            <a:endParaRPr lang="zh-CN" altLang="en-US"/>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12" name="日期占位符 3">
            <a:extLst>
              <a:ext uri="{FF2B5EF4-FFF2-40B4-BE49-F238E27FC236}">
                <a16:creationId xmlns:a16="http://schemas.microsoft.com/office/drawing/2014/main" id="{C6164FA4-19F6-0546-9C21-6A7C4E0A8BE0}"/>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10E044F4-8C16-8048-9F66-DBD3727462FC}"/>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923449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11</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Participation in IEEE 802 Meetings</a:t>
            </a:r>
            <a:endParaRPr lang="zh-CN" altLang="en-US"/>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a:t>All participation in IEEE 802 Working Group meetings is on an individual basis</a:t>
            </a:r>
          </a:p>
          <a:p>
            <a:pPr>
              <a:buFontTx/>
              <a:buNone/>
            </a:pPr>
            <a:r>
              <a:rPr lang="en-GB" altLang="zh-CN" i="1"/>
              <a:t>•     Participants in the IEEE standards development individual process shall act based on their qualifications and experience. (</a:t>
            </a:r>
            <a:r>
              <a:rPr lang="en-GB" altLang="zh-CN" i="1">
                <a:hlinkClick r:id="rId2"/>
              </a:rPr>
              <a:t>https://standards.ieee.org/develop/policies/bylaws/sb_bylaws.pdf</a:t>
            </a:r>
            <a:r>
              <a:rPr lang="en-GB" altLang="zh-CN" i="1"/>
              <a:t>  section 5.2.1)</a:t>
            </a:r>
            <a:endParaRPr lang="en-US" altLang="zh-CN"/>
          </a:p>
          <a:p>
            <a:pPr>
              <a:buFontTx/>
              <a:buNone/>
            </a:pPr>
            <a:r>
              <a:rPr lang="en-US" altLang="zh-CN"/>
              <a:t>•    </a:t>
            </a:r>
            <a:r>
              <a:rPr lang="en-US" altLang="zh-CN" i="1"/>
              <a:t>IEEE 802 </a:t>
            </a:r>
            <a:r>
              <a:rPr lang="en-GB" altLang="zh-CN" i="1"/>
              <a:t>Working Group membership is by individual; “Working Group members shall participate in the consensus process in a manner consistent with their professional expert opinion as individuals, and not as organizational representatives”. (</a:t>
            </a:r>
            <a:r>
              <a:rPr lang="en-GB" altLang="zh-CN" i="1" u="sng">
                <a:hlinkClick r:id="rId3"/>
              </a:rPr>
              <a:t>http://ieee802.org/PNP/approved/IEEE_802_WG_PandP_v19.pdf</a:t>
            </a:r>
            <a:r>
              <a:rPr lang="en-GB" altLang="zh-CN" i="1"/>
              <a:t> section 4.2.1)</a:t>
            </a:r>
            <a:endParaRPr lang="en-US" altLang="zh-CN"/>
          </a:p>
          <a:p>
            <a:r>
              <a:rPr lang="en-US" altLang="zh-CN"/>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a:t>You shall not direct the actions or votes of any other member of an IEEE 802 Working Group or retaliate against any other member for their actions or votes within IEEE 802 Working Group meetings, see </a:t>
            </a:r>
            <a:r>
              <a:rPr lang="en-US" altLang="zh-CN" u="sng">
                <a:hlinkClick r:id="rId4"/>
              </a:rPr>
              <a:t>https://standards.ieee.org/develop/policies/bylaws/sb_bylaws.pdf </a:t>
            </a:r>
            <a:r>
              <a:rPr lang="en-US" altLang="zh-CN"/>
              <a:t> section 5.2.1.3 and </a:t>
            </a:r>
            <a:r>
              <a:rPr lang="en-GB" altLang="zh-CN" u="sng">
                <a:hlinkClick r:id="rId3"/>
              </a:rPr>
              <a:t>http://ieee802.org/PNP/approved/IEEE_802_WG_PandP_v19.pdf</a:t>
            </a:r>
            <a:r>
              <a:rPr lang="en-GB" altLang="zh-CN"/>
              <a:t>  section 3.4.1, list item x</a:t>
            </a:r>
            <a:endParaRPr lang="en-US" altLang="zh-CN"/>
          </a:p>
          <a:p>
            <a:pPr>
              <a:buFontTx/>
              <a:buNone/>
            </a:pPr>
            <a:r>
              <a:rPr lang="en-US" altLang="zh-CN" sz="2800"/>
              <a:t>By participating in IEEE 802 meetings, you accept these requirements.  If you do not agree to these policies then you shall not participate.</a:t>
            </a:r>
          </a:p>
          <a:p>
            <a:endParaRPr lang="zh-CN" altLang="en-US"/>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#5</a:t>
            </a:r>
            <a:endParaRPr lang="en-US" altLang="en-US" sz="2400"/>
          </a:p>
        </p:txBody>
      </p:sp>
      <p:sp>
        <p:nvSpPr>
          <p:cNvPr id="12" name="日期占位符 3">
            <a:extLst>
              <a:ext uri="{FF2B5EF4-FFF2-40B4-BE49-F238E27FC236}">
                <a16:creationId xmlns:a16="http://schemas.microsoft.com/office/drawing/2014/main" id="{A7C6A17B-CC0F-5740-9E9F-0AE79A7D2AAD}"/>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771BE799-9CE0-8B43-A128-87AB2BAAB48F}"/>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26674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12</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a:t>Ad Hoc Groups Operation</a:t>
            </a:r>
            <a:endParaRPr lang="zh-CN" altLang="en-US" kern="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Only straw Polls are allowed during Ad Hoc group meeting</a:t>
            </a:r>
          </a:p>
          <a:p>
            <a:pPr lvl="1"/>
            <a:r>
              <a:rPr lang="en-US" altLang="en-US" kern="0" dirty="0"/>
              <a:t>no motions</a:t>
            </a:r>
          </a:p>
          <a:p>
            <a:pPr lvl="1"/>
            <a:r>
              <a:rPr lang="en-US" altLang="en-US" kern="0" dirty="0"/>
              <a:t>anyone can vote in SP</a:t>
            </a:r>
          </a:p>
          <a:p>
            <a:r>
              <a:rPr lang="en-US" altLang="en-US" kern="0" dirty="0"/>
              <a:t>Each Presentation is suggested to have 25 minutes including presenting and Q&amp;A.</a:t>
            </a:r>
          </a:p>
          <a:p>
            <a:endParaRPr lang="zh-CN" altLang="en-US" kern="0" dirty="0"/>
          </a:p>
        </p:txBody>
      </p:sp>
      <p:sp>
        <p:nvSpPr>
          <p:cNvPr id="11" name="日期占位符 3">
            <a:extLst>
              <a:ext uri="{FF2B5EF4-FFF2-40B4-BE49-F238E27FC236}">
                <a16:creationId xmlns:a16="http://schemas.microsoft.com/office/drawing/2014/main" id="{1B9E761C-7A3E-1E45-BA72-B0DEE42BDD14}"/>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2" name="页脚占位符 5">
            <a:extLst>
              <a:ext uri="{FF2B5EF4-FFF2-40B4-BE49-F238E27FC236}">
                <a16:creationId xmlns:a16="http://schemas.microsoft.com/office/drawing/2014/main" id="{B4547CF3-3C0D-B448-A795-EA012528DE1C}"/>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1528424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en-US"/>
              <a:t>Slide </a:t>
            </a:r>
            <a:fld id="{72273DAC-1949-4589-BE05-FC0EDD130760}" type="slidenum">
              <a:rPr lang="en-US" altLang="en-US" smtClean="0"/>
              <a:pPr/>
              <a:t>13</a:t>
            </a:fld>
            <a:endParaRPr lang="en-US" altLang="en-US"/>
          </a:p>
        </p:txBody>
      </p:sp>
      <p:sp>
        <p:nvSpPr>
          <p:cNvPr id="6"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a:t>PHY Adhoc Time Slots</a:t>
            </a:r>
            <a:endParaRPr lang="zh-CN" altLang="en-US" kern="0"/>
          </a:p>
        </p:txBody>
      </p:sp>
      <p:sp>
        <p:nvSpPr>
          <p:cNvPr id="8" name="日期占位符 3">
            <a:extLst>
              <a:ext uri="{FF2B5EF4-FFF2-40B4-BE49-F238E27FC236}">
                <a16:creationId xmlns:a16="http://schemas.microsoft.com/office/drawing/2014/main" id="{E9D92D6D-ABFC-8640-B832-D89A9AA1A1F6}"/>
              </a:ext>
            </a:extLst>
          </p:cNvPr>
          <p:cNvSpPr>
            <a:spLocks noGrp="1"/>
          </p:cNvSpPr>
          <p:nvPr>
            <p:ph type="dt" sz="half" idx="2"/>
          </p:nvPr>
        </p:nvSpPr>
        <p:spPr>
          <a:xfrm>
            <a:off x="696913" y="332601"/>
            <a:ext cx="1340110" cy="276999"/>
          </a:xfrm>
        </p:spPr>
        <p:txBody>
          <a:bodyPr/>
          <a:lstStyle/>
          <a:p>
            <a:pPr>
              <a:defRPr/>
            </a:pPr>
            <a:r>
              <a:rPr lang="en-US" dirty="0"/>
              <a:t>January 2020</a:t>
            </a:r>
          </a:p>
        </p:txBody>
      </p:sp>
      <p:graphicFrame>
        <p:nvGraphicFramePr>
          <p:cNvPr id="9" name="Table 8">
            <a:extLst>
              <a:ext uri="{FF2B5EF4-FFF2-40B4-BE49-F238E27FC236}">
                <a16:creationId xmlns:a16="http://schemas.microsoft.com/office/drawing/2014/main" id="{5E784571-74E4-D04E-BEC6-716B0080C79E}"/>
              </a:ext>
            </a:extLst>
          </p:cNvPr>
          <p:cNvGraphicFramePr>
            <a:graphicFrameLocks noGrp="1"/>
          </p:cNvGraphicFramePr>
          <p:nvPr>
            <p:extLst>
              <p:ext uri="{D42A27DB-BD31-4B8C-83A1-F6EECF244321}">
                <p14:modId xmlns:p14="http://schemas.microsoft.com/office/powerpoint/2010/main" val="3987302433"/>
              </p:ext>
            </p:extLst>
          </p:nvPr>
        </p:nvGraphicFramePr>
        <p:xfrm>
          <a:off x="894048" y="2178526"/>
          <a:ext cx="7355904" cy="3596640"/>
        </p:xfrm>
        <a:graphic>
          <a:graphicData uri="http://schemas.openxmlformats.org/drawingml/2006/table">
            <a:tbl>
              <a:tblPr firstRow="1" bandRow="1">
                <a:tableStyleId>{616DA210-FB5B-4158-B5E0-FEB733F419BA}</a:tableStyleId>
              </a:tblPr>
              <a:tblGrid>
                <a:gridCol w="914400">
                  <a:extLst>
                    <a:ext uri="{9D8B030D-6E8A-4147-A177-3AD203B41FA5}">
                      <a16:colId xmlns:a16="http://schemas.microsoft.com/office/drawing/2014/main" val="20000"/>
                    </a:ext>
                  </a:extLst>
                </a:gridCol>
                <a:gridCol w="1610376">
                  <a:extLst>
                    <a:ext uri="{9D8B030D-6E8A-4147-A177-3AD203B41FA5}">
                      <a16:colId xmlns:a16="http://schemas.microsoft.com/office/drawing/2014/main" val="20001"/>
                    </a:ext>
                  </a:extLst>
                </a:gridCol>
                <a:gridCol w="1610376">
                  <a:extLst>
                    <a:ext uri="{9D8B030D-6E8A-4147-A177-3AD203B41FA5}">
                      <a16:colId xmlns:a16="http://schemas.microsoft.com/office/drawing/2014/main" val="20002"/>
                    </a:ext>
                  </a:extLst>
                </a:gridCol>
                <a:gridCol w="1610376">
                  <a:extLst>
                    <a:ext uri="{9D8B030D-6E8A-4147-A177-3AD203B41FA5}">
                      <a16:colId xmlns:a16="http://schemas.microsoft.com/office/drawing/2014/main" val="20004"/>
                    </a:ext>
                  </a:extLst>
                </a:gridCol>
                <a:gridCol w="1610376">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algn="ctr"/>
                      <a:r>
                        <a:rPr lang="en-US" sz="1800" b="0" dirty="0" err="1">
                          <a:solidFill>
                            <a:schemeClr val="tx1"/>
                          </a:solidFill>
                        </a:rPr>
                        <a:t>TGbe</a:t>
                      </a:r>
                      <a:endParaRPr lang="en-US" sz="1800" b="1" dirty="0"/>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0" kern="1200" dirty="0" err="1">
                          <a:solidFill>
                            <a:schemeClr val="tx1"/>
                          </a:solidFill>
                          <a:latin typeface="+mn-lt"/>
                          <a:ea typeface="+mn-ea"/>
                          <a:cs typeface="+mn-cs"/>
                        </a:rPr>
                        <a:t>TGbe</a:t>
                      </a:r>
                      <a:endParaRPr lang="en-US" sz="1800" b="0" kern="1200" dirty="0">
                        <a:solidFill>
                          <a:schemeClr val="tx1"/>
                        </a:solidFill>
                        <a:latin typeface="+mn-lt"/>
                        <a:ea typeface="+mn-ea"/>
                        <a:cs typeface="+mn-cs"/>
                      </a:endParaRP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sz="1800" b="1" dirty="0">
                        <a:solidFill>
                          <a:schemeClr val="tx1"/>
                        </a:solidFill>
                      </a:endParaRPr>
                    </a:p>
                  </a:txBody>
                  <a:tcPr/>
                </a:tc>
                <a:tc>
                  <a:txBody>
                    <a:bodyPr/>
                    <a:lstStyle/>
                    <a:p>
                      <a:pPr algn="ctr"/>
                      <a:r>
                        <a:rPr lang="en-US" sz="1800" b="0" dirty="0"/>
                        <a:t> </a:t>
                      </a:r>
                      <a:r>
                        <a:rPr lang="en-US" sz="1800" b="0" dirty="0">
                          <a:solidFill>
                            <a:schemeClr val="tx1"/>
                          </a:solidFill>
                        </a:rPr>
                        <a:t>TGbe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10" name="页脚占位符 5">
            <a:extLst>
              <a:ext uri="{FF2B5EF4-FFF2-40B4-BE49-F238E27FC236}">
                <a16:creationId xmlns:a16="http://schemas.microsoft.com/office/drawing/2014/main" id="{871FEE23-BFF3-904C-A729-351104268A61}"/>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354974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3601786614"/>
              </p:ext>
            </p:extLst>
          </p:nvPr>
        </p:nvGraphicFramePr>
        <p:xfrm>
          <a:off x="533400" y="1642869"/>
          <a:ext cx="8077201" cy="3082239"/>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200" u="sng" strike="noStrike" dirty="0">
                          <a:effectLst/>
                          <a:hlinkClick r:id="rId2"/>
                        </a:rPr>
                        <a:t>1868r2</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Signaling support for multi-RU assignment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Lei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dirty="0">
                          <a:effectLst/>
                          <a:hlinkClick r:id="rId3"/>
                        </a:rPr>
                        <a:t>1869r0</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Preamble Puncturing and RU Aggregation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Bin Tian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effectLst/>
                          <a:hlinkClick r:id="rId4"/>
                        </a:rPr>
                        <a:t>1877r0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16 Spatial Stream Support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Wook Bong Lee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effectLst/>
                          <a:hlinkClick r:id="rId5"/>
                        </a:rPr>
                        <a:t>1890r0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Phase Rotation Follow-up (pending  r1)</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Eunsung Park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(5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L-Preamble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effectLst/>
                          <a:hlinkClick r:id="rId6"/>
                        </a:rPr>
                        <a:t>1907r1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RU Combinations for EHT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Jianhan Liu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(7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effectLst/>
                          <a:hlinkClick r:id="rId7"/>
                        </a:rPr>
                        <a:t>1908r0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 RU support (pending r1)</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Ron Porat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(4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effectLst/>
                          <a:hlinkClick r:id="rId8"/>
                        </a:rPr>
                        <a:t>1914r2</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RU discussion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Ross Jian Yu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r h="326070">
                <a:tc>
                  <a:txBody>
                    <a:bodyPr/>
                    <a:lstStyle/>
                    <a:p>
                      <a:pPr algn="ctr" fontAlgn="b"/>
                      <a:r>
                        <a:rPr lang="en-US" sz="1100" u="sng" strike="noStrike" dirty="0">
                          <a:effectLst/>
                          <a:hlinkClick r:id="rId9"/>
                        </a:rPr>
                        <a:t>1980r1</a:t>
                      </a:r>
                      <a:endParaRPr lang="en-US" sz="11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EHT P matrices Discussion</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err="1">
                          <a:effectLst/>
                        </a:rPr>
                        <a:t>Dandan</a:t>
                      </a:r>
                      <a:r>
                        <a:rPr lang="en-US" sz="1200" u="none" strike="noStrike" dirty="0">
                          <a:effectLst/>
                        </a:rPr>
                        <a:t> Liang</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effectLst/>
                        </a:rPr>
                        <a:t>MIMO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57179470"/>
                  </a:ext>
                </a:extLst>
              </a:tr>
              <a:tr h="326070">
                <a:tc>
                  <a:txBody>
                    <a:bodyPr/>
                    <a:lstStyle/>
                    <a:p>
                      <a:pPr algn="ctr" fontAlgn="b"/>
                      <a:r>
                        <a:rPr lang="en-US" sz="1100" u="sng" strike="noStrike" dirty="0">
                          <a:effectLst/>
                          <a:hlinkClick r:id="rId10"/>
                        </a:rPr>
                        <a:t>1981r1</a:t>
                      </a:r>
                      <a:endParaRPr lang="en-US" sz="11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Phase Rotations Design for EHT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effectLst/>
                        </a:rPr>
                        <a:t>L-Preamble</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827674194"/>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2716737477"/>
              </p:ext>
            </p:extLst>
          </p:nvPr>
        </p:nvGraphicFramePr>
        <p:xfrm>
          <a:off x="609600" y="2009774"/>
          <a:ext cx="8085139" cy="765786"/>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5262">
                <a:tc>
                  <a:txBody>
                    <a:bodyPr/>
                    <a:lstStyle/>
                    <a:p>
                      <a:pPr algn="ctr" fontAlgn="b"/>
                      <a:r>
                        <a:rPr lang="en-US" sz="1200" u="sng" strike="noStrike" dirty="0">
                          <a:effectLst/>
                          <a:hlinkClick r:id="rId2"/>
                        </a:rPr>
                        <a:t>1910r1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 matrices to support more than 8 TX chains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Miguel López</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dirty="0">
                          <a:effectLst/>
                          <a:hlinkClick r:id="rId3"/>
                        </a:rPr>
                        <a:t>1925r0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 of EHT-LTF</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Jinmin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EHT Preamble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4256872420"/>
              </p:ext>
            </p:extLst>
          </p:nvPr>
        </p:nvGraphicFramePr>
        <p:xfrm>
          <a:off x="304800" y="1600200"/>
          <a:ext cx="8412381" cy="464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dirty="0">
                          <a:solidFill>
                            <a:srgbClr val="0563C1"/>
                          </a:solidFill>
                          <a:effectLst/>
                          <a:latin typeface="+mn-lt"/>
                          <a:hlinkClick r:id="rId3"/>
                        </a:rPr>
                        <a:t>19/2161r1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0000"/>
                          </a:solidFill>
                          <a:effectLst/>
                          <a:latin typeface="+mn-lt"/>
                        </a:rPr>
                        <a:t>Myeongjin</a:t>
                      </a:r>
                      <a:r>
                        <a:rPr lang="en-US" sz="1200" b="0" i="0" u="none" strike="noStrike" dirty="0">
                          <a:solidFill>
                            <a:srgbClr val="000000"/>
                          </a:solidFill>
                          <a:effectLst/>
                          <a:latin typeface="+mn-lt"/>
                        </a:rPr>
                        <a:t> Kim</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0000"/>
                          </a:solidFill>
                          <a:effectLst/>
                          <a:latin typeface="+mn-lt"/>
                          <a:hlinkClick r:id="rId5"/>
                        </a:rPr>
                        <a:t>20/0020r0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Consideration for EHT-SIG transmission</a:t>
                      </a:r>
                    </a:p>
                  </a:txBody>
                  <a:tcPr marL="9525" marR="9525" marT="9525" marB="0" anchor="b"/>
                </a:tc>
                <a:tc>
                  <a:txBody>
                    <a:bodyPr/>
                    <a:lstStyle/>
                    <a:p>
                      <a:pPr algn="l" fontAlgn="b"/>
                      <a:r>
                        <a:rPr lang="en-US" sz="1200" b="0" i="0" u="none" strike="noStrike">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0000"/>
                          </a:solidFill>
                          <a:effectLst/>
                          <a:latin typeface="+mn-lt"/>
                          <a:hlinkClick r:id="rId6"/>
                        </a:rPr>
                        <a:t>20/0022r0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Consideration on 240/160+80 MHz and Preamble Puncturing</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dirty="0">
                          <a:solidFill>
                            <a:srgbClr val="0563C1"/>
                          </a:solidFill>
                          <a:effectLst/>
                          <a:latin typeface="+mn-lt"/>
                          <a:hlinkClick r:id="rId8"/>
                        </a:rPr>
                        <a:t>20/0029r0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structure and SIG contents</a:t>
                      </a:r>
                    </a:p>
                  </a:txBody>
                  <a:tcPr marL="9525" marR="9525" marT="9525" marB="0" anchor="b"/>
                </a:tc>
                <a:tc>
                  <a:txBody>
                    <a:bodyPr/>
                    <a:lstStyle/>
                    <a:p>
                      <a:pPr algn="l" fontAlgn="b"/>
                      <a:r>
                        <a:rPr lang="en-US" sz="1200" b="0" i="0" u="none" strike="noStrike">
                          <a:solidFill>
                            <a:srgbClr val="000000"/>
                          </a:solidFill>
                          <a:effectLst/>
                          <a:latin typeface="+mn-lt"/>
                        </a:rPr>
                        <a:t>Ross Jian Yu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dirty="0">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dirty="0" err="1">
                          <a:solidFill>
                            <a:srgbClr val="000000"/>
                          </a:solidFill>
                          <a:effectLst/>
                          <a:latin typeface="+mn-lt"/>
                        </a:rPr>
                        <a:t>Genadiy</a:t>
                      </a:r>
                      <a:r>
                        <a:rPr lang="en-US" sz="1200" b="0" i="0" u="none" strike="noStrike" dirty="0">
                          <a:solidFill>
                            <a:srgbClr val="000000"/>
                          </a:solidFill>
                          <a:effectLst/>
                          <a:latin typeface="+mn-lt"/>
                        </a:rPr>
                        <a:t> </a:t>
                      </a:r>
                      <a:r>
                        <a:rPr lang="en-US" sz="1200" b="0" i="0" u="none" strike="noStrike" dirty="0" err="1">
                          <a:solidFill>
                            <a:srgbClr val="000000"/>
                          </a:solidFill>
                          <a:effectLst/>
                          <a:latin typeface="+mn-lt"/>
                        </a:rPr>
                        <a:t>Tsodik</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dirty="0">
                          <a:solidFill>
                            <a:srgbClr val="000000"/>
                          </a:solidFill>
                          <a:effectLst/>
                          <a:latin typeface="+mn-lt"/>
                        </a:rPr>
                        <a:t>Bin Tian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0000"/>
                          </a:solidFill>
                          <a:effectLst/>
                          <a:latin typeface="+mn-lt"/>
                          <a:hlinkClick r:id="rId12"/>
                        </a:rPr>
                        <a:t>20/0049r0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PPDU Types and U-SIG Content</a:t>
                      </a:r>
                    </a:p>
                  </a:txBody>
                  <a:tcPr marL="9525" marR="9525" marT="9525" marB="0" anchor="b"/>
                </a:tc>
                <a:tc>
                  <a:txBody>
                    <a:bodyPr/>
                    <a:lstStyle/>
                    <a:p>
                      <a:pPr algn="l" fontAlgn="b"/>
                      <a:r>
                        <a:rPr lang="en-US" sz="1200" b="0" i="0" u="none" strike="noStrike">
                          <a:solidFill>
                            <a:srgbClr val="000000"/>
                          </a:solidFill>
                          <a:effectLst/>
                          <a:latin typeface="+mn-lt"/>
                        </a:rPr>
                        <a:t>Sameer Vermani</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dirty="0">
                          <a:solidFill>
                            <a:srgbClr val="0563C1"/>
                          </a:solidFill>
                          <a:effectLst/>
                          <a:highlight>
                            <a:srgbClr val="FFFF00"/>
                          </a:highlight>
                          <a:latin typeface="+mn-lt"/>
                          <a:hlinkClick r:id="rId14"/>
                        </a:rPr>
                        <a:t>20/0065r0</a:t>
                      </a:r>
                      <a:endParaRPr lang="en-US" sz="1200" b="0" i="0" u="sng" strike="noStrike" dirty="0">
                        <a:solidFill>
                          <a:srgbClr val="0563C1"/>
                        </a:solidFill>
                        <a:effectLst/>
                        <a:highlight>
                          <a:srgbClr val="FF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Lily Yunping Lyu</a:t>
                      </a:r>
                    </a:p>
                  </a:txBody>
                  <a:tcPr marL="9525" marR="9525" marT="9525" marB="0" anchor="b"/>
                </a:tc>
                <a:tc>
                  <a:txBody>
                    <a:bodyPr/>
                    <a:lstStyle/>
                    <a:p>
                      <a:pPr algn="ctr" fontAlgn="b"/>
                      <a:r>
                        <a:rPr lang="en-US" sz="1200" b="0" i="0" u="none" strike="noStrike">
                          <a:solidFill>
                            <a:srgbClr val="000000"/>
                          </a:solidFill>
                          <a:effectLst/>
                          <a:highlight>
                            <a:srgbClr val="FFFF00"/>
                          </a:highlight>
                          <a:latin typeface="+mn-lt"/>
                        </a:rPr>
                        <a:t>Defer (C. Call)</a:t>
                      </a:r>
                    </a:p>
                  </a:txBody>
                  <a:tcPr marL="9525" marR="9525" marT="9525" marB="0" anchor="b"/>
                </a:tc>
                <a:tc>
                  <a:txBody>
                    <a:bodyPr/>
                    <a:lstStyle/>
                    <a:p>
                      <a:pPr algn="l" fontAlgn="b"/>
                      <a:r>
                        <a:rPr lang="en-US" sz="1200" b="0" i="0" u="none" strike="noStrike" dirty="0">
                          <a:solidFill>
                            <a:srgbClr val="000000"/>
                          </a:solidFill>
                          <a:effectLst/>
                          <a:highlight>
                            <a:srgbClr val="FFFF00"/>
                          </a:highlight>
                          <a:latin typeface="+mn-lt"/>
                        </a:rPr>
                        <a:t>Sounding</a:t>
                      </a:r>
                    </a:p>
                  </a:txBody>
                  <a:tcPr marL="9525" marR="9525" marT="9525" marB="0" anchor="b"/>
                </a:tc>
                <a:tc>
                  <a:txBody>
                    <a:bodyPr/>
                    <a:lstStyle/>
                    <a:p>
                      <a:pPr algn="ctr" fontAlgn="b"/>
                      <a:r>
                        <a:rPr lang="en-US" sz="1200" b="0" i="0" u="none" strike="noStrike" dirty="0">
                          <a:solidFill>
                            <a:srgbClr val="000000"/>
                          </a:solidFill>
                          <a:effectLst/>
                          <a:highlight>
                            <a:srgbClr val="FFFF00"/>
                          </a:highlight>
                          <a:latin typeface="+mn-lt"/>
                        </a:rPr>
                        <a:t>PHY</a:t>
                      </a:r>
                    </a:p>
                  </a:txBody>
                  <a:tcPr marL="9525" marR="9525" marT="9525" marB="0" anchor="b"/>
                </a:tc>
                <a:extLst>
                  <a:ext uri="{0D108BD9-81ED-4DB2-BD59-A6C34878D82A}">
                    <a16:rowId xmlns:a16="http://schemas.microsoft.com/office/drawing/2014/main" val="1293929691"/>
                  </a:ext>
                </a:extLst>
              </a:tr>
              <a:tr h="220717">
                <a:tc>
                  <a:txBody>
                    <a:bodyPr/>
                    <a:lstStyle/>
                    <a:p>
                      <a:pPr algn="ctr" fontAlgn="b"/>
                      <a:r>
                        <a:rPr lang="en-US" sz="1200" b="0" i="0" u="none" strike="noStrike" dirty="0">
                          <a:solidFill>
                            <a:srgbClr val="FF0000"/>
                          </a:solidFill>
                          <a:effectLst/>
                          <a:latin typeface="+mn-lt"/>
                          <a:hlinkClick r:id="rId15"/>
                        </a:rPr>
                        <a:t>20/0067r0</a:t>
                      </a:r>
                      <a:endParaRPr lang="en-US" sz="1200" b="0" i="0" u="none" strike="noStrike" dirty="0">
                        <a:solidFill>
                          <a:srgbClr val="FF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MIMO</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672504503"/>
                  </a:ext>
                </a:extLst>
              </a:tr>
              <a:tr h="220717">
                <a:tc>
                  <a:txBody>
                    <a:bodyPr/>
                    <a:lstStyle/>
                    <a:p>
                      <a:pPr algn="ctr" fontAlgn="b"/>
                      <a:r>
                        <a:rPr lang="en-US" sz="1200" b="0" i="0" u="sng" strike="noStrike" dirty="0">
                          <a:solidFill>
                            <a:srgbClr val="0563C1"/>
                          </a:solidFill>
                          <a:effectLst/>
                          <a:latin typeface="+mn-lt"/>
                          <a:hlinkClick r:id="rId16"/>
                        </a:rPr>
                        <a:t>20/0072r0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31957077"/>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2428637663"/>
              </p:ext>
            </p:extLst>
          </p:nvPr>
        </p:nvGraphicFramePr>
        <p:xfrm>
          <a:off x="445117" y="1633454"/>
          <a:ext cx="8362702" cy="4306104"/>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000000"/>
                          </a:solidFill>
                          <a:effectLst/>
                          <a:latin typeface="+mn-lt"/>
                          <a:hlinkClick r:id="rId2"/>
                        </a:rPr>
                        <a:t>20/0075r0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comparison of LTF designs in JT</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3"/>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dirty="0">
                          <a:solidFill>
                            <a:srgbClr val="0563C1"/>
                          </a:solidFill>
                          <a:effectLst/>
                          <a:latin typeface="+mn-lt"/>
                          <a:hlinkClick r:id="rId4"/>
                        </a:rPr>
                        <a:t>20/0080r0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FF0000"/>
                          </a:solidFill>
                          <a:effectLst/>
                          <a:latin typeface="+mn-lt"/>
                        </a:rPr>
                        <a:t>20/0087r0</a:t>
                      </a:r>
                    </a:p>
                  </a:txBody>
                  <a:tcPr marL="9525" marR="9525" marT="9525" marB="0" anchor="b"/>
                </a:tc>
                <a:tc>
                  <a:txBody>
                    <a:bodyPr/>
                    <a:lstStyle/>
                    <a:p>
                      <a:pPr algn="l" fontAlgn="b"/>
                      <a:r>
                        <a:rPr lang="en-US" sz="1200" b="0" i="0" u="none" strike="noStrike">
                          <a:solidFill>
                            <a:srgbClr val="00000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0000"/>
                          </a:solidFill>
                          <a:effectLst/>
                          <a:latin typeface="+mn-lt"/>
                        </a:rPr>
                        <a:t>Rui Cao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5"/>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6"/>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7"/>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8"/>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0000"/>
                          </a:solidFill>
                          <a:effectLst/>
                          <a:latin typeface="+mn-lt"/>
                          <a:hlinkClick r:id="rId9"/>
                        </a:rPr>
                        <a:t>20/0110r0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11be preamble and forward compatibility</a:t>
                      </a:r>
                    </a:p>
                  </a:txBody>
                  <a:tcPr marL="9525" marR="9525" marT="9525" marB="0" anchor="b"/>
                </a:tc>
                <a:tc>
                  <a:txBody>
                    <a:bodyPr/>
                    <a:lstStyle/>
                    <a:p>
                      <a:pPr algn="l" fontAlgn="b"/>
                      <a:r>
                        <a:rPr lang="en-US" sz="1200" b="0" i="0" u="none" strike="noStrike" dirty="0">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0"/>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dirty="0">
                          <a:solidFill>
                            <a:srgbClr val="000000"/>
                          </a:solidFill>
                          <a:effectLst/>
                          <a:latin typeface="+mn-lt"/>
                        </a:rPr>
                        <a:t>Sigurd Schelstraete</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0000"/>
                          </a:solidFill>
                          <a:effectLst/>
                          <a:latin typeface="+mn-lt"/>
                          <a:hlinkClick r:id="rId11"/>
                        </a:rPr>
                        <a:t>20/0117r0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EHT-LTFs Design for Wideband</a:t>
                      </a:r>
                    </a:p>
                  </a:txBody>
                  <a:tcPr marL="9525" marR="9525" marT="9525" marB="0" anchor="b"/>
                </a:tc>
                <a:tc>
                  <a:txBody>
                    <a:bodyPr/>
                    <a:lstStyle/>
                    <a:p>
                      <a:pPr algn="l" fontAlgn="b"/>
                      <a:r>
                        <a:rPr lang="en-US" sz="1200" b="0" i="0" u="none" strike="noStrike">
                          <a:solidFill>
                            <a:srgbClr val="000000"/>
                          </a:solidFill>
                          <a:effectLst/>
                          <a:latin typeface="+mn-lt"/>
                        </a:rPr>
                        <a:t>Dandan Liang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hlinkClick r:id="rId12"/>
                        </a:rPr>
                        <a:t>20/0128r0</a:t>
                      </a:r>
                      <a:endParaRPr lang="en-US" sz="1200" b="0" i="0" u="none" strike="noStrike" dirty="0">
                        <a:solidFill>
                          <a:srgbClr val="FF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extLst>
                  <a:ext uri="{0D108BD9-81ED-4DB2-BD59-A6C34878D82A}">
                    <a16:rowId xmlns:a16="http://schemas.microsoft.com/office/drawing/2014/main" val="593431579"/>
                  </a:ext>
                </a:extLst>
              </a:tr>
              <a:tr h="226283">
                <a:tc>
                  <a:txBody>
                    <a:bodyPr/>
                    <a:lstStyle/>
                    <a:p>
                      <a:pPr algn="ctr" fontAlgn="b"/>
                      <a:endParaRPr lang="en-US" sz="1200" b="0" i="0" u="none" strike="noStrike" dirty="0">
                        <a:solidFill>
                          <a:srgbClr val="FF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418506471"/>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PHY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t>Guideline for PHY ad-hoc group:</a:t>
            </a:r>
          </a:p>
          <a:p>
            <a:pPr marL="800100" lvl="1" indent="-342900">
              <a:buFont typeface="Arial" panose="020B0604020202020204" pitchFamily="34" charset="0"/>
              <a:buChar char="•"/>
            </a:pPr>
            <a:r>
              <a:rPr lang="en-US" dirty="0"/>
              <a:t>EHT Preamble; L-Preamble</a:t>
            </a:r>
          </a:p>
          <a:p>
            <a:pPr marL="800100" lvl="1" indent="-342900">
              <a:buFont typeface="Arial" panose="020B0604020202020204" pitchFamily="34" charset="0"/>
              <a:buChar char="•"/>
            </a:pPr>
            <a:r>
              <a:rPr lang="en-US" dirty="0"/>
              <a:t>Multi-RU/Puncture; </a:t>
            </a:r>
          </a:p>
          <a:p>
            <a:pPr marL="800100" lvl="1" indent="-342900">
              <a:buFont typeface="Arial" panose="020B0604020202020204" pitchFamily="34" charset="0"/>
              <a:buChar char="•"/>
            </a:pPr>
            <a:r>
              <a:rPr lang="en-US" dirty="0"/>
              <a:t>PPDU format; </a:t>
            </a:r>
          </a:p>
          <a:p>
            <a:pPr marL="800100" lvl="1" indent="-342900">
              <a:buFont typeface="Arial" panose="020B0604020202020204" pitchFamily="34" charset="0"/>
              <a:buChar char="•"/>
            </a:pPr>
            <a:r>
              <a:rPr lang="en-US" dirty="0"/>
              <a:t>MIMO/Sounding;</a:t>
            </a:r>
          </a:p>
          <a:p>
            <a:pPr marL="800100" lvl="1" indent="-342900">
              <a:buFont typeface="Arial" panose="020B0604020202020204" pitchFamily="34" charset="0"/>
              <a:buChar char="•"/>
            </a:pPr>
            <a:r>
              <a:rPr lang="en-US" dirty="0"/>
              <a:t>4K QAM; </a:t>
            </a:r>
          </a:p>
          <a:p>
            <a:pPr marL="800100" lvl="1" indent="-342900">
              <a:buFont typeface="Arial" panose="020B0604020202020204" pitchFamily="34" charset="0"/>
              <a:buChar char="•"/>
            </a:pPr>
            <a:r>
              <a:rPr lang="en-US" dirty="0"/>
              <a:t>Other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Monday PM2</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676400"/>
            <a:ext cx="7772400" cy="44196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lvl="2">
              <a:lnSpc>
                <a:spcPct val="80000"/>
              </a:lnSpc>
              <a:buFont typeface="Arial" panose="020B0604020202020204" pitchFamily="34" charset="0"/>
              <a:buChar char="•"/>
            </a:pPr>
            <a:r>
              <a:rPr lang="en-US" sz="1400" u="sng" dirty="0">
                <a:hlinkClick r:id="rId2"/>
              </a:rPr>
              <a:t>1868r2</a:t>
            </a:r>
            <a:r>
              <a:rPr lang="en-US" altLang="en-US" sz="1400" dirty="0"/>
              <a:t>	Signaling support for multi-RU assignment</a:t>
            </a:r>
          </a:p>
          <a:p>
            <a:pPr lvl="2">
              <a:lnSpc>
                <a:spcPct val="80000"/>
              </a:lnSpc>
              <a:buFont typeface="Arial" panose="020B0604020202020204" pitchFamily="34" charset="0"/>
              <a:buChar char="•"/>
            </a:pPr>
            <a:r>
              <a:rPr lang="en-US" sz="1400" u="sng" dirty="0">
                <a:hlinkClick r:id="rId3"/>
              </a:rPr>
              <a:t>1869r0</a:t>
            </a:r>
            <a:r>
              <a:rPr lang="en-US" altLang="en-US" sz="1400" dirty="0"/>
              <a:t>	Preamble Puncturing and RU Aggregation</a:t>
            </a:r>
          </a:p>
          <a:p>
            <a:pPr lvl="2">
              <a:lnSpc>
                <a:spcPct val="80000"/>
              </a:lnSpc>
              <a:buFont typeface="Arial" panose="020B0604020202020204" pitchFamily="34" charset="0"/>
              <a:buChar char="•"/>
            </a:pPr>
            <a:r>
              <a:rPr lang="en-US" sz="1400" u="sng" dirty="0">
                <a:hlinkClick r:id="rId4"/>
              </a:rPr>
              <a:t>1877r0</a:t>
            </a:r>
            <a:r>
              <a:rPr lang="en-US" altLang="en-US" sz="1400" dirty="0"/>
              <a:t>	16 Spatial Stream Support</a:t>
            </a:r>
          </a:p>
          <a:p>
            <a:pPr lvl="2">
              <a:lnSpc>
                <a:spcPct val="80000"/>
              </a:lnSpc>
              <a:buFont typeface="Arial" panose="020B0604020202020204" pitchFamily="34" charset="0"/>
              <a:buChar char="•"/>
            </a:pPr>
            <a:r>
              <a:rPr lang="en-US" sz="1400" u="sng" dirty="0">
                <a:hlinkClick r:id="rId5"/>
              </a:rPr>
              <a:t>1890r0</a:t>
            </a:r>
            <a:r>
              <a:rPr lang="en-US" altLang="en-US" sz="1400" dirty="0"/>
              <a:t>	Phase Rotation Follow-up (pending  r1)</a:t>
            </a:r>
          </a:p>
          <a:p>
            <a:pPr lvl="2">
              <a:lnSpc>
                <a:spcPct val="80000"/>
              </a:lnSpc>
              <a:buFont typeface="Arial" panose="020B0604020202020204" pitchFamily="34" charset="0"/>
              <a:buChar char="•"/>
            </a:pPr>
            <a:r>
              <a:rPr lang="en-US" sz="1400" u="sng" dirty="0">
                <a:hlinkClick r:id="rId6"/>
              </a:rPr>
              <a:t>1907r1</a:t>
            </a:r>
            <a:r>
              <a:rPr lang="en-US" altLang="en-US" sz="1400" dirty="0"/>
              <a:t>	Multiple RU Combinations for EHT</a:t>
            </a:r>
          </a:p>
          <a:p>
            <a:pPr lvl="2">
              <a:lnSpc>
                <a:spcPct val="80000"/>
              </a:lnSpc>
              <a:buFont typeface="Arial" panose="020B0604020202020204" pitchFamily="34" charset="0"/>
              <a:buChar char="•"/>
            </a:pPr>
            <a:r>
              <a:rPr lang="en-US" sz="1400" u="sng" dirty="0">
                <a:hlinkClick r:id="rId7"/>
              </a:rPr>
              <a:t>1908r0</a:t>
            </a:r>
            <a:r>
              <a:rPr lang="en-US" altLang="en-US" sz="1400" dirty="0"/>
              <a:t>	Multi RU support (pending r1)</a:t>
            </a:r>
          </a:p>
          <a:p>
            <a:pPr lvl="2">
              <a:lnSpc>
                <a:spcPct val="80000"/>
              </a:lnSpc>
              <a:buFont typeface="Arial" panose="020B0604020202020204" pitchFamily="34" charset="0"/>
              <a:buChar char="•"/>
            </a:pPr>
            <a:r>
              <a:rPr lang="en-US" sz="1400" u="sng" dirty="0">
                <a:hlinkClick r:id="rId8"/>
              </a:rPr>
              <a:t>1914r2</a:t>
            </a:r>
            <a:r>
              <a:rPr lang="en-US" altLang="en-US" sz="1400" dirty="0"/>
              <a:t>	Multiple RU discussion</a:t>
            </a:r>
          </a:p>
          <a:p>
            <a:pPr lvl="2">
              <a:lnSpc>
                <a:spcPct val="80000"/>
              </a:lnSpc>
              <a:buFont typeface="Arial" panose="020B0604020202020204" pitchFamily="34" charset="0"/>
              <a:buChar char="•"/>
            </a:pPr>
            <a:r>
              <a:rPr lang="en-US" sz="1400" u="sng" dirty="0">
                <a:hlinkClick r:id="rId9"/>
              </a:rPr>
              <a:t>1980r1</a:t>
            </a:r>
            <a:r>
              <a:rPr lang="en-US" altLang="en-US" sz="1400" dirty="0"/>
              <a:t>	EHT P matrices Discussion</a:t>
            </a:r>
          </a:p>
          <a:p>
            <a:pPr lvl="2">
              <a:lnSpc>
                <a:spcPct val="80000"/>
              </a:lnSpc>
              <a:buFont typeface="Arial" panose="020B0604020202020204" pitchFamily="34" charset="0"/>
              <a:buChar char="•"/>
            </a:pPr>
            <a:r>
              <a:rPr lang="en-US" sz="1400" u="sng" dirty="0">
                <a:hlinkClick r:id="rId10"/>
              </a:rPr>
              <a:t>1981r1</a:t>
            </a:r>
            <a:r>
              <a:rPr lang="en-US" altLang="en-US" sz="1400" dirty="0"/>
              <a:t>	Phase Rotations Design for EHT</a:t>
            </a:r>
          </a:p>
          <a:p>
            <a:pPr lvl="1">
              <a:lnSpc>
                <a:spcPct val="80000"/>
              </a:lnSpc>
              <a:buFont typeface="Arial" panose="020B0604020202020204" pitchFamily="34" charset="0"/>
              <a:buChar char="•"/>
            </a:pPr>
            <a:r>
              <a:rPr lang="en-US" altLang="en-US" sz="1600" dirty="0"/>
              <a:t>Backlogged submissions</a:t>
            </a:r>
          </a:p>
          <a:p>
            <a:pPr lvl="2">
              <a:lnSpc>
                <a:spcPct val="80000"/>
              </a:lnSpc>
              <a:buFont typeface="Arial" panose="020B0604020202020204" pitchFamily="34" charset="0"/>
              <a:buChar char="•"/>
            </a:pPr>
            <a:r>
              <a:rPr lang="en-US" sz="1400" u="sng" dirty="0">
                <a:hlinkClick r:id="rId11"/>
              </a:rPr>
              <a:t>1910r1</a:t>
            </a:r>
            <a:r>
              <a:rPr lang="en-US" altLang="en-US" sz="1400" dirty="0"/>
              <a:t>	P matrices to support more than 8 TX chains</a:t>
            </a:r>
          </a:p>
          <a:p>
            <a:pPr lvl="2">
              <a:lnSpc>
                <a:spcPct val="80000"/>
              </a:lnSpc>
              <a:buFont typeface="Arial" panose="020B0604020202020204" pitchFamily="34" charset="0"/>
              <a:buChar char="•"/>
            </a:pPr>
            <a:r>
              <a:rPr lang="en-US" sz="1400" u="sng" dirty="0">
                <a:hlinkClick r:id="rId12"/>
              </a:rPr>
              <a:t>1925r0</a:t>
            </a:r>
            <a:r>
              <a:rPr lang="en-US" altLang="en-US" sz="1400" dirty="0"/>
              <a:t>	Consideration of EHT-LTF</a:t>
            </a:r>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19</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42618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7" name="Title 1"/>
          <p:cNvSpPr>
            <a:spLocks noGrp="1"/>
          </p:cNvSpPr>
          <p:nvPr>
            <p:ph type="title"/>
          </p:nvPr>
        </p:nvSpPr>
        <p:spPr>
          <a:xfrm>
            <a:off x="685800" y="1066800"/>
            <a:ext cx="7772400" cy="1066800"/>
          </a:xfrm>
        </p:spPr>
        <p:txBody>
          <a:bodyPr/>
          <a:lstStyle/>
          <a:p>
            <a:r>
              <a:rPr lang="en-US" altLang="en-US" dirty="0">
                <a:solidFill>
                  <a:srgbClr val="0000FF"/>
                </a:solidFill>
                <a:latin typeface="Arial Black" pitchFamily="34" charset="0"/>
              </a:rPr>
              <a:t>IEEE 802.11 </a:t>
            </a:r>
            <a:r>
              <a:rPr lang="en-US" altLang="en-US" dirty="0" err="1">
                <a:solidFill>
                  <a:srgbClr val="0000FF"/>
                </a:solidFill>
                <a:latin typeface="Arial Black" pitchFamily="34" charset="0"/>
              </a:rPr>
              <a:t>TGbe</a:t>
            </a:r>
            <a:r>
              <a:rPr lang="en-US" altLang="en-US" dirty="0">
                <a:solidFill>
                  <a:srgbClr val="0000FF"/>
                </a:solidFill>
                <a:latin typeface="Arial Black" pitchFamily="34" charset="0"/>
              </a:rPr>
              <a:t> Meeting</a:t>
            </a:r>
            <a:br>
              <a:rPr lang="en-US" altLang="en-US" dirty="0">
                <a:solidFill>
                  <a:srgbClr val="0000FF"/>
                </a:solidFill>
                <a:latin typeface="Arial Black" pitchFamily="34" charset="0"/>
              </a:rPr>
            </a:br>
            <a:r>
              <a:rPr lang="en-US" altLang="en-US" dirty="0">
                <a:solidFill>
                  <a:srgbClr val="0000FF"/>
                </a:solidFill>
                <a:latin typeface="Arial Black" pitchFamily="34" charset="0"/>
              </a:rPr>
              <a:t>Extremely High Throughput (EHT) WLAN PHY Ad Hoc</a:t>
            </a:r>
            <a:endParaRPr lang="en-CA" altLang="en-US" dirty="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a:latin typeface="Arial" pitchFamily="34" charset="0"/>
              </a:rPr>
              <a:t>Irvine, CA</a:t>
            </a:r>
          </a:p>
          <a:p>
            <a:pPr algn="ctr">
              <a:lnSpc>
                <a:spcPct val="90000"/>
              </a:lnSpc>
              <a:buFontTx/>
              <a:buNone/>
            </a:pPr>
            <a:r>
              <a:rPr lang="en-US" altLang="en-US" sz="3200" dirty="0">
                <a:latin typeface="Arial" pitchFamily="34" charset="0"/>
              </a:rPr>
              <a:t>January 12-17, 2020</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None/>
            </a:pPr>
            <a:r>
              <a:rPr lang="en-US" altLang="en-US" sz="2000" dirty="0">
                <a:latin typeface="Arial" pitchFamily="34" charset="0"/>
              </a:rPr>
              <a:t>Sigurd Schelstraete (Quantenna/ON Semiconductor)</a:t>
            </a:r>
          </a:p>
          <a:p>
            <a:pPr algn="ctr">
              <a:lnSpc>
                <a:spcPct val="90000"/>
              </a:lnSpc>
              <a:buNone/>
            </a:pPr>
            <a:r>
              <a:rPr lang="en-US" altLang="en-US" sz="2000" dirty="0">
                <a:latin typeface="Arial" pitchFamily="34" charset="0"/>
              </a:rPr>
              <a:t>Tianyu Wu (Apple)</a:t>
            </a:r>
          </a:p>
        </p:txBody>
      </p:sp>
      <p:sp>
        <p:nvSpPr>
          <p:cNvPr id="10" name="日期占位符 3">
            <a:extLst>
              <a:ext uri="{FF2B5EF4-FFF2-40B4-BE49-F238E27FC236}">
                <a16:creationId xmlns:a16="http://schemas.microsoft.com/office/drawing/2014/main" id="{D2E28616-4D12-B340-85E2-D6CC2D94B3C2}"/>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1" name="页脚占位符 5">
            <a:extLst>
              <a:ext uri="{FF2B5EF4-FFF2-40B4-BE49-F238E27FC236}">
                <a16:creationId xmlns:a16="http://schemas.microsoft.com/office/drawing/2014/main" id="{FBDF166E-DF8F-6448-B476-CD553D1A7788}"/>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72724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Tuesday PM1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20</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4017388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Tuesday EVE</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21</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64343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Wednesday AM1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22</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613640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Wednesday PM2</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23</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4211909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Thursday AM1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24</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44924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Agenda items for PHY </a:t>
            </a:r>
            <a:r>
              <a:rPr lang="en-US" altLang="en-US" err="1"/>
              <a:t>Adhoc</a:t>
            </a:r>
            <a:endParaRPr lang="zh-CN" altLang="en-US"/>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CA" altLang="en-US" dirty="0"/>
              <a:t>PHY technical presentations for this week, and related straw polls</a:t>
            </a:r>
          </a:p>
          <a:p>
            <a:pPr lvl="0">
              <a:defRPr/>
            </a:pPr>
            <a:r>
              <a:rPr lang="en-CA" altLang="en-US" dirty="0"/>
              <a:t>Adjourn</a:t>
            </a:r>
          </a:p>
          <a:p>
            <a:pPr marL="0" lvl="0" indent="0">
              <a:buNone/>
              <a:defRPr/>
            </a:pPr>
            <a:endParaRPr lang="en-CA" altLang="en-US" dirty="0"/>
          </a:p>
        </p:txBody>
      </p:sp>
      <p:sp>
        <p:nvSpPr>
          <p:cNvPr id="11" name="日期占位符 3">
            <a:extLst>
              <a:ext uri="{FF2B5EF4-FFF2-40B4-BE49-F238E27FC236}">
                <a16:creationId xmlns:a16="http://schemas.microsoft.com/office/drawing/2014/main" id="{3A39242B-7800-A045-A1B8-2BBD99E6804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9" name="页脚占位符 5">
            <a:extLst>
              <a:ext uri="{FF2B5EF4-FFF2-40B4-BE49-F238E27FC236}">
                <a16:creationId xmlns:a16="http://schemas.microsoft.com/office/drawing/2014/main" id="{D76FF384-AFD0-F440-BCC4-0951ADAEDB5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759511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r>
              <a:rPr lang="en-US" altLang="en-US"/>
              <a:t>Slide </a:t>
            </a:r>
            <a:fld id="{4D0A5DF6-E439-491E-A6FD-BEBF69AE36C3}" type="slidenum">
              <a:rPr lang="en-US" altLang="en-US" smtClean="0"/>
              <a:pPr/>
              <a:t>6</a:t>
            </a:fld>
            <a:endParaRPr lang="en-US" altLang="en-US"/>
          </a:p>
        </p:txBody>
      </p:sp>
      <p:sp>
        <p:nvSpPr>
          <p:cNvPr id="6" name="标题 1"/>
          <p:cNvSpPr>
            <a:spLocks noGrp="1"/>
          </p:cNvSpPr>
          <p:nvPr>
            <p:ph type="title"/>
          </p:nvPr>
        </p:nvSpPr>
        <p:spPr>
          <a:xfrm>
            <a:off x="685800" y="685800"/>
            <a:ext cx="7772400" cy="1066800"/>
          </a:xfrm>
        </p:spPr>
        <p:txBody>
          <a:bodyPr/>
          <a:lstStyle/>
          <a:p>
            <a:r>
              <a:rPr lang="en-US" altLang="en-US"/>
              <a:t>Patent Policy and Other Guidelines</a:t>
            </a:r>
            <a:endParaRPr lang="zh-CN" altLang="en-US"/>
          </a:p>
        </p:txBody>
      </p:sp>
      <p:sp>
        <p:nvSpPr>
          <p:cNvPr id="7" name="内容占位符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kern="0"/>
              <a:t>Following 5 slides</a:t>
            </a:r>
            <a:endParaRPr lang="zh-CN" altLang="en-US" kern="0"/>
          </a:p>
        </p:txBody>
      </p:sp>
      <p:sp>
        <p:nvSpPr>
          <p:cNvPr id="8" name="日期占位符 3">
            <a:extLst>
              <a:ext uri="{FF2B5EF4-FFF2-40B4-BE49-F238E27FC236}">
                <a16:creationId xmlns:a16="http://schemas.microsoft.com/office/drawing/2014/main" id="{9ACFC79A-C865-5F4A-9985-73CCB90D820F}"/>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9" name="页脚占位符 5">
            <a:extLst>
              <a:ext uri="{FF2B5EF4-FFF2-40B4-BE49-F238E27FC236}">
                <a16:creationId xmlns:a16="http://schemas.microsoft.com/office/drawing/2014/main" id="{875CA850-1BB8-CE47-AFCC-EB0D6CE5AEF7}"/>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113017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a:solidFill>
                  <a:schemeClr val="accent2"/>
                </a:solidFill>
              </a:rPr>
              <a:t>Participants, Patents, and Duty to Inform</a:t>
            </a:r>
            <a:endParaRPr lang="zh-CN" altLang="en-US" sz="280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12" name="日期占位符 3">
            <a:extLst>
              <a:ext uri="{FF2B5EF4-FFF2-40B4-BE49-F238E27FC236}">
                <a16:creationId xmlns:a16="http://schemas.microsoft.com/office/drawing/2014/main" id="{F6601485-FBFA-B54E-BD7E-563B8F4CA337}"/>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A3E960C2-F484-EB4E-B110-A97E60B0C99D}"/>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735480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a:solidFill>
                  <a:schemeClr val="accent2"/>
                </a:solidFill>
              </a:rPr>
              <a:t>Patent Related Links</a:t>
            </a:r>
            <a:endParaRPr lang="zh-CN" altLang="en-US" sz="280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a:solidFill>
                  <a:srgbClr val="262699"/>
                </a:solidFill>
                <a:cs typeface="Times New Roman" pitchFamily="18" charset="0"/>
              </a:rPr>
              <a:t>Patent Policy is stated in these sources:</a:t>
            </a:r>
          </a:p>
          <a:p>
            <a:pPr lvl="1">
              <a:lnSpc>
                <a:spcPct val="90000"/>
              </a:lnSpc>
              <a:buNone/>
            </a:pPr>
            <a:r>
              <a:rPr lang="en-GB" altLang="en-US" sz="2400">
                <a:solidFill>
                  <a:srgbClr val="262699"/>
                </a:solidFill>
              </a:rPr>
              <a:t>		IEEE-SA Standards Boards Bylaws</a:t>
            </a:r>
          </a:p>
          <a:p>
            <a:pPr lvl="1">
              <a:lnSpc>
                <a:spcPct val="90000"/>
              </a:lnSpc>
              <a:buNone/>
            </a:pPr>
            <a:r>
              <a:rPr lang="en-US" altLang="en-US" sz="2100">
                <a:solidFill>
                  <a:srgbClr val="262699"/>
                </a:solidFill>
              </a:rPr>
              <a:t>		</a:t>
            </a:r>
            <a:r>
              <a:rPr lang="en-US" altLang="en-US" sz="2100" i="1">
                <a:solidFill>
                  <a:srgbClr val="262699"/>
                </a:solidFill>
              </a:rPr>
              <a:t>http://standards.ieee.org/develop/policies/bylaws/sect6-7.html#6</a:t>
            </a:r>
          </a:p>
          <a:p>
            <a:pPr lvl="1">
              <a:lnSpc>
                <a:spcPct val="90000"/>
              </a:lnSpc>
              <a:buNone/>
            </a:pPr>
            <a:r>
              <a:rPr lang="en-GB" altLang="en-US" sz="2400">
                <a:solidFill>
                  <a:srgbClr val="262699"/>
                </a:solidFill>
              </a:rPr>
              <a:t>		IEEE-SA Standards Board Operations Manual</a:t>
            </a:r>
          </a:p>
          <a:p>
            <a:pPr lvl="1">
              <a:lnSpc>
                <a:spcPct val="90000"/>
              </a:lnSpc>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lvl="1">
              <a:lnSpc>
                <a:spcPct val="90000"/>
              </a:lnSpc>
              <a:buNone/>
            </a:pPr>
            <a:r>
              <a:rPr lang="en-US" altLang="en-US" sz="2400">
                <a:solidFill>
                  <a:srgbClr val="262699"/>
                </a:solidFill>
                <a:cs typeface="Times New Roman" pitchFamily="18" charset="0"/>
              </a:rPr>
              <a:t>Material about the patent policy is available at</a:t>
            </a:r>
            <a:r>
              <a:rPr lang="en-US" altLang="en-US" sz="2400">
                <a:solidFill>
                  <a:srgbClr val="262699"/>
                </a:solidFill>
              </a:rPr>
              <a:t> </a:t>
            </a:r>
          </a:p>
          <a:p>
            <a:pPr lvl="1">
              <a:lnSpc>
                <a:spcPct val="90000"/>
              </a:lnSpc>
              <a:buNone/>
            </a:pPr>
            <a:r>
              <a:rPr lang="en-US" altLang="en-US" sz="2400">
                <a:solidFill>
                  <a:srgbClr val="262699"/>
                </a:solidFill>
              </a:rPr>
              <a:t>		</a:t>
            </a:r>
            <a:r>
              <a:rPr lang="en-US" altLang="en-US" sz="2100" i="1">
                <a:solidFill>
                  <a:srgbClr val="262699"/>
                </a:solidFill>
              </a:rPr>
              <a:t>http://standards.ieee.org/about/sasb/patcom/materials.html</a:t>
            </a:r>
            <a:endParaRPr lang="en-US" altLang="en-US" sz="120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3" name="日期占位符 3">
            <a:extLst>
              <a:ext uri="{FF2B5EF4-FFF2-40B4-BE49-F238E27FC236}">
                <a16:creationId xmlns:a16="http://schemas.microsoft.com/office/drawing/2014/main" id="{5A289D9D-7C82-0349-AE83-29394C28ADBB}"/>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1" name="页脚占位符 5">
            <a:extLst>
              <a:ext uri="{FF2B5EF4-FFF2-40B4-BE49-F238E27FC236}">
                <a16:creationId xmlns:a16="http://schemas.microsoft.com/office/drawing/2014/main" id="{0330BD9A-FC93-A540-8F39-08289FE341E0}"/>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151406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a:solidFill>
                  <a:schemeClr val="accent2">
                    <a:lumMod val="75000"/>
                  </a:schemeClr>
                </a:solidFill>
              </a:rPr>
              <a:t>Call for Potentially Essential Patents</a:t>
            </a:r>
            <a:endParaRPr lang="zh-CN" altLang="en-US"/>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a:solidFill>
                  <a:schemeClr val="accent2">
                    <a:lumMod val="75000"/>
                  </a:schemeClr>
                </a:solidFill>
              </a:rPr>
              <a:t>Either speak up now or</a:t>
            </a:r>
          </a:p>
          <a:p>
            <a:pPr lvl="1">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12" name="日期占位符 3">
            <a:extLst>
              <a:ext uri="{FF2B5EF4-FFF2-40B4-BE49-F238E27FC236}">
                <a16:creationId xmlns:a16="http://schemas.microsoft.com/office/drawing/2014/main" id="{B6601B6C-5A60-4545-8365-AD1260764A2E}"/>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CBD24339-D2F3-9345-935B-DD890825965B}"/>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0613004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61921</TotalTime>
  <Words>1818</Words>
  <Application>Microsoft Office PowerPoint</Application>
  <PresentationFormat>On-screen Show (4:3)</PresentationFormat>
  <Paragraphs>524</Paragraphs>
  <Slides>24</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802-11-Submission</vt:lpstr>
      <vt:lpstr>Document</vt:lpstr>
      <vt:lpstr>PowerPoint Presentation</vt:lpstr>
      <vt:lpstr>IEEE 802.11 TGbe Meeting Extremely High Throughput (EHT) WLAN PHY Ad Hoc</vt:lpstr>
      <vt:lpstr>Meeting Protocol</vt:lpstr>
      <vt:lpstr>Attendance</vt:lpstr>
      <vt:lpstr>Agenda items for PHY Adhoc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PowerPoint Presentation</vt:lpstr>
      <vt:lpstr>Straw Polls Submission’s List</vt:lpstr>
      <vt:lpstr>Back-Logged Submissions</vt:lpstr>
      <vt:lpstr>Submission’s List-1</vt:lpstr>
      <vt:lpstr>Submission’s List-2</vt:lpstr>
      <vt:lpstr>Order of PHY Topics</vt:lpstr>
      <vt:lpstr>PHY ad-hoc Agenda for Monday PM2</vt:lpstr>
      <vt:lpstr>PHY ad-hoc Agenda for Tuesday PM1</vt:lpstr>
      <vt:lpstr>PHY ad-hoc Agenda for Tuesday EVE</vt:lpstr>
      <vt:lpstr>PHY ad-hoc Agenda for Wednesday AM1</vt:lpstr>
      <vt:lpstr>PHY ad-hoc Agenda for Wednesday PM2</vt:lpstr>
      <vt:lpstr>PHY ad-hoc Agenda for Thursday AM1</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Sigurd Schelstraete</cp:lastModifiedBy>
  <cp:revision>3181</cp:revision>
  <cp:lastPrinted>1998-02-10T13:28:06Z</cp:lastPrinted>
  <dcterms:created xsi:type="dcterms:W3CDTF">2007-04-17T18:10:23Z</dcterms:created>
  <dcterms:modified xsi:type="dcterms:W3CDTF">2020-01-13T22:01:52Z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