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368" r:id="rId8"/>
    <p:sldId id="268" r:id="rId9"/>
    <p:sldId id="280" r:id="rId10"/>
    <p:sldId id="266" r:id="rId11"/>
    <p:sldId id="270" r:id="rId12"/>
    <p:sldId id="369" r:id="rId13"/>
    <p:sldId id="274" r:id="rId14"/>
    <p:sldId id="365"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70" d="100"/>
          <a:sy n="70" d="100"/>
        </p:scale>
        <p:origin x="516"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2" d="100"/>
          <a:sy n="52" d="100"/>
        </p:scale>
        <p:origin x="2668"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smtClean="0"/>
              <a:t>Hassan Yaghoobi (Intel Corp.)</a:t>
            </a:r>
            <a:endParaRPr lang="en-US" altLang="en-US" dirty="0"/>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Hassan Yaghoobi (Intel Corp.)</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Hassan Yaghoobi (Intel Corp.)</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Hassan Yaghoobi (Intel Corp.)</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Hassan Yaghoobi (Intel Corp.)</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802.11-20/0138r1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57-00-0000-an-update-on-the-recommendation-itu-r-m-1450-5.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2020-01-13</a:t>
            </a:r>
            <a:endParaRPr lang="en-GB" sz="2000" b="0" dirty="0"/>
          </a:p>
        </p:txBody>
      </p:sp>
      <p:sp>
        <p:nvSpPr>
          <p:cNvPr id="7" name="Footer Placeholder 4"/>
          <p:cNvSpPr>
            <a:spLocks noGrp="1"/>
          </p:cNvSpPr>
          <p:nvPr>
            <p:ph type="ftr" idx="14"/>
          </p:nvPr>
        </p:nvSpPr>
        <p:spPr/>
        <p:txBody>
          <a:bodyPr/>
          <a:lstStyle/>
          <a:p>
            <a:r>
              <a:rPr lang="en-GB" dirty="0" smtClean="0"/>
              <a:t>Hassan Yaghoobi (Intel Corp.)</a:t>
            </a:r>
            <a:endParaRPr lang="en-GB" dirty="0"/>
          </a:p>
        </p:txBody>
      </p:sp>
      <p:sp>
        <p:nvSpPr>
          <p:cNvPr id="6" name="Date Placeholder 3"/>
          <p:cNvSpPr>
            <a:spLocks noGrp="1"/>
          </p:cNvSpPr>
          <p:nvPr>
            <p:ph type="dt" idx="15"/>
          </p:nvPr>
        </p:nvSpPr>
        <p:spPr/>
        <p:txBody>
          <a:bodyPr/>
          <a:lstStyle/>
          <a:p>
            <a:r>
              <a:rPr lang="en-US" dirty="0"/>
              <a:t>January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53"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To be discussed and decided by the group</a:t>
            </a:r>
          </a:p>
          <a:p>
            <a:endParaRPr lang="en-US" altLang="en-US" sz="700" b="0" dirty="0"/>
          </a:p>
          <a:p>
            <a:r>
              <a:rPr lang="it-IT" altLang="en-US" dirty="0"/>
              <a:t>15-20 March 2020 </a:t>
            </a:r>
            <a:r>
              <a:rPr lang="en-GB" dirty="0"/>
              <a:t>Hilton Atlanta, Atlanta Georgia, </a:t>
            </a:r>
            <a:r>
              <a:rPr lang="en-GB" dirty="0" smtClean="0"/>
              <a:t>USA:</a:t>
            </a:r>
            <a:r>
              <a:rPr lang="en-US" dirty="0"/>
              <a:t> </a:t>
            </a:r>
            <a:r>
              <a:rPr lang="en-US" dirty="0" smtClean="0"/>
              <a:t>The ITU AHG is </a:t>
            </a:r>
            <a:r>
              <a:rPr lang="en-US" dirty="0"/>
              <a:t>contribution driven, contributions are requested:</a:t>
            </a:r>
          </a:p>
          <a:p>
            <a:pPr marL="857250" lvl="1" indent="-457200">
              <a:buFont typeface="+mj-lt"/>
              <a:buAutoNum type="arabicPeriod"/>
            </a:pPr>
            <a:r>
              <a:rPr lang="en-US" dirty="0"/>
              <a:t>ITU-R M.1450-5 (R-REC-M.1450-5-201404-I!!PDF-E): Characteristics of broadband radio local area networks, (02/2014) </a:t>
            </a:r>
          </a:p>
          <a:p>
            <a:pPr marL="857250" lvl="1" indent="-457200">
              <a:buFont typeface="+mj-lt"/>
              <a:buAutoNum type="arabicPeriod"/>
            </a:pPr>
            <a:r>
              <a:rPr lang="en-US" dirty="0"/>
              <a:t>ITU-R M.1801-2 (R-REC-M.1801-2-201302-I!!PDF-E): Radio interface standards for broadband wireless access systems, including mobile and nomadic applications, in the mobile service operating below 6 GHz, (02/2013)</a:t>
            </a:r>
          </a:p>
          <a:p>
            <a:pPr marL="400050" lvl="1" indent="0"/>
            <a:endParaRPr lang="en-US" altLang="en-US" sz="700" i="1" dirty="0"/>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smtClean="0"/>
              <a:t>ITU AHG </a:t>
            </a:r>
            <a:r>
              <a:rPr lang="en-US" dirty="0"/>
              <a:t>– Background </a:t>
            </a:r>
            <a:r>
              <a:rPr lang="en-US" dirty="0" smtClean="0"/>
              <a:t>Material</a:t>
            </a:r>
          </a:p>
          <a:p>
            <a:pPr marL="457200" indent="-457200">
              <a:spcBef>
                <a:spcPts val="200"/>
              </a:spcBef>
              <a:buFont typeface="+mj-lt"/>
              <a:buAutoNum type="arabicPeriod"/>
              <a:defRPr/>
            </a:pPr>
            <a:r>
              <a:rPr lang="en-US" sz="2000" dirty="0"/>
              <a:t>ITU-R M.1450-5 (R-REC-M.1450-5-201404-I!!PDF-E): Characteristics of broadband radio local area networks, (02/2014</a:t>
            </a:r>
            <a:r>
              <a:rPr lang="en-US" sz="2000" dirty="0" smtClean="0"/>
              <a:t>) </a:t>
            </a:r>
          </a:p>
          <a:p>
            <a:pPr marL="400050" lvl="1" indent="0">
              <a:spcBef>
                <a:spcPts val="200"/>
              </a:spcBef>
              <a:defRPr/>
            </a:pPr>
            <a:r>
              <a:rPr lang="en-US" sz="1800" u="sng" dirty="0" smtClean="0">
                <a:hlinkClick r:id="rId3"/>
              </a:rPr>
              <a:t>https</a:t>
            </a:r>
            <a:r>
              <a:rPr lang="en-US" sz="1800" u="sng" dirty="0">
                <a:hlinkClick r:id="rId3"/>
              </a:rPr>
              <a:t>://mentor.ieee.org/802.18/dcn/19/18-19-0157-00-0000-an-update-on-the-recommendation-itu-r-m-1450-5.pptx</a:t>
            </a:r>
            <a:endParaRPr lang="en-US" sz="1800" dirty="0"/>
          </a:p>
          <a:p>
            <a:pPr marL="457200" indent="-457200">
              <a:spcBef>
                <a:spcPts val="200"/>
              </a:spcBef>
              <a:buFont typeface="+mj-lt"/>
              <a:buAutoNum type="arabicPeriod"/>
              <a:defRPr/>
            </a:pPr>
            <a:r>
              <a:rPr lang="en-US" sz="2000" dirty="0"/>
              <a:t>ITU-R M.1801-2 (R-REC-M.1801-2-201302-I!!PDF-E): Radio interface standards for broadband wireless access systems, including mobile and nomadic applications, in the mobile service operating below 6 GHz, (02/2013)</a:t>
            </a:r>
            <a:endParaRPr lang="en-GB" sz="2000" dirty="0"/>
          </a:p>
          <a:p>
            <a:pPr marL="400050" lvl="1" indent="0">
              <a:spcBef>
                <a:spcPts val="200"/>
              </a:spcBef>
              <a:defRPr/>
            </a:pPr>
            <a:r>
              <a:rPr lang="en-US" sz="1800" u="sng" dirty="0">
                <a:hlinkClick r:id="rId4"/>
              </a:rPr>
              <a:t>https://www.itu.int/dms_pubrec/itu-r/rec/m/R-REC-M.1801-2-201302-I!!PDF-E.pdf</a:t>
            </a:r>
            <a:endParaRPr lang="en-US" sz="1800" u="sng" dirty="0"/>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a:t>January 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a:t>
            </a:r>
            <a:r>
              <a:rPr lang="en-US" altLang="en-US" sz="2800" dirty="0" smtClean="0"/>
              <a:t>for: 802.11 ITU AHG</a:t>
            </a:r>
            <a:r>
              <a:rPr lang="en-US" altLang="en-US" sz="2800" dirty="0"/>
              <a:t/>
            </a:r>
            <a:br>
              <a:rPr lang="en-US" altLang="en-US" sz="2800" dirty="0"/>
            </a:br>
            <a:r>
              <a:rPr lang="en-US" altLang="en-US" dirty="0"/>
              <a:t>(ITU Liaison Ad Hoc Group)</a:t>
            </a:r>
          </a:p>
          <a:p>
            <a:pPr algn="ctr"/>
            <a:r>
              <a:rPr lang="en-US" altLang="en-US" dirty="0"/>
              <a:t>January 2020</a:t>
            </a:r>
          </a:p>
          <a:p>
            <a:pPr algn="ctr"/>
            <a:r>
              <a:rPr lang="en-GB" dirty="0"/>
              <a:t> Hotel Irvine, Irvine, California, USA </a:t>
            </a:r>
          </a:p>
          <a:p>
            <a:pPr algn="ctr"/>
            <a:r>
              <a:rPr lang="en-US" altLang="en-US" dirty="0"/>
              <a:t>Chair: </a:t>
            </a:r>
            <a:r>
              <a:rPr lang="en-US" altLang="en-US" dirty="0" smtClean="0"/>
              <a:t>Hassan Yaghoobi (Intel Corp.)</a:t>
            </a:r>
            <a:endParaRPr lang="en-US" altLang="en-US" dirty="0"/>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a:t>January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smtClean="0"/>
              <a:t>Reminders and Rules</a:t>
            </a:r>
            <a:endParaRPr lang="en-US" altLang="en-US" dirty="0"/>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smtClean="0"/>
              <a:t>Reminders </a:t>
            </a:r>
            <a:r>
              <a:rPr lang="en-US" altLang="en-US" sz="2800" dirty="0"/>
              <a:t>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a:t>
            </a:r>
            <a:r>
              <a:rPr lang="en-US" altLang="en-US" sz="2400" dirty="0" smtClean="0"/>
              <a:t>recordings</a:t>
            </a:r>
          </a:p>
          <a:p>
            <a:r>
              <a:rPr lang="en-US" altLang="en-US" sz="2800" dirty="0" smtClean="0"/>
              <a:t>Rules</a:t>
            </a:r>
            <a:endParaRPr lang="en-US" altLang="en-US" sz="2800" dirty="0"/>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mtClean="0"/>
              <a:t>Participation </a:t>
            </a:r>
            <a:r>
              <a:rPr lang="en-US" altLang="en-US" sz="2400" dirty="0"/>
              <a:t>in the </a:t>
            </a:r>
            <a:r>
              <a:rPr lang="en-US" altLang="en-US" sz="2400" dirty="0" smtClean="0"/>
              <a:t>ITU AHG at </a:t>
            </a:r>
            <a:r>
              <a:rPr lang="en-US" altLang="en-US" sz="2400" dirty="0"/>
              <a:t>this meeting counts towards 802.11 voting </a:t>
            </a:r>
            <a:r>
              <a:rPr lang="en-US" altLang="en-US" sz="2400" dirty="0" smtClean="0"/>
              <a:t>rights</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 xmlns:a16="http://schemas.microsoft.com/office/drawing/2014/main" id="{4DEDC840-3D08-462E-8EE4-982DE5C72FFD}"/>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 xmlns:a16="http://schemas.microsoft.com/office/drawing/2014/main" id="{45307F00-F37C-4244-A16F-C28D05A01702}"/>
              </a:ext>
            </a:extLst>
          </p:cNvPr>
          <p:cNvSpPr>
            <a:spLocks noGrp="1"/>
          </p:cNvSpPr>
          <p:nvPr>
            <p:ph type="ftr" idx="11"/>
          </p:nvPr>
        </p:nvSpPr>
        <p:spPr/>
        <p:txBody>
          <a:bodyPr/>
          <a:lstStyle/>
          <a:p>
            <a:r>
              <a:rPr lang="en-GB" dirty="0" smtClean="0"/>
              <a:t>Hassan Yaghoobi (Intel Corp.)</a:t>
            </a:r>
            <a:endParaRPr lang="en-GB" dirty="0"/>
          </a:p>
        </p:txBody>
      </p:sp>
      <p:sp>
        <p:nvSpPr>
          <p:cNvPr id="5" name="Slide Number Placeholder 4">
            <a:extLst>
              <a:ext uri="{FF2B5EF4-FFF2-40B4-BE49-F238E27FC236}">
                <a16:creationId xmlns=""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smtClean="0"/>
              <a:t>Hassan Yaghoobi (Intel Corp.)</a:t>
            </a:r>
            <a:endParaRPr lang="en-GB" dirty="0"/>
          </a:p>
        </p:txBody>
      </p:sp>
      <p:sp>
        <p:nvSpPr>
          <p:cNvPr id="5" name="Date Placeholder 4"/>
          <p:cNvSpPr>
            <a:spLocks noGrp="1"/>
          </p:cNvSpPr>
          <p:nvPr>
            <p:ph type="dt" idx="15"/>
          </p:nvPr>
        </p:nvSpPr>
        <p:spPr/>
        <p:txBody>
          <a:bodyPr/>
          <a:lstStyle/>
          <a:p>
            <a:r>
              <a:rPr lang="en-US" dirty="0"/>
              <a:t>January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0" indent="0">
              <a:spcBef>
                <a:spcPts val="200"/>
              </a:spcBef>
              <a:defRPr/>
            </a:pPr>
            <a:r>
              <a:rPr lang="en-US" altLang="en-US" dirty="0"/>
              <a:t>Tuesday – </a:t>
            </a:r>
            <a:r>
              <a:rPr lang="en-US" altLang="en-US" dirty="0" smtClean="0"/>
              <a:t>AM1</a:t>
            </a:r>
            <a:endParaRPr lang="en-US" altLang="en-US" dirty="0"/>
          </a:p>
          <a:p>
            <a:pPr marL="457200" indent="-457200">
              <a:spcBef>
                <a:spcPts val="200"/>
              </a:spcBef>
              <a:buFont typeface="Times New Roman" panose="02020603050405020304" pitchFamily="18" charset="0"/>
              <a:buAutoNum type="arabicPeriod"/>
              <a:defRPr/>
            </a:pPr>
            <a:r>
              <a:rPr lang="en-US" altLang="en-US" sz="2000" dirty="0" smtClean="0"/>
              <a:t>Administrative</a:t>
            </a:r>
            <a:r>
              <a:rPr lang="en-US" altLang="en-US" sz="2000" dirty="0"/>
              <a:t>: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Approval of </a:t>
            </a:r>
            <a:r>
              <a:rPr lang="en-US" altLang="en-US" sz="2000" dirty="0" smtClean="0"/>
              <a:t>Minutes of Previous Meeting (N/A, </a:t>
            </a:r>
            <a:r>
              <a:rPr lang="en-US" altLang="en-US" sz="2000" dirty="0"/>
              <a:t>First AHG Meeting</a:t>
            </a:r>
            <a:r>
              <a:rPr lang="en-US" altLang="en-US" sz="2000" dirty="0" smtClean="0"/>
              <a:t>) </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smtClean="0"/>
              <a:t>Background/Status (N/A, First AHG Meeting)</a:t>
            </a:r>
            <a:endParaRPr lang="en-US" altLang="en-US" sz="2000" dirty="0"/>
          </a:p>
          <a:p>
            <a:pPr marL="457200" indent="-457200">
              <a:spcBef>
                <a:spcPts val="200"/>
              </a:spcBef>
              <a:buFont typeface="Times New Roman" panose="02020603050405020304" pitchFamily="18" charset="0"/>
              <a:buAutoNum type="arabicPeriod"/>
              <a:defRPr/>
            </a:pPr>
            <a:r>
              <a:rPr lang="en-US" sz="2000" dirty="0"/>
              <a:t>Introduction </a:t>
            </a:r>
            <a:r>
              <a:rPr lang="en-US" sz="2000" dirty="0" smtClean="0"/>
              <a:t>Presentation: Scope</a:t>
            </a:r>
            <a:r>
              <a:rPr lang="en-US" sz="2000" dirty="0"/>
              <a:t>, Timelines, Background, Proposed Work Plan</a:t>
            </a:r>
          </a:p>
          <a:p>
            <a:pPr marL="0" indent="0">
              <a:spcBef>
                <a:spcPts val="200"/>
              </a:spcBef>
              <a:defRPr/>
            </a:pPr>
            <a:endParaRPr lang="en-US" altLang="en-US" dirty="0" smtClean="0"/>
          </a:p>
          <a:p>
            <a:pPr marL="0" indent="0">
              <a:spcBef>
                <a:spcPts val="200"/>
              </a:spcBef>
              <a:defRPr/>
            </a:pPr>
            <a:r>
              <a:rPr lang="en-US" altLang="en-US" dirty="0">
                <a:highlight>
                  <a:srgbClr val="FFFF00"/>
                </a:highlight>
              </a:rPr>
              <a:t>Wednesday </a:t>
            </a:r>
            <a:r>
              <a:rPr lang="en-US" altLang="en-US" dirty="0"/>
              <a:t>– </a:t>
            </a:r>
            <a:r>
              <a:rPr lang="en-US" altLang="en-US" dirty="0" smtClean="0"/>
              <a:t>PM2</a:t>
            </a:r>
          </a:p>
          <a:p>
            <a:pPr marL="457200" indent="-457200">
              <a:spcBef>
                <a:spcPts val="200"/>
              </a:spcBef>
              <a:buFont typeface="+mj-lt"/>
              <a:buAutoNum type="arabicPeriod"/>
              <a:defRPr/>
            </a:pPr>
            <a:r>
              <a:rPr lang="en-US" sz="2000" dirty="0"/>
              <a:t>Overview of Target ITU Recommendations and Outline of Required Updates</a:t>
            </a:r>
          </a:p>
          <a:p>
            <a:pPr lvl="1" indent="-342900">
              <a:spcBef>
                <a:spcPts val="200"/>
              </a:spcBef>
              <a:buFont typeface="Arial" panose="020B0604020202020204" pitchFamily="34" charset="0"/>
              <a:buChar char="•"/>
              <a:defRPr/>
            </a:pPr>
            <a:r>
              <a:rPr lang="en-US" sz="1800" dirty="0"/>
              <a:t>ITU-R M.1450-5 (R-REC-M.1450-5-201404-I!!PDF-E): Characteristics of broadband radio local area networks, (02/2014) </a:t>
            </a:r>
          </a:p>
          <a:p>
            <a:pPr lvl="1" indent="-342900">
              <a:spcBef>
                <a:spcPts val="200"/>
              </a:spcBef>
              <a:buFont typeface="Arial" panose="020B0604020202020204" pitchFamily="34" charset="0"/>
              <a:buChar char="•"/>
              <a:defRPr/>
            </a:pPr>
            <a:r>
              <a:rPr lang="en-US" sz="1800" dirty="0"/>
              <a:t>ITU-R M.1801-2 (R-REC-M.1801-2-201302-I!!PDF-E): Radio interface standards for broadband wireless access systems, including mobile and nomadic applications, in the mobile service operating below 6 GHz, (02/2013</a:t>
            </a:r>
            <a:r>
              <a:rPr lang="en-US" sz="1800" dirty="0" smtClean="0"/>
              <a:t>)</a:t>
            </a:r>
            <a:endParaRPr lang="en-GB" sz="1800" dirty="0"/>
          </a:p>
          <a:p>
            <a:pPr marL="457200" indent="-457200">
              <a:spcBef>
                <a:spcPts val="200"/>
              </a:spcBef>
              <a:buFont typeface="+mj-lt"/>
              <a:buAutoNum type="arabicPeriod"/>
              <a:defRPr/>
            </a:pPr>
            <a:r>
              <a:rPr lang="en-US" altLang="en-US" sz="2000" dirty="0"/>
              <a:t>Future Sessions Planning</a:t>
            </a:r>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a:t>
            </a:r>
            <a:r>
              <a:rPr lang="en-US" altLang="en-US" dirty="0" smtClean="0"/>
              <a:t>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marL="0" indent="0">
              <a:spcBef>
                <a:spcPts val="200"/>
              </a:spcBef>
              <a:defRPr/>
            </a:pPr>
            <a:r>
              <a:rPr lang="en-US" altLang="en-US" dirty="0" smtClean="0"/>
              <a:t>N/A</a:t>
            </a:r>
            <a:r>
              <a:rPr lang="en-US" altLang="en-US" dirty="0"/>
              <a:t>, First AHG </a:t>
            </a:r>
            <a:r>
              <a:rPr lang="en-US" altLang="en-US" dirty="0" smtClean="0"/>
              <a:t>Meeting</a:t>
            </a:r>
            <a:endParaRPr lang="en-US" altLang="en-US" dirty="0"/>
          </a:p>
          <a:p>
            <a:endParaRPr lang="en-US" alt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pPr marL="0" indent="0">
              <a:spcBef>
                <a:spcPts val="200"/>
              </a:spcBef>
              <a:defRPr/>
            </a:pPr>
            <a:r>
              <a:rPr lang="en-US" altLang="en-US" dirty="0"/>
              <a:t>N/A, First AHG </a:t>
            </a:r>
            <a:r>
              <a:rPr lang="en-US" altLang="en-US" dirty="0" smtClean="0"/>
              <a:t>Meeting</a:t>
            </a:r>
            <a:endParaRPr lang="en-US" alt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0491362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4e36d776-f4f9-4739-bb28-fcc060563e1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38064</TotalTime>
  <Words>919</Words>
  <Application>Microsoft Office PowerPoint</Application>
  <PresentationFormat>Widescreen</PresentationFormat>
  <Paragraphs>141</Paragraphs>
  <Slides>11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 Unicode MS</vt:lpstr>
      <vt:lpstr>MS Gothic</vt:lpstr>
      <vt:lpstr>Arial</vt:lpstr>
      <vt:lpstr>Monotype Sorts</vt:lpstr>
      <vt:lpstr>Times New Roman</vt:lpstr>
      <vt:lpstr>Office Theme</vt:lpstr>
      <vt:lpstr>Microsoft Word 97 - 2003 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Approval of Minutes</vt:lpstr>
      <vt:lpstr>Future Sessions Planning</vt:lpstr>
      <vt:lpstr>Appendix</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424</cp:revision>
  <cp:lastPrinted>1601-01-01T00:00:00Z</cp:lastPrinted>
  <dcterms:created xsi:type="dcterms:W3CDTF">2017-06-02T20:57:23Z</dcterms:created>
  <dcterms:modified xsi:type="dcterms:W3CDTF">2020-01-15T17:31:32Z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2020-01-15 17:31:31Z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