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270" r:id="rId12"/>
    <p:sldId id="369" r:id="rId13"/>
    <p:sldId id="274"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89" autoAdjust="0"/>
    <p:restoredTop sz="94660"/>
  </p:normalViewPr>
  <p:slideViewPr>
    <p:cSldViewPr>
      <p:cViewPr varScale="1">
        <p:scale>
          <a:sx n="70" d="100"/>
          <a:sy n="70" d="100"/>
        </p:scale>
        <p:origin x="504"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smtClean="0"/>
              <a:t>Hassan Yaghoobi (Intel Corp.)</a:t>
            </a:r>
            <a:endParaRPr lang="en-US" altLang="en-US" dirty="0"/>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802.11-20/0138r0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2020-01-13</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57290157"/>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46" name="Document" r:id="rId4" imgW="8245941" imgH="2848798" progId="Word.Document.8">
                  <p:embed/>
                </p:oleObj>
              </mc:Choice>
              <mc:Fallback>
                <p:oleObj name="Document" r:id="rId4" imgW="8245941" imgH="2848798"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To be discussed and decided by the group</a:t>
            </a:r>
          </a:p>
          <a:p>
            <a:endParaRPr lang="en-US" altLang="en-US" sz="700" b="0" dirty="0"/>
          </a:p>
          <a:p>
            <a:r>
              <a:rPr lang="it-IT" altLang="en-US" dirty="0"/>
              <a:t>15-20 March 2020 </a:t>
            </a:r>
            <a:r>
              <a:rPr lang="en-GB" dirty="0"/>
              <a:t>Hilton Atlanta, Atlanta Georgia, </a:t>
            </a:r>
            <a:r>
              <a:rPr lang="en-GB" dirty="0" smtClean="0"/>
              <a:t>USA:</a:t>
            </a:r>
            <a:r>
              <a:rPr lang="en-US" dirty="0"/>
              <a:t> </a:t>
            </a:r>
            <a:r>
              <a:rPr lang="en-US" dirty="0" smtClean="0"/>
              <a:t>The ITU AHG is </a:t>
            </a:r>
            <a:r>
              <a:rPr lang="en-US" dirty="0"/>
              <a:t>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ITU-R M.1450-5 (R-REC-M.1450-5-201404-I!!PDF-E): Characteristics of broadband radio local area networks, (02/2014) </a:t>
            </a:r>
          </a:p>
          <a:p>
            <a:pPr marL="857250" lvl="1" indent="-457200">
              <a:buFont typeface="+mj-lt"/>
              <a:buAutoNum type="arabicPeriod"/>
            </a:pPr>
            <a:r>
              <a:rPr lang="en-US" dirty="0"/>
              <a:t>ITU-R M.1801-2 (R-REC-M.1801-2-201302-I!!PDF-E): Radio interface standards for broadband wireless access systems, including mobile and nomadic applications, in the mobile service operating below 6 GHz, (02/2013)</a:t>
            </a:r>
          </a:p>
          <a:p>
            <a:pPr marL="400050" lvl="1" indent="0"/>
            <a:endParaRPr lang="en-US" altLang="en-US" sz="700" i="1" dirty="0"/>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a:t>
            </a:r>
            <a:r>
              <a:rPr lang="en-US" sz="1800" u="sng" dirty="0">
                <a:hlinkClick r:id="rId4"/>
              </a:rPr>
              <a:t>://www.itu.int/dms_pubrec/itu-r/rec/m/R-REC-M.1801-2-201302-I!!PDF-E.pdf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a:t>January 2020</a:t>
            </a:r>
          </a:p>
          <a:p>
            <a:pPr algn="ctr"/>
            <a:r>
              <a:rPr lang="en-GB" dirty="0"/>
              <a:t> Hotel Irvine, Irvine, California, USA </a:t>
            </a:r>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xmlns=""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xmlns=""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a16="http://schemas.microsoft.com/office/drawing/2014/main" xmlns=""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xmlns=""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dirty="0"/>
              <a:t>Tuesday – </a:t>
            </a:r>
            <a:r>
              <a:rPr lang="en-US" altLang="en-US" dirty="0" smtClean="0"/>
              <a:t>AM1</a:t>
            </a:r>
            <a:endParaRPr lang="en-US" altLang="en-US" dirty="0"/>
          </a:p>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Approval of </a:t>
            </a:r>
            <a:r>
              <a:rPr lang="en-US" altLang="en-US" sz="2000" dirty="0" smtClean="0"/>
              <a:t>Minutes of Previous Meeting (N/A, </a:t>
            </a:r>
            <a:r>
              <a:rPr lang="en-US" altLang="en-US" sz="2000" dirty="0"/>
              <a:t>First AHG Meeting</a:t>
            </a:r>
            <a:r>
              <a:rPr lang="en-US" altLang="en-US" sz="2000" dirty="0" smtClean="0"/>
              <a:t>) </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Background/Status (N/A, First AHG Meeting)</a:t>
            </a:r>
            <a:endParaRPr lang="en-US" altLang="en-US" sz="2000" dirty="0"/>
          </a:p>
          <a:p>
            <a:pPr marL="457200" indent="-457200">
              <a:spcBef>
                <a:spcPts val="200"/>
              </a:spcBef>
              <a:buFont typeface="Times New Roman" panose="02020603050405020304" pitchFamily="18" charset="0"/>
              <a:buAutoNum type="arabicPeriod"/>
              <a:defRPr/>
            </a:pPr>
            <a:r>
              <a:rPr lang="en-US" sz="2000" dirty="0"/>
              <a:t>Introduction </a:t>
            </a:r>
            <a:r>
              <a:rPr lang="en-US" sz="2000" dirty="0" smtClean="0"/>
              <a:t>Presentation: Scope</a:t>
            </a:r>
            <a:r>
              <a:rPr lang="en-US" sz="2000" dirty="0"/>
              <a:t>, Timelines, Background, Proposed Work Plan</a:t>
            </a:r>
          </a:p>
          <a:p>
            <a:pPr marL="0" indent="0">
              <a:spcBef>
                <a:spcPts val="200"/>
              </a:spcBef>
              <a:defRPr/>
            </a:pPr>
            <a:endParaRPr lang="en-US" altLang="en-US" dirty="0" smtClean="0"/>
          </a:p>
          <a:p>
            <a:pPr marL="0" indent="0">
              <a:spcBef>
                <a:spcPts val="200"/>
              </a:spcBef>
              <a:defRPr/>
            </a:pPr>
            <a:r>
              <a:rPr lang="en-US" altLang="en-US" dirty="0" smtClean="0"/>
              <a:t>Tuesday </a:t>
            </a:r>
            <a:r>
              <a:rPr lang="en-US" altLang="en-US" dirty="0"/>
              <a:t>– </a:t>
            </a:r>
            <a:r>
              <a:rPr lang="en-US" altLang="en-US" dirty="0" smtClean="0"/>
              <a:t>PM2</a:t>
            </a:r>
          </a:p>
          <a:p>
            <a:pPr marL="457200" indent="-457200">
              <a:spcBef>
                <a:spcPts val="200"/>
              </a:spcBef>
              <a:buFont typeface="+mj-lt"/>
              <a:buAutoNum type="arabicPeriod"/>
              <a:defRPr/>
            </a:pPr>
            <a:r>
              <a:rPr lang="en-US" sz="2000" dirty="0"/>
              <a:t>Overview of Target ITU Recommendations and Outline of Required Updates</a:t>
            </a:r>
          </a:p>
          <a:p>
            <a:pPr lvl="1" indent="-342900">
              <a:spcBef>
                <a:spcPts val="200"/>
              </a:spcBef>
              <a:buFont typeface="Arial" panose="020B0604020202020204" pitchFamily="34" charset="0"/>
              <a:buChar char="•"/>
              <a:defRPr/>
            </a:pPr>
            <a:r>
              <a:rPr lang="en-US" sz="1800" dirty="0"/>
              <a:t>ITU-R M.1450-5 (R-REC-M.1450-5-201404-I!!PDF-E): Characteristics of broadband radio local area networks, (02/2014) </a:t>
            </a:r>
          </a:p>
          <a:p>
            <a:pPr lvl="1" indent="-342900">
              <a:spcBef>
                <a:spcPts val="200"/>
              </a:spcBef>
              <a:buFont typeface="Arial" panose="020B0604020202020204" pitchFamily="34" charset="0"/>
              <a:buChar char="•"/>
              <a:defRPr/>
            </a:pPr>
            <a:r>
              <a:rPr lang="en-US" sz="1800" dirty="0"/>
              <a:t>ITU-R M.1801-2 (R-REC-M.1801-2-201302-I!!PDF-E): Radio interface standards for broadband wireless access systems, including mobile and nomadic applications, in the mobile service operating below 6 GHz, (02/2013</a:t>
            </a:r>
            <a:r>
              <a:rPr lang="en-US" sz="1800" dirty="0" smtClean="0"/>
              <a:t>)</a:t>
            </a:r>
            <a:endParaRPr lang="en-GB" sz="1800" dirty="0"/>
          </a:p>
          <a:p>
            <a:pPr marL="457200" indent="-45720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a:t>
            </a:r>
            <a:r>
              <a:rPr lang="en-US" altLang="en-US" dirty="0" smtClean="0"/>
              <a:t>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altLang="en-US" dirty="0" smtClean="0"/>
              <a:t>N/A</a:t>
            </a:r>
            <a:r>
              <a:rPr lang="en-US" altLang="en-US" dirty="0"/>
              <a:t>, First AHG </a:t>
            </a:r>
            <a:r>
              <a:rPr lang="en-US" altLang="en-US" dirty="0" smtClean="0"/>
              <a:t>Meeting</a:t>
            </a:r>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altLang="en-US" dirty="0"/>
              <a:t>N/A, First AHG </a:t>
            </a:r>
            <a:r>
              <a:rPr lang="en-US" altLang="en-US" dirty="0" smtClean="0"/>
              <a:t>Meeting</a:t>
            </a:r>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491362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35245</TotalTime>
  <Words>919</Words>
  <Application>Microsoft Office PowerPoint</Application>
  <PresentationFormat>Widescreen</PresentationFormat>
  <Paragraphs>141</Paragraphs>
  <Slides>11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Approval of Minutes</vt:lpstr>
      <vt:lpstr>Future Sessions Planning</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418</cp:revision>
  <cp:lastPrinted>1601-01-01T00:00:00Z</cp:lastPrinted>
  <dcterms:created xsi:type="dcterms:W3CDTF">2017-06-02T20:57:23Z</dcterms:created>
  <dcterms:modified xsi:type="dcterms:W3CDTF">2020-01-13T18:29:22Z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2020-01-13 18:29:21Z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