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73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4914163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haretechnote.com/html/Handbook_LTE_ETWS.html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Footer Placeholder 9"/>
          <p:cNvSpPr txBox="1"/>
          <p:nvPr/>
        </p:nvSpPr>
        <p:spPr>
          <a:xfrm>
            <a:off x="827645" y="6179887"/>
            <a:ext cx="1654713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b="1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Submission </a:t>
            </a:r>
            <a:r>
              <a:rPr b="0"/>
              <a:t>  </a:t>
            </a:r>
            <a:r>
              <a:rPr sz="1200" b="0">
                <a:latin typeface="+mn-lt"/>
                <a:ea typeface="+mn-ea"/>
                <a:cs typeface="+mn-cs"/>
                <a:sym typeface="Calibri"/>
              </a:rPr>
              <a:t>                                                                                                           </a:t>
            </a:r>
          </a:p>
        </p:txBody>
      </p:sp>
      <p:sp>
        <p:nvSpPr>
          <p:cNvPr id="113" name="Straight Connector 4"/>
          <p:cNvSpPr/>
          <p:nvPr/>
        </p:nvSpPr>
        <p:spPr>
          <a:xfrm>
            <a:off x="801858" y="745588"/>
            <a:ext cx="10635176" cy="1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4" name="Straight Connector 7"/>
          <p:cNvSpPr/>
          <p:nvPr/>
        </p:nvSpPr>
        <p:spPr>
          <a:xfrm>
            <a:off x="827646" y="6117104"/>
            <a:ext cx="10635176" cy="1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5" name="Date Placeholder 8"/>
          <p:cNvSpPr txBox="1"/>
          <p:nvPr/>
        </p:nvSpPr>
        <p:spPr>
          <a:xfrm>
            <a:off x="827645" y="334377"/>
            <a:ext cx="1654713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January 2020</a:t>
            </a:r>
          </a:p>
        </p:txBody>
      </p:sp>
      <p:sp>
        <p:nvSpPr>
          <p:cNvPr id="116" name="Slide Number Placeholder 10"/>
          <p:cNvSpPr txBox="1">
            <a:spLocks noGrp="1"/>
          </p:cNvSpPr>
          <p:nvPr>
            <p:ph type="sldNum" sz="quarter" idx="2"/>
          </p:nvPr>
        </p:nvSpPr>
        <p:spPr>
          <a:xfrm>
            <a:off x="6025856" y="6179887"/>
            <a:ext cx="218441" cy="34843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 sz="18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t>1</a:t>
            </a:fld>
            <a:endParaRPr/>
          </a:p>
        </p:txBody>
      </p:sp>
      <p:sp>
        <p:nvSpPr>
          <p:cNvPr id="117" name="Footer Placeholder 9"/>
          <p:cNvSpPr txBox="1"/>
          <p:nvPr/>
        </p:nvSpPr>
        <p:spPr>
          <a:xfrm>
            <a:off x="8059608" y="6179887"/>
            <a:ext cx="3403213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b="1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Sandeep Agrawal, C-DOT India</a:t>
            </a:r>
            <a:r>
              <a:rPr b="0"/>
              <a:t>  </a:t>
            </a:r>
            <a:r>
              <a:rPr sz="1200" b="0">
                <a:latin typeface="+mn-lt"/>
                <a:ea typeface="+mn-ea"/>
                <a:cs typeface="+mn-cs"/>
                <a:sym typeface="Calibri"/>
              </a:rPr>
              <a:t>                                                                                                           </a:t>
            </a:r>
          </a:p>
        </p:txBody>
      </p:sp>
      <p:sp>
        <p:nvSpPr>
          <p:cNvPr id="118" name="Date Placeholder 8"/>
          <p:cNvSpPr txBox="1"/>
          <p:nvPr/>
        </p:nvSpPr>
        <p:spPr>
          <a:xfrm>
            <a:off x="8255382" y="334377"/>
            <a:ext cx="3011666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doc.: IEEE 802.11-20/0133r0</a:t>
            </a:r>
          </a:p>
        </p:txBody>
      </p:sp>
      <p:graphicFrame>
        <p:nvGraphicFramePr>
          <p:cNvPr id="119" name="Table 14"/>
          <p:cNvGraphicFramePr/>
          <p:nvPr/>
        </p:nvGraphicFramePr>
        <p:xfrm>
          <a:off x="1143583" y="2996464"/>
          <a:ext cx="10003301" cy="1931604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491153"/>
                <a:gridCol w="1702191"/>
                <a:gridCol w="2293034"/>
                <a:gridCol w="1345574"/>
                <a:gridCol w="2171349"/>
              </a:tblGrid>
              <a:tr h="42155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Name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Affiliation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Address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Phone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Email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  <a:tr h="42155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Sandeep Agrawal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 rowSpan="3"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Centre For Development of Telematics (C-DOT)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 rowSpan="3"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Mehrauli, New Delhi, India
Electronic City, Bangalore, India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 rowSpan="3">
                  <a:txBody>
                    <a:bodyPr/>
                    <a:lstStyle/>
                    <a:p>
                      <a:pPr algn="l">
                        <a:def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sandeepa@cdot.in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  <a:tr h="598359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Kavita Mathur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kavitam@cdot.in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  <a:tr h="490143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Vipin Tyagi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vipin@cdot.in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  <p:sp>
        <p:nvSpPr>
          <p:cNvPr id="120" name="Title 1"/>
          <p:cNvSpPr txBox="1"/>
          <p:nvPr/>
        </p:nvSpPr>
        <p:spPr>
          <a:xfrm>
            <a:off x="2800348" y="1006873"/>
            <a:ext cx="7593303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lnSpc>
                <a:spcPct val="90000"/>
              </a:lnSpc>
              <a:defRPr sz="2800" b="1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Emergency Alerts Using IEEE 802.11 WLAN </a:t>
            </a:r>
          </a:p>
        </p:txBody>
      </p:sp>
      <p:sp>
        <p:nvSpPr>
          <p:cNvPr id="121" name="TextBox 17"/>
          <p:cNvSpPr txBox="1"/>
          <p:nvPr/>
        </p:nvSpPr>
        <p:spPr>
          <a:xfrm>
            <a:off x="1143583" y="2056555"/>
            <a:ext cx="1042438" cy="34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4999" tIns="44999" rIns="44999" bIns="44999">
            <a:spAutoFit/>
          </a:bodyPr>
          <a:lstStyle/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Authors</a:t>
            </a:r>
            <a:r>
              <a:rPr b="0"/>
              <a:t>:</a:t>
            </a:r>
          </a:p>
        </p:txBody>
      </p:sp>
      <p:sp>
        <p:nvSpPr>
          <p:cNvPr id="122" name="TextBox 18"/>
          <p:cNvSpPr txBox="1"/>
          <p:nvPr/>
        </p:nvSpPr>
        <p:spPr>
          <a:xfrm>
            <a:off x="5433764" y="1694828"/>
            <a:ext cx="1886240" cy="367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4999" tIns="44999" rIns="44999" bIns="44999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Date: </a:t>
            </a:r>
            <a:r>
              <a:rPr dirty="0" smtClean="0"/>
              <a:t>2020-01-1</a:t>
            </a:r>
            <a:r>
              <a:rPr lang="en-US" dirty="0" smtClean="0"/>
              <a:t>3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Footer Placeholder 9"/>
          <p:cNvSpPr txBox="1"/>
          <p:nvPr/>
        </p:nvSpPr>
        <p:spPr>
          <a:xfrm>
            <a:off x="827645" y="6179887"/>
            <a:ext cx="1654713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b="1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Submission </a:t>
            </a:r>
            <a:r>
              <a:rPr b="0"/>
              <a:t>  </a:t>
            </a:r>
            <a:r>
              <a:rPr sz="1200" b="0">
                <a:latin typeface="+mn-lt"/>
                <a:ea typeface="+mn-ea"/>
                <a:cs typeface="+mn-cs"/>
                <a:sym typeface="Calibri"/>
              </a:rPr>
              <a:t>                                                                                                           </a:t>
            </a:r>
          </a:p>
        </p:txBody>
      </p:sp>
      <p:sp>
        <p:nvSpPr>
          <p:cNvPr id="211" name="Straight Connector 4"/>
          <p:cNvSpPr/>
          <p:nvPr/>
        </p:nvSpPr>
        <p:spPr>
          <a:xfrm>
            <a:off x="801858" y="745588"/>
            <a:ext cx="10635176" cy="1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2" name="Straight Connector 7"/>
          <p:cNvSpPr/>
          <p:nvPr/>
        </p:nvSpPr>
        <p:spPr>
          <a:xfrm>
            <a:off x="827646" y="6117104"/>
            <a:ext cx="10635176" cy="1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3" name="Date Placeholder 8"/>
          <p:cNvSpPr txBox="1"/>
          <p:nvPr/>
        </p:nvSpPr>
        <p:spPr>
          <a:xfrm>
            <a:off x="827645" y="334377"/>
            <a:ext cx="1654713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January 2020</a:t>
            </a:r>
          </a:p>
        </p:txBody>
      </p:sp>
      <p:sp>
        <p:nvSpPr>
          <p:cNvPr id="214" name="Slide Number Placeholder 10"/>
          <p:cNvSpPr txBox="1">
            <a:spLocks noGrp="1"/>
          </p:cNvSpPr>
          <p:nvPr>
            <p:ph type="sldNum" sz="quarter" idx="2"/>
          </p:nvPr>
        </p:nvSpPr>
        <p:spPr>
          <a:xfrm>
            <a:off x="5911557" y="6179887"/>
            <a:ext cx="332741" cy="34843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 sz="18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215" name="Footer Placeholder 9"/>
          <p:cNvSpPr txBox="1"/>
          <p:nvPr/>
        </p:nvSpPr>
        <p:spPr>
          <a:xfrm>
            <a:off x="8059608" y="6179887"/>
            <a:ext cx="3403213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b="1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Sandeep Agrawal, C-DOT India</a:t>
            </a:r>
            <a:r>
              <a:rPr b="0"/>
              <a:t>  </a:t>
            </a:r>
            <a:r>
              <a:rPr sz="1200" b="0">
                <a:latin typeface="+mn-lt"/>
                <a:ea typeface="+mn-ea"/>
                <a:cs typeface="+mn-cs"/>
                <a:sym typeface="Calibri"/>
              </a:rPr>
              <a:t>                                                                                                           </a:t>
            </a:r>
          </a:p>
        </p:txBody>
      </p:sp>
      <p:sp>
        <p:nvSpPr>
          <p:cNvPr id="216" name="Date Placeholder 8"/>
          <p:cNvSpPr txBox="1"/>
          <p:nvPr/>
        </p:nvSpPr>
        <p:spPr>
          <a:xfrm>
            <a:off x="8255382" y="334377"/>
            <a:ext cx="3011666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doc.: IEEE 802.11-20/0133r0</a:t>
            </a:r>
          </a:p>
        </p:txBody>
      </p:sp>
      <p:sp>
        <p:nvSpPr>
          <p:cNvPr id="217" name="Title 1"/>
          <p:cNvSpPr txBox="1"/>
          <p:nvPr/>
        </p:nvSpPr>
        <p:spPr>
          <a:xfrm>
            <a:off x="4377935" y="740894"/>
            <a:ext cx="3139534" cy="7818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>
              <a:lnSpc>
                <a:spcPct val="90000"/>
              </a:lnSpc>
              <a:defRPr sz="3000" b="1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How it works</a:t>
            </a:r>
          </a:p>
        </p:txBody>
      </p:sp>
      <p:sp>
        <p:nvSpPr>
          <p:cNvPr id="218" name="Text Placeholder 2"/>
          <p:cNvSpPr txBox="1"/>
          <p:nvPr/>
        </p:nvSpPr>
        <p:spPr>
          <a:xfrm>
            <a:off x="827646" y="1577179"/>
            <a:ext cx="10635176" cy="4485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45000"/>
              <a:buFont typeface="Helvetica"/>
              <a:buChar char="●"/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When users are not connected to the 802.11 WLAN Access Point</a:t>
            </a:r>
            <a:endParaRPr sz="2800"/>
          </a:p>
          <a:p>
            <a:pPr marL="685800" lvl="1" indent="-228600">
              <a:lnSpc>
                <a:spcPct val="90000"/>
              </a:lnSpc>
              <a:spcBef>
                <a:spcPts val="1400"/>
              </a:spcBef>
              <a:buSzPct val="45000"/>
              <a:buFont typeface="Helvetica"/>
              <a:buChar char="●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Configure multiple Virtual WLAN on the Access Point installed in the area</a:t>
            </a:r>
            <a:endParaRPr sz="2400"/>
          </a:p>
          <a:p>
            <a:pPr marL="685800" lvl="1" indent="-228600">
              <a:lnSpc>
                <a:spcPct val="90000"/>
              </a:lnSpc>
              <a:spcBef>
                <a:spcPts val="1400"/>
              </a:spcBef>
              <a:buSzPct val="45000"/>
              <a:buFont typeface="Helvetica"/>
              <a:buChar char="●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Configure each Virtual WLAN SSID name with "Emergency Alert message" i.e. Rain is expected, Heavy Wind etc.</a:t>
            </a:r>
            <a:endParaRPr sz="2400"/>
          </a:p>
          <a:p>
            <a:pPr marL="685800" lvl="1" indent="-228600">
              <a:lnSpc>
                <a:spcPct val="90000"/>
              </a:lnSpc>
              <a:spcBef>
                <a:spcPts val="1400"/>
              </a:spcBef>
              <a:buSzPct val="45000"/>
              <a:buFont typeface="Helvetica"/>
              <a:buChar char="●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When a user scan Wi-Fi Radio, he will see Emergency Alert message notification in the form of SSID name</a:t>
            </a:r>
            <a:endParaRPr sz="240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45000"/>
              <a:buFont typeface="Helvetica"/>
              <a:buChar char="●"/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When users are connected to the 802.11 WLAN Access Point</a:t>
            </a:r>
            <a:endParaRPr sz="2800"/>
          </a:p>
          <a:p>
            <a:pPr marL="685800" lvl="1" indent="-228600">
              <a:lnSpc>
                <a:spcPct val="90000"/>
              </a:lnSpc>
              <a:spcBef>
                <a:spcPts val="1400"/>
              </a:spcBef>
              <a:buSzPct val="45000"/>
              <a:buFont typeface="Helvetica"/>
              <a:buChar char="●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An application will be pre-installed on user device (in our case, the APP name is SAJAG (a Hindi word for ALERT))</a:t>
            </a:r>
            <a:endParaRPr sz="2400"/>
          </a:p>
          <a:p>
            <a:pPr marL="685800" lvl="1" indent="-228600">
              <a:lnSpc>
                <a:spcPct val="90000"/>
              </a:lnSpc>
              <a:spcBef>
                <a:spcPts val="1400"/>
              </a:spcBef>
              <a:buSzPct val="45000"/>
              <a:buFont typeface="Helvetica"/>
              <a:buChar char="●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AP will send Emergency Alert message to the connected user device which will be received by the pre-installed application and display the message or enabling ringing etc. For notification.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Footer Placeholder 9"/>
          <p:cNvSpPr txBox="1"/>
          <p:nvPr/>
        </p:nvSpPr>
        <p:spPr>
          <a:xfrm>
            <a:off x="827645" y="6179887"/>
            <a:ext cx="1654713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b="1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Submission </a:t>
            </a:r>
            <a:r>
              <a:rPr b="0"/>
              <a:t>  </a:t>
            </a:r>
            <a:r>
              <a:rPr sz="1200" b="0">
                <a:latin typeface="+mn-lt"/>
                <a:ea typeface="+mn-ea"/>
                <a:cs typeface="+mn-cs"/>
                <a:sym typeface="Calibri"/>
              </a:rPr>
              <a:t>                                                                                                           </a:t>
            </a:r>
          </a:p>
        </p:txBody>
      </p:sp>
      <p:sp>
        <p:nvSpPr>
          <p:cNvPr id="221" name="Straight Connector 4"/>
          <p:cNvSpPr/>
          <p:nvPr/>
        </p:nvSpPr>
        <p:spPr>
          <a:xfrm>
            <a:off x="801858" y="745588"/>
            <a:ext cx="10635176" cy="1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2" name="Straight Connector 7"/>
          <p:cNvSpPr/>
          <p:nvPr/>
        </p:nvSpPr>
        <p:spPr>
          <a:xfrm>
            <a:off x="827646" y="6117104"/>
            <a:ext cx="10635176" cy="1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3" name="Date Placeholder 8"/>
          <p:cNvSpPr txBox="1"/>
          <p:nvPr/>
        </p:nvSpPr>
        <p:spPr>
          <a:xfrm>
            <a:off x="827645" y="334377"/>
            <a:ext cx="1654713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January 2020</a:t>
            </a:r>
          </a:p>
        </p:txBody>
      </p:sp>
      <p:sp>
        <p:nvSpPr>
          <p:cNvPr id="224" name="Slide Number Placeholder 10"/>
          <p:cNvSpPr txBox="1">
            <a:spLocks noGrp="1"/>
          </p:cNvSpPr>
          <p:nvPr>
            <p:ph type="sldNum" sz="quarter" idx="2"/>
          </p:nvPr>
        </p:nvSpPr>
        <p:spPr>
          <a:xfrm>
            <a:off x="5924170" y="6179887"/>
            <a:ext cx="320128" cy="34843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 sz="18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225" name="Footer Placeholder 9"/>
          <p:cNvSpPr txBox="1"/>
          <p:nvPr/>
        </p:nvSpPr>
        <p:spPr>
          <a:xfrm>
            <a:off x="8059608" y="6179887"/>
            <a:ext cx="3403213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b="1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Sandeep Agrawal, C-DOT India</a:t>
            </a:r>
            <a:r>
              <a:rPr b="0"/>
              <a:t>  </a:t>
            </a:r>
            <a:r>
              <a:rPr sz="1200" b="0">
                <a:latin typeface="+mn-lt"/>
                <a:ea typeface="+mn-ea"/>
                <a:cs typeface="+mn-cs"/>
                <a:sym typeface="Calibri"/>
              </a:rPr>
              <a:t>                                                                                                           </a:t>
            </a:r>
          </a:p>
        </p:txBody>
      </p:sp>
      <p:sp>
        <p:nvSpPr>
          <p:cNvPr id="226" name="Date Placeholder 8"/>
          <p:cNvSpPr txBox="1"/>
          <p:nvPr/>
        </p:nvSpPr>
        <p:spPr>
          <a:xfrm>
            <a:off x="8255382" y="334377"/>
            <a:ext cx="3011666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doc.: IEEE 802.11-20/0133r0</a:t>
            </a:r>
          </a:p>
        </p:txBody>
      </p:sp>
      <p:sp>
        <p:nvSpPr>
          <p:cNvPr id="227" name="Title 1"/>
          <p:cNvSpPr txBox="1"/>
          <p:nvPr/>
        </p:nvSpPr>
        <p:spPr>
          <a:xfrm>
            <a:off x="5131730" y="875445"/>
            <a:ext cx="1803643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lnSpc>
                <a:spcPct val="90000"/>
              </a:lnSpc>
              <a:defRPr sz="3000" b="1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Use case</a:t>
            </a:r>
          </a:p>
        </p:txBody>
      </p:sp>
      <p:sp>
        <p:nvSpPr>
          <p:cNvPr id="228" name="Text Placeholder 2"/>
          <p:cNvSpPr txBox="1"/>
          <p:nvPr/>
        </p:nvSpPr>
        <p:spPr>
          <a:xfrm>
            <a:off x="801857" y="1769040"/>
            <a:ext cx="10660965" cy="438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To provide Emergency Alerts in:</a:t>
            </a:r>
            <a:endParaRPr sz="2800"/>
          </a:p>
          <a:p>
            <a:pPr>
              <a:lnSpc>
                <a:spcPct val="90000"/>
              </a:lnSpc>
              <a:spcBef>
                <a:spcPts val="100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2800"/>
          </a:p>
          <a:p>
            <a:pPr marL="685800" lvl="1" indent="-228600">
              <a:lnSpc>
                <a:spcPct val="90000"/>
              </a:lnSpc>
              <a:spcBef>
                <a:spcPts val="1400"/>
              </a:spcBef>
              <a:buSzPct val="45000"/>
              <a:buFont typeface="Helvetica"/>
              <a:buChar char="●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Remote and unconnected area with no cellular coverage</a:t>
            </a:r>
          </a:p>
          <a:p>
            <a:pPr marL="685800" lvl="1" indent="-228600">
              <a:lnSpc>
                <a:spcPct val="90000"/>
              </a:lnSpc>
              <a:spcBef>
                <a:spcPts val="1400"/>
              </a:spcBef>
              <a:buSzPct val="45000"/>
              <a:buFont typeface="Helvetica"/>
              <a:buChar char="●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Multi Dwelling and other buildings with intermittent or no cellular coverage</a:t>
            </a:r>
            <a:endParaRPr sz="2400"/>
          </a:p>
          <a:p>
            <a:pPr marL="685800" lvl="1" indent="-228600">
              <a:lnSpc>
                <a:spcPct val="90000"/>
              </a:lnSpc>
              <a:spcBef>
                <a:spcPts val="1400"/>
              </a:spcBef>
              <a:buSzPct val="45000"/>
              <a:buFont typeface="Helvetica"/>
              <a:buChar char="●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Any indoor or outdoor locations (Urban, Semi Urban and Rural) with Wi-Fi coverage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Footer Placeholder 9"/>
          <p:cNvSpPr txBox="1"/>
          <p:nvPr/>
        </p:nvSpPr>
        <p:spPr>
          <a:xfrm>
            <a:off x="827645" y="6179887"/>
            <a:ext cx="1654713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b="1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Submission </a:t>
            </a:r>
            <a:r>
              <a:rPr b="0"/>
              <a:t>  </a:t>
            </a:r>
            <a:r>
              <a:rPr sz="1200" b="0">
                <a:latin typeface="+mn-lt"/>
                <a:ea typeface="+mn-ea"/>
                <a:cs typeface="+mn-cs"/>
                <a:sym typeface="Calibri"/>
              </a:rPr>
              <a:t>                                                                                                           </a:t>
            </a:r>
          </a:p>
        </p:txBody>
      </p:sp>
      <p:sp>
        <p:nvSpPr>
          <p:cNvPr id="231" name="Straight Connector 4"/>
          <p:cNvSpPr/>
          <p:nvPr/>
        </p:nvSpPr>
        <p:spPr>
          <a:xfrm>
            <a:off x="801858" y="745588"/>
            <a:ext cx="10635176" cy="1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2" name="Straight Connector 7"/>
          <p:cNvSpPr/>
          <p:nvPr/>
        </p:nvSpPr>
        <p:spPr>
          <a:xfrm>
            <a:off x="827646" y="6117104"/>
            <a:ext cx="10635176" cy="1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3" name="Date Placeholder 8"/>
          <p:cNvSpPr txBox="1"/>
          <p:nvPr/>
        </p:nvSpPr>
        <p:spPr>
          <a:xfrm>
            <a:off x="827645" y="334377"/>
            <a:ext cx="1654713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January 2020</a:t>
            </a:r>
          </a:p>
        </p:txBody>
      </p:sp>
      <p:sp>
        <p:nvSpPr>
          <p:cNvPr id="234" name="Slide Number Placeholder 10"/>
          <p:cNvSpPr txBox="1">
            <a:spLocks noGrp="1"/>
          </p:cNvSpPr>
          <p:nvPr>
            <p:ph type="sldNum" sz="quarter" idx="2"/>
          </p:nvPr>
        </p:nvSpPr>
        <p:spPr>
          <a:xfrm>
            <a:off x="5911556" y="6179887"/>
            <a:ext cx="332741" cy="34843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 sz="18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235" name="Footer Placeholder 9"/>
          <p:cNvSpPr txBox="1"/>
          <p:nvPr/>
        </p:nvSpPr>
        <p:spPr>
          <a:xfrm>
            <a:off x="8059608" y="6179887"/>
            <a:ext cx="3403213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b="1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Sandeep Agrawal, C-DOT India</a:t>
            </a:r>
            <a:r>
              <a:rPr b="0"/>
              <a:t>  </a:t>
            </a:r>
            <a:r>
              <a:rPr sz="1200" b="0">
                <a:latin typeface="+mn-lt"/>
                <a:ea typeface="+mn-ea"/>
                <a:cs typeface="+mn-cs"/>
                <a:sym typeface="Calibri"/>
              </a:rPr>
              <a:t>                                                                                                           </a:t>
            </a:r>
          </a:p>
        </p:txBody>
      </p:sp>
      <p:sp>
        <p:nvSpPr>
          <p:cNvPr id="236" name="Date Placeholder 8"/>
          <p:cNvSpPr txBox="1"/>
          <p:nvPr/>
        </p:nvSpPr>
        <p:spPr>
          <a:xfrm>
            <a:off x="8255382" y="334377"/>
            <a:ext cx="3011666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doc.: IEEE 802.11-20/0133r0</a:t>
            </a:r>
          </a:p>
        </p:txBody>
      </p:sp>
      <p:sp>
        <p:nvSpPr>
          <p:cNvPr id="237" name="Title 1"/>
          <p:cNvSpPr txBox="1"/>
          <p:nvPr/>
        </p:nvSpPr>
        <p:spPr>
          <a:xfrm>
            <a:off x="3605385" y="740894"/>
            <a:ext cx="5277823" cy="627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>
              <a:lnSpc>
                <a:spcPct val="90000"/>
              </a:lnSpc>
              <a:defRPr sz="3000" b="1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Network Requirement</a:t>
            </a:r>
          </a:p>
        </p:txBody>
      </p:sp>
      <p:sp>
        <p:nvSpPr>
          <p:cNvPr id="238" name="Text Placeholder 2"/>
          <p:cNvSpPr txBox="1"/>
          <p:nvPr/>
        </p:nvSpPr>
        <p:spPr>
          <a:xfrm>
            <a:off x="827645" y="1368041"/>
            <a:ext cx="10635175" cy="4694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228600" indent="-228600">
              <a:lnSpc>
                <a:spcPct val="81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Arial"/>
              <a:buChar char="•"/>
              <a:defRPr sz="14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Dedicated Channel: </a:t>
            </a:r>
            <a:r>
              <a:rPr b="0"/>
              <a:t>Dedicated Channel assigned for Emergency Alert messages</a:t>
            </a:r>
          </a:p>
          <a:p>
            <a:pPr marL="228600" indent="-228600">
              <a:lnSpc>
                <a:spcPct val="81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Arial"/>
              <a:buChar char="•"/>
              <a:defRPr sz="14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Broadcast and multicast over Wireless: C</a:t>
            </a:r>
            <a:r>
              <a:rPr b="0"/>
              <a:t>ommunication medium to broadcast messages to all the clients (connected as well as not connected clients).</a:t>
            </a:r>
            <a:endParaRPr sz="2500"/>
          </a:p>
          <a:p>
            <a:pPr marL="228600" indent="-228600">
              <a:lnSpc>
                <a:spcPct val="81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Arial"/>
              <a:buChar char="•"/>
              <a:defRPr sz="14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Scalable and Easily Configurable: </a:t>
            </a:r>
            <a:r>
              <a:rPr b="0"/>
              <a:t> Network devices should be easily configurable and scalable.</a:t>
            </a:r>
            <a:endParaRPr sz="2500"/>
          </a:p>
          <a:p>
            <a:pPr marL="228600" indent="-228600">
              <a:lnSpc>
                <a:spcPct val="81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Arial"/>
              <a:buChar char="•"/>
              <a:defRPr sz="14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Provide Integrated Services: V</a:t>
            </a:r>
            <a:r>
              <a:rPr b="0"/>
              <a:t>oice, data and video information and integrating all communications from multimedia centre are required to enable fast and effective real-time decision making.</a:t>
            </a:r>
            <a:endParaRPr sz="2500"/>
          </a:p>
          <a:p>
            <a:pPr marL="228600" indent="-228600">
              <a:lnSpc>
                <a:spcPct val="81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Arial"/>
              <a:buChar char="•"/>
              <a:defRPr sz="14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Security: </a:t>
            </a:r>
            <a:r>
              <a:rPr b="0"/>
              <a:t>Security of messages are essential. Identification of valid source is mandatory</a:t>
            </a:r>
            <a:endParaRPr sz="2500"/>
          </a:p>
          <a:p>
            <a:pPr marL="228600" indent="-228600">
              <a:lnSpc>
                <a:spcPct val="81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Arial"/>
              <a:buChar char="•"/>
              <a:defRPr sz="14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Reliability</a:t>
            </a:r>
            <a:r>
              <a:rPr b="0"/>
              <a:t>: Reliability of an emergency network is important as emergency messages are exchanged in adverse environment. Dedicated resource allocation and priority routing for Emergency Message (preferable ITU defined CAP enabled messages)</a:t>
            </a:r>
            <a:endParaRPr sz="2500"/>
          </a:p>
          <a:p>
            <a:pPr marL="228600" indent="-228600">
              <a:lnSpc>
                <a:spcPct val="81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Arial"/>
              <a:buChar char="•"/>
              <a:defRPr sz="14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Communication and Response</a:t>
            </a:r>
            <a:r>
              <a:rPr b="0"/>
              <a:t>: The communication and response in an emergency network would be real-time and having low latency is crucial.</a:t>
            </a:r>
            <a:endParaRPr sz="2500"/>
          </a:p>
          <a:p>
            <a:pPr marL="228600" indent="-228600">
              <a:lnSpc>
                <a:spcPct val="81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Arial"/>
              <a:buChar char="•"/>
              <a:defRPr sz="14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Spectrum Sharing</a:t>
            </a:r>
            <a:r>
              <a:rPr b="0"/>
              <a:t>: Need optimal way to share spectrum since resources available during disaster would be limited.</a:t>
            </a:r>
            <a:endParaRPr sz="2500"/>
          </a:p>
          <a:p>
            <a:pPr marL="228600" indent="-228600">
              <a:lnSpc>
                <a:spcPct val="81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Arial"/>
              <a:buChar char="•"/>
              <a:defRPr sz="14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Dispatch and Control</a:t>
            </a:r>
            <a:r>
              <a:rPr b="0"/>
              <a:t>: In a classical emergency communication system, messages are routed through hierarchical dispatch and control structure.</a:t>
            </a:r>
            <a:endParaRPr sz="2500"/>
          </a:p>
          <a:p>
            <a:pPr marL="228600" indent="-228600">
              <a:lnSpc>
                <a:spcPct val="81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Arial"/>
              <a:buChar char="•"/>
              <a:defRPr sz="14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Robust and Resilient</a:t>
            </a:r>
            <a:r>
              <a:rPr b="0"/>
              <a:t>: Rescue operations take place under unfavourable conditions and the in order to cope, the networks deployed should be robust and resilient.</a:t>
            </a:r>
            <a:endParaRPr sz="2500"/>
          </a:p>
          <a:p>
            <a:pPr marL="228600" indent="-228600">
              <a:lnSpc>
                <a:spcPct val="81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Arial"/>
              <a:buChar char="•"/>
              <a:defRPr sz="14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QoS</a:t>
            </a:r>
            <a:r>
              <a:rPr b="0"/>
              <a:t>: An emergency network has to conform to a strict Quality of Service (QoS) to ensure optimised performance with limited resources.</a:t>
            </a:r>
            <a:endParaRPr sz="2500"/>
          </a:p>
          <a:p>
            <a:pPr marL="228600" indent="-228600">
              <a:lnSpc>
                <a:spcPct val="81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Arial"/>
              <a:buChar char="•"/>
              <a:defRPr sz="14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Backward compatibility: </a:t>
            </a:r>
            <a:r>
              <a:rPr b="0"/>
              <a:t>to support all generation of mobiles with Wi-Fi support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Footer Placeholder 9"/>
          <p:cNvSpPr txBox="1"/>
          <p:nvPr/>
        </p:nvSpPr>
        <p:spPr>
          <a:xfrm>
            <a:off x="827645" y="6179887"/>
            <a:ext cx="1654713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b="1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Submission </a:t>
            </a:r>
            <a:r>
              <a:rPr b="0"/>
              <a:t>  </a:t>
            </a:r>
            <a:r>
              <a:rPr sz="1200" b="0">
                <a:latin typeface="+mn-lt"/>
                <a:ea typeface="+mn-ea"/>
                <a:cs typeface="+mn-cs"/>
                <a:sym typeface="Calibri"/>
              </a:rPr>
              <a:t>                                                                                                           </a:t>
            </a:r>
          </a:p>
        </p:txBody>
      </p:sp>
      <p:sp>
        <p:nvSpPr>
          <p:cNvPr id="241" name="Straight Connector 4"/>
          <p:cNvSpPr/>
          <p:nvPr/>
        </p:nvSpPr>
        <p:spPr>
          <a:xfrm>
            <a:off x="801858" y="745588"/>
            <a:ext cx="10635176" cy="1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2" name="Straight Connector 7"/>
          <p:cNvSpPr/>
          <p:nvPr/>
        </p:nvSpPr>
        <p:spPr>
          <a:xfrm>
            <a:off x="827646" y="6117104"/>
            <a:ext cx="10635176" cy="1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3" name="Date Placeholder 8"/>
          <p:cNvSpPr txBox="1"/>
          <p:nvPr/>
        </p:nvSpPr>
        <p:spPr>
          <a:xfrm>
            <a:off x="827645" y="334377"/>
            <a:ext cx="1654713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January 2020</a:t>
            </a:r>
          </a:p>
        </p:txBody>
      </p:sp>
      <p:sp>
        <p:nvSpPr>
          <p:cNvPr id="244" name="Slide Number Placeholder 10"/>
          <p:cNvSpPr txBox="1">
            <a:spLocks noGrp="1"/>
          </p:cNvSpPr>
          <p:nvPr>
            <p:ph type="sldNum" sz="quarter" idx="2"/>
          </p:nvPr>
        </p:nvSpPr>
        <p:spPr>
          <a:xfrm>
            <a:off x="5911557" y="6179887"/>
            <a:ext cx="332741" cy="34843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 sz="18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245" name="Footer Placeholder 9"/>
          <p:cNvSpPr txBox="1"/>
          <p:nvPr/>
        </p:nvSpPr>
        <p:spPr>
          <a:xfrm>
            <a:off x="8059608" y="6179887"/>
            <a:ext cx="3403213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b="1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Sandeep Agrawal, C-DOT India</a:t>
            </a:r>
            <a:r>
              <a:rPr b="0"/>
              <a:t>  </a:t>
            </a:r>
            <a:r>
              <a:rPr sz="1200" b="0">
                <a:latin typeface="+mn-lt"/>
                <a:ea typeface="+mn-ea"/>
                <a:cs typeface="+mn-cs"/>
                <a:sym typeface="Calibri"/>
              </a:rPr>
              <a:t>                                                                                                           </a:t>
            </a:r>
          </a:p>
        </p:txBody>
      </p:sp>
      <p:sp>
        <p:nvSpPr>
          <p:cNvPr id="246" name="Date Placeholder 8"/>
          <p:cNvSpPr txBox="1"/>
          <p:nvPr/>
        </p:nvSpPr>
        <p:spPr>
          <a:xfrm>
            <a:off x="8255382" y="334377"/>
            <a:ext cx="3011666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doc.: IEEE 802.11-20/0133r0</a:t>
            </a:r>
          </a:p>
        </p:txBody>
      </p:sp>
      <p:sp>
        <p:nvSpPr>
          <p:cNvPr id="247" name="Title 1"/>
          <p:cNvSpPr txBox="1"/>
          <p:nvPr/>
        </p:nvSpPr>
        <p:spPr>
          <a:xfrm>
            <a:off x="4801139" y="514490"/>
            <a:ext cx="2886315" cy="1161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>
              <a:lnSpc>
                <a:spcPct val="90000"/>
              </a:lnSpc>
              <a:defRPr sz="3000" b="1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Summary</a:t>
            </a:r>
          </a:p>
        </p:txBody>
      </p:sp>
      <p:sp>
        <p:nvSpPr>
          <p:cNvPr id="248" name="Text Placeholder 2"/>
          <p:cNvSpPr txBox="1"/>
          <p:nvPr/>
        </p:nvSpPr>
        <p:spPr>
          <a:xfrm>
            <a:off x="827645" y="1769040"/>
            <a:ext cx="10609389" cy="4293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SzPct val="45000"/>
              <a:buFont typeface="Helvetica"/>
              <a:buChar char="●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We propose to IEEE 802.11 WNG to start a Technical Study to find gaps in existing WLAN standard to support reliable communication for Emergency alerts during disaster situation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Footer Placeholder 9"/>
          <p:cNvSpPr txBox="1"/>
          <p:nvPr/>
        </p:nvSpPr>
        <p:spPr>
          <a:xfrm>
            <a:off x="827645" y="6179887"/>
            <a:ext cx="1654713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b="1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Submission </a:t>
            </a:r>
            <a:r>
              <a:rPr b="0"/>
              <a:t>  </a:t>
            </a:r>
            <a:r>
              <a:rPr sz="1200" b="0">
                <a:latin typeface="+mn-lt"/>
                <a:ea typeface="+mn-ea"/>
                <a:cs typeface="+mn-cs"/>
                <a:sym typeface="Calibri"/>
              </a:rPr>
              <a:t>                                                                                                           </a:t>
            </a:r>
          </a:p>
        </p:txBody>
      </p:sp>
      <p:sp>
        <p:nvSpPr>
          <p:cNvPr id="251" name="Straight Connector 4"/>
          <p:cNvSpPr/>
          <p:nvPr/>
        </p:nvSpPr>
        <p:spPr>
          <a:xfrm>
            <a:off x="801858" y="745588"/>
            <a:ext cx="10635176" cy="1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2" name="Straight Connector 7"/>
          <p:cNvSpPr/>
          <p:nvPr/>
        </p:nvSpPr>
        <p:spPr>
          <a:xfrm>
            <a:off x="827646" y="6117104"/>
            <a:ext cx="10635176" cy="1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3" name="Date Placeholder 8"/>
          <p:cNvSpPr txBox="1"/>
          <p:nvPr/>
        </p:nvSpPr>
        <p:spPr>
          <a:xfrm>
            <a:off x="827645" y="334377"/>
            <a:ext cx="1654713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January 2020</a:t>
            </a:r>
          </a:p>
        </p:txBody>
      </p:sp>
      <p:sp>
        <p:nvSpPr>
          <p:cNvPr id="254" name="Slide Number Placeholder 10"/>
          <p:cNvSpPr txBox="1">
            <a:spLocks noGrp="1"/>
          </p:cNvSpPr>
          <p:nvPr>
            <p:ph type="sldNum" sz="quarter" idx="2"/>
          </p:nvPr>
        </p:nvSpPr>
        <p:spPr>
          <a:xfrm>
            <a:off x="5911557" y="6179887"/>
            <a:ext cx="332741" cy="34843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 sz="18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255" name="Footer Placeholder 9"/>
          <p:cNvSpPr txBox="1"/>
          <p:nvPr/>
        </p:nvSpPr>
        <p:spPr>
          <a:xfrm>
            <a:off x="8059608" y="6179887"/>
            <a:ext cx="3403213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b="1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Sandeep Agrawal, C-DOT India</a:t>
            </a:r>
            <a:r>
              <a:rPr b="0"/>
              <a:t>  </a:t>
            </a:r>
            <a:r>
              <a:rPr sz="1200" b="0">
                <a:latin typeface="+mn-lt"/>
                <a:ea typeface="+mn-ea"/>
                <a:cs typeface="+mn-cs"/>
                <a:sym typeface="Calibri"/>
              </a:rPr>
              <a:t>                                                                                                           </a:t>
            </a:r>
          </a:p>
        </p:txBody>
      </p:sp>
      <p:sp>
        <p:nvSpPr>
          <p:cNvPr id="256" name="Date Placeholder 8"/>
          <p:cNvSpPr txBox="1"/>
          <p:nvPr/>
        </p:nvSpPr>
        <p:spPr>
          <a:xfrm>
            <a:off x="8255382" y="334377"/>
            <a:ext cx="3011666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doc.: IEEE 802.11-20/0133r0</a:t>
            </a:r>
          </a:p>
        </p:txBody>
      </p:sp>
      <p:sp>
        <p:nvSpPr>
          <p:cNvPr id="257" name="Title 1"/>
          <p:cNvSpPr txBox="1"/>
          <p:nvPr/>
        </p:nvSpPr>
        <p:spPr>
          <a:xfrm>
            <a:off x="4738463" y="542625"/>
            <a:ext cx="3011666" cy="1262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>
              <a:lnSpc>
                <a:spcPct val="90000"/>
              </a:lnSpc>
              <a:defRPr sz="3000" b="1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References</a:t>
            </a:r>
          </a:p>
        </p:txBody>
      </p:sp>
      <p:sp>
        <p:nvSpPr>
          <p:cNvPr id="258" name="Text Placeholder 2"/>
          <p:cNvSpPr txBox="1"/>
          <p:nvPr/>
        </p:nvSpPr>
        <p:spPr>
          <a:xfrm>
            <a:off x="827645" y="1769040"/>
            <a:ext cx="10635176" cy="4293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0000FF"/>
              </a:buClr>
              <a:buSzPct val="45000"/>
              <a:buFont typeface="Helvetica"/>
              <a:buChar char="l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https://www.itu.int/en/ITU-D/Emergency-Telecommunications/Pages/default.aspx</a:t>
            </a:r>
            <a:endParaRPr sz="280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0000FF"/>
              </a:buClr>
              <a:buSzPct val="45000"/>
              <a:buFont typeface="Helvetica"/>
              <a:buChar char="l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www.cellbroadcastforum.org</a:t>
            </a:r>
            <a:endParaRPr sz="280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Helvetica"/>
              <a:buChar char="l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https://www.cse.wustl.edu/~jain/cse574-14/ftp/disaster/index.html</a:t>
            </a:r>
            <a:endParaRPr sz="280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Helvetica"/>
              <a:buChar char="l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https://standards.ieee.org/standard/802_11-2016.html</a:t>
            </a:r>
            <a:endParaRPr sz="280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Helvetica"/>
              <a:buChar char="l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http://www.ieee802.org/11/Reports/tgbc_update.htm</a:t>
            </a:r>
            <a:endParaRPr sz="280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Helvetica"/>
              <a:buChar char="l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/>
              </a:rPr>
              <a:t>https://www.sharetechnote.com/html/Handbook_LTE_ETWS.html</a:t>
            </a:r>
            <a:endParaRPr sz="280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Helvetica"/>
              <a:buChar char="l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http://dot.gov.in/sites/default/files/Final%20NDCP-2018_0.pdf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Footer Placeholder 9"/>
          <p:cNvSpPr txBox="1"/>
          <p:nvPr/>
        </p:nvSpPr>
        <p:spPr>
          <a:xfrm>
            <a:off x="827645" y="6179887"/>
            <a:ext cx="1654713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b="1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Submission </a:t>
            </a:r>
            <a:r>
              <a:rPr b="0"/>
              <a:t>  </a:t>
            </a:r>
            <a:r>
              <a:rPr sz="1200" b="0">
                <a:latin typeface="+mn-lt"/>
                <a:ea typeface="+mn-ea"/>
                <a:cs typeface="+mn-cs"/>
                <a:sym typeface="Calibri"/>
              </a:rPr>
              <a:t>                                                                                                           </a:t>
            </a:r>
          </a:p>
        </p:txBody>
      </p:sp>
      <p:sp>
        <p:nvSpPr>
          <p:cNvPr id="125" name="Straight Connector 4"/>
          <p:cNvSpPr/>
          <p:nvPr/>
        </p:nvSpPr>
        <p:spPr>
          <a:xfrm>
            <a:off x="801858" y="745588"/>
            <a:ext cx="10635176" cy="1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6" name="Straight Connector 7"/>
          <p:cNvSpPr/>
          <p:nvPr/>
        </p:nvSpPr>
        <p:spPr>
          <a:xfrm>
            <a:off x="827646" y="6117104"/>
            <a:ext cx="10635176" cy="1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7" name="Date Placeholder 8"/>
          <p:cNvSpPr txBox="1"/>
          <p:nvPr/>
        </p:nvSpPr>
        <p:spPr>
          <a:xfrm>
            <a:off x="827645" y="334377"/>
            <a:ext cx="1654713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January 2020</a:t>
            </a:r>
          </a:p>
        </p:txBody>
      </p:sp>
      <p:sp>
        <p:nvSpPr>
          <p:cNvPr id="128" name="Slide Number Placeholder 10"/>
          <p:cNvSpPr txBox="1">
            <a:spLocks noGrp="1"/>
          </p:cNvSpPr>
          <p:nvPr>
            <p:ph type="sldNum" sz="quarter" idx="2"/>
          </p:nvPr>
        </p:nvSpPr>
        <p:spPr>
          <a:xfrm>
            <a:off x="6025856" y="6179887"/>
            <a:ext cx="218441" cy="34843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 sz="18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129" name="Footer Placeholder 9"/>
          <p:cNvSpPr txBox="1"/>
          <p:nvPr/>
        </p:nvSpPr>
        <p:spPr>
          <a:xfrm>
            <a:off x="8059608" y="6179887"/>
            <a:ext cx="3403213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b="1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Sandeep Agrawal, C-DOT India</a:t>
            </a:r>
            <a:r>
              <a:rPr b="0"/>
              <a:t>  </a:t>
            </a:r>
            <a:r>
              <a:rPr sz="1200" b="0">
                <a:latin typeface="+mn-lt"/>
                <a:ea typeface="+mn-ea"/>
                <a:cs typeface="+mn-cs"/>
                <a:sym typeface="Calibri"/>
              </a:rPr>
              <a:t>                                                                                                           </a:t>
            </a:r>
          </a:p>
        </p:txBody>
      </p:sp>
      <p:sp>
        <p:nvSpPr>
          <p:cNvPr id="130" name="Date Placeholder 8"/>
          <p:cNvSpPr txBox="1"/>
          <p:nvPr/>
        </p:nvSpPr>
        <p:spPr>
          <a:xfrm>
            <a:off x="8255382" y="334377"/>
            <a:ext cx="3011666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doc.: IEEE 802.11-20/0133r0</a:t>
            </a:r>
          </a:p>
        </p:txBody>
      </p:sp>
      <p:sp>
        <p:nvSpPr>
          <p:cNvPr id="131" name="Text Placeholder 2"/>
          <p:cNvSpPr txBox="1"/>
          <p:nvPr/>
        </p:nvSpPr>
        <p:spPr>
          <a:xfrm>
            <a:off x="827645" y="1677645"/>
            <a:ext cx="9071642" cy="43771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Introduction</a:t>
            </a:r>
          </a:p>
          <a:p>
            <a:pPr marL="228600" indent="-2286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WLAN Deployment in India</a:t>
            </a:r>
            <a:endParaRPr sz="2800"/>
          </a:p>
          <a:p>
            <a:pPr marL="228600" indent="-2286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Scenario in India</a:t>
            </a:r>
            <a:endParaRPr sz="2800"/>
          </a:p>
          <a:p>
            <a:pPr marL="228600" indent="-2286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Support in Cellular Technology &amp; Challenges</a:t>
            </a:r>
            <a:endParaRPr sz="2800"/>
          </a:p>
          <a:p>
            <a:pPr marL="228600" indent="-2286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IEEE 802.11 WLAN for Emergency Communication</a:t>
            </a:r>
            <a:endParaRPr sz="2800"/>
          </a:p>
          <a:p>
            <a:pPr marL="228600" indent="-2286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C-DOT Proprietary solution</a:t>
            </a:r>
            <a:endParaRPr sz="2800"/>
          </a:p>
          <a:p>
            <a:pPr marL="228600" indent="-2286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Use case</a:t>
            </a:r>
            <a:endParaRPr sz="2800"/>
          </a:p>
          <a:p>
            <a:pPr marL="228600" indent="-2286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Requirement</a:t>
            </a:r>
            <a:endParaRPr sz="2800"/>
          </a:p>
          <a:p>
            <a:pPr marL="228600" indent="-2286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IEEE 802.11 WLAN Capability</a:t>
            </a:r>
            <a:endParaRPr sz="2800"/>
          </a:p>
          <a:p>
            <a:pPr marL="228600" indent="-2286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Summary</a:t>
            </a:r>
            <a:endParaRPr sz="2800"/>
          </a:p>
          <a:p>
            <a:pPr marL="228600" indent="-2286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References</a:t>
            </a:r>
          </a:p>
        </p:txBody>
      </p:sp>
      <p:sp>
        <p:nvSpPr>
          <p:cNvPr id="132" name="Title 1"/>
          <p:cNvSpPr txBox="1"/>
          <p:nvPr/>
        </p:nvSpPr>
        <p:spPr>
          <a:xfrm>
            <a:off x="5024818" y="709501"/>
            <a:ext cx="1375983" cy="795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 defTabSz="886968">
              <a:lnSpc>
                <a:spcPct val="90000"/>
              </a:lnSpc>
              <a:defRPr sz="2910" b="1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Outline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Footer Placeholder 9"/>
          <p:cNvSpPr txBox="1"/>
          <p:nvPr/>
        </p:nvSpPr>
        <p:spPr>
          <a:xfrm>
            <a:off x="827645" y="6179887"/>
            <a:ext cx="1654713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b="1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Submission </a:t>
            </a:r>
            <a:r>
              <a:rPr b="0"/>
              <a:t>  </a:t>
            </a:r>
            <a:r>
              <a:rPr sz="1200" b="0">
                <a:latin typeface="+mn-lt"/>
                <a:ea typeface="+mn-ea"/>
                <a:cs typeface="+mn-cs"/>
                <a:sym typeface="Calibri"/>
              </a:rPr>
              <a:t>                                                                                                           </a:t>
            </a:r>
          </a:p>
        </p:txBody>
      </p:sp>
      <p:sp>
        <p:nvSpPr>
          <p:cNvPr id="135" name="Straight Connector 4"/>
          <p:cNvSpPr/>
          <p:nvPr/>
        </p:nvSpPr>
        <p:spPr>
          <a:xfrm>
            <a:off x="801858" y="745588"/>
            <a:ext cx="10635176" cy="1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6" name="Straight Connector 7"/>
          <p:cNvSpPr/>
          <p:nvPr/>
        </p:nvSpPr>
        <p:spPr>
          <a:xfrm>
            <a:off x="827646" y="6117104"/>
            <a:ext cx="10635176" cy="1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7" name="Date Placeholder 8"/>
          <p:cNvSpPr txBox="1"/>
          <p:nvPr/>
        </p:nvSpPr>
        <p:spPr>
          <a:xfrm>
            <a:off x="827645" y="334377"/>
            <a:ext cx="1654713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January 2020</a:t>
            </a:r>
          </a:p>
        </p:txBody>
      </p:sp>
      <p:sp>
        <p:nvSpPr>
          <p:cNvPr id="138" name="Slide Number Placeholder 10"/>
          <p:cNvSpPr txBox="1">
            <a:spLocks noGrp="1"/>
          </p:cNvSpPr>
          <p:nvPr>
            <p:ph type="sldNum" sz="quarter" idx="2"/>
          </p:nvPr>
        </p:nvSpPr>
        <p:spPr>
          <a:xfrm>
            <a:off x="6025856" y="6179887"/>
            <a:ext cx="218441" cy="34843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 sz="18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139" name="Footer Placeholder 9"/>
          <p:cNvSpPr txBox="1"/>
          <p:nvPr/>
        </p:nvSpPr>
        <p:spPr>
          <a:xfrm>
            <a:off x="8059608" y="6179887"/>
            <a:ext cx="3403213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b="1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Sandeep Agrawal, C-DOT India</a:t>
            </a:r>
            <a:r>
              <a:rPr b="0"/>
              <a:t>  </a:t>
            </a:r>
            <a:r>
              <a:rPr sz="1200" b="0">
                <a:latin typeface="+mn-lt"/>
                <a:ea typeface="+mn-ea"/>
                <a:cs typeface="+mn-cs"/>
                <a:sym typeface="Calibri"/>
              </a:rPr>
              <a:t>                                                                                                           </a:t>
            </a:r>
          </a:p>
        </p:txBody>
      </p:sp>
      <p:sp>
        <p:nvSpPr>
          <p:cNvPr id="140" name="Date Placeholder 8"/>
          <p:cNvSpPr txBox="1"/>
          <p:nvPr/>
        </p:nvSpPr>
        <p:spPr>
          <a:xfrm>
            <a:off x="8255382" y="334377"/>
            <a:ext cx="3011666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doc.: IEEE 802.11-20/0133r0</a:t>
            </a:r>
          </a:p>
        </p:txBody>
      </p:sp>
      <p:sp>
        <p:nvSpPr>
          <p:cNvPr id="141" name="Title 1"/>
          <p:cNvSpPr txBox="1"/>
          <p:nvPr/>
        </p:nvSpPr>
        <p:spPr>
          <a:xfrm>
            <a:off x="4508579" y="740894"/>
            <a:ext cx="3174840" cy="712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>
              <a:lnSpc>
                <a:spcPct val="90000"/>
              </a:lnSpc>
              <a:defRPr sz="3000" b="1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Introduction</a:t>
            </a:r>
          </a:p>
        </p:txBody>
      </p:sp>
      <p:sp>
        <p:nvSpPr>
          <p:cNvPr id="142" name="Text Placeholder 2"/>
          <p:cNvSpPr txBox="1"/>
          <p:nvPr/>
        </p:nvSpPr>
        <p:spPr>
          <a:xfrm>
            <a:off x="778411" y="1452407"/>
            <a:ext cx="10733645" cy="4691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Arial"/>
              <a:buChar char="•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Early Emergency Alert to the citizens living in areas prone to natural disasters such as floods, earthquake, cyclones, man-made disasters such as terrorist attacks etc. Is a very critical requirement.</a:t>
            </a:r>
            <a:endParaRPr sz="280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Arial"/>
              <a:buChar char="•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 such situation, all available communication infrastructure in the area require to be efficiently used to enable critical communication.</a:t>
            </a:r>
            <a:endParaRPr sz="280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Arial"/>
              <a:buChar char="•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Today cellular, TETRA, P25, old analog system or satellite hand phones etc. are the main communication medium in such situations.</a:t>
            </a:r>
            <a:endParaRPr sz="280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Arial"/>
              <a:buChar char="•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ITU has defines CAP (Common Alert Protocol) to send emergency alert message in all disaster situations.</a:t>
            </a:r>
            <a:endParaRPr sz="280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Arial"/>
              <a:buChar char="•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Cellular based communication is limited to only SIM based devices. Other non-SIM based devices such as Laptops, Tablets and desktops used by citizen in such areas shall also be used in such situations.</a:t>
            </a:r>
            <a:endParaRPr sz="280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Arial"/>
              <a:buChar char="•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Public Wi-Fi infrastructure is being deployed in every country. We propose to use this massive infrastructure for critical communication in emergency situation.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Footer Placeholder 9"/>
          <p:cNvSpPr txBox="1"/>
          <p:nvPr/>
        </p:nvSpPr>
        <p:spPr>
          <a:xfrm>
            <a:off x="827645" y="6179887"/>
            <a:ext cx="1654713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b="1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Submission </a:t>
            </a:r>
            <a:r>
              <a:rPr b="0"/>
              <a:t>  </a:t>
            </a:r>
            <a:r>
              <a:rPr sz="1200" b="0">
                <a:latin typeface="+mn-lt"/>
                <a:ea typeface="+mn-ea"/>
                <a:cs typeface="+mn-cs"/>
                <a:sym typeface="Calibri"/>
              </a:rPr>
              <a:t>                                                                                                           </a:t>
            </a:r>
          </a:p>
        </p:txBody>
      </p:sp>
      <p:sp>
        <p:nvSpPr>
          <p:cNvPr id="145" name="Straight Connector 4"/>
          <p:cNvSpPr/>
          <p:nvPr/>
        </p:nvSpPr>
        <p:spPr>
          <a:xfrm>
            <a:off x="801858" y="745588"/>
            <a:ext cx="10635176" cy="1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6" name="Straight Connector 7"/>
          <p:cNvSpPr/>
          <p:nvPr/>
        </p:nvSpPr>
        <p:spPr>
          <a:xfrm>
            <a:off x="827646" y="6117104"/>
            <a:ext cx="10635176" cy="1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7" name="Date Placeholder 8"/>
          <p:cNvSpPr txBox="1"/>
          <p:nvPr/>
        </p:nvSpPr>
        <p:spPr>
          <a:xfrm>
            <a:off x="827645" y="334377"/>
            <a:ext cx="1654713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January 2020</a:t>
            </a:r>
          </a:p>
        </p:txBody>
      </p:sp>
      <p:sp>
        <p:nvSpPr>
          <p:cNvPr id="148" name="Slide Number Placeholder 10"/>
          <p:cNvSpPr txBox="1">
            <a:spLocks noGrp="1"/>
          </p:cNvSpPr>
          <p:nvPr>
            <p:ph type="sldNum" sz="quarter" idx="2"/>
          </p:nvPr>
        </p:nvSpPr>
        <p:spPr>
          <a:xfrm>
            <a:off x="6025856" y="6179887"/>
            <a:ext cx="218441" cy="34843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 sz="18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149" name="Footer Placeholder 9"/>
          <p:cNvSpPr txBox="1"/>
          <p:nvPr/>
        </p:nvSpPr>
        <p:spPr>
          <a:xfrm>
            <a:off x="8059608" y="6179887"/>
            <a:ext cx="3403213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b="1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Sandeep Agrawal, C-DOT India</a:t>
            </a:r>
            <a:r>
              <a:rPr b="0"/>
              <a:t>  </a:t>
            </a:r>
            <a:r>
              <a:rPr sz="1200" b="0">
                <a:latin typeface="+mn-lt"/>
                <a:ea typeface="+mn-ea"/>
                <a:cs typeface="+mn-cs"/>
                <a:sym typeface="Calibri"/>
              </a:rPr>
              <a:t>                                                                                                           </a:t>
            </a:r>
          </a:p>
        </p:txBody>
      </p:sp>
      <p:sp>
        <p:nvSpPr>
          <p:cNvPr id="150" name="Date Placeholder 8"/>
          <p:cNvSpPr txBox="1"/>
          <p:nvPr/>
        </p:nvSpPr>
        <p:spPr>
          <a:xfrm>
            <a:off x="8255382" y="334377"/>
            <a:ext cx="3011666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doc.: IEEE 802.11-20/0133r0</a:t>
            </a:r>
          </a:p>
        </p:txBody>
      </p:sp>
      <p:sp>
        <p:nvSpPr>
          <p:cNvPr id="151" name="Title 1"/>
          <p:cNvSpPr txBox="1"/>
          <p:nvPr/>
        </p:nvSpPr>
        <p:spPr>
          <a:xfrm>
            <a:off x="2830490" y="740894"/>
            <a:ext cx="6234427" cy="625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algn="ctr">
              <a:lnSpc>
                <a:spcPct val="90000"/>
              </a:lnSpc>
              <a:defRPr sz="3000" b="1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WLAN Deployment in India</a:t>
            </a:r>
          </a:p>
        </p:txBody>
      </p:sp>
      <p:pic>
        <p:nvPicPr>
          <p:cNvPr id="152" name="Picture 14" descr="Picture 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9999" y="1475998"/>
            <a:ext cx="7519611" cy="3733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Picture 15" descr="Picture 1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7645" y="1850151"/>
            <a:ext cx="2257838" cy="3733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Picture 16" descr="Picture 1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38006" y="2239895"/>
            <a:ext cx="10829042" cy="7422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Picture 17" descr="Picture 17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89051" y="3036567"/>
            <a:ext cx="10635177" cy="30260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Footer Placeholder 9"/>
          <p:cNvSpPr txBox="1"/>
          <p:nvPr/>
        </p:nvSpPr>
        <p:spPr>
          <a:xfrm>
            <a:off x="827645" y="6179887"/>
            <a:ext cx="1654713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b="1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Submission </a:t>
            </a:r>
            <a:r>
              <a:rPr b="0"/>
              <a:t>  </a:t>
            </a:r>
            <a:r>
              <a:rPr sz="1200" b="0">
                <a:latin typeface="+mn-lt"/>
                <a:ea typeface="+mn-ea"/>
                <a:cs typeface="+mn-cs"/>
                <a:sym typeface="Calibri"/>
              </a:rPr>
              <a:t>                                                                                                           </a:t>
            </a:r>
          </a:p>
        </p:txBody>
      </p:sp>
      <p:sp>
        <p:nvSpPr>
          <p:cNvPr id="158" name="Straight Connector 4"/>
          <p:cNvSpPr/>
          <p:nvPr/>
        </p:nvSpPr>
        <p:spPr>
          <a:xfrm>
            <a:off x="801858" y="745588"/>
            <a:ext cx="10635176" cy="1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9" name="Straight Connector 7"/>
          <p:cNvSpPr/>
          <p:nvPr/>
        </p:nvSpPr>
        <p:spPr>
          <a:xfrm>
            <a:off x="827646" y="6117104"/>
            <a:ext cx="10635176" cy="1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0" name="Date Placeholder 8"/>
          <p:cNvSpPr txBox="1"/>
          <p:nvPr/>
        </p:nvSpPr>
        <p:spPr>
          <a:xfrm>
            <a:off x="827645" y="334377"/>
            <a:ext cx="1654713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January 2020</a:t>
            </a:r>
          </a:p>
        </p:txBody>
      </p:sp>
      <p:sp>
        <p:nvSpPr>
          <p:cNvPr id="161" name="Slide Number Placeholder 10"/>
          <p:cNvSpPr txBox="1">
            <a:spLocks noGrp="1"/>
          </p:cNvSpPr>
          <p:nvPr>
            <p:ph type="sldNum" sz="quarter" idx="2"/>
          </p:nvPr>
        </p:nvSpPr>
        <p:spPr>
          <a:xfrm>
            <a:off x="6025856" y="6179887"/>
            <a:ext cx="218441" cy="34843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 sz="18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162" name="Footer Placeholder 9"/>
          <p:cNvSpPr txBox="1"/>
          <p:nvPr/>
        </p:nvSpPr>
        <p:spPr>
          <a:xfrm>
            <a:off x="8059608" y="6179887"/>
            <a:ext cx="3403213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b="1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Sandeep Agrawal, C-DOT India</a:t>
            </a:r>
            <a:r>
              <a:rPr b="0"/>
              <a:t>  </a:t>
            </a:r>
            <a:r>
              <a:rPr sz="1200" b="0">
                <a:latin typeface="+mn-lt"/>
                <a:ea typeface="+mn-ea"/>
                <a:cs typeface="+mn-cs"/>
                <a:sym typeface="Calibri"/>
              </a:rPr>
              <a:t>                                                                                                           </a:t>
            </a:r>
          </a:p>
        </p:txBody>
      </p:sp>
      <p:sp>
        <p:nvSpPr>
          <p:cNvPr id="163" name="Date Placeholder 8"/>
          <p:cNvSpPr txBox="1"/>
          <p:nvPr/>
        </p:nvSpPr>
        <p:spPr>
          <a:xfrm>
            <a:off x="8255382" y="334377"/>
            <a:ext cx="3011666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doc.: IEEE 802.11-20/0133r0</a:t>
            </a:r>
          </a:p>
        </p:txBody>
      </p:sp>
      <p:sp>
        <p:nvSpPr>
          <p:cNvPr id="164" name="Title 1"/>
          <p:cNvSpPr txBox="1"/>
          <p:nvPr/>
        </p:nvSpPr>
        <p:spPr>
          <a:xfrm>
            <a:off x="625019" y="818412"/>
            <a:ext cx="2059966" cy="631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defTabSz="585215">
              <a:lnSpc>
                <a:spcPct val="90000"/>
              </a:lnSpc>
              <a:defRPr sz="1919" b="1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Scenario in India</a:t>
            </a:r>
          </a:p>
        </p:txBody>
      </p:sp>
      <p:pic>
        <p:nvPicPr>
          <p:cNvPr id="165" name="Picture 15" descr="Picture 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0399" y="1344621"/>
            <a:ext cx="5565601" cy="14772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Picture 16" descr="Picture 1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41413" y="1431102"/>
            <a:ext cx="4641165" cy="45173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Picture 17" descr="Picture 1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00250" y="5322003"/>
            <a:ext cx="4641163" cy="7882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Picture 14" descr="Picture 1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06016" y="2614415"/>
            <a:ext cx="5638281" cy="26336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Footer Placeholder 9"/>
          <p:cNvSpPr txBox="1"/>
          <p:nvPr/>
        </p:nvSpPr>
        <p:spPr>
          <a:xfrm>
            <a:off x="827645" y="6179887"/>
            <a:ext cx="1654713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b="1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Submission </a:t>
            </a:r>
            <a:r>
              <a:rPr b="0"/>
              <a:t>  </a:t>
            </a:r>
            <a:r>
              <a:rPr sz="1200" b="0">
                <a:latin typeface="+mn-lt"/>
                <a:ea typeface="+mn-ea"/>
                <a:cs typeface="+mn-cs"/>
                <a:sym typeface="Calibri"/>
              </a:rPr>
              <a:t>                                                                                                           </a:t>
            </a:r>
          </a:p>
        </p:txBody>
      </p:sp>
      <p:sp>
        <p:nvSpPr>
          <p:cNvPr id="171" name="Straight Connector 4"/>
          <p:cNvSpPr/>
          <p:nvPr/>
        </p:nvSpPr>
        <p:spPr>
          <a:xfrm>
            <a:off x="801858" y="745588"/>
            <a:ext cx="10635176" cy="1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2" name="Straight Connector 7"/>
          <p:cNvSpPr/>
          <p:nvPr/>
        </p:nvSpPr>
        <p:spPr>
          <a:xfrm>
            <a:off x="827646" y="6117104"/>
            <a:ext cx="10635176" cy="1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3" name="Date Placeholder 8"/>
          <p:cNvSpPr txBox="1"/>
          <p:nvPr/>
        </p:nvSpPr>
        <p:spPr>
          <a:xfrm>
            <a:off x="827645" y="334377"/>
            <a:ext cx="1654713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January 2020</a:t>
            </a:r>
          </a:p>
        </p:txBody>
      </p:sp>
      <p:sp>
        <p:nvSpPr>
          <p:cNvPr id="174" name="Slide Number Placeholder 10"/>
          <p:cNvSpPr txBox="1">
            <a:spLocks noGrp="1"/>
          </p:cNvSpPr>
          <p:nvPr>
            <p:ph type="sldNum" sz="quarter" idx="2"/>
          </p:nvPr>
        </p:nvSpPr>
        <p:spPr>
          <a:xfrm>
            <a:off x="6025856" y="6179887"/>
            <a:ext cx="218441" cy="34843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 sz="18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175" name="Footer Placeholder 9"/>
          <p:cNvSpPr txBox="1"/>
          <p:nvPr/>
        </p:nvSpPr>
        <p:spPr>
          <a:xfrm>
            <a:off x="8059608" y="6179887"/>
            <a:ext cx="3403213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b="1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Sandeep Agrawal, C-DOT India</a:t>
            </a:r>
            <a:r>
              <a:rPr b="0"/>
              <a:t>  </a:t>
            </a:r>
            <a:r>
              <a:rPr sz="1200" b="0">
                <a:latin typeface="+mn-lt"/>
                <a:ea typeface="+mn-ea"/>
                <a:cs typeface="+mn-cs"/>
                <a:sym typeface="Calibri"/>
              </a:rPr>
              <a:t>                                                                                                           </a:t>
            </a:r>
          </a:p>
        </p:txBody>
      </p:sp>
      <p:sp>
        <p:nvSpPr>
          <p:cNvPr id="176" name="Date Placeholder 8"/>
          <p:cNvSpPr txBox="1"/>
          <p:nvPr/>
        </p:nvSpPr>
        <p:spPr>
          <a:xfrm>
            <a:off x="8255382" y="334377"/>
            <a:ext cx="3011666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doc.: IEEE 802.11-20/0133r0</a:t>
            </a:r>
          </a:p>
        </p:txBody>
      </p:sp>
      <p:sp>
        <p:nvSpPr>
          <p:cNvPr id="177" name="Title 1"/>
          <p:cNvSpPr txBox="1"/>
          <p:nvPr/>
        </p:nvSpPr>
        <p:spPr>
          <a:xfrm>
            <a:off x="2633541" y="691153"/>
            <a:ext cx="7683019" cy="1262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>
              <a:lnSpc>
                <a:spcPct val="90000"/>
              </a:lnSpc>
              <a:spcBef>
                <a:spcPts val="600"/>
              </a:spcBef>
              <a:defRPr sz="3000" b="1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 Emergency Alert in Cellular Technology</a:t>
            </a:r>
          </a:p>
        </p:txBody>
      </p:sp>
      <p:sp>
        <p:nvSpPr>
          <p:cNvPr id="178" name="Text Placeholder 2"/>
          <p:cNvSpPr txBox="1"/>
          <p:nvPr/>
        </p:nvSpPr>
        <p:spPr>
          <a:xfrm>
            <a:off x="764884" y="2007747"/>
            <a:ext cx="10958825" cy="3703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Arial"/>
              <a:buChar char="•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Cell Broadcast/Cell Information (CB) is a common method of sending messages to multiple mobiles telephone users in a defined area at the same time in all cellular networks.</a:t>
            </a:r>
            <a:endParaRPr sz="280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Arial"/>
              <a:buChar char="•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280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Arial"/>
              <a:buChar char="•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Cell Broadcast Centre (CBC), a system which is the source of SMS-CB, is connected to a base station controller (BSC) in GSM networks, to a radio network controller (RNC) in UMTS networks, to a Mobility Management Entity (MME) in LTE networks or to a core Access and Mobility management Function (AMF) in 5G networks.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Arial"/>
              <a:buChar char="•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Arial"/>
              <a:buChar char="•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Cell Broadcast Entity (CBE) is a multi-user front-end that allows the definition and control of SMS-CB messages. A CBE can be located at the site of a content provider. At the site of the operator a so-called Cell Broadcast Centre (CBC) is located. The CBC is the heart of the Cell Broadcast System and acts as a server for all CBE clients. It takes care of the administration of all SMS-CB messages it receives from the CBEs and does the communication towards the GSM network.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Footer Placeholder 9"/>
          <p:cNvSpPr txBox="1"/>
          <p:nvPr/>
        </p:nvSpPr>
        <p:spPr>
          <a:xfrm>
            <a:off x="827645" y="6179887"/>
            <a:ext cx="1654713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b="1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Submission </a:t>
            </a:r>
            <a:r>
              <a:rPr b="0"/>
              <a:t>  </a:t>
            </a:r>
            <a:r>
              <a:rPr sz="1200" b="0">
                <a:latin typeface="+mn-lt"/>
                <a:ea typeface="+mn-ea"/>
                <a:cs typeface="+mn-cs"/>
                <a:sym typeface="Calibri"/>
              </a:rPr>
              <a:t>                                                                                                           </a:t>
            </a:r>
          </a:p>
        </p:txBody>
      </p:sp>
      <p:sp>
        <p:nvSpPr>
          <p:cNvPr id="181" name="Straight Connector 4"/>
          <p:cNvSpPr/>
          <p:nvPr/>
        </p:nvSpPr>
        <p:spPr>
          <a:xfrm>
            <a:off x="801858" y="745588"/>
            <a:ext cx="10635176" cy="1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2" name="Straight Connector 7"/>
          <p:cNvSpPr/>
          <p:nvPr/>
        </p:nvSpPr>
        <p:spPr>
          <a:xfrm>
            <a:off x="827646" y="6117104"/>
            <a:ext cx="10635176" cy="1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3" name="Date Placeholder 8"/>
          <p:cNvSpPr txBox="1"/>
          <p:nvPr/>
        </p:nvSpPr>
        <p:spPr>
          <a:xfrm>
            <a:off x="827645" y="334377"/>
            <a:ext cx="1654713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January 2020</a:t>
            </a:r>
          </a:p>
        </p:txBody>
      </p:sp>
      <p:sp>
        <p:nvSpPr>
          <p:cNvPr id="184" name="Slide Number Placeholder 10"/>
          <p:cNvSpPr txBox="1">
            <a:spLocks noGrp="1"/>
          </p:cNvSpPr>
          <p:nvPr>
            <p:ph type="sldNum" sz="quarter" idx="2"/>
          </p:nvPr>
        </p:nvSpPr>
        <p:spPr>
          <a:xfrm>
            <a:off x="6025856" y="6179887"/>
            <a:ext cx="218441" cy="34843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 sz="18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185" name="Footer Placeholder 9"/>
          <p:cNvSpPr txBox="1"/>
          <p:nvPr/>
        </p:nvSpPr>
        <p:spPr>
          <a:xfrm>
            <a:off x="8059608" y="6179887"/>
            <a:ext cx="3403213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b="1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Sandeep Agrawal, C-DOT India</a:t>
            </a:r>
            <a:r>
              <a:rPr b="0"/>
              <a:t>  </a:t>
            </a:r>
            <a:r>
              <a:rPr sz="1200" b="0">
                <a:latin typeface="+mn-lt"/>
                <a:ea typeface="+mn-ea"/>
                <a:cs typeface="+mn-cs"/>
                <a:sym typeface="Calibri"/>
              </a:rPr>
              <a:t>                                                                                                           </a:t>
            </a:r>
          </a:p>
        </p:txBody>
      </p:sp>
      <p:sp>
        <p:nvSpPr>
          <p:cNvPr id="186" name="Date Placeholder 8"/>
          <p:cNvSpPr txBox="1"/>
          <p:nvPr/>
        </p:nvSpPr>
        <p:spPr>
          <a:xfrm>
            <a:off x="8255382" y="334377"/>
            <a:ext cx="3011666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doc.: IEEE 802.11-20/0133r0</a:t>
            </a:r>
          </a:p>
        </p:txBody>
      </p:sp>
      <p:sp>
        <p:nvSpPr>
          <p:cNvPr id="187" name="Title 1"/>
          <p:cNvSpPr txBox="1"/>
          <p:nvPr/>
        </p:nvSpPr>
        <p:spPr>
          <a:xfrm>
            <a:off x="2971749" y="862193"/>
            <a:ext cx="6346969" cy="641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lnSpc>
                <a:spcPct val="90000"/>
              </a:lnSpc>
              <a:defRPr sz="3000" b="1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Challenges with Cellular Network</a:t>
            </a:r>
          </a:p>
        </p:txBody>
      </p:sp>
      <p:sp>
        <p:nvSpPr>
          <p:cNvPr id="188" name="Text Placeholder 2"/>
          <p:cNvSpPr txBox="1"/>
          <p:nvPr/>
        </p:nvSpPr>
        <p:spPr>
          <a:xfrm>
            <a:off x="801857" y="1769041"/>
            <a:ext cx="10660965" cy="4226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45000"/>
              <a:buFont typeface="Helvetica"/>
              <a:buChar char="●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Network Congestion</a:t>
            </a:r>
            <a:endParaRPr sz="280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45000"/>
              <a:buFont typeface="Helvetica"/>
              <a:buChar char="●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Licensed Spectrum (costly)</a:t>
            </a:r>
            <a:endParaRPr sz="280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45000"/>
              <a:buFont typeface="Helvetica"/>
              <a:buChar char="●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Very High CAPEX and OPEX</a:t>
            </a:r>
            <a:endParaRPr sz="280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45000"/>
              <a:buFont typeface="Helvetica"/>
              <a:buChar char="●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Emergency messages can only be convey to SIM based devices</a:t>
            </a:r>
            <a:endParaRPr sz="280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45000"/>
              <a:buFont typeface="Helvetica"/>
              <a:buChar char="●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Not easily deployable</a:t>
            </a:r>
            <a:endParaRPr sz="280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45000"/>
              <a:buFont typeface="Helvetica"/>
              <a:buChar char="●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Coverage issue</a:t>
            </a:r>
            <a:endParaRPr sz="2800"/>
          </a:p>
          <a:p>
            <a:pPr marL="685800" lvl="1" indent="-228600">
              <a:lnSpc>
                <a:spcPct val="90000"/>
              </a:lnSpc>
              <a:spcBef>
                <a:spcPts val="1400"/>
              </a:spcBef>
              <a:buSzPct val="45000"/>
              <a:buFont typeface="Helvetica"/>
              <a:buChar char="●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Rural: No Coverage</a:t>
            </a:r>
            <a:endParaRPr sz="2400"/>
          </a:p>
          <a:p>
            <a:pPr marL="685800" lvl="1" indent="-228600">
              <a:lnSpc>
                <a:spcPct val="90000"/>
              </a:lnSpc>
              <a:spcBef>
                <a:spcPts val="1400"/>
              </a:spcBef>
              <a:buSzPct val="45000"/>
              <a:buFont typeface="Helvetica"/>
              <a:buChar char="●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Urban: Poor mobile coverage inside the buildings</a:t>
            </a:r>
            <a:endParaRPr sz="2400"/>
          </a:p>
          <a:p>
            <a:pPr marL="685800" lvl="1" indent="-228600">
              <a:lnSpc>
                <a:spcPct val="90000"/>
              </a:lnSpc>
              <a:spcBef>
                <a:spcPts val="1400"/>
              </a:spcBef>
              <a:buSzPct val="45000"/>
              <a:buFont typeface="Helvetica"/>
              <a:buChar char="●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Mines, High rise building etc. Has coverage issue.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Footer Placeholder 9"/>
          <p:cNvSpPr txBox="1"/>
          <p:nvPr/>
        </p:nvSpPr>
        <p:spPr>
          <a:xfrm>
            <a:off x="827645" y="6179887"/>
            <a:ext cx="1654713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b="1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Submission </a:t>
            </a:r>
            <a:r>
              <a:rPr b="0"/>
              <a:t>  </a:t>
            </a:r>
            <a:r>
              <a:rPr sz="1200" b="0">
                <a:latin typeface="+mn-lt"/>
                <a:ea typeface="+mn-ea"/>
                <a:cs typeface="+mn-cs"/>
                <a:sym typeface="Calibri"/>
              </a:rPr>
              <a:t>                                                                                                           </a:t>
            </a:r>
          </a:p>
        </p:txBody>
      </p:sp>
      <p:sp>
        <p:nvSpPr>
          <p:cNvPr id="191" name="Straight Connector 4"/>
          <p:cNvSpPr/>
          <p:nvPr/>
        </p:nvSpPr>
        <p:spPr>
          <a:xfrm>
            <a:off x="801858" y="745588"/>
            <a:ext cx="10635176" cy="1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2" name="Straight Connector 7"/>
          <p:cNvSpPr/>
          <p:nvPr/>
        </p:nvSpPr>
        <p:spPr>
          <a:xfrm>
            <a:off x="827646" y="6117104"/>
            <a:ext cx="10635176" cy="1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3" name="Date Placeholder 8"/>
          <p:cNvSpPr txBox="1"/>
          <p:nvPr/>
        </p:nvSpPr>
        <p:spPr>
          <a:xfrm>
            <a:off x="827645" y="334377"/>
            <a:ext cx="1654713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January 2020</a:t>
            </a:r>
          </a:p>
        </p:txBody>
      </p:sp>
      <p:sp>
        <p:nvSpPr>
          <p:cNvPr id="194" name="Slide Number Placeholder 10"/>
          <p:cNvSpPr txBox="1">
            <a:spLocks noGrp="1"/>
          </p:cNvSpPr>
          <p:nvPr>
            <p:ph type="sldNum" sz="quarter" idx="2"/>
          </p:nvPr>
        </p:nvSpPr>
        <p:spPr>
          <a:xfrm>
            <a:off x="6025856" y="6179887"/>
            <a:ext cx="218441" cy="34843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 sz="18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195" name="Footer Placeholder 9"/>
          <p:cNvSpPr txBox="1"/>
          <p:nvPr/>
        </p:nvSpPr>
        <p:spPr>
          <a:xfrm>
            <a:off x="8059608" y="6179887"/>
            <a:ext cx="3403213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b="1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Sandeep Agrawal, C-DOT India</a:t>
            </a:r>
            <a:r>
              <a:rPr b="0"/>
              <a:t>  </a:t>
            </a:r>
            <a:r>
              <a:rPr sz="1200" b="0">
                <a:latin typeface="+mn-lt"/>
                <a:ea typeface="+mn-ea"/>
                <a:cs typeface="+mn-cs"/>
                <a:sym typeface="Calibri"/>
              </a:rPr>
              <a:t>                                                                                                           </a:t>
            </a:r>
          </a:p>
        </p:txBody>
      </p:sp>
      <p:sp>
        <p:nvSpPr>
          <p:cNvPr id="196" name="Date Placeholder 8"/>
          <p:cNvSpPr txBox="1"/>
          <p:nvPr/>
        </p:nvSpPr>
        <p:spPr>
          <a:xfrm>
            <a:off x="8255382" y="334377"/>
            <a:ext cx="3011666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doc.: IEEE 802.11-20/0133r0</a:t>
            </a:r>
          </a:p>
        </p:txBody>
      </p:sp>
      <p:sp>
        <p:nvSpPr>
          <p:cNvPr id="197" name="Title 1"/>
          <p:cNvSpPr txBox="1"/>
          <p:nvPr/>
        </p:nvSpPr>
        <p:spPr>
          <a:xfrm>
            <a:off x="1773259" y="651612"/>
            <a:ext cx="9294380" cy="772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>
              <a:lnSpc>
                <a:spcPct val="90000"/>
              </a:lnSpc>
              <a:defRPr sz="3000" b="1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IEEE 802.11 WLAN for Emergency Communication</a:t>
            </a:r>
          </a:p>
        </p:txBody>
      </p:sp>
      <p:sp>
        <p:nvSpPr>
          <p:cNvPr id="198" name="Text Placeholder 2"/>
          <p:cNvSpPr txBox="1"/>
          <p:nvPr/>
        </p:nvSpPr>
        <p:spPr>
          <a:xfrm>
            <a:off x="827646" y="1394631"/>
            <a:ext cx="10922822" cy="50914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>
              <a:lnSpc>
                <a:spcPct val="90000"/>
              </a:lnSpc>
              <a:spcBef>
                <a:spcPts val="100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802.11 WLAN is suitable network for Emergency Communication due to following features:</a:t>
            </a:r>
            <a:endParaRPr sz="2800"/>
          </a:p>
          <a:p>
            <a:pPr marL="685800" lvl="1" indent="-228600">
              <a:lnSpc>
                <a:spcPct val="90000"/>
              </a:lnSpc>
              <a:spcBef>
                <a:spcPts val="1400"/>
              </a:spcBef>
              <a:buSzPct val="45000"/>
              <a:buFont typeface="Helvetica"/>
              <a:buChar char="●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Low cost network</a:t>
            </a:r>
            <a:endParaRPr sz="2400"/>
          </a:p>
          <a:p>
            <a:pPr marL="685800" lvl="1" indent="-228600">
              <a:lnSpc>
                <a:spcPct val="90000"/>
              </a:lnSpc>
              <a:spcBef>
                <a:spcPts val="1400"/>
              </a:spcBef>
              <a:buSzPct val="45000"/>
              <a:buFont typeface="Helvetica"/>
              <a:buChar char="●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Low powered Hotspot (Can work on Solar powers)</a:t>
            </a:r>
            <a:endParaRPr sz="2400"/>
          </a:p>
          <a:p>
            <a:pPr marL="685800" lvl="1" indent="-228600">
              <a:lnSpc>
                <a:spcPct val="90000"/>
              </a:lnSpc>
              <a:spcBef>
                <a:spcPts val="1400"/>
              </a:spcBef>
              <a:buSzPct val="45000"/>
              <a:buFont typeface="Helvetica"/>
              <a:buChar char="●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Unlicensed Spectrum</a:t>
            </a:r>
            <a:endParaRPr sz="2400"/>
          </a:p>
          <a:p>
            <a:pPr marL="685800" lvl="1" indent="-228600">
              <a:lnSpc>
                <a:spcPct val="90000"/>
              </a:lnSpc>
              <a:spcBef>
                <a:spcPts val="1400"/>
              </a:spcBef>
              <a:buSzPct val="45000"/>
              <a:buFont typeface="Helvetica"/>
              <a:buChar char="●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large number of users can be served with one Hotspot</a:t>
            </a:r>
            <a:endParaRPr sz="2400"/>
          </a:p>
          <a:p>
            <a:pPr marL="685800" lvl="1" indent="-228600">
              <a:lnSpc>
                <a:spcPct val="90000"/>
              </a:lnSpc>
              <a:spcBef>
                <a:spcPts val="1400"/>
              </a:spcBef>
              <a:buSzPct val="45000"/>
              <a:buFont typeface="Helvetica"/>
              <a:buChar char="●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Backward compatible standards to support all user devices</a:t>
            </a:r>
            <a:endParaRPr sz="2400"/>
          </a:p>
          <a:p>
            <a:pPr marL="685800" lvl="1" indent="-228600">
              <a:lnSpc>
                <a:spcPct val="90000"/>
              </a:lnSpc>
              <a:spcBef>
                <a:spcPts val="1400"/>
              </a:spcBef>
              <a:buSzPct val="45000"/>
              <a:buFont typeface="Helvetica"/>
              <a:buChar char="●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Easily deployable. (Deploying Wi-FI Hotspot with Satellite Backhaul is very easy compared to deploying Cellular)</a:t>
            </a:r>
            <a:endParaRPr sz="2400"/>
          </a:p>
          <a:p>
            <a:pPr marL="685800" lvl="1" indent="-228600">
              <a:lnSpc>
                <a:spcPct val="90000"/>
              </a:lnSpc>
              <a:spcBef>
                <a:spcPts val="1400"/>
              </a:spcBef>
              <a:buSzPct val="45000"/>
              <a:buFont typeface="Helvetica"/>
              <a:buChar char="●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High Data Rate support</a:t>
            </a:r>
            <a:endParaRPr sz="2400"/>
          </a:p>
          <a:p>
            <a:pPr marL="685800" lvl="1" indent="-228600">
              <a:lnSpc>
                <a:spcPct val="90000"/>
              </a:lnSpc>
              <a:spcBef>
                <a:spcPts val="1400"/>
              </a:spcBef>
              <a:buSzPct val="45000"/>
              <a:buFont typeface="Helvetica"/>
              <a:buChar char="●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SIM as well as Non SIM devices can get alerts</a:t>
            </a:r>
            <a:endParaRPr sz="2400"/>
          </a:p>
          <a:p>
            <a:pPr marL="685800" lvl="1" indent="-228600">
              <a:lnSpc>
                <a:spcPct val="90000"/>
              </a:lnSpc>
              <a:spcBef>
                <a:spcPts val="1400"/>
              </a:spcBef>
              <a:buSzPct val="45000"/>
              <a:buFont typeface="Helvetica"/>
              <a:buChar char="●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Indoor coverage as well as outdoor</a:t>
            </a:r>
            <a:endParaRPr sz="2400"/>
          </a:p>
          <a:p>
            <a:pPr marL="685800" lvl="1" indent="-228600">
              <a:lnSpc>
                <a:spcPct val="90000"/>
              </a:lnSpc>
              <a:spcBef>
                <a:spcPts val="1400"/>
              </a:spcBef>
              <a:buSzPct val="45000"/>
              <a:buFont typeface="Helvetica"/>
              <a:buChar char="●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Mesh topology for coverage extension in a given area</a:t>
            </a:r>
            <a:endParaRPr sz="2400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Footer Placeholder 9"/>
          <p:cNvSpPr txBox="1"/>
          <p:nvPr/>
        </p:nvSpPr>
        <p:spPr>
          <a:xfrm>
            <a:off x="827645" y="6179887"/>
            <a:ext cx="1654713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b="1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Submission </a:t>
            </a:r>
            <a:r>
              <a:rPr b="0"/>
              <a:t>  </a:t>
            </a:r>
            <a:r>
              <a:rPr sz="1200" b="0">
                <a:latin typeface="+mn-lt"/>
                <a:ea typeface="+mn-ea"/>
                <a:cs typeface="+mn-cs"/>
                <a:sym typeface="Calibri"/>
              </a:rPr>
              <a:t>                                                                                                           </a:t>
            </a:r>
          </a:p>
        </p:txBody>
      </p:sp>
      <p:sp>
        <p:nvSpPr>
          <p:cNvPr id="201" name="Straight Connector 4"/>
          <p:cNvSpPr/>
          <p:nvPr/>
        </p:nvSpPr>
        <p:spPr>
          <a:xfrm>
            <a:off x="801858" y="745588"/>
            <a:ext cx="10635176" cy="1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2" name="Straight Connector 7"/>
          <p:cNvSpPr/>
          <p:nvPr/>
        </p:nvSpPr>
        <p:spPr>
          <a:xfrm>
            <a:off x="827646" y="6117104"/>
            <a:ext cx="10635176" cy="1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3" name="Date Placeholder 8"/>
          <p:cNvSpPr txBox="1"/>
          <p:nvPr/>
        </p:nvSpPr>
        <p:spPr>
          <a:xfrm>
            <a:off x="827645" y="334377"/>
            <a:ext cx="1654713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January 2020</a:t>
            </a:r>
          </a:p>
        </p:txBody>
      </p:sp>
      <p:sp>
        <p:nvSpPr>
          <p:cNvPr id="204" name="Slide Number Placeholder 10"/>
          <p:cNvSpPr txBox="1">
            <a:spLocks noGrp="1"/>
          </p:cNvSpPr>
          <p:nvPr>
            <p:ph type="sldNum" sz="quarter" idx="2"/>
          </p:nvPr>
        </p:nvSpPr>
        <p:spPr>
          <a:xfrm>
            <a:off x="6025856" y="6179887"/>
            <a:ext cx="218441" cy="34843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 sz="18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205" name="Footer Placeholder 9"/>
          <p:cNvSpPr txBox="1"/>
          <p:nvPr/>
        </p:nvSpPr>
        <p:spPr>
          <a:xfrm>
            <a:off x="8059608" y="6179887"/>
            <a:ext cx="3403213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b="1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Sandeep Agrawal, C-DOT India</a:t>
            </a:r>
            <a:r>
              <a:rPr b="0"/>
              <a:t>  </a:t>
            </a:r>
            <a:r>
              <a:rPr sz="1200" b="0">
                <a:latin typeface="+mn-lt"/>
                <a:ea typeface="+mn-ea"/>
                <a:cs typeface="+mn-cs"/>
                <a:sym typeface="Calibri"/>
              </a:rPr>
              <a:t>                                                                                                           </a:t>
            </a:r>
          </a:p>
        </p:txBody>
      </p:sp>
      <p:sp>
        <p:nvSpPr>
          <p:cNvPr id="206" name="Date Placeholder 8"/>
          <p:cNvSpPr txBox="1"/>
          <p:nvPr/>
        </p:nvSpPr>
        <p:spPr>
          <a:xfrm>
            <a:off x="8255382" y="334377"/>
            <a:ext cx="3011666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doc.: IEEE 802.11-20/0133r0</a:t>
            </a:r>
          </a:p>
        </p:txBody>
      </p:sp>
      <p:sp>
        <p:nvSpPr>
          <p:cNvPr id="207" name="Title 1"/>
          <p:cNvSpPr txBox="1"/>
          <p:nvPr/>
        </p:nvSpPr>
        <p:spPr>
          <a:xfrm>
            <a:off x="3423382" y="598978"/>
            <a:ext cx="5443705" cy="1021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>
              <a:lnSpc>
                <a:spcPct val="90000"/>
              </a:lnSpc>
              <a:defRPr sz="3000" b="1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C-DOT Proprietary Solution</a:t>
            </a:r>
          </a:p>
        </p:txBody>
      </p:sp>
      <p:pic>
        <p:nvPicPr>
          <p:cNvPr id="208" name="Picture 14" descr="Picture 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1857" y="1619999"/>
            <a:ext cx="10660965" cy="44426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1263</Words>
  <Application>Microsoft Office PowerPoint</Application>
  <PresentationFormat>Widescreen</PresentationFormat>
  <Paragraphs>173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Helvetica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Stanley, Dorothy</dc:creator>
  <cp:lastModifiedBy>Stanley, Dorothy</cp:lastModifiedBy>
  <cp:revision>2</cp:revision>
  <dcterms:modified xsi:type="dcterms:W3CDTF">2020-01-13T18:26:09Z</dcterms:modified>
</cp:coreProperties>
</file>