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_rels/presentation.xml.rels" ContentType="application/vnd.openxmlformats-package.relationships+xml"/>
  <Override PartName="/ppt/media/image12.png" ContentType="image/png"/>
  <Override PartName="/ppt/media/image4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11.png" ContentType="image/png"/>
  <Override PartName="/ppt/media/image5.png" ContentType="image/png"/>
  <Override PartName="/ppt/media/image2.jpeg" ContentType="image/jpeg"/>
  <Override PartName="/ppt/media/image7.jpeg" ContentType="image/jpeg"/>
  <Override PartName="/ppt/media/image8.jpeg" ContentType="image/jpeg"/>
  <Override PartName="/ppt/media/image10.png" ContentType="image/png"/>
  <Override PartName="/ppt/media/image9.png" ContentType="image/png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027F9A0-61F8-404B-B2AE-04ED56625CBA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272E0EE-0578-483C-BB78-E449B2170DB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1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2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82B59F1-4C8B-485B-9EA6-F0EDF334A0D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2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A2C9588-6D4B-4931-A787-C13396DDE76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50EC62E-33FD-4AB9-AAB6-7026A1DE24B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4BBF57C-989D-4CCB-9062-F84C8D5AF8B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4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55A9DF0-0577-44CD-B572-A8A2B2366A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7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8B50C8B-D577-4819-B639-A65F9A42A47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1987002-D8AA-459A-BE39-CC3A8C71C9C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9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E143AFB-7FE2-4913-9902-CF7008DE66D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13A0DB2-02EC-4247-AE65-9ACC7890714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A8334FF-C28A-4125-B113-1D534531F52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7D8C6C-E699-4A02-8B6A-E01CB80B9E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1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6453864-4296-4AB4-8F5C-1B04978C2E8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667560" y="35712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802.11-20/0132-01-00bc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200473C-966F-47CB-BABA-34F918A72B1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4"/>
          <p:cNvSpPr/>
          <p:nvPr/>
        </p:nvSpPr>
        <p:spPr>
          <a:xfrm>
            <a:off x="6667560" y="41328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802.11-20/0132-00-00bc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8CB96F7-26C9-43F4-9D62-BDE7999F541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914400" y="46980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 Multipurpose Remote Identification: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828800" y="1463760"/>
            <a:ext cx="8534160" cy="4759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2020-01-13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F1FB9C3-33FE-4391-B0EA-68E1CA1A416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993600" y="197316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01" name="TextShape 6"/>
          <p:cNvSpPr txBox="1"/>
          <p:nvPr/>
        </p:nvSpPr>
        <p:spPr>
          <a:xfrm>
            <a:off x="929520" y="33372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graphicFrame>
        <p:nvGraphicFramePr>
          <p:cNvPr id="102" name="Table 7"/>
          <p:cNvGraphicFramePr/>
          <p:nvPr/>
        </p:nvGraphicFramePr>
        <p:xfrm>
          <a:off x="1188720" y="2745360"/>
          <a:ext cx="9966960" cy="1558440"/>
        </p:xfrm>
        <a:graphic>
          <a:graphicData uri="http://schemas.openxmlformats.org/drawingml/2006/table">
            <a:tbl>
              <a:tblPr/>
              <a:tblGrid>
                <a:gridCol w="2077200"/>
                <a:gridCol w="1824480"/>
                <a:gridCol w="1493640"/>
                <a:gridCol w="1609200"/>
                <a:gridCol w="2962440"/>
              </a:tblGrid>
              <a:tr h="347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Address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Phone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Email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51768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Robert Moskowitz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HTT Consulting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248-968-9809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rgm@labs.htt-consult.com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FBA311-DC4C-41B8-80F0-4CF791E5C5E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52" name="" descr=""/>
          <p:cNvPicPr/>
          <p:nvPr/>
        </p:nvPicPr>
        <p:blipFill>
          <a:blip r:embed="rId1"/>
          <a:stretch/>
        </p:blipFill>
        <p:spPr>
          <a:xfrm>
            <a:off x="1458720" y="914400"/>
            <a:ext cx="9040680" cy="5029200"/>
          </a:xfrm>
          <a:prstGeom prst="rect">
            <a:avLst/>
          </a:prstGeom>
          <a:ln>
            <a:noFill/>
          </a:ln>
        </p:spPr>
      </p:pic>
      <p:sp>
        <p:nvSpPr>
          <p:cNvPr id="153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26676B4-9F45-4063-AFD6-AAC1E44DAB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56" name="" descr=""/>
          <p:cNvPicPr/>
          <p:nvPr/>
        </p:nvPicPr>
        <p:blipFill>
          <a:blip r:embed="rId1"/>
          <a:stretch/>
        </p:blipFill>
        <p:spPr>
          <a:xfrm>
            <a:off x="1897200" y="914760"/>
            <a:ext cx="8955720" cy="5028840"/>
          </a:xfrm>
          <a:prstGeom prst="rect">
            <a:avLst/>
          </a:prstGeom>
          <a:ln>
            <a:noFill/>
          </a:ln>
        </p:spPr>
      </p:pic>
      <p:sp>
        <p:nvSpPr>
          <p:cNvPr id="157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8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717C1B9-3945-40C5-BFB2-6A600DB399D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1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62" name="" descr=""/>
          <p:cNvPicPr/>
          <p:nvPr/>
        </p:nvPicPr>
        <p:blipFill>
          <a:blip r:embed="rId1"/>
          <a:stretch/>
        </p:blipFill>
        <p:spPr>
          <a:xfrm>
            <a:off x="1373400" y="731520"/>
            <a:ext cx="980820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C687BBA-1477-4D0D-922A-1C1A2DD5124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5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66" name="" descr=""/>
          <p:cNvPicPr/>
          <p:nvPr/>
        </p:nvPicPr>
        <p:blipFill>
          <a:blip r:embed="rId1"/>
          <a:stretch/>
        </p:blipFill>
        <p:spPr>
          <a:xfrm>
            <a:off x="1180080" y="731520"/>
            <a:ext cx="1009656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 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(UA) Remote ID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6FE78D5-B4B6-48B0-B4EA-40E34E81E59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8748360" y="4207320"/>
            <a:ext cx="1308600" cy="1372680"/>
          </a:xfrm>
          <a:prstGeom prst="rect">
            <a:avLst/>
          </a:prstGeom>
          <a:ln>
            <a:noFill/>
          </a:ln>
        </p:spPr>
      </p:pic>
      <p:pic>
        <p:nvPicPr>
          <p:cNvPr id="107" name="Picture 3" descr=""/>
          <p:cNvPicPr/>
          <p:nvPr/>
        </p:nvPicPr>
        <p:blipFill>
          <a:blip r:embed="rId2"/>
          <a:stretch/>
        </p:blipFill>
        <p:spPr>
          <a:xfrm>
            <a:off x="4977000" y="2796840"/>
            <a:ext cx="1828440" cy="1218960"/>
          </a:xfrm>
          <a:prstGeom prst="rect">
            <a:avLst/>
          </a:prstGeom>
          <a:ln>
            <a:noFill/>
          </a:ln>
        </p:spPr>
      </p:pic>
      <p:pic>
        <p:nvPicPr>
          <p:cNvPr id="108" name="Picture 4" descr=""/>
          <p:cNvPicPr/>
          <p:nvPr/>
        </p:nvPicPr>
        <p:blipFill>
          <a:blip r:embed="rId3"/>
          <a:stretch/>
        </p:blipFill>
        <p:spPr>
          <a:xfrm>
            <a:off x="1928880" y="3754800"/>
            <a:ext cx="1266480" cy="1825200"/>
          </a:xfrm>
          <a:prstGeom prst="rect">
            <a:avLst/>
          </a:prstGeom>
          <a:ln>
            <a:noFill/>
          </a:ln>
        </p:spPr>
      </p:pic>
      <p:pic>
        <p:nvPicPr>
          <p:cNvPr id="109" name="Picture 6" descr=""/>
          <p:cNvPicPr/>
          <p:nvPr/>
        </p:nvPicPr>
        <p:blipFill>
          <a:blip r:embed="rId4"/>
          <a:stretch/>
        </p:blipFill>
        <p:spPr>
          <a:xfrm>
            <a:off x="3605400" y="3754800"/>
            <a:ext cx="1142640" cy="1142280"/>
          </a:xfrm>
          <a:prstGeom prst="rect">
            <a:avLst/>
          </a:prstGeom>
          <a:ln>
            <a:noFill/>
          </a:ln>
        </p:spPr>
      </p:pic>
      <p:pic>
        <p:nvPicPr>
          <p:cNvPr id="110" name="Picture 6" descr=""/>
          <p:cNvPicPr/>
          <p:nvPr/>
        </p:nvPicPr>
        <p:blipFill>
          <a:blip r:embed="rId5"/>
          <a:stretch/>
        </p:blipFill>
        <p:spPr>
          <a:xfrm flipH="1">
            <a:off x="7206840" y="3754800"/>
            <a:ext cx="1275480" cy="1275480"/>
          </a:xfrm>
          <a:prstGeom prst="rect">
            <a:avLst/>
          </a:prstGeom>
          <a:ln>
            <a:noFill/>
          </a:ln>
        </p:spPr>
      </p:pic>
      <p:pic>
        <p:nvPicPr>
          <p:cNvPr id="111" name="Picture 7" descr=""/>
          <p:cNvPicPr/>
          <p:nvPr/>
        </p:nvPicPr>
        <p:blipFill>
          <a:blip r:embed="rId6"/>
          <a:stretch/>
        </p:blipFill>
        <p:spPr>
          <a:xfrm>
            <a:off x="3686400" y="4897440"/>
            <a:ext cx="4866480" cy="569160"/>
          </a:xfrm>
          <a:prstGeom prst="rect">
            <a:avLst/>
          </a:prstGeom>
          <a:ln>
            <a:noFill/>
          </a:ln>
        </p:spPr>
      </p:pic>
      <p:sp>
        <p:nvSpPr>
          <p:cNvPr id="112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3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Why of Interest to 802.11bc?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802.11bc be a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transmission media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UAS?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 am on a fishing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expedition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the security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model proposed here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be of value to others in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There is some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“new”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cryptography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herein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40D720B-2092-4150-8B3A-3C1D7F8FBC7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8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914400" y="1981080"/>
            <a:ext cx="10360800" cy="44942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Need means to identify nearby observed Unmanned Aircraft (UA)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complicated by small size, hi speed (relative to size), remote operation, autonomy…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 FAA Notice of Proposed Rule Making (NPRM) Dec 31, 2019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ASTM F38.02 WK65041 new standard: OpenDroneID messages / multi transports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Broadcast: Bluetooth 4 / 5 &amp; WiFi beacons (short packets!) direct to observer phone [w/o Internet]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Network: from UAS (e.g. via LTE) or proxy (e.g. operator phone) via Internet to local observer phone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C631CA1-F95C-495F-A886-B445922F90D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2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3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24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914400" y="2233080"/>
            <a:ext cx="10360800" cy="41454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Initial ASTM standard falls short in making UAS RID information immediately actionable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show whether operator is trusted, even if observer lacks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 instant O2P &amp; M2M secure comms, if endpoints have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Adding Host Identity Tags (HITs, RFC7401) as RemoteID addresses these shortcomings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draft-card-tmrid-uas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13185D4-6A3D-4C76-9619-94E988D23F6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8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Hierarchy to HITs (HHITs) plus registration service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New cryptography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EDDSA25519 and SHAKE128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draft-moskowitz-hip-new-crypto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draft-moskowitz-orchid-cshake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8032, FIPS 202, NIST SP800-185, SP800-56Cr1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D67F0A8-0BA5-46ED-AA52-B2763CF0464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4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5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Valid IPv6, non-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routable, addresses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28 bit IPv6 prefix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4 bit HIT crypto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Suite 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32 bit Hierarchy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14 bit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Registered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Assigning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Authority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(RAA)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18 bit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Hierarchical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HIT Domain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Authority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(HDA)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64 bit ORCHID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Hash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D3EEC5B-0EA7-477F-B94A-11F6307E873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 Collision Risk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Within a HDA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0.01% in a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population of 66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1%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a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population of 663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= 1 – e^{-k^2/(2n)}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  Collision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Probability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   Total possible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k   Actual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94A9C5B-2C59-4BDA-83C1-04B2747B6F3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4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5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 ASTM Authentication Message for signed proofs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draft-wiethuechter-tmrid-auth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Basic signed block is 84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Hierarchy certificate” ~200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 whom is the UA registered?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this fits into extended Authentication message (255 bytes)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F56211B-B994-46E4-A7E3-E9E762548D8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Application>LibreOffice/6.2.8.2$Linux_X86_64 LibreOffice_project/20$Build-2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2020-01-12T22:53:27Z</dcterms:created>
  <dc:creator/>
  <dc:description/>
  <dc:language>en-US</dc:language>
  <cp:lastModifiedBy/>
  <cp:lastPrinted>1601-01-01T00:00:00Z</cp:lastPrinted>
  <dcterms:modified xsi:type="dcterms:W3CDTF">2020-01-13T07:15:22Z</dcterms:modified>
  <cp:revision>14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