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notesSlides/_rels/notesSlide10.xml.rels" ContentType="application/vnd.openxmlformats-package.relationships+xml"/>
  <Override PartName="/ppt/notesSlides/_rels/notesSlide9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_rels/presentation.xml.rels" ContentType="application/vnd.openxmlformats-package.relationships+xml"/>
  <Override PartName="/ppt/media/image13.png" ContentType="image/png"/>
  <Override PartName="/ppt/media/image12.png" ContentType="image/png"/>
  <Override PartName="/ppt/media/image3.jpeg" ContentType="image/jpeg"/>
  <Override PartName="/ppt/media/image5.png" ContentType="image/png"/>
  <Override PartName="/ppt/media/image7.png" ContentType="image/png"/>
  <Override PartName="/ppt/media/image9.jpeg" ContentType="image/jpeg"/>
  <Override PartName="/ppt/media/image10.png" ContentType="image/png"/>
  <Override PartName="/ppt/media/image1.wmf" ContentType="image/x-wmf"/>
  <Override PartName="/ppt/media/image2.jpeg" ContentType="image/jpeg"/>
  <Override PartName="/ppt/media/image4.jpeg" ContentType="image/jpeg"/>
  <Override PartName="/ppt/media/image6.png" ContentType="image/png"/>
  <Override PartName="/ppt/media/image11.png" ContentType="image/png"/>
  <Override PartName="/ppt/media/image8.jpeg" ContentType="image/jpeg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10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4520375-1362-4D75-B4FF-A5A4B0639294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5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ABBF34C-5C12-42C6-955C-29CDE022FE9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6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8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9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54010AE-DBE0-4C35-84DF-EBD41B85823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1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1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57859D3-6F96-4C60-88C9-A24E1EED5B2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2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6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7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CDA5A8C-E409-4C98-996C-F07F0B44630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6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3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364BE2A-D244-48CD-8F8F-4370821FF0C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4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7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9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0DD8CF6-D34B-43B8-BB2A-B917621DC74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8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6E0BFED-B52E-4945-BE49-D536EFDF92C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6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8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0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91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6AA5715-3647-454A-8560-D1B39695890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92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6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97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9854964-43FF-462F-89AD-45B7569AFA9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2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3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18707B-92FF-4E5F-8C84-66364F4D1C8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667560" y="35712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802.11-20/0132-00-00bc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3F8D133-4668-462E-8A9D-F3C62482D96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7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4"/>
          <p:cNvSpPr/>
          <p:nvPr/>
        </p:nvSpPr>
        <p:spPr>
          <a:xfrm>
            <a:off x="6667560" y="41328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802.11-20/0132-00-00bc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640124C-12C6-4F4C-85CD-98576BA0262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914400" y="469800"/>
            <a:ext cx="10362960" cy="14695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 Multipurpose Remote Identification: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828800" y="1463760"/>
            <a:ext cx="8534160" cy="4759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2020-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01-13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248A0D4-6E68-4F04-8389-6F965E5BF1E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993600" y="1973160"/>
            <a:ext cx="1447560" cy="380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latin typeface="Arial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990720" y="2353680"/>
            <a:ext cx="10261440" cy="2476440"/>
          </a:xfrm>
          <a:prstGeom prst="rect">
            <a:avLst/>
          </a:prstGeom>
          <a:ln>
            <a:noFill/>
          </a:ln>
        </p:spPr>
      </p:pic>
      <p:sp>
        <p:nvSpPr>
          <p:cNvPr id="102" name="TextShape 6"/>
          <p:cNvSpPr txBox="1"/>
          <p:nvPr/>
        </p:nvSpPr>
        <p:spPr>
          <a:xfrm>
            <a:off x="929520" y="33372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0DA1737-0EC5-4435-8D11-3101AB7C8B3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0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51" name="" descr=""/>
          <p:cNvPicPr/>
          <p:nvPr/>
        </p:nvPicPr>
        <p:blipFill>
          <a:blip r:embed="rId1"/>
          <a:stretch/>
        </p:blipFill>
        <p:spPr>
          <a:xfrm>
            <a:off x="1180080" y="731520"/>
            <a:ext cx="1009656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 to Unmanned Aircraft (UA) Remote ID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29542B-616E-4453-8592-8D9B32E8F5E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8748360" y="4207320"/>
            <a:ext cx="1308600" cy="1372680"/>
          </a:xfrm>
          <a:prstGeom prst="rect">
            <a:avLst/>
          </a:prstGeom>
          <a:ln>
            <a:noFill/>
          </a:ln>
        </p:spPr>
      </p:pic>
      <p:pic>
        <p:nvPicPr>
          <p:cNvPr id="107" name="Picture 3" descr=""/>
          <p:cNvPicPr/>
          <p:nvPr/>
        </p:nvPicPr>
        <p:blipFill>
          <a:blip r:embed="rId2"/>
          <a:stretch/>
        </p:blipFill>
        <p:spPr>
          <a:xfrm>
            <a:off x="4977000" y="2796840"/>
            <a:ext cx="1828440" cy="1218960"/>
          </a:xfrm>
          <a:prstGeom prst="rect">
            <a:avLst/>
          </a:prstGeom>
          <a:ln>
            <a:noFill/>
          </a:ln>
        </p:spPr>
      </p:pic>
      <p:pic>
        <p:nvPicPr>
          <p:cNvPr id="108" name="Picture 4" descr=""/>
          <p:cNvPicPr/>
          <p:nvPr/>
        </p:nvPicPr>
        <p:blipFill>
          <a:blip r:embed="rId3"/>
          <a:stretch/>
        </p:blipFill>
        <p:spPr>
          <a:xfrm>
            <a:off x="1928880" y="3754800"/>
            <a:ext cx="1266480" cy="1825200"/>
          </a:xfrm>
          <a:prstGeom prst="rect">
            <a:avLst/>
          </a:prstGeom>
          <a:ln>
            <a:noFill/>
          </a:ln>
        </p:spPr>
      </p:pic>
      <p:pic>
        <p:nvPicPr>
          <p:cNvPr id="109" name="Picture 6" descr=""/>
          <p:cNvPicPr/>
          <p:nvPr/>
        </p:nvPicPr>
        <p:blipFill>
          <a:blip r:embed="rId4"/>
          <a:stretch/>
        </p:blipFill>
        <p:spPr>
          <a:xfrm>
            <a:off x="3605400" y="3754800"/>
            <a:ext cx="1142640" cy="1142280"/>
          </a:xfrm>
          <a:prstGeom prst="rect">
            <a:avLst/>
          </a:prstGeom>
          <a:ln>
            <a:noFill/>
          </a:ln>
        </p:spPr>
      </p:pic>
      <p:pic>
        <p:nvPicPr>
          <p:cNvPr id="110" name="Picture 6" descr=""/>
          <p:cNvPicPr/>
          <p:nvPr/>
        </p:nvPicPr>
        <p:blipFill>
          <a:blip r:embed="rId5"/>
          <a:stretch/>
        </p:blipFill>
        <p:spPr>
          <a:xfrm flipH="1">
            <a:off x="7206840" y="3754800"/>
            <a:ext cx="1275480" cy="1275480"/>
          </a:xfrm>
          <a:prstGeom prst="rect">
            <a:avLst/>
          </a:prstGeom>
          <a:ln>
            <a:noFill/>
          </a:ln>
        </p:spPr>
      </p:pic>
      <p:pic>
        <p:nvPicPr>
          <p:cNvPr id="111" name="Picture 7" descr=""/>
          <p:cNvPicPr/>
          <p:nvPr/>
        </p:nvPicPr>
        <p:blipFill>
          <a:blip r:embed="rId6"/>
          <a:stretch/>
        </p:blipFill>
        <p:spPr>
          <a:xfrm>
            <a:off x="3686400" y="4897440"/>
            <a:ext cx="4866480" cy="569160"/>
          </a:xfrm>
          <a:prstGeom prst="rect">
            <a:avLst/>
          </a:prstGeom>
          <a:ln>
            <a:noFill/>
          </a:ln>
        </p:spPr>
      </p:pic>
      <p:sp>
        <p:nvSpPr>
          <p:cNvPr id="112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3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914400" y="1981080"/>
            <a:ext cx="10360800" cy="44942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Need means to identify nearby observed Unmanned Aircraft (UA)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complicated by small size, hi speed (relative to size), remote operation, autonomy…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 FAA Notice of Proposed Rule Making (NPRM) Dec 31, 2019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ASTM F38.02 WK65041 new standard: OpenDroneID messages / multi transports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Broadcast: Bluetooth 4 / 5 &amp; WiFi beacons (short packets!) direct to observer phone [w/o Internet]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Network: from UAS (e.g. via LTE) or proxy (e.g. operator phone) via Internet to local observer phone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4BF2CF2-FE04-45FE-A41F-67248B1CA79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17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18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9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914400" y="2233080"/>
            <a:ext cx="10360800" cy="41454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Initial ASTM standard falls short in making UAS RID information immediately actionable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show whether operator is trusted, even if observer lacks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 instant O2P &amp; M2M secure comms, if endpoints have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Adding Host Identity Tags (HITs, RFC7401) as RemoteID addresses these shortcomings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draft-card-tmrid-uas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988DC5D-F4F2-4948-8E62-596472D210A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3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4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25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 Hierarchy to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HITs (HHITs) plus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registration service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New cryptography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EDDSA25519 and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SHAKE128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moskowitz-hip-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new-crypto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moskowitz-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orchid-cshake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RFC 8032,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FIPS 202,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NIST SP800-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185, SP800-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56Cr1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295B856-2F34-4AA7-9B46-F1F67C1FC61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9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0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 ASTM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Authentication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Message for signed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proofs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wiethuechter-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tmrid-auth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Basic signed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block is 84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Hierarchy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certificate”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~200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 whom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 the UA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registered?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All this fits into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extended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Authentication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message (255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bytes)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3C5679C-C52A-4983-9C99-A12CA7338CB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4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5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AA882A4-6CB1-47C8-8610-F2BEBE67C49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1458720" y="914400"/>
            <a:ext cx="9040680" cy="5029200"/>
          </a:xfrm>
          <a:prstGeom prst="rect">
            <a:avLst/>
          </a:prstGeom>
          <a:ln>
            <a:noFill/>
          </a:ln>
        </p:spPr>
      </p:pic>
      <p:sp>
        <p:nvSpPr>
          <p:cNvPr id="138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9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02237F7-B78F-4750-BCE4-6879D0A957E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41" name="" descr=""/>
          <p:cNvPicPr/>
          <p:nvPr/>
        </p:nvPicPr>
        <p:blipFill>
          <a:blip r:embed="rId1"/>
          <a:stretch/>
        </p:blipFill>
        <p:spPr>
          <a:xfrm>
            <a:off x="1897200" y="914760"/>
            <a:ext cx="8955720" cy="5028840"/>
          </a:xfrm>
          <a:prstGeom prst="rect">
            <a:avLst/>
          </a:prstGeom>
          <a:ln>
            <a:noFill/>
          </a:ln>
        </p:spPr>
      </p:pic>
      <p:sp>
        <p:nvSpPr>
          <p:cNvPr id="142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27EE5B4-55C7-4E4A-B82D-17561976F40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6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47" name="" descr=""/>
          <p:cNvPicPr/>
          <p:nvPr/>
        </p:nvPicPr>
        <p:blipFill>
          <a:blip r:embed="rId1"/>
          <a:stretch/>
        </p:blipFill>
        <p:spPr>
          <a:xfrm>
            <a:off x="1373400" y="731520"/>
            <a:ext cx="980820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Application>LibreOffice/6.2.8.2$Linux_X86_64 LibreOffice_project/20$Build-2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2020-01-12T22:53:27Z</dcterms:created>
  <dc:creator/>
  <dc:description/>
  <dc:language>en-US</dc:language>
  <cp:lastModifiedBy/>
  <cp:lastPrinted>1601-01-01T00:00:00Z</cp:lastPrinted>
  <dcterms:modified xsi:type="dcterms:W3CDTF">2020-01-12T21:33:17Z</dcterms:modified>
  <cp:revision>12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