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8" r:id="rId28"/>
    <p:sldId id="405" r:id="rId29"/>
    <p:sldId id="371" r:id="rId30"/>
    <p:sldId id="406" r:id="rId31"/>
    <p:sldId id="40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65"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394531559"/>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76514">
                  <a:extLst>
                    <a:ext uri="{9D8B030D-6E8A-4147-A177-3AD203B41FA5}">
                      <a16:colId xmlns:a16="http://schemas.microsoft.com/office/drawing/2014/main" val="392062141"/>
                    </a:ext>
                  </a:extLst>
                </a:gridCol>
                <a:gridCol w="541338">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050" kern="1200" dirty="0">
                          <a:solidFill>
                            <a:schemeClr val="dk1"/>
                          </a:solidFill>
                          <a:effectLst/>
                          <a:latin typeface="+mn-lt"/>
                          <a:ea typeface="+mn-ea"/>
                          <a:cs typeface="+mn-cs"/>
                        </a:rPr>
                        <a:t>MAC channel access</a:t>
                      </a:r>
                      <a:endParaRPr lang="en-US" sz="8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Tony Zeng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6"/>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ML-UL Mux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Ming Gan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21751916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Dibakar Das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100" kern="1200" dirty="0">
                          <a:solidFill>
                            <a:schemeClr val="dk1"/>
                          </a:solidFill>
                          <a:effectLst/>
                          <a:latin typeface="+mn-lt"/>
                          <a:ea typeface="+mn-ea"/>
                          <a:cs typeface="+mn-cs"/>
                        </a:rPr>
                        <a:t>ML-Link </a:t>
                      </a:r>
                      <a:r>
                        <a:rPr lang="en-US" sz="1100" kern="1200" dirty="0" err="1">
                          <a:solidFill>
                            <a:schemeClr val="dk1"/>
                          </a:solidFill>
                          <a:effectLst/>
                          <a:latin typeface="+mn-lt"/>
                          <a:ea typeface="+mn-ea"/>
                          <a:cs typeface="+mn-cs"/>
                        </a:rPr>
                        <a:t>Mgmt</a:t>
                      </a:r>
                      <a:endParaRPr lang="en-US" sz="9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Timing Measurement for Low Latency Features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Management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Huizhao</a:t>
                      </a:r>
                      <a:r>
                        <a:rPr lang="en-US" sz="1200" u="none" strike="noStrike" dirty="0">
                          <a:effectLst/>
                        </a:rPr>
                        <a:t> Wang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92854186"/>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ML-Low Latency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0" y="1828800"/>
            <a:ext cx="9144000"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1116r5 - </a:t>
            </a:r>
            <a:r>
              <a:rPr lang="en-US" sz="1600" dirty="0">
                <a:solidFill>
                  <a:srgbClr val="00B050"/>
                </a:solidFill>
              </a:rPr>
              <a:t>Channel access in multi-band operation, </a:t>
            </a:r>
            <a:r>
              <a:rPr lang="en-US" sz="1600" dirty="0" err="1">
                <a:solidFill>
                  <a:srgbClr val="00B050"/>
                </a:solidFill>
              </a:rPr>
              <a:t>Yunbo</a:t>
            </a:r>
            <a:r>
              <a:rPr lang="en-US" sz="1600" dirty="0">
                <a:solidFill>
                  <a:srgbClr val="00B050"/>
                </a:solidFill>
              </a:rPr>
              <a:t> Li (straw poll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1358r1- </a:t>
            </a:r>
            <a:r>
              <a:rPr lang="en-US" sz="1600" dirty="0">
                <a:solidFill>
                  <a:srgbClr val="00B050"/>
                </a:solidFill>
              </a:rPr>
              <a:t>Multi-link Operation Management, Yongho Seok (straw poll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1510r4 - </a:t>
            </a:r>
            <a:r>
              <a:rPr lang="en-US" sz="1600" dirty="0">
                <a:solidFill>
                  <a:srgbClr val="00B050"/>
                </a:solidFill>
              </a:rPr>
              <a:t>EHT Power saving considering multi-link, Jeongki Kim, (Straw poll #1, #2 deferred, straw poll #3: Y: 26, N: 0 A: 11)</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1526r1 - </a:t>
            </a:r>
            <a:r>
              <a:rPr lang="en-US" sz="1600" dirty="0">
                <a:solidFill>
                  <a:srgbClr val="00B050"/>
                </a:solidFill>
              </a:rPr>
              <a:t>Multi-Link Power-save, Abhishek Patil</a:t>
            </a:r>
            <a:r>
              <a:rPr lang="en-US" sz="1600" dirty="0">
                <a:solidFill>
                  <a:srgbClr val="00B050"/>
                </a:solidFill>
                <a:latin typeface="Times New Roman" panose="02020603050405020304" pitchFamily="18" charset="0"/>
              </a:rPr>
              <a:t>,</a:t>
            </a:r>
            <a:r>
              <a:rPr lang="en-US" sz="1600" dirty="0">
                <a:solidFill>
                  <a:srgbClr val="00B050"/>
                </a:solidFill>
              </a:rPr>
              <a:t> (straw poll: Y: 27,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1528r2 - </a:t>
            </a:r>
            <a:r>
              <a:rPr lang="en-US" sz="1600" dirty="0">
                <a:solidFill>
                  <a:srgbClr val="00B050"/>
                </a:solidFill>
              </a:rPr>
              <a:t>Multi-Link Operation - Link Management, Abhishek Patil, (straw poll #1, #2 deferred, straw poll #3: Y:29, N: 0, A: 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1536r2 - </a:t>
            </a:r>
            <a:r>
              <a:rPr lang="en-US" sz="1600" dirty="0">
                <a:solidFill>
                  <a:srgbClr val="00B050"/>
                </a:solidFill>
              </a:rPr>
              <a:t>Power Consideration for Multi-link Transmissions, </a:t>
            </a:r>
            <a:r>
              <a:rPr lang="en-US" sz="1600" dirty="0" err="1">
                <a:solidFill>
                  <a:srgbClr val="00B050"/>
                </a:solidFill>
              </a:rPr>
              <a:t>Rojan</a:t>
            </a:r>
            <a:r>
              <a:rPr lang="en-US" sz="1600" dirty="0">
                <a:solidFill>
                  <a:srgbClr val="00B050"/>
                </a:solidFill>
              </a:rPr>
              <a:t> </a:t>
            </a:r>
            <a:r>
              <a:rPr lang="en-US" sz="1600" dirty="0" err="1">
                <a:solidFill>
                  <a:srgbClr val="00B050"/>
                </a:solidFill>
              </a:rPr>
              <a:t>Chitrakar</a:t>
            </a:r>
            <a:r>
              <a:rPr lang="en-US" sz="1600" dirty="0">
                <a:solidFill>
                  <a:srgbClr val="00B050"/>
                </a:solidFill>
              </a:rPr>
              <a:t>,</a:t>
            </a:r>
            <a:r>
              <a:rPr lang="en-US" sz="1600" dirty="0">
                <a:solidFill>
                  <a:srgbClr val="00B050"/>
                </a:solidFill>
                <a:latin typeface="Times New Roman" panose="02020603050405020304" pitchFamily="18" charset="0"/>
              </a:rPr>
              <a:t> (straw poll withdrawal)</a:t>
            </a:r>
          </a:p>
          <a:p>
            <a:pPr lvl="1">
              <a:lnSpc>
                <a:spcPct val="80000"/>
              </a:lnSpc>
              <a:buFont typeface="Arial" panose="020B0604020202020204" pitchFamily="34" charset="0"/>
              <a:buChar char="•"/>
            </a:pPr>
            <a:r>
              <a:rPr lang="en-US" altLang="en-US" sz="1600" dirty="0">
                <a:solidFill>
                  <a:srgbClr val="00B050"/>
                </a:solidFill>
                <a:latin typeface="Times New Roman" panose="02020603050405020304" pitchFamily="18" charset="0"/>
              </a:rPr>
              <a:t>1542r1 - </a:t>
            </a:r>
            <a:r>
              <a:rPr lang="en-US" sz="1600" dirty="0">
                <a:solidFill>
                  <a:srgbClr val="00B050"/>
                </a:solidFill>
              </a:rPr>
              <a:t>Multi-link broadcast addressed frame reception, Po-Kai Huang</a:t>
            </a:r>
            <a:r>
              <a:rPr lang="en-US" sz="1600" dirty="0">
                <a:solidFill>
                  <a:srgbClr val="00B050"/>
                </a:solidFill>
                <a:latin typeface="Times New Roman" panose="02020603050405020304" pitchFamily="18" charset="0"/>
              </a:rPr>
              <a:t>,</a:t>
            </a:r>
            <a:r>
              <a:rPr lang="en-US" sz="1600" dirty="0">
                <a:solidFill>
                  <a:srgbClr val="00B050"/>
                </a:solidFill>
              </a:rPr>
              <a:t> (straw poll deferred)</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Yongho Seok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design for synchronized multi-links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74614" y="1828800"/>
            <a:ext cx="8993186"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1544r1 - </a:t>
            </a:r>
            <a:r>
              <a:rPr lang="en-US" sz="1600" dirty="0">
                <a:solidFill>
                  <a:srgbClr val="00B050"/>
                </a:solidFill>
              </a:rPr>
              <a:t>Multi-link power save operation, </a:t>
            </a:r>
            <a:r>
              <a:rPr lang="en-US" sz="1600" dirty="0" err="1">
                <a:solidFill>
                  <a:srgbClr val="00B050"/>
                </a:solidFill>
              </a:rPr>
              <a:t>Minyoung</a:t>
            </a:r>
            <a:r>
              <a:rPr lang="en-US" sz="1600" dirty="0">
                <a:solidFill>
                  <a:srgbClr val="00B050"/>
                </a:solidFill>
              </a:rPr>
              <a:t> Park</a:t>
            </a:r>
            <a:r>
              <a:rPr lang="en-US" sz="1600" dirty="0">
                <a:solidFill>
                  <a:srgbClr val="00B050"/>
                </a:solidFill>
                <a:latin typeface="Times New Roman" panose="02020603050405020304" pitchFamily="18" charset="0"/>
              </a:rPr>
              <a:t>,</a:t>
            </a:r>
            <a:r>
              <a:rPr lang="en-US" sz="1600" dirty="0">
                <a:solidFill>
                  <a:srgbClr val="00B050"/>
                </a:solidFill>
              </a:rPr>
              <a:t> (straw poll #1: Y: 22, N: 0, A: 17, straw poll #2: Y:24, N: 7, A: 20)</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1548r2 - </a:t>
            </a:r>
            <a:r>
              <a:rPr lang="en-US" sz="1600" dirty="0">
                <a:solidFill>
                  <a:srgbClr val="00B050"/>
                </a:solidFill>
              </a:rPr>
              <a:t>Channel access in design for synchronized multi-links, </a:t>
            </a:r>
            <a:r>
              <a:rPr lang="en-US" sz="1600" dirty="0" err="1">
                <a:solidFill>
                  <a:srgbClr val="00B050"/>
                </a:solidFill>
              </a:rPr>
              <a:t>Yunbo</a:t>
            </a:r>
            <a:r>
              <a:rPr lang="en-US" sz="1600" dirty="0">
                <a:solidFill>
                  <a:srgbClr val="00B050"/>
                </a:solidFill>
              </a:rPr>
              <a:t> Li, (Straw poll #1: Y: 13, N: 9, A: 27)</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1549r3 - </a:t>
            </a:r>
            <a:r>
              <a:rPr lang="en-US" sz="1600" dirty="0">
                <a:solidFill>
                  <a:srgbClr val="00B050"/>
                </a:solidFill>
              </a:rPr>
              <a:t>Multi-link association, </a:t>
            </a:r>
            <a:r>
              <a:rPr lang="en-US" sz="1600" dirty="0" err="1">
                <a:solidFill>
                  <a:srgbClr val="00B050"/>
                </a:solidFill>
              </a:rPr>
              <a:t>Yunbo</a:t>
            </a:r>
            <a:r>
              <a:rPr lang="en-US" sz="1600" dirty="0">
                <a:solidFill>
                  <a:srgbClr val="00B050"/>
                </a:solidFill>
              </a:rPr>
              <a:t> Li, (straw poll: option 1: 0, Option 2: 17, Neither: 7, A: 23)</a:t>
            </a:r>
          </a:p>
          <a:p>
            <a:pPr lvl="1">
              <a:lnSpc>
                <a:spcPct val="80000"/>
              </a:lnSpc>
              <a:buFont typeface="Arial" panose="020B0604020202020204" pitchFamily="34" charset="0"/>
              <a:buChar char="•"/>
            </a:pPr>
            <a:r>
              <a:rPr lang="en-US" sz="1600" dirty="0">
                <a:solidFill>
                  <a:srgbClr val="00B050"/>
                </a:solidFill>
              </a:rPr>
              <a:t>1591r3 - BA setup for multi-link Aggregation, Jason Y. Guo, (straw poll #1: Y 7, N: 1, A: 38, straw poll #2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1615r2 - Multi-band/Multi-channel Op. for Low </a:t>
            </a:r>
            <a:r>
              <a:rPr lang="en-US" sz="1600" dirty="0" err="1">
                <a:solidFill>
                  <a:srgbClr val="00B050"/>
                </a:solidFill>
                <a:latin typeface="Times New Roman" panose="02020603050405020304" pitchFamily="18" charset="0"/>
              </a:rPr>
              <a:t>Latency&amp;Jitter</a:t>
            </a:r>
            <a:r>
              <a:rPr lang="en-US" sz="1600" dirty="0">
                <a:solidFill>
                  <a:srgbClr val="00B050"/>
                </a:solidFill>
                <a:latin typeface="Times New Roman" panose="02020603050405020304" pitchFamily="18" charset="0"/>
              </a:rPr>
              <a:t>, </a:t>
            </a:r>
            <a:r>
              <a:rPr lang="en-US" sz="1600" dirty="0" err="1">
                <a:solidFill>
                  <a:srgbClr val="00B050"/>
                </a:solidFill>
                <a:latin typeface="Times New Roman" panose="02020603050405020304" pitchFamily="18" charset="0"/>
              </a:rPr>
              <a:t>Liuming</a:t>
            </a:r>
            <a:r>
              <a:rPr lang="en-US" sz="1600" dirty="0">
                <a:solidFill>
                  <a:srgbClr val="00B050"/>
                </a:solidFill>
                <a:latin typeface="Times New Roman" panose="02020603050405020304" pitchFamily="18" charset="0"/>
              </a:rPr>
              <a:t> Lu, (straw poll: Y: 5, N: 5, A: 28)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1617r1 - </a:t>
            </a:r>
            <a:r>
              <a:rPr lang="en-US" sz="1600" dirty="0">
                <a:solidFill>
                  <a:srgbClr val="00B050"/>
                </a:solidFill>
              </a:rPr>
              <a:t>Multi-link power save, Liwen Chu, (straw poll #1 </a:t>
            </a:r>
            <a:r>
              <a:rPr lang="en-US" sz="1600" dirty="0" err="1">
                <a:solidFill>
                  <a:srgbClr val="00B050"/>
                </a:solidFill>
              </a:rPr>
              <a:t>withdrawed</a:t>
            </a:r>
            <a:r>
              <a:rPr lang="en-US" sz="1600" dirty="0">
                <a:solidFill>
                  <a:srgbClr val="00B050"/>
                </a:solidFill>
              </a:rPr>
              <a:t>, straw poll#2: Y: 20, N: 4, A:21)</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2038847889"/>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Acknowledgement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0">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sz="1600" dirty="0">
                <a:solidFill>
                  <a:srgbClr val="00B050"/>
                </a:solidFill>
              </a:rPr>
              <a:t>1678r0 - </a:t>
            </a:r>
            <a:r>
              <a:rPr lang="en-US" sz="1600" dirty="0">
                <a:solidFill>
                  <a:srgbClr val="00B050"/>
                </a:solidFill>
              </a:rPr>
              <a:t>Multiple Link Asynchronous and Synchronous TX, Alan </a:t>
            </a:r>
            <a:r>
              <a:rPr lang="en-US" sz="1600" dirty="0" err="1">
                <a:solidFill>
                  <a:srgbClr val="00B050"/>
                </a:solidFill>
              </a:rPr>
              <a:t>Jauh</a:t>
            </a:r>
            <a:r>
              <a:rPr lang="en-US" sz="1600" dirty="0">
                <a:solidFill>
                  <a:srgbClr val="00B050"/>
                </a:solidFill>
                <a:latin typeface="Times New Roman" panose="02020603050405020304" pitchFamily="18" charset="0"/>
              </a:rPr>
              <a:t>,</a:t>
            </a:r>
            <a:r>
              <a:rPr lang="en-US" sz="1600" dirty="0">
                <a:solidFill>
                  <a:srgbClr val="00B050"/>
                </a:solidFill>
              </a:rPr>
              <a:t> (straw poll #1 deferred, straw poll #2: Y: 3, N: 0, A: 43)</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1822r2 - </a:t>
            </a:r>
            <a:r>
              <a:rPr lang="en-US" sz="1600" dirty="0">
                <a:solidFill>
                  <a:srgbClr val="00B050"/>
                </a:solidFill>
              </a:rPr>
              <a:t>Multi-link security consideration, Po-Kai Huang</a:t>
            </a:r>
            <a:r>
              <a:rPr lang="en-US" sz="1600" dirty="0">
                <a:solidFill>
                  <a:srgbClr val="00B050"/>
                </a:solidFill>
                <a:latin typeface="Times New Roman" panose="02020603050405020304" pitchFamily="18" charset="0"/>
              </a:rPr>
              <a:t>,</a:t>
            </a:r>
            <a:r>
              <a:rPr lang="en-US" sz="1600" dirty="0">
                <a:solidFill>
                  <a:srgbClr val="00B050"/>
                </a:solidFill>
              </a:rPr>
              <a:t>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1823r1 - </a:t>
            </a:r>
            <a:r>
              <a:rPr lang="en-US" sz="1600" dirty="0">
                <a:solidFill>
                  <a:srgbClr val="00B050"/>
                </a:solidFill>
              </a:rPr>
              <a:t>Multi-link setup follow up, Po-Kai Huang</a:t>
            </a:r>
            <a:r>
              <a:rPr lang="en-US" sz="1600" dirty="0">
                <a:solidFill>
                  <a:srgbClr val="00B050"/>
                </a:solidFill>
                <a:latin typeface="Times New Roman" panose="02020603050405020304" pitchFamily="18" charset="0"/>
              </a:rPr>
              <a:t>,</a:t>
            </a:r>
            <a:r>
              <a:rPr lang="en-US" sz="1600" dirty="0">
                <a:solidFill>
                  <a:srgbClr val="00B050"/>
                </a:solidFill>
              </a:rPr>
              <a:t> (straw poll: Y: 24, N: 2, A: 21)</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1856r1 - </a:t>
            </a:r>
            <a:r>
              <a:rPr lang="en-US" sz="1600" dirty="0">
                <a:solidFill>
                  <a:srgbClr val="00B050"/>
                </a:solidFill>
              </a:rPr>
              <a:t>A-MPDU and BA</a:t>
            </a:r>
            <a:r>
              <a:rPr lang="en-US" sz="1600" dirty="0">
                <a:solidFill>
                  <a:srgbClr val="00B050"/>
                </a:solidFill>
                <a:latin typeface="Times New Roman" panose="02020603050405020304" pitchFamily="18" charset="0"/>
              </a:rPr>
              <a:t>, </a:t>
            </a:r>
            <a:r>
              <a:rPr lang="en-US" sz="1600" dirty="0">
                <a:solidFill>
                  <a:srgbClr val="00B050"/>
                </a:solidFill>
              </a:rPr>
              <a:t>Liwen Chu,</a:t>
            </a:r>
            <a:r>
              <a:rPr lang="en-US" sz="1600" dirty="0">
                <a:solidFill>
                  <a:srgbClr val="00B050"/>
                </a:solidFill>
                <a:latin typeface="Times New Roman" panose="02020603050405020304" pitchFamily="18" charset="0"/>
              </a:rPr>
              <a:t> (straw poll #1: Y:30, N: 0, A: 11,  straw poll #2: Y: 33, N: 0, A: 8, straw poll #3: Y: 30, N: 3, A: 16)</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1887r1 - </a:t>
            </a:r>
            <a:r>
              <a:rPr lang="en-US" sz="1600" dirty="0">
                <a:solidFill>
                  <a:srgbClr val="00B050"/>
                </a:solidFill>
              </a:rPr>
              <a:t>Multi-link Acknowledgement, (straw poll withdrawal)</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4070075973"/>
              </p:ext>
            </p:extLst>
          </p:nvPr>
        </p:nvGraphicFramePr>
        <p:xfrm>
          <a:off x="696913" y="4648200"/>
          <a:ext cx="7856538" cy="1669383"/>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Alan </a:t>
                      </a:r>
                      <a:r>
                        <a:rPr lang="en-US" sz="1200" u="none" strike="noStrike" dirty="0" err="1">
                          <a:solidFill>
                            <a:srgbClr val="00B050"/>
                          </a:solidFill>
                          <a:effectLst/>
                        </a:rPr>
                        <a:t>Jauh</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security consideration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setup follow up</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155895">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412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2129"/>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524000"/>
            <a:ext cx="8991600" cy="43434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straw polls, back-logged </a:t>
            </a:r>
            <a:r>
              <a:rPr lang="en-US" dirty="0"/>
              <a:t>ML-Architecture</a:t>
            </a:r>
            <a:r>
              <a:rPr lang="en-US" altLang="en-US" dirty="0"/>
              <a:t>)</a:t>
            </a: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1528r3 - </a:t>
            </a:r>
            <a:r>
              <a:rPr lang="en-US" sz="1400" dirty="0">
                <a:solidFill>
                  <a:srgbClr val="00B050"/>
                </a:solidFill>
              </a:rPr>
              <a:t>Multi-Link Operation - Link Management, Abhishek Patil</a:t>
            </a:r>
            <a:r>
              <a:rPr lang="en-US" sz="1400" dirty="0">
                <a:solidFill>
                  <a:srgbClr val="00B050"/>
                </a:solidFill>
                <a:latin typeface="Times New Roman" panose="02020603050405020304" pitchFamily="18" charset="0"/>
              </a:rPr>
              <a:t>, (SP deferred)</a:t>
            </a:r>
            <a:endParaRPr lang="en-US" sz="1400" u="sng"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1901r3 - </a:t>
            </a:r>
            <a:r>
              <a:rPr lang="en-US" sz="1400" dirty="0">
                <a:solidFill>
                  <a:srgbClr val="00B050"/>
                </a:solidFill>
              </a:rPr>
              <a:t>Priority Access Support in IEEE 802.11be: What and Why?, </a:t>
            </a:r>
            <a:r>
              <a:rPr lang="en-US" altLang="ko-KR" sz="1400" dirty="0" err="1">
                <a:solidFill>
                  <a:srgbClr val="00B050"/>
                </a:solidFill>
                <a:latin typeface="Times New Roman" panose="02020603050405020304" pitchFamily="18" charset="0"/>
                <a:ea typeface="맑은 고딕" panose="020B0503020000020004" pitchFamily="50" charset="-127"/>
              </a:rPr>
              <a:t>Sudir</a:t>
            </a:r>
            <a:r>
              <a:rPr lang="en-US" altLang="ko-KR" sz="1400" dirty="0">
                <a:solidFill>
                  <a:srgbClr val="00B050"/>
                </a:solidFill>
                <a:latin typeface="Times New Roman" panose="02020603050405020304" pitchFamily="18" charset="0"/>
                <a:ea typeface="맑은 고딕" panose="020B0503020000020004" pitchFamily="50" charset="-127"/>
              </a:rPr>
              <a:t> Das,</a:t>
            </a:r>
            <a:r>
              <a:rPr lang="en-US" sz="1400" dirty="0">
                <a:solidFill>
                  <a:srgbClr val="00B050"/>
                </a:solidFill>
              </a:rPr>
              <a:t> (SP: Y 45, N 0, A 31)</a:t>
            </a:r>
          </a:p>
          <a:p>
            <a:pPr lvl="1">
              <a:lnSpc>
                <a:spcPct val="80000"/>
              </a:lnSpc>
              <a:buFont typeface="Arial" panose="020B0604020202020204" pitchFamily="34" charset="0"/>
              <a:buChar char="•"/>
            </a:pPr>
            <a:r>
              <a:rPr lang="en-US" sz="1400" dirty="0">
                <a:solidFill>
                  <a:srgbClr val="00B050"/>
                </a:solidFill>
              </a:rPr>
              <a:t>1510r3</a:t>
            </a:r>
            <a:r>
              <a:rPr lang="en-US" sz="1400" dirty="0">
                <a:solidFill>
                  <a:srgbClr val="00B050"/>
                </a:solidFill>
                <a:latin typeface="Calibri" panose="020F0502020204030204" pitchFamily="34" charset="0"/>
              </a:rPr>
              <a:t> -  </a:t>
            </a:r>
            <a:r>
              <a:rPr lang="en-US" sz="1400" dirty="0">
                <a:solidFill>
                  <a:srgbClr val="00B050"/>
                </a:solidFill>
              </a:rPr>
              <a:t>EHT Power saving considering multi-link, Jeongki Kim, (SP #1: Y 22, N 9, A 30)</a:t>
            </a:r>
            <a:r>
              <a:rPr lang="en-US" sz="1400" dirty="0">
                <a:solidFill>
                  <a:srgbClr val="00B050"/>
                </a:solidFill>
                <a:latin typeface="Times New Roman" panose="02020603050405020304" pitchFamily="18" charset="0"/>
              </a:rPr>
              <a:t>  </a:t>
            </a:r>
            <a:endParaRPr lang="en-US" sz="1400" dirty="0">
              <a:solidFill>
                <a:srgbClr val="00B050"/>
              </a:solidFill>
            </a:endParaRPr>
          </a:p>
          <a:p>
            <a:pPr lvl="1">
              <a:lnSpc>
                <a:spcPct val="80000"/>
              </a:lnSpc>
              <a:buFont typeface="Arial" panose="020B0604020202020204" pitchFamily="34" charset="0"/>
              <a:buChar char="•"/>
            </a:pPr>
            <a:r>
              <a:rPr lang="en-US" sz="1400" dirty="0">
                <a:solidFill>
                  <a:srgbClr val="00B050"/>
                </a:solidFill>
              </a:rPr>
              <a:t>1899r3</a:t>
            </a:r>
            <a:r>
              <a:rPr lang="en-US" sz="1400" dirty="0">
                <a:solidFill>
                  <a:srgbClr val="00B050"/>
                </a:solidFill>
                <a:latin typeface="Calibri" panose="020F0502020204030204" pitchFamily="34" charset="0"/>
              </a:rPr>
              <a:t> - </a:t>
            </a:r>
            <a:r>
              <a:rPr lang="en-US" sz="1400" dirty="0">
                <a:solidFill>
                  <a:srgbClr val="00B050"/>
                </a:solidFill>
              </a:rPr>
              <a:t>MLA MAC Addresses considerations, Duncan Ho (straw polls deferred)</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solidFill>
                  <a:srgbClr val="00B050"/>
                </a:solidFill>
              </a:rPr>
              <a:t>1900r3</a:t>
            </a:r>
            <a:r>
              <a:rPr lang="en-US" sz="1400" u="sng" dirty="0">
                <a:solidFill>
                  <a:srgbClr val="00B050"/>
                </a:solidFill>
              </a:rPr>
              <a:t> </a:t>
            </a:r>
            <a:r>
              <a:rPr lang="en-US" sz="1400" dirty="0">
                <a:solidFill>
                  <a:srgbClr val="00B050"/>
                </a:solidFill>
                <a:latin typeface="Calibri" panose="020F0502020204030204" pitchFamily="34" charset="0"/>
              </a:rPr>
              <a:t>- </a:t>
            </a:r>
            <a:r>
              <a:rPr lang="en-US" sz="1400" dirty="0">
                <a:solidFill>
                  <a:srgbClr val="00B050"/>
                </a:solidFill>
              </a:rPr>
              <a:t>MLA-security-considerations, Duncan Ho (straw polls deferred)</a:t>
            </a:r>
          </a:p>
          <a:p>
            <a:pPr lvl="1">
              <a:lnSpc>
                <a:spcPct val="80000"/>
              </a:lnSpc>
              <a:buFont typeface="Arial" panose="020B0604020202020204" pitchFamily="34" charset="0"/>
              <a:buChar char="•"/>
            </a:pPr>
            <a:r>
              <a:rPr lang="en-US" sz="1400" dirty="0">
                <a:solidFill>
                  <a:srgbClr val="00B050"/>
                </a:solidFill>
              </a:rPr>
              <a:t>1822r2 </a:t>
            </a:r>
            <a:r>
              <a:rPr lang="en-US" sz="1400" dirty="0">
                <a:solidFill>
                  <a:srgbClr val="0563C1"/>
                </a:solidFill>
                <a:latin typeface="Calibri" panose="020F0502020204030204" pitchFamily="34" charset="0"/>
              </a:rPr>
              <a:t>- </a:t>
            </a:r>
            <a:r>
              <a:rPr lang="en-US" sz="1400" dirty="0">
                <a:solidFill>
                  <a:srgbClr val="00B050"/>
                </a:solidFill>
              </a:rPr>
              <a:t>Multi-link security consideration, Po-Kai Huang (SP #1: Y 30, N 2, A 21)</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t>1921r0</a:t>
            </a:r>
            <a:r>
              <a:rPr lang="en-US" sz="1400" dirty="0">
                <a:solidFill>
                  <a:srgbClr val="0563C1"/>
                </a:solidFill>
                <a:latin typeface="Calibri" panose="020F0502020204030204" pitchFamily="34" charset="0"/>
              </a:rPr>
              <a:t> - </a:t>
            </a:r>
            <a:r>
              <a:rPr lang="en-US" sz="1400" dirty="0"/>
              <a:t>Multi-link architecture, Ming Gan</a:t>
            </a:r>
            <a:endParaRPr lang="en-US" sz="1400" u="sng"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400" dirty="0"/>
              <a:t>1962r0 </a:t>
            </a:r>
            <a:r>
              <a:rPr lang="en-US" sz="1400" dirty="0">
                <a:solidFill>
                  <a:srgbClr val="0563C1"/>
                </a:solidFill>
                <a:latin typeface="Calibri" panose="020F0502020204030204" pitchFamily="34" charset="0"/>
              </a:rPr>
              <a:t>- </a:t>
            </a:r>
            <a:r>
              <a:rPr lang="en-US" sz="1400" dirty="0"/>
              <a:t>ML Upper-MAC Entity Inst. &amp; New Frame MAC Header, </a:t>
            </a:r>
            <a:r>
              <a:rPr lang="en-US" sz="1400" dirty="0" err="1"/>
              <a:t>Huizhao</a:t>
            </a:r>
            <a:r>
              <a:rPr lang="en-US" sz="1400" dirty="0"/>
              <a:t> Wang</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dirty="0"/>
              <a:t>1963r0</a:t>
            </a:r>
            <a:r>
              <a:rPr lang="en-US" sz="1400" dirty="0">
                <a:solidFill>
                  <a:srgbClr val="0563C1"/>
                </a:solidFill>
                <a:latin typeface="Calibri" panose="020F0502020204030204" pitchFamily="34" charset="0"/>
              </a:rPr>
              <a:t> - </a:t>
            </a:r>
            <a:r>
              <a:rPr lang="en-US" sz="1400" dirty="0"/>
              <a:t>Multi-Link Security And Aggregation Operations, </a:t>
            </a:r>
            <a:r>
              <a:rPr lang="en-US" sz="1400" dirty="0" err="1"/>
              <a:t>Huizhao</a:t>
            </a:r>
            <a:r>
              <a:rPr lang="en-US" sz="1400" dirty="0"/>
              <a:t> Wang</a:t>
            </a:r>
            <a:endParaRPr lang="en-US" sz="1400" dirty="0">
              <a:latin typeface="Times New Roman" panose="02020603050405020304" pitchFamily="18" charset="0"/>
            </a:endParaRP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33375"/>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0" y="1143000"/>
            <a:ext cx="9144000" cy="40386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Low Latency</a:t>
            </a:r>
            <a:r>
              <a:rPr lang="en-US" b="0" dirty="0">
                <a:latin typeface="Times New Roman" panose="02020603050405020304" pitchFamily="18" charset="0"/>
              </a:rPr>
              <a:t> </a:t>
            </a:r>
            <a:r>
              <a:rPr lang="en-US" dirty="0">
                <a:latin typeface="Times New Roman" panose="02020603050405020304" pitchFamily="18" charset="0"/>
              </a:rPr>
              <a:t>and ML architecture</a:t>
            </a:r>
            <a:r>
              <a:rPr lang="en-US" altLang="en-US" dirty="0"/>
              <a:t>)</a:t>
            </a:r>
          </a:p>
          <a:p>
            <a:pPr lvl="1">
              <a:lnSpc>
                <a:spcPct val="80000"/>
              </a:lnSpc>
              <a:buFont typeface="Arial" panose="020B0604020202020204" pitchFamily="34" charset="0"/>
              <a:buChar char="•"/>
            </a:pPr>
            <a:r>
              <a:rPr lang="en-US" sz="1800" dirty="0"/>
              <a:t>1622r0 - Use Auto Repetition in low latency queue, Tony Zeng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1938r1 - Discussion on low latency capability for 802.11be, Kazuyuki Sakoda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1942r7 - Timing Measurement for Low Latency Features, Akira Kishida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1960r1 - Reducing Channel Access Delay for RTA Traffic</a:t>
            </a:r>
            <a:r>
              <a:rPr lang="en-US" sz="1800" dirty="0">
                <a:solidFill>
                  <a:srgbClr val="00B050"/>
                </a:solidFill>
                <a:latin typeface="Times New Roman" panose="02020603050405020304" pitchFamily="18" charset="0"/>
              </a:rPr>
              <a:t>, </a:t>
            </a:r>
            <a:r>
              <a:rPr lang="en-US" sz="1800" dirty="0">
                <a:solidFill>
                  <a:srgbClr val="00B050"/>
                </a:solidFill>
              </a:rPr>
              <a:t>Mohamed </a:t>
            </a:r>
            <a:r>
              <a:rPr lang="en-US" sz="1800" dirty="0" err="1">
                <a:solidFill>
                  <a:srgbClr val="00B050"/>
                </a:solidFill>
              </a:rPr>
              <a:t>Abouelseoud</a:t>
            </a:r>
            <a:endParaRPr lang="en-US" altLang="en-US" sz="1800" dirty="0">
              <a:solidFill>
                <a:srgbClr val="00B050"/>
              </a:solidFill>
            </a:endParaRPr>
          </a:p>
          <a:p>
            <a:pPr lvl="1">
              <a:lnSpc>
                <a:spcPct val="80000"/>
              </a:lnSpc>
              <a:buFont typeface="Arial" panose="020B0604020202020204" pitchFamily="34" charset="0"/>
              <a:buChar char="•"/>
            </a:pPr>
            <a:r>
              <a:rPr lang="en-US" sz="1800" dirty="0">
                <a:solidFill>
                  <a:srgbClr val="00B050"/>
                </a:solidFill>
              </a:rPr>
              <a:t>1921r0</a:t>
            </a:r>
            <a:r>
              <a:rPr lang="en-US" sz="1800" dirty="0">
                <a:solidFill>
                  <a:srgbClr val="00B050"/>
                </a:solidFill>
                <a:latin typeface="Calibri" panose="020F0502020204030204" pitchFamily="34" charset="0"/>
              </a:rPr>
              <a:t> - </a:t>
            </a:r>
            <a:r>
              <a:rPr lang="en-US" sz="1800" dirty="0">
                <a:solidFill>
                  <a:srgbClr val="00B050"/>
                </a:solidFill>
              </a:rPr>
              <a:t>Multi-link architecture, Ming Gan</a:t>
            </a:r>
            <a:endParaRPr lang="en-US" sz="1800"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800" dirty="0"/>
              <a:t>1962r0 </a:t>
            </a:r>
            <a:r>
              <a:rPr lang="en-US" sz="1800" dirty="0">
                <a:solidFill>
                  <a:srgbClr val="0563C1"/>
                </a:solidFill>
                <a:latin typeface="Calibri" panose="020F0502020204030204" pitchFamily="34" charset="0"/>
              </a:rPr>
              <a:t>- </a:t>
            </a:r>
            <a:r>
              <a:rPr lang="en-US" sz="1800" dirty="0"/>
              <a:t>ML Upper-MAC Entity Inst. &amp; New Frame MAC Header, </a:t>
            </a:r>
            <a:r>
              <a:rPr lang="en-US" sz="1800" dirty="0" err="1"/>
              <a:t>Huizhao</a:t>
            </a:r>
            <a:r>
              <a:rPr lang="en-US" sz="1800" dirty="0"/>
              <a:t> Wang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1963r0</a:t>
            </a:r>
            <a:r>
              <a:rPr lang="en-US" sz="1800" dirty="0">
                <a:solidFill>
                  <a:srgbClr val="0563C1"/>
                </a:solidFill>
                <a:latin typeface="Calibri" panose="020F0502020204030204" pitchFamily="34" charset="0"/>
              </a:rPr>
              <a:t> - </a:t>
            </a:r>
            <a:r>
              <a:rPr lang="en-US" sz="1800" dirty="0"/>
              <a:t>Multi-Link Security And Aggregation Operations, </a:t>
            </a:r>
            <a:r>
              <a:rPr lang="en-US" sz="1800" dirty="0" err="1"/>
              <a:t>Huizhao</a:t>
            </a:r>
            <a:r>
              <a:rPr lang="en-US" sz="1800" dirty="0"/>
              <a:t> Wang</a:t>
            </a:r>
            <a:endParaRPr lang="en-US" altLang="en-US" sz="1800"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600200"/>
            <a:ext cx="8991600" cy="45720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Link Management</a:t>
            </a:r>
            <a:r>
              <a:rPr lang="en-US" altLang="en-US" dirty="0"/>
              <a:t>)</a:t>
            </a:r>
          </a:p>
          <a:p>
            <a:pPr lvl="1">
              <a:lnSpc>
                <a:spcPct val="80000"/>
              </a:lnSpc>
              <a:buFont typeface="Arial" panose="020B0604020202020204" pitchFamily="34" charset="0"/>
              <a:buChar char="•"/>
            </a:pPr>
            <a:r>
              <a:rPr lang="en-US" sz="1600" dirty="0">
                <a:solidFill>
                  <a:srgbClr val="00B050"/>
                </a:solidFill>
              </a:rPr>
              <a:t>1899r4 - MLA MAC addresses considerations, Duncan Ho (SP #2: Y:  32, N: 14, A: 20)</a:t>
            </a:r>
          </a:p>
          <a:p>
            <a:pPr lvl="1">
              <a:lnSpc>
                <a:spcPct val="80000"/>
              </a:lnSpc>
              <a:buFont typeface="Arial" panose="020B0604020202020204" pitchFamily="34" charset="0"/>
              <a:buChar char="•"/>
            </a:pPr>
            <a:r>
              <a:rPr lang="en-US" sz="1600" dirty="0">
                <a:solidFill>
                  <a:srgbClr val="00B050"/>
                </a:solidFill>
              </a:rPr>
              <a:t>1904r0 - MLO: Link Management (follow-up), Abhishek Patil (SP #3, Y: 42,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rPr>
              <a:t>1924r0 - Multilink – steps for using a link, Laurent Cariou (SP #2, Y: 27, N: 2, A: 26)</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t>1930r1 - AP assisted Multi-link operation, Dibakar Das</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t>1932r0 - Multi-link policy framework, Cheng Chen</a:t>
            </a:r>
          </a:p>
          <a:p>
            <a:pPr lvl="1">
              <a:lnSpc>
                <a:spcPct val="80000"/>
              </a:lnSpc>
              <a:buFont typeface="Arial" panose="020B0604020202020204" pitchFamily="34" charset="0"/>
              <a:buChar char="•"/>
            </a:pPr>
            <a:r>
              <a:rPr lang="en-US" sz="1600" dirty="0"/>
              <a:t>1943r1 - Multi-link Management, </a:t>
            </a:r>
            <a:r>
              <a:rPr lang="en-US" sz="1600" dirty="0" err="1"/>
              <a:t>Taewon</a:t>
            </a:r>
            <a:r>
              <a:rPr lang="en-US" sz="1600" dirty="0"/>
              <a:t> Song</a:t>
            </a: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Recess</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18306" y="335594"/>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AM2</a:t>
            </a:r>
            <a:endParaRPr lang="en-US" dirty="0">
              <a:solidFill>
                <a:schemeClr val="tx2"/>
              </a:solidFill>
            </a:endParaRPr>
          </a:p>
        </p:txBody>
      </p:sp>
      <p:sp>
        <p:nvSpPr>
          <p:cNvPr id="7" name="Content Placeholder 6"/>
          <p:cNvSpPr>
            <a:spLocks noGrp="1"/>
          </p:cNvSpPr>
          <p:nvPr>
            <p:ph idx="1"/>
          </p:nvPr>
        </p:nvSpPr>
        <p:spPr>
          <a:xfrm>
            <a:off x="37306" y="1219201"/>
            <a:ext cx="9144000" cy="51816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Medium Access,</a:t>
            </a:r>
            <a:r>
              <a:rPr lang="en-US" kern="1200" dirty="0">
                <a:solidFill>
                  <a:schemeClr val="dk1"/>
                </a:solidFill>
              </a:rPr>
              <a:t> MAC channel access</a:t>
            </a:r>
            <a:r>
              <a:rPr lang="en-US" altLang="en-US" dirty="0"/>
              <a:t>)</a:t>
            </a:r>
          </a:p>
          <a:p>
            <a:pPr lvl="1">
              <a:lnSpc>
                <a:spcPct val="80000"/>
              </a:lnSpc>
              <a:buFont typeface="Arial" panose="020B0604020202020204" pitchFamily="34" charset="0"/>
              <a:buChar char="•"/>
            </a:pPr>
            <a:r>
              <a:rPr lang="en-US" sz="1600" dirty="0">
                <a:solidFill>
                  <a:srgbClr val="00B050"/>
                </a:solidFill>
              </a:rPr>
              <a:t>1899r4 - MLA MAC addresses considerations, Duncan Ho (SP #2, Y:  23, N:  0, A: 14,  SP #1, Y: 29 N: 2  A: 12)</a:t>
            </a:r>
          </a:p>
          <a:p>
            <a:pPr lvl="1">
              <a:lnSpc>
                <a:spcPct val="80000"/>
              </a:lnSpc>
              <a:buFont typeface="Arial" panose="020B0604020202020204" pitchFamily="34" charset="0"/>
              <a:buChar char="•"/>
            </a:pPr>
            <a:r>
              <a:rPr lang="en-US" sz="1600" dirty="0">
                <a:solidFill>
                  <a:srgbClr val="00B050"/>
                </a:solidFill>
              </a:rPr>
              <a:t>1542r2 - </a:t>
            </a:r>
            <a:r>
              <a:rPr lang="en-GB" altLang="en-US" sz="1600" dirty="0">
                <a:solidFill>
                  <a:srgbClr val="00B050"/>
                </a:solidFill>
              </a:rPr>
              <a:t>Multi-link Broadcast Addressed frame Reception</a:t>
            </a:r>
            <a:r>
              <a:rPr lang="en-US" sz="1600" dirty="0">
                <a:solidFill>
                  <a:srgbClr val="00B050"/>
                </a:solidFill>
              </a:rPr>
              <a:t>, Po-Kai Huang (SP deferred)</a:t>
            </a:r>
          </a:p>
          <a:p>
            <a:pPr lvl="1">
              <a:lnSpc>
                <a:spcPct val="80000"/>
              </a:lnSpc>
              <a:buFont typeface="Arial" panose="020B0604020202020204" pitchFamily="34" charset="0"/>
              <a:buChar char="•"/>
            </a:pPr>
            <a:r>
              <a:rPr lang="en-US" sz="1600" dirty="0">
                <a:solidFill>
                  <a:srgbClr val="00B050"/>
                </a:solidFill>
              </a:rPr>
              <a:t>1924r0 - Multilink – steps for using a link, Laurent Cariou (SP #3, Y: 28, N: 0, A: 15, SP #4, Y:  14, N:  0, A: 27)</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rPr>
              <a:t>1547r3 - Multi-link-operation-and-channel-access-discussion, Kaiying Lu</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Calibri" panose="020F0502020204030204" pitchFamily="34" charset="0"/>
              </a:rPr>
              <a:t>1836r3 - </a:t>
            </a:r>
            <a:r>
              <a:rPr lang="en-US" sz="1600" dirty="0">
                <a:solidFill>
                  <a:srgbClr val="00B050"/>
                </a:solidFill>
              </a:rPr>
              <a:t>Multi-link Channel Access Follow-up, Sharan </a:t>
            </a:r>
            <a:r>
              <a:rPr lang="en-US" sz="1600" dirty="0" err="1">
                <a:solidFill>
                  <a:srgbClr val="00B050"/>
                </a:solidFill>
              </a:rPr>
              <a:t>Naribole</a:t>
            </a:r>
            <a:endParaRPr lang="en-US" sz="1600" dirty="0">
              <a:solidFill>
                <a:srgbClr val="00B050"/>
              </a:solidFill>
            </a:endParaRPr>
          </a:p>
          <a:p>
            <a:pPr lvl="1" fontAlgn="b">
              <a:buFont typeface="Arial" panose="020B0604020202020204" pitchFamily="34" charset="0"/>
              <a:buChar char="•"/>
            </a:pPr>
            <a:r>
              <a:rPr lang="en-US" sz="1600" dirty="0">
                <a:solidFill>
                  <a:srgbClr val="00B050"/>
                </a:solidFill>
              </a:rPr>
              <a:t>1917r0</a:t>
            </a:r>
            <a:r>
              <a:rPr lang="en-US" sz="1600" dirty="0">
                <a:solidFill>
                  <a:srgbClr val="00B050"/>
                </a:solidFill>
                <a:latin typeface="Calibri" panose="020F0502020204030204" pitchFamily="34" charset="0"/>
              </a:rPr>
              <a:t> - </a:t>
            </a:r>
            <a:r>
              <a:rPr lang="en-US" sz="1600" dirty="0">
                <a:solidFill>
                  <a:srgbClr val="00B050"/>
                </a:solidFill>
              </a:rPr>
              <a:t>Considerations for ML channel access without simultaneous  TX/RX capability, </a:t>
            </a:r>
            <a:r>
              <a:rPr lang="en-US" sz="1600" dirty="0" err="1">
                <a:solidFill>
                  <a:srgbClr val="00B050"/>
                </a:solidFill>
              </a:rPr>
              <a:t>Insun</a:t>
            </a:r>
            <a:r>
              <a:rPr lang="en-US" sz="1600" dirty="0">
                <a:solidFill>
                  <a:srgbClr val="00B050"/>
                </a:solidFill>
              </a:rPr>
              <a:t> Jang</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latin typeface="Times New Roman" panose="02020603050405020304" pitchFamily="18" charset="0"/>
              </a:rPr>
              <a:t>1993r0 - </a:t>
            </a:r>
            <a:r>
              <a:rPr lang="en-US" sz="1600" dirty="0"/>
              <a:t>Discussion about single and multiple primary channels in synchronous multi-link, </a:t>
            </a:r>
            <a:r>
              <a:rPr lang="en-US" sz="1600" dirty="0" err="1"/>
              <a:t>Yunbo</a:t>
            </a:r>
            <a:r>
              <a:rPr lang="en-US" sz="1600" dirty="0"/>
              <a:t> Li</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latin typeface="Times New Roman" panose="02020603050405020304" pitchFamily="18" charset="0"/>
              </a:rPr>
              <a:t>2071r1 - </a:t>
            </a:r>
            <a:r>
              <a:rPr lang="en-US" sz="1600" dirty="0"/>
              <a:t>Perf. eval. of Multi-link channel access schemes, Sindhu Verma</a:t>
            </a:r>
          </a:p>
          <a:p>
            <a:pPr lvl="1">
              <a:lnSpc>
                <a:spcPct val="80000"/>
              </a:lnSpc>
              <a:buFont typeface="Arial" panose="020B0604020202020204" pitchFamily="34" charset="0"/>
              <a:buChar char="•"/>
            </a:pPr>
            <a:r>
              <a:rPr lang="en-US" sz="1600" dirty="0">
                <a:latin typeface="Times New Roman" panose="02020603050405020304" pitchFamily="18" charset="0"/>
              </a:rPr>
              <a:t>1604r0 - </a:t>
            </a:r>
            <a:r>
              <a:rPr lang="en-US" sz="1600" dirty="0"/>
              <a:t>EHT Direct Link Transmission, Dibakar Das</a:t>
            </a: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Adjourn</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6749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4397</Words>
  <Application>Microsoft Office PowerPoint</Application>
  <PresentationFormat>On-screen Show (4:3)</PresentationFormat>
  <Paragraphs>1232</Paragraphs>
  <Slides>31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Submissions</vt:lpstr>
      <vt:lpstr>MAC ad-hoc Agenda for Wednesday AM1</vt:lpstr>
      <vt:lpstr>MAC ad-hoc Agenda for Wednesday PM2</vt:lpstr>
      <vt:lpstr>MAC ad-hoc Agenda for Thursday AM1</vt:lpstr>
      <vt:lpstr>MAC ad-hoc Agenda for Thursday AM2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367</cp:revision>
  <cp:lastPrinted>1601-01-01T00:00:00Z</cp:lastPrinted>
  <dcterms:created xsi:type="dcterms:W3CDTF">2017-01-26T15:28:16Z</dcterms:created>
  <dcterms:modified xsi:type="dcterms:W3CDTF">2020-01-16T20:31:07Z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