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8" r:id="rId3"/>
    <p:sldId id="259" r:id="rId4"/>
    <p:sldId id="260" r:id="rId5"/>
    <p:sldId id="261" r:id="rId6"/>
    <p:sldId id="263" r:id="rId7"/>
    <p:sldId id="264" r:id="rId8"/>
    <p:sldId id="265" r:id="rId9"/>
    <p:sldId id="266" r:id="rId10"/>
    <p:sldId id="270" r:id="rId11"/>
    <p:sldId id="269" r:id="rId12"/>
    <p:sldId id="355" r:id="rId13"/>
    <p:sldId id="356" r:id="rId14"/>
    <p:sldId id="374" r:id="rId15"/>
    <p:sldId id="375" r:id="rId16"/>
    <p:sldId id="394" r:id="rId17"/>
    <p:sldId id="402" r:id="rId18"/>
    <p:sldId id="403" r:id="rId19"/>
    <p:sldId id="404" r:id="rId20"/>
    <p:sldId id="358" r:id="rId21"/>
    <p:sldId id="363" r:id="rId22"/>
    <p:sldId id="359" r:id="rId23"/>
    <p:sldId id="365" r:id="rId24"/>
    <p:sldId id="361" r:id="rId25"/>
    <p:sldId id="407" r:id="rId26"/>
    <p:sldId id="362" r:id="rId27"/>
    <p:sldId id="405" r:id="rId28"/>
    <p:sldId id="371" r:id="rId29"/>
    <p:sldId id="406"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밝은 스타일 3 - 강조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86" d="100"/>
          <a:sy n="86" d="100"/>
        </p:scale>
        <p:origin x="1291"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15102"/>
    </p:cViewPr>
  </p:sorterViewPr>
  <p:notesViewPr>
    <p:cSldViewPr>
      <p:cViewPr varScale="1">
        <p:scale>
          <a:sx n="64" d="100"/>
          <a:sy n="64" d="100"/>
        </p:scale>
        <p:origin x="3178"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Liwen Chu, NXP</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ko-KR" dirty="0"/>
              <a:t>January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ko-KR" dirty="0"/>
              <a:t>January 2020</a:t>
            </a:r>
            <a:endParaRPr lang="en-GB" dirty="0"/>
          </a:p>
        </p:txBody>
      </p:sp>
      <p:sp>
        <p:nvSpPr>
          <p:cNvPr id="6" name="Footer Placeholder 5"/>
          <p:cNvSpPr>
            <a:spLocks noGrp="1"/>
          </p:cNvSpPr>
          <p:nvPr>
            <p:ph type="ftr" idx="11"/>
          </p:nvPr>
        </p:nvSpPr>
        <p:spPr/>
        <p:txBody>
          <a:bodyPr/>
          <a:lstStyle>
            <a:lvl1pPr>
              <a:defRPr/>
            </a:lvl1pPr>
          </a:lstStyle>
          <a:p>
            <a:r>
              <a:rPr lang="en-GB" altLang="ko-KR" dirty="0"/>
              <a:t>Liwen Chu, NXP</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ltLang="ko-KR" dirty="0"/>
              <a:t>January 2020</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a:t>Liwen Chu, NXP</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ltLang="ko-KR" dirty="0"/>
              <a:t>January 2020</a:t>
            </a:r>
            <a:endParaRPr lang="en-GB" dirty="0"/>
          </a:p>
        </p:txBody>
      </p:sp>
      <p:sp>
        <p:nvSpPr>
          <p:cNvPr id="4" name="Footer Placeholder 3"/>
          <p:cNvSpPr>
            <a:spLocks noGrp="1"/>
          </p:cNvSpPr>
          <p:nvPr>
            <p:ph type="ftr" idx="11"/>
          </p:nvPr>
        </p:nvSpPr>
        <p:spPr/>
        <p:txBody>
          <a:bodyPr/>
          <a:lstStyle>
            <a:lvl1pPr>
              <a:defRPr/>
            </a:lvl1pPr>
          </a:lstStyle>
          <a:p>
            <a:r>
              <a:rPr lang="en-GB" altLang="ko-KR" dirty="0"/>
              <a:t>Liwen Chu, NXP</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ltLang="ko-KR" dirty="0"/>
              <a:t>January 2020</a:t>
            </a:r>
            <a:endParaRPr lang="en-GB" dirty="0"/>
          </a:p>
        </p:txBody>
      </p:sp>
      <p:sp>
        <p:nvSpPr>
          <p:cNvPr id="3" name="Footer Placeholder 2"/>
          <p:cNvSpPr>
            <a:spLocks noGrp="1"/>
          </p:cNvSpPr>
          <p:nvPr>
            <p:ph type="ftr" idx="11"/>
          </p:nvPr>
        </p:nvSpPr>
        <p:spPr/>
        <p:txBody>
          <a:bodyPr/>
          <a:lstStyle>
            <a:lvl1pPr>
              <a:defRPr/>
            </a:lvl1pPr>
          </a:lstStyle>
          <a:p>
            <a:r>
              <a:rPr lang="en-GB" altLang="ko-KR" dirty="0"/>
              <a:t>Liwen Chu, NXP</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ltLang="ko-KR" dirty="0"/>
              <a:t>January 2020</a:t>
            </a:r>
            <a:endParaRPr lang="en-GB" dirty="0"/>
          </a:p>
        </p:txBody>
      </p:sp>
      <p:sp>
        <p:nvSpPr>
          <p:cNvPr id="5" name="Footer Placeholder 4"/>
          <p:cNvSpPr>
            <a:spLocks noGrp="1"/>
          </p:cNvSpPr>
          <p:nvPr>
            <p:ph type="ftr" idx="11"/>
          </p:nvPr>
        </p:nvSpPr>
        <p:spPr/>
        <p:txBody>
          <a:bodyPr/>
          <a:lstStyle>
            <a:lvl1pPr>
              <a:defRPr/>
            </a:lvl1pPr>
          </a:lstStyle>
          <a:p>
            <a:r>
              <a:rPr lang="en-GB" altLang="ko-KR" dirty="0"/>
              <a:t>Liwen Chu, NXP</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a:t>Liwen Chu, NXP</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802.11-20/0131r2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2" Type="http://schemas.openxmlformats.org/officeDocument/2006/relationships/hyperlink" Target="https://mentor.ieee.org/802.11/dcn/19/11-19-1116-05-00be-channel-access-in-multi-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0" Type="http://schemas.openxmlformats.org/officeDocument/2006/relationships/hyperlink" Target="https://mentor.ieee.org/802.11/dcn/19/11-19-1548-01-00be-channel-access-design-for-synchronized-multi-links.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9/11-19-1678-00-00be-multiple-links-asynchronous-and-synchronous-transmission.pptx" TargetMode="External"/><Relationship Id="rId7" Type="http://schemas.openxmlformats.org/officeDocument/2006/relationships/hyperlink" Target="https://mentor.ieee.org/802.11/dcn/19/11-19-1887-01-00be-multi-link-acknowledgement.pptx" TargetMode="External"/><Relationship Id="rId2" Type="http://schemas.openxmlformats.org/officeDocument/2006/relationships/hyperlink" Target="https://mentor.ieee.org/802.11/dcn/19/11-19-1617-01-00be-multi-link-power-save.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856-01-00be-a-mpdu-and-ba.pptx" TargetMode="External"/><Relationship Id="rId5" Type="http://schemas.openxmlformats.org/officeDocument/2006/relationships/hyperlink" Target="https://mentor.ieee.org/802.11/dcn/19/11-19-1823-01-00be-multi-link-setup-follow-up.pptx" TargetMode="External"/><Relationship Id="rId4" Type="http://schemas.openxmlformats.org/officeDocument/2006/relationships/hyperlink" Target="https://mentor.ieee.org/802.11/dcn/19/11-19-1822-02-00be-multi-link-security-consideration.ppt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19/11-19-1904-00-00be-mlo-link-management-follow-up.pptx" TargetMode="External"/><Relationship Id="rId13" Type="http://schemas.openxmlformats.org/officeDocument/2006/relationships/hyperlink" Target="https://mentor.ieee.org/802.11/dcn/19/11-19-1927-00-00be-multi-link-operation-simulation-methodology.pptx" TargetMode="External"/><Relationship Id="rId3" Type="http://schemas.openxmlformats.org/officeDocument/2006/relationships/hyperlink" Target="https://mentor.ieee.org/802.11/dcn/19/11-19-1604-00-00be-eht-direct-link-transmission.pptx" TargetMode="External"/><Relationship Id="rId7" Type="http://schemas.openxmlformats.org/officeDocument/2006/relationships/hyperlink" Target="https://mentor.ieee.org/802.11/dcn/19/11-19-1900-02-00be-mla-security-considerations.pptx" TargetMode="External"/><Relationship Id="rId12" Type="http://schemas.openxmlformats.org/officeDocument/2006/relationships/hyperlink" Target="https://mentor.ieee.org/802.11/dcn/19/11-19-1924-00-00be-multilink-steps-for-using-a-link.pptx" TargetMode="External"/><Relationship Id="rId2" Type="http://schemas.openxmlformats.org/officeDocument/2006/relationships/hyperlink" Target="https://mentor.ieee.org/802.11/dcn/19/11-19-1547-03-00be-multi-link-operation-and-channel-access-discuss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899-02-00be-mla-mac-addresses-considerations.pptx" TargetMode="External"/><Relationship Id="rId11" Type="http://schemas.openxmlformats.org/officeDocument/2006/relationships/hyperlink" Target="https://mentor.ieee.org/802.11/dcn/19/11-19-1921-00-00be-multi-link-architecture.pptx" TargetMode="External"/><Relationship Id="rId5" Type="http://schemas.openxmlformats.org/officeDocument/2006/relationships/hyperlink" Target="https://mentor.ieee.org/802.11/dcn/19/11-19-1836-02-00be-multi-link-channel-access-follow-up.pptx" TargetMode="External"/><Relationship Id="rId10" Type="http://schemas.openxmlformats.org/officeDocument/2006/relationships/hyperlink" Target="https://mentor.ieee.org/802.11/dcn/19/11-19-1918-00-00be-ul-mu-efficiency-enhancement-using-multi-link.pptx" TargetMode="External"/><Relationship Id="rId4" Type="http://schemas.openxmlformats.org/officeDocument/2006/relationships/hyperlink" Target="https://mentor.ieee.org/802.11/dcn/19/11-19-1622-00-00be-use-auto-repetition-in-low-latency-queue.pptx" TargetMode="External"/><Relationship Id="rId9" Type="http://schemas.openxmlformats.org/officeDocument/2006/relationships/hyperlink" Target="https://mentor.ieee.org/802.11/dcn/19/11-19-1917-00-00be-considerations-for-multi-link-channel-access-without-simultaneous-tx-rx-capability.pptx" TargetMode="External"/><Relationship Id="rId14" Type="http://schemas.openxmlformats.org/officeDocument/2006/relationships/hyperlink" Target="https://mentor.ieee.org/802.11/dcn/19/11-19-1928-00-00be-multi-link-operation-performance-evaluation.ppt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19/11-19-1962-00-00be-multi-link-upper-mac-entity-instance-new-frame-mac-header.pptx" TargetMode="External"/><Relationship Id="rId3" Type="http://schemas.openxmlformats.org/officeDocument/2006/relationships/hyperlink" Target="https://mentor.ieee.org/802.11/dcn/19/11-19-1932-00-00be-multi-link-policy-framework.pptx" TargetMode="External"/><Relationship Id="rId7" Type="http://schemas.openxmlformats.org/officeDocument/2006/relationships/hyperlink" Target="https://mentor.ieee.org/802.11/dcn/19/11-19-1960-01-00be-reducing-channel-access-delay-for-rta-traffic.pptx" TargetMode="External"/><Relationship Id="rId2" Type="http://schemas.openxmlformats.org/officeDocument/2006/relationships/hyperlink" Target="https://mentor.ieee.org/802.11/dcn/19/11-19-1930-01-00be-ap-assisted-multi-link-oper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19/11-19-1943-01-00be-multi-link-management.pptx" TargetMode="External"/><Relationship Id="rId11" Type="http://schemas.openxmlformats.org/officeDocument/2006/relationships/hyperlink" Target="https://mentor.ieee.org/802.11/dcn/19/11-19-2071-01-00be-performance-evaluation-of-multi-link-channel-access-schemes.pptx" TargetMode="External"/><Relationship Id="rId5" Type="http://schemas.openxmlformats.org/officeDocument/2006/relationships/hyperlink" Target="https://mentor.ieee.org/802.11/dcn/19/11-19-1942-03-00be-timing-measurement-for-low-latency-features.pptx" TargetMode="External"/><Relationship Id="rId10" Type="http://schemas.openxmlformats.org/officeDocument/2006/relationships/hyperlink" Target="https://mentor.ieee.org/802.11/dcn/19/11-19-1993-00-00be-discussion-about-single-and-multiple-primary-channels-in-synchronous-multi-link.pptx" TargetMode="External"/><Relationship Id="rId4" Type="http://schemas.openxmlformats.org/officeDocument/2006/relationships/hyperlink" Target="https://mentor.ieee.org/802.11/dcn/19/11-19-1938-00-00be-discussion-on-low-latency-capability-for-802-11be.pptx" TargetMode="External"/><Relationship Id="rId9" Type="http://schemas.openxmlformats.org/officeDocument/2006/relationships/hyperlink" Target="https://mentor.ieee.org/802.11/dcn/19/11-19-1963-00-00be-multi-link-security-and-aggregation-operations.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006-00-00be-proposed-corrections-to-channel-access-issues-in-802-11.pptx" TargetMode="External"/><Relationship Id="rId13" Type="http://schemas.openxmlformats.org/officeDocument/2006/relationships/hyperlink" Target="https://mentor.ieee.org/802.11/dcn/20/11-20-0026-00-00be-mlo-sync-ppdus.pptx" TargetMode="External"/><Relationship Id="rId3" Type="http://schemas.openxmlformats.org/officeDocument/2006/relationships/hyperlink" Target="https://mentor.ieee.org/802.11/dcn/19/11-19-1955-00-00be-multi-link-operation-per-link-aid.pptx" TargetMode="External"/><Relationship Id="rId7" Type="http://schemas.openxmlformats.org/officeDocument/2006/relationships/hyperlink" Target="https://mentor.ieee.org/802.11/dcn/20/11-20-0005-00-00be-proposals-on-latency-reduction.pptx" TargetMode="External"/><Relationship Id="rId12" Type="http://schemas.openxmlformats.org/officeDocument/2006/relationships/hyperlink" Target="https://mentor.ieee.org/802.11/dcn/20/11-20-0024-00-00be-mlo-acknowledgement-procedure.pptx" TargetMode="External"/><Relationship Id="rId2" Type="http://schemas.openxmlformats.org/officeDocument/2006/relationships/hyperlink" Target="https://mentor.ieee.org/802.11/dcn/19/11-19-1305-00-00be-synchronous-multi-link-operation.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03-00-00be-discussion-on-latency-metric.pptx" TargetMode="External"/><Relationship Id="rId11" Type="http://schemas.openxmlformats.org/officeDocument/2006/relationships/hyperlink" Target="https://mentor.ieee.org/802.11/dcn/20/11-20-0021-00-00be-priority-access-support-for-ns-ep-services.pptx" TargetMode="External"/><Relationship Id="rId5" Type="http://schemas.openxmlformats.org/officeDocument/2006/relationships/hyperlink" Target="https://mentor.ieee.org/802.11/dcn/19/11-19-2125-00-00be-eht-rts-and-cts-procedure.pptx" TargetMode="External"/><Relationship Id="rId15" Type="http://schemas.openxmlformats.org/officeDocument/2006/relationships/hyperlink" Target="https://mentor.ieee.org/802.11/dcn/20/11-20-0028-00-00be-indication-of-multi-link-information.pptx" TargetMode="External"/><Relationship Id="rId10" Type="http://schemas.openxmlformats.org/officeDocument/2006/relationships/hyperlink" Target="https://mentor.ieee.org/802.11/dcn/20/11-20-0014-00-00be-operation-of-non-ap-mld-with-constraints.pptx" TargetMode="External"/><Relationship Id="rId4" Type="http://schemas.openxmlformats.org/officeDocument/2006/relationships/hyperlink" Target="https://mentor.ieee.org/802.11/dcn/19/11-19-2071-01-00be-performance-evaluation-of-multi-link-channel-access-schemes.pptx" TargetMode="External"/><Relationship Id="rId9" Type="http://schemas.openxmlformats.org/officeDocument/2006/relationships/hyperlink" Target="https://mentor.ieee.org/802.11/dcn/20/11-20-0012-00-00be-multi-link-acknowledgement-follow-up.pptx" TargetMode="External"/><Relationship Id="rId14" Type="http://schemas.openxmlformats.org/officeDocument/2006/relationships/hyperlink" Target="https://mentor.ieee.org/802.11/dcn/20/11-20-0027-00-00be-mlo-sn-space-expansion.pptx"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061-00-00be-ba-consideration.pptx" TargetMode="External"/><Relationship Id="rId13" Type="http://schemas.openxmlformats.org/officeDocument/2006/relationships/hyperlink" Target="https://mentor.ieee.org/802.11/dcn/20/11-20-0070-00-00be-multi-link-power-saving-operation.pptx" TargetMode="External"/><Relationship Id="rId3" Type="http://schemas.openxmlformats.org/officeDocument/2006/relationships/hyperlink" Target="https://mentor.ieee.org/802.11/dcn/19/11-19-0034-01-00bd-considerations-on-vehicular-channel-models.pptx" TargetMode="External"/><Relationship Id="rId7" Type="http://schemas.openxmlformats.org/officeDocument/2006/relationships/hyperlink" Target="https://mentor.ieee.org/802.11/dcn/20/11-20-0055-00-00be-multi-link-block-ack-architecture.pptx" TargetMode="External"/><Relationship Id="rId12" Type="http://schemas.openxmlformats.org/officeDocument/2006/relationships/hyperlink" Target="https://mentor.ieee.org/802.11/dcn/20/11-20-0069-00-00be-multi-link-communication-mode-definition.pptx" TargetMode="External"/><Relationship Id="rId17" Type="http://schemas.openxmlformats.org/officeDocument/2006/relationships/hyperlink" Target="https://mentor.ieee.org/802.11/dcn/20/11-20-0085-00-00be-multi-link-power-save-link-bitmap.pptx" TargetMode="External"/><Relationship Id="rId2" Type="http://schemas.openxmlformats.org/officeDocument/2006/relationships/hyperlink" Target="https://mentor.ieee.org/802.11/dcn/20/11-20-0030-00-00be-multi-link-association-follow-up.pptx" TargetMode="External"/><Relationship Id="rId16" Type="http://schemas.openxmlformats.org/officeDocument/2006/relationships/hyperlink" Target="https://mentor.ieee.org/802.11/dcn/20/11-20-0084-00-00be-multi-link-tim-design.pptx" TargetMode="External"/><Relationship Id="rId1" Type="http://schemas.openxmlformats.org/officeDocument/2006/relationships/slideLayout" Target="../slideLayouts/slideLayout6.xml"/><Relationship Id="rId6" Type="http://schemas.openxmlformats.org/officeDocument/2006/relationships/hyperlink" Target="https://mentor.ieee.org/802.11/dcn/20/11-20-0054-00-00be-mld-mac-address-and-wm-address.pptx" TargetMode="External"/><Relationship Id="rId11" Type="http://schemas.openxmlformats.org/officeDocument/2006/relationships/hyperlink" Target="https://mentor.ieee.org/802.11/dcn/20/11-20-0066-00-00be-multi-link-tim.pptx" TargetMode="External"/><Relationship Id="rId5" Type="http://schemas.openxmlformats.org/officeDocument/2006/relationships/hyperlink" Target="https://mentor.ieee.org/802.11/dcn/20/11-20-0053-00-00be-multi-link-ba.pptx" TargetMode="External"/><Relationship Id="rId15" Type="http://schemas.openxmlformats.org/officeDocument/2006/relationships/hyperlink" Target="https://mentor.ieee.org/802.11/dcn/20/11-20-0082-00-00be-synchronous-transmitter-medium-state-information.pptx" TargetMode="External"/><Relationship Id="rId10" Type="http://schemas.openxmlformats.org/officeDocument/2006/relationships/hyperlink" Target="https://mentor.ieee.org/802.11/dcn/20/11-20-0063-00-00be-sta-mld-link-address.pptx" TargetMode="External"/><Relationship Id="rId4" Type="http://schemas.openxmlformats.org/officeDocument/2006/relationships/hyperlink" Target="https://mentor.ieee.org/802.11/dcn/20/11-20-0037-00-00be-power-saving-considering-non-ap-without-str-capability.pptx" TargetMode="External"/><Relationship Id="rId9" Type="http://schemas.openxmlformats.org/officeDocument/2006/relationships/hyperlink" Target="https://mentor.ieee.org/802.11/dcn/20/11-20-0062-00-00be-protection-with-more-than-160mhz-ppdu-and-puncture-operation.pptx" TargetMode="External"/><Relationship Id="rId14" Type="http://schemas.openxmlformats.org/officeDocument/2006/relationships/hyperlink" Target="https://mentor.ieee.org/802.11/dcn/20/11-20-0081-00-00be-mlo-synch-transmission.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06-00-00be-follow-up-on-performance-aspects-of-mlink-ops-with-constrains.pptx" TargetMode="External"/><Relationship Id="rId2" Type="http://schemas.openxmlformats.org/officeDocument/2006/relationships/hyperlink" Target="https://mentor.ieee.org/802.11/dcn/20/11-20-0093-01-00be-multi-link-for-low-latency.pptx" TargetMode="External"/><Relationship Id="rId1" Type="http://schemas.openxmlformats.org/officeDocument/2006/relationships/slideLayout" Target="../slideLayouts/slideLayout6.xml"/><Relationship Id="rId4" Type="http://schemas.openxmlformats.org/officeDocument/2006/relationships/hyperlink" Target="https://mentor.ieee.org/802.11/dcn/20/11-20-0114-00-00be-block-ack-window-extens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18" Type="http://schemas.openxmlformats.org/officeDocument/2006/relationships/hyperlink" Target="https://mentor.ieee.org/802.11/dcn/19/11-19-1856-01-00be-a-mpdu-and-ba.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17" Type="http://schemas.openxmlformats.org/officeDocument/2006/relationships/hyperlink" Target="https://mentor.ieee.org/802.11/dcn/19/11-19-1823-01-00be-multi-link-setup-follow-up.pptx" TargetMode="External"/><Relationship Id="rId2" Type="http://schemas.openxmlformats.org/officeDocument/2006/relationships/hyperlink" Target="https://mentor.ieee.org/802.11/dcn/19/11-19-1116-05-00be-channel-access-in-multi-band-operation.pptx" TargetMode="External"/><Relationship Id="rId16" Type="http://schemas.openxmlformats.org/officeDocument/2006/relationships/hyperlink" Target="https://mentor.ieee.org/802.11/dcn/19/11-19-1822-02-00be-multi-link-security-consid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5" Type="http://schemas.openxmlformats.org/officeDocument/2006/relationships/hyperlink" Target="https://mentor.ieee.org/802.11/dcn/19/11-19-1678-00-00be-multiple-links-asynchronous-and-synchronous-transmission.pptx" TargetMode="External"/><Relationship Id="rId10" Type="http://schemas.openxmlformats.org/officeDocument/2006/relationships/hyperlink" Target="https://mentor.ieee.org/802.11/dcn/19/11-19-1548-01-00be-channel-access-design-for-synchronized-multi-links.pptx" TargetMode="External"/><Relationship Id="rId19" Type="http://schemas.openxmlformats.org/officeDocument/2006/relationships/hyperlink" Target="https://mentor.ieee.org/802.11/dcn/19/11-19-1887-01-00be-multi-link-acknowledgement.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 Id="rId14" Type="http://schemas.openxmlformats.org/officeDocument/2006/relationships/hyperlink" Target="https://mentor.ieee.org/802.11/dcn/19/11-19-1617-01-00be-multi-link-power-save.ppt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19/11-19-1542-01-00be-multi-link-broadcast-addressed-frame-reception.pptx" TargetMode="External"/><Relationship Id="rId13" Type="http://schemas.openxmlformats.org/officeDocument/2006/relationships/hyperlink" Target="https://mentor.ieee.org/802.11/dcn/19/11-19-1615-01-00be-multi-band-multi-channel-operation-for-low-latency-and-jitter.pptx" TargetMode="External"/><Relationship Id="rId18" Type="http://schemas.openxmlformats.org/officeDocument/2006/relationships/hyperlink" Target="https://mentor.ieee.org/802.11/dcn/19/11-19-1856-01-00be-a-mpdu-and-ba.pptx" TargetMode="External"/><Relationship Id="rId3" Type="http://schemas.openxmlformats.org/officeDocument/2006/relationships/hyperlink" Target="https://mentor.ieee.org/802.11/dcn/19/11-19-1358-01-00be-multi-link-operation-management.pptx" TargetMode="External"/><Relationship Id="rId7" Type="http://schemas.openxmlformats.org/officeDocument/2006/relationships/hyperlink" Target="https://mentor.ieee.org/802.11/dcn/19/11-19-1536-02-00be-power-consideration-for-multi-link-transmissions.pptx" TargetMode="External"/><Relationship Id="rId12" Type="http://schemas.openxmlformats.org/officeDocument/2006/relationships/hyperlink" Target="https://mentor.ieee.org/802.11/dcn/19/11-19-1591-03-00be-ba-setup-for-multi-link-aggregation.pptx" TargetMode="External"/><Relationship Id="rId17" Type="http://schemas.openxmlformats.org/officeDocument/2006/relationships/hyperlink" Target="https://mentor.ieee.org/802.11/dcn/19/11-19-1823-01-00be-multi-link-setup-follow-up.pptx" TargetMode="External"/><Relationship Id="rId2" Type="http://schemas.openxmlformats.org/officeDocument/2006/relationships/hyperlink" Target="https://mentor.ieee.org/802.11/dcn/19/11-19-1116-05-00be-channel-access-in-multi-band-operation.pptx" TargetMode="External"/><Relationship Id="rId16" Type="http://schemas.openxmlformats.org/officeDocument/2006/relationships/hyperlink" Target="https://mentor.ieee.org/802.11/dcn/19/11-19-1822-02-00be-multi-link-security-consid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1528-02-00be-multi-link-operation-link-management.pptx" TargetMode="External"/><Relationship Id="rId11" Type="http://schemas.openxmlformats.org/officeDocument/2006/relationships/hyperlink" Target="https://mentor.ieee.org/802.11/dcn/19/11-19-1549-01-00be-multi-link-association.pptx" TargetMode="External"/><Relationship Id="rId5" Type="http://schemas.openxmlformats.org/officeDocument/2006/relationships/hyperlink" Target="https://mentor.ieee.org/802.11/dcn/19/11-19-1526-01-00be-multi-link-power-save.pptx" TargetMode="External"/><Relationship Id="rId15" Type="http://schemas.openxmlformats.org/officeDocument/2006/relationships/hyperlink" Target="https://mentor.ieee.org/802.11/dcn/19/11-19-1678-00-00be-multiple-links-asynchronous-and-synchronous-transmission.pptx" TargetMode="External"/><Relationship Id="rId10" Type="http://schemas.openxmlformats.org/officeDocument/2006/relationships/hyperlink" Target="https://mentor.ieee.org/802.11/dcn/19/11-19-1548-01-00be-channel-access-design-for-synchronized-multi-links.pptx" TargetMode="External"/><Relationship Id="rId19" Type="http://schemas.openxmlformats.org/officeDocument/2006/relationships/hyperlink" Target="https://mentor.ieee.org/802.11/dcn/19/11-19-1887-01-00be-multi-link-acknowledgement.pptx" TargetMode="External"/><Relationship Id="rId4" Type="http://schemas.openxmlformats.org/officeDocument/2006/relationships/hyperlink" Target="https://mentor.ieee.org/802.11/dcn/19/11-19-1510-03-00be-eht-power-saving-considering-multi-link.pptx" TargetMode="External"/><Relationship Id="rId9" Type="http://schemas.openxmlformats.org/officeDocument/2006/relationships/hyperlink" Target="https://mentor.ieee.org/802.11/dcn/19/11-19-1544-01-00be-multi-link-power-save-operation.pptx" TargetMode="External"/><Relationship Id="rId14" Type="http://schemas.openxmlformats.org/officeDocument/2006/relationships/hyperlink" Target="https://mentor.ieee.org/802.11/dcn/19/11-19-1617-01-00be-multi-link-power-save.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Liwen Chu, NXP</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January 2020 </a:t>
            </a:r>
            <a:r>
              <a:rPr lang="en-US" altLang="en-US" dirty="0" err="1"/>
              <a:t>TGbe</a:t>
            </a:r>
            <a:r>
              <a:rPr lang="en-US" altLang="en-US" dirty="0"/>
              <a:t> MAC Ad-Hoc Meeting Agenda</a:t>
            </a:r>
            <a:endParaRPr lang="en-GB" dirty="0"/>
          </a:p>
        </p:txBody>
      </p:sp>
      <p:sp>
        <p:nvSpPr>
          <p:cNvPr id="3074" name="Rectangle 2"/>
          <p:cNvSpPr>
            <a:spLocks noGrp="1" noChangeArrowheads="1"/>
          </p:cNvSpPr>
          <p:nvPr>
            <p:ph type="body" idx="1"/>
          </p:nvPr>
        </p:nvSpPr>
        <p:spPr>
          <a:xfrm>
            <a:off x="685800" y="18700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2020-01-12</a:t>
            </a:r>
          </a:p>
        </p:txBody>
      </p:sp>
      <p:graphicFrame>
        <p:nvGraphicFramePr>
          <p:cNvPr id="3075" name="Object 3"/>
          <p:cNvGraphicFramePr>
            <a:graphicFrameLocks noChangeAspect="1"/>
          </p:cNvGraphicFramePr>
          <p:nvPr>
            <p:extLst>
              <p:ext uri="{D42A27DB-BD31-4B8C-83A1-F6EECF244321}">
                <p14:modId xmlns:p14="http://schemas.microsoft.com/office/powerpoint/2010/main" val="3769086443"/>
              </p:ext>
            </p:extLst>
          </p:nvPr>
        </p:nvGraphicFramePr>
        <p:xfrm>
          <a:off x="514350" y="2714625"/>
          <a:ext cx="8143875" cy="2505075"/>
        </p:xfrm>
        <a:graphic>
          <a:graphicData uri="http://schemas.openxmlformats.org/presentationml/2006/ole">
            <mc:AlternateContent xmlns:mc="http://schemas.openxmlformats.org/markup-compatibility/2006">
              <mc:Choice xmlns:v="urn:schemas-microsoft-com:vml" Requires="v">
                <p:oleObj spid="_x0000_s3317" name="Document" r:id="rId4" imgW="8254524" imgH="2535910" progId="Word.Document.8">
                  <p:embed/>
                </p:oleObj>
              </mc:Choice>
              <mc:Fallback>
                <p:oleObj name="Document" r:id="rId4" imgW="8254524" imgH="2535910" progId="Word.Document.8">
                  <p:embed/>
                  <p:pic>
                    <p:nvPicPr>
                      <p:cNvPr id="0" name="Picture 3"/>
                      <p:cNvPicPr>
                        <a:picLocks noChangeAspect="1" noChangeArrowheads="1"/>
                      </p:cNvPicPr>
                      <p:nvPr/>
                    </p:nvPicPr>
                    <p:blipFill>
                      <a:blip r:embed="rId5"/>
                      <a:srcRect/>
                      <a:stretch>
                        <a:fillRect/>
                      </a:stretch>
                    </p:blipFill>
                    <p:spPr bwMode="auto">
                      <a:xfrm>
                        <a:off x="514350" y="2714625"/>
                        <a:ext cx="8143875" cy="25050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2098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Liwen Chu, NXP.</a:t>
            </a:r>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nvPr>
        </p:nvGraphicFramePr>
        <p:xfrm>
          <a:off x="883673" y="2209800"/>
          <a:ext cx="7193527" cy="3322320"/>
        </p:xfrm>
        <a:graphic>
          <a:graphicData uri="http://schemas.openxmlformats.org/drawingml/2006/table">
            <a:tbl>
              <a:tblPr firstRow="1" bandRow="1">
                <a:tableStyleId>{616DA210-FB5B-4158-B5E0-FEB733F419BA}</a:tableStyleId>
              </a:tblPr>
              <a:tblGrid>
                <a:gridCol w="779780">
                  <a:extLst>
                    <a:ext uri="{9D8B030D-6E8A-4147-A177-3AD203B41FA5}">
                      <a16:colId xmlns:a16="http://schemas.microsoft.com/office/drawing/2014/main" val="20000"/>
                    </a:ext>
                  </a:extLst>
                </a:gridCol>
                <a:gridCol w="1605343">
                  <a:extLst>
                    <a:ext uri="{9D8B030D-6E8A-4147-A177-3AD203B41FA5}">
                      <a16:colId xmlns:a16="http://schemas.microsoft.com/office/drawing/2014/main" val="20001"/>
                    </a:ext>
                  </a:extLst>
                </a:gridCol>
                <a:gridCol w="1605343">
                  <a:extLst>
                    <a:ext uri="{9D8B030D-6E8A-4147-A177-3AD203B41FA5}">
                      <a16:colId xmlns:a16="http://schemas.microsoft.com/office/drawing/2014/main" val="20002"/>
                    </a:ext>
                  </a:extLst>
                </a:gridCol>
                <a:gridCol w="1605343">
                  <a:extLst>
                    <a:ext uri="{9D8B030D-6E8A-4147-A177-3AD203B41FA5}">
                      <a16:colId xmlns:a16="http://schemas.microsoft.com/office/drawing/2014/main" val="20004"/>
                    </a:ext>
                  </a:extLst>
                </a:gridCol>
                <a:gridCol w="1597718">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r>
                        <a:rPr lang="en-US" sz="1800" b="1" dirty="0">
                          <a:solidFill>
                            <a:schemeClr val="tx1"/>
                          </a:solidFill>
                        </a:rPr>
                        <a:t>TGbe</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r>
                        <a:rPr lang="en-US" sz="1800" b="1" dirty="0">
                          <a:solidFill>
                            <a:schemeClr val="tx1"/>
                          </a:solidFill>
                        </a:rPr>
                        <a:t>TGbe</a:t>
                      </a: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r>
                        <a:rPr lang="en-US" b="1" dirty="0"/>
                        <a:t> </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algn="ctr"/>
                      <a:r>
                        <a:rPr lang="en-US" sz="1800" b="1" dirty="0">
                          <a:solidFill>
                            <a:schemeClr val="tx1"/>
                          </a:solidFill>
                        </a:rPr>
                        <a:t>TGbe Ad-Hoc</a:t>
                      </a:r>
                    </a:p>
                    <a:p>
                      <a:pPr algn="ctr"/>
                      <a:r>
                        <a:rPr lang="en-US" sz="1800" b="1" dirty="0">
                          <a:solidFill>
                            <a:schemeClr val="tx1"/>
                          </a:solidFill>
                        </a:rPr>
                        <a:t>[MAC/PHY]</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
        <p:nvSpPr>
          <p:cNvPr id="7" name="Date Placeholder 3">
            <a:extLst>
              <a:ext uri="{FF2B5EF4-FFF2-40B4-BE49-F238E27FC236}">
                <a16:creationId xmlns:a16="http://schemas.microsoft.com/office/drawing/2014/main" id="{9D8ECBFC-61DD-489D-88F6-41275A7E34EB}"/>
              </a:ext>
            </a:extLst>
          </p:cNvPr>
          <p:cNvSpPr>
            <a:spLocks noGrp="1"/>
          </p:cNvSpPr>
          <p:nvPr>
            <p:ph type="dt" idx="15"/>
          </p:nvPr>
        </p:nvSpPr>
        <p:spPr>
          <a:xfrm>
            <a:off x="696912" y="333375"/>
            <a:ext cx="2303451" cy="273050"/>
          </a:xfrm>
        </p:spPr>
        <p:txBody>
          <a:bodyPr/>
          <a:lstStyle/>
          <a:p>
            <a:r>
              <a:rPr lang="en-US" dirty="0"/>
              <a:t>January 2020</a:t>
            </a:r>
            <a:endParaRPr lang="en-GB" dirty="0"/>
          </a:p>
        </p:txBody>
      </p:sp>
    </p:spTree>
    <p:extLst>
      <p:ext uri="{BB962C8B-B14F-4D97-AF65-F5344CB8AC3E}">
        <p14:creationId xmlns:p14="http://schemas.microsoft.com/office/powerpoint/2010/main" val="3976818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err="1"/>
              <a:t>TGbe</a:t>
            </a:r>
            <a:r>
              <a:rPr lang="en-US" dirty="0"/>
              <a:t> MAC Ad-Hoc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0" y="1676400"/>
            <a:ext cx="4267199" cy="4799014"/>
          </a:xfrm>
        </p:spPr>
        <p:txBody>
          <a:bodyPr/>
          <a:lstStyle/>
          <a:p>
            <a:pPr>
              <a:lnSpc>
                <a:spcPct val="80000"/>
              </a:lnSpc>
              <a:buFont typeface="Arial" panose="020B0604020202020204" pitchFamily="34" charset="0"/>
              <a:buChar char="•"/>
            </a:pPr>
            <a:r>
              <a:rPr lang="en-US" altLang="en-US" sz="1800" dirty="0"/>
              <a:t> Monday PM2 (16:00-18:00)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Set and approve agenda</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Tuesday PM1 (13:30-15:30)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Tuesday EVE (19:30-21:30)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endParaRPr lang="en-US" altLang="en-US" sz="1800" dirty="0"/>
          </a:p>
          <a:p>
            <a:pPr>
              <a:lnSpc>
                <a:spcPct val="80000"/>
              </a:lnSpc>
              <a:buFont typeface="Arial" panose="020B0604020202020204" pitchFamily="34" charset="0"/>
              <a:buChar char="•"/>
            </a:pPr>
            <a:endParaRPr lang="en-US" altLang="en-US" sz="2200" dirty="0"/>
          </a:p>
          <a:p>
            <a:pPr>
              <a:lnSpc>
                <a:spcPct val="80000"/>
              </a:lnSpc>
              <a:buFont typeface="Arial" panose="020B0604020202020204" pitchFamily="34" charset="0"/>
              <a:buChar char="•"/>
            </a:pPr>
            <a:endParaRPr lang="en-US" altLang="en-US" sz="20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ltLang="ko-KR" dirty="0"/>
              <a:t>Liwen Chu, NXP</a:t>
            </a:r>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dirty="0"/>
              <a:t>January 2020</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724400" y="1713706"/>
            <a:ext cx="4190999" cy="479901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800" dirty="0"/>
              <a:t>Wednesday AM1 (08:00-10:00)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Wednesday PM2 (16:00-18:00)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Recess</a:t>
            </a:r>
          </a:p>
          <a:p>
            <a:pPr>
              <a:lnSpc>
                <a:spcPct val="80000"/>
              </a:lnSpc>
              <a:buFont typeface="Arial" panose="020B0604020202020204" pitchFamily="34" charset="0"/>
              <a:buChar char="•"/>
            </a:pPr>
            <a:r>
              <a:rPr lang="en-US" altLang="en-US" sz="1800" dirty="0"/>
              <a:t>Thursday AM1 (08:00-10:00)</a:t>
            </a:r>
          </a:p>
          <a:p>
            <a:pPr lvl="1">
              <a:lnSpc>
                <a:spcPct val="80000"/>
              </a:lnSpc>
              <a:buFont typeface="Arial" panose="020B0604020202020204" pitchFamily="34" charset="0"/>
              <a:buChar char="•"/>
            </a:pPr>
            <a:r>
              <a:rPr lang="en-US" altLang="en-US" sz="1600" dirty="0"/>
              <a:t>Call meeting to order </a:t>
            </a:r>
          </a:p>
          <a:p>
            <a:pPr lvl="1">
              <a:buFont typeface="Arial" panose="020B0604020202020204" pitchFamily="34" charset="0"/>
              <a:buChar char="•"/>
            </a:pPr>
            <a:r>
              <a:rPr lang="en-US" altLang="en-US" sz="1600" dirty="0"/>
              <a:t>IEEE-SA IPR policy and Procedure</a:t>
            </a:r>
          </a:p>
          <a:p>
            <a:pPr lvl="1">
              <a:lnSpc>
                <a:spcPct val="80000"/>
              </a:lnSpc>
              <a:buFont typeface="Arial" panose="020B0604020202020204" pitchFamily="34" charset="0"/>
              <a:buChar char="•"/>
            </a:pPr>
            <a:r>
              <a:rPr lang="en-US" altLang="en-US" sz="1600" dirty="0"/>
              <a:t>Presentation of submissions</a:t>
            </a:r>
          </a:p>
          <a:p>
            <a:pPr lvl="1">
              <a:lnSpc>
                <a:spcPct val="80000"/>
              </a:lnSpc>
              <a:buFont typeface="Arial" panose="020B0604020202020204" pitchFamily="34" charset="0"/>
              <a:buChar char="•"/>
            </a:pPr>
            <a:r>
              <a:rPr lang="en-US" altLang="en-US" sz="1600" dirty="0"/>
              <a:t>Adjourn</a:t>
            </a:r>
          </a:p>
          <a:p>
            <a:pPr>
              <a:lnSpc>
                <a:spcPct val="80000"/>
              </a:lnSpc>
              <a:buFont typeface="Arial" panose="020B0604020202020204" pitchFamily="34" charset="0"/>
              <a:buChar char="•"/>
            </a:pPr>
            <a:endParaRPr lang="en-US" altLang="en-US" sz="2000" dirty="0"/>
          </a:p>
          <a:p>
            <a:pPr lvl="1">
              <a:lnSpc>
                <a:spcPct val="80000"/>
              </a:lnSpc>
              <a:buFont typeface="Arial" panose="020B0604020202020204" pitchFamily="34" charset="0"/>
              <a:buChar char="•"/>
            </a:pPr>
            <a:endParaRPr lang="en-US" altLang="en-US" sz="1600" dirty="0"/>
          </a:p>
        </p:txBody>
      </p:sp>
    </p:spTree>
    <p:extLst>
      <p:ext uri="{BB962C8B-B14F-4D97-AF65-F5344CB8AC3E}">
        <p14:creationId xmlns:p14="http://schemas.microsoft.com/office/powerpoint/2010/main" val="1101932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Deferred Straw Polls Submission’s List 1</a:t>
            </a:r>
            <a:endParaRPr lang="ko-KR" altLang="en-US"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바닥글 개체 틀 4"/>
          <p:cNvSpPr>
            <a:spLocks noGrp="1"/>
          </p:cNvSpPr>
          <p:nvPr>
            <p:ph type="ftr" idx="14"/>
          </p:nvPr>
        </p:nvSpPr>
        <p:spPr/>
        <p:txBody>
          <a:bodyPr/>
          <a:lstStyle/>
          <a:p>
            <a:r>
              <a:rPr lang="en-GB" altLang="ko-KR" dirty="0"/>
              <a:t>Liwen Chu, NXP</a:t>
            </a:r>
          </a:p>
        </p:txBody>
      </p:sp>
      <p:sp>
        <p:nvSpPr>
          <p:cNvPr id="6" name="날짜 개체 틀 5"/>
          <p:cNvSpPr>
            <a:spLocks noGrp="1"/>
          </p:cNvSpPr>
          <p:nvPr>
            <p:ph type="dt" idx="15"/>
          </p:nvPr>
        </p:nvSpPr>
        <p:spPr/>
        <p:txBody>
          <a:bodyPr/>
          <a:lstStyle/>
          <a:p>
            <a:r>
              <a:rPr lang="en-US" altLang="ko-KR" dirty="0"/>
              <a:t>January 2020</a:t>
            </a:r>
            <a:endParaRPr lang="en-GB" dirty="0"/>
          </a:p>
        </p:txBody>
      </p:sp>
      <p:graphicFrame>
        <p:nvGraphicFramePr>
          <p:cNvPr id="9" name="Table 8">
            <a:extLst>
              <a:ext uri="{FF2B5EF4-FFF2-40B4-BE49-F238E27FC236}">
                <a16:creationId xmlns:a16="http://schemas.microsoft.com/office/drawing/2014/main" id="{46A1E255-F939-4C32-A039-D73B34691B70}"/>
              </a:ext>
            </a:extLst>
          </p:cNvPr>
          <p:cNvGraphicFramePr>
            <a:graphicFrameLocks noGrp="1"/>
          </p:cNvGraphicFramePr>
          <p:nvPr>
            <p:extLst>
              <p:ext uri="{D42A27DB-BD31-4B8C-83A1-F6EECF244321}">
                <p14:modId xmlns:p14="http://schemas.microsoft.com/office/powerpoint/2010/main" val="2366446165"/>
              </p:ext>
            </p:extLst>
          </p:nvPr>
        </p:nvGraphicFramePr>
        <p:xfrm>
          <a:off x="685800" y="1524000"/>
          <a:ext cx="7856537" cy="3776669"/>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81236">
                  <a:extLst>
                    <a:ext uri="{9D8B030D-6E8A-4147-A177-3AD203B41FA5}">
                      <a16:colId xmlns:a16="http://schemas.microsoft.com/office/drawing/2014/main" val="1963975420"/>
                    </a:ext>
                  </a:extLst>
                </a:gridCol>
                <a:gridCol w="1069340">
                  <a:extLst>
                    <a:ext uri="{9D8B030D-6E8A-4147-A177-3AD203B41FA5}">
                      <a16:colId xmlns:a16="http://schemas.microsoft.com/office/drawing/2014/main" val="1692648586"/>
                    </a:ext>
                  </a:extLst>
                </a:gridCol>
                <a:gridCol w="1069340">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29051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90513">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Channel access in multi-band 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Operation Management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90513">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EHT Power saving considering multi-link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Jeongki Kim</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(3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Power-save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Operation - Link Management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Abhishek Patil</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Power Consideration for Multi-link Transmissions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Rojan</a:t>
                      </a:r>
                      <a:r>
                        <a:rPr lang="en-US" sz="1200" u="none" strike="noStrike" dirty="0">
                          <a:effectLst/>
                        </a:rPr>
                        <a:t> </a:t>
                      </a:r>
                      <a:r>
                        <a:rPr lang="en-US" sz="1200" u="none" strike="noStrike" dirty="0" err="1">
                          <a:effectLst/>
                        </a:rPr>
                        <a:t>Chitrakar</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broadcast addressed frame reception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power save 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Minyoung</a:t>
                      </a:r>
                      <a:r>
                        <a:rPr lang="en-US" sz="1200" u="none" strike="noStrike" dirty="0">
                          <a:effectLst/>
                        </a:rPr>
                        <a:t> Park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ML-Power 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design for synchronized multi-links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Yunbo Li</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90513">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association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Yunbo</a:t>
                      </a:r>
                      <a:r>
                        <a:rPr lang="en-US" sz="1200" u="none" strike="noStrike" dirty="0">
                          <a:effectLst/>
                        </a:rPr>
                        <a:t> Li</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90513">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BA setup for multi-link Aggregation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Jason Y. Guo</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spTree>
    <p:extLst>
      <p:ext uri="{BB962C8B-B14F-4D97-AF65-F5344CB8AC3E}">
        <p14:creationId xmlns:p14="http://schemas.microsoft.com/office/powerpoint/2010/main" val="1684700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Deferred Straw Polls Submission’s List 2</a:t>
            </a:r>
            <a:endParaRPr lang="ko-KR" altLang="en-US"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바닥글 개체 틀 4"/>
          <p:cNvSpPr>
            <a:spLocks noGrp="1"/>
          </p:cNvSpPr>
          <p:nvPr>
            <p:ph type="ftr" idx="14"/>
          </p:nvPr>
        </p:nvSpPr>
        <p:spPr/>
        <p:txBody>
          <a:bodyPr/>
          <a:lstStyle/>
          <a:p>
            <a:r>
              <a:rPr lang="en-GB" altLang="ko-KR" dirty="0"/>
              <a:t>Liwen Chu, NXP</a:t>
            </a:r>
          </a:p>
        </p:txBody>
      </p:sp>
      <p:sp>
        <p:nvSpPr>
          <p:cNvPr id="6" name="날짜 개체 틀 5"/>
          <p:cNvSpPr>
            <a:spLocks noGrp="1"/>
          </p:cNvSpPr>
          <p:nvPr>
            <p:ph type="dt" idx="15"/>
          </p:nvPr>
        </p:nvSpPr>
        <p:spPr/>
        <p:txBody>
          <a:bodyPr/>
          <a:lstStyle/>
          <a:p>
            <a:r>
              <a:rPr lang="en-US" altLang="ko-KR" dirty="0"/>
              <a:t>January 2020</a:t>
            </a:r>
            <a:endParaRPr lang="en-GB" dirty="0"/>
          </a:p>
        </p:txBody>
      </p:sp>
      <p:graphicFrame>
        <p:nvGraphicFramePr>
          <p:cNvPr id="10" name="Table 9">
            <a:extLst>
              <a:ext uri="{FF2B5EF4-FFF2-40B4-BE49-F238E27FC236}">
                <a16:creationId xmlns:a16="http://schemas.microsoft.com/office/drawing/2014/main" id="{1C4A89FF-E8F4-429C-8282-09A25D867B68}"/>
              </a:ext>
            </a:extLst>
          </p:cNvPr>
          <p:cNvGraphicFramePr>
            <a:graphicFrameLocks noGrp="1"/>
          </p:cNvGraphicFramePr>
          <p:nvPr>
            <p:extLst>
              <p:ext uri="{D42A27DB-BD31-4B8C-83A1-F6EECF244321}">
                <p14:modId xmlns:p14="http://schemas.microsoft.com/office/powerpoint/2010/main" val="3194500843"/>
              </p:ext>
            </p:extLst>
          </p:nvPr>
        </p:nvGraphicFramePr>
        <p:xfrm>
          <a:off x="533400" y="1642869"/>
          <a:ext cx="8077201" cy="1866081"/>
        </p:xfrm>
        <a:graphic>
          <a:graphicData uri="http://schemas.openxmlformats.org/drawingml/2006/table">
            <a:tbl>
              <a:tblPr>
                <a:tableStyleId>{7DF18680-E054-41AD-8BC1-D1AEF772440D}</a:tableStyleId>
              </a:tblPr>
              <a:tblGrid>
                <a:gridCol w="509574">
                  <a:extLst>
                    <a:ext uri="{9D8B030D-6E8A-4147-A177-3AD203B41FA5}">
                      <a16:colId xmlns:a16="http://schemas.microsoft.com/office/drawing/2014/main" val="1905210845"/>
                    </a:ext>
                  </a:extLst>
                </a:gridCol>
                <a:gridCol w="3424780">
                  <a:extLst>
                    <a:ext uri="{9D8B030D-6E8A-4147-A177-3AD203B41FA5}">
                      <a16:colId xmlns:a16="http://schemas.microsoft.com/office/drawing/2014/main" val="4232370698"/>
                    </a:ext>
                  </a:extLst>
                </a:gridCol>
                <a:gridCol w="1204394">
                  <a:extLst>
                    <a:ext uri="{9D8B030D-6E8A-4147-A177-3AD203B41FA5}">
                      <a16:colId xmlns:a16="http://schemas.microsoft.com/office/drawing/2014/main" val="2960388176"/>
                    </a:ext>
                  </a:extLst>
                </a:gridCol>
                <a:gridCol w="1086265">
                  <a:extLst>
                    <a:ext uri="{9D8B030D-6E8A-4147-A177-3AD203B41FA5}">
                      <a16:colId xmlns:a16="http://schemas.microsoft.com/office/drawing/2014/main" val="1071142048"/>
                    </a:ext>
                  </a:extLst>
                </a:gridCol>
                <a:gridCol w="1303726">
                  <a:extLst>
                    <a:ext uri="{9D8B030D-6E8A-4147-A177-3AD203B41FA5}">
                      <a16:colId xmlns:a16="http://schemas.microsoft.com/office/drawing/2014/main" val="1134802697"/>
                    </a:ext>
                  </a:extLst>
                </a:gridCol>
                <a:gridCol w="548462">
                  <a:extLst>
                    <a:ext uri="{9D8B030D-6E8A-4147-A177-3AD203B41FA5}">
                      <a16:colId xmlns:a16="http://schemas.microsoft.com/office/drawing/2014/main" val="3137111320"/>
                    </a:ext>
                  </a:extLst>
                </a:gridCol>
              </a:tblGrid>
              <a:tr h="266583">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859" marR="5859" marT="585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480460928"/>
                  </a:ext>
                </a:extLst>
              </a:tr>
              <a:tr h="266583">
                <a:tc>
                  <a:txBody>
                    <a:bodyPr/>
                    <a:lstStyle/>
                    <a:p>
                      <a:pPr algn="ctr" fontAlgn="b"/>
                      <a:r>
                        <a:rPr lang="en-US" sz="1200" u="sng" strike="noStrike" dirty="0">
                          <a:effectLst/>
                          <a:hlinkClick r:id="rId2"/>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power save</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66782163"/>
                  </a:ext>
                </a:extLst>
              </a:tr>
              <a:tr h="266583">
                <a:tc>
                  <a:txBody>
                    <a:bodyPr/>
                    <a:lstStyle/>
                    <a:p>
                      <a:pPr algn="ctr" fontAlgn="b"/>
                      <a:r>
                        <a:rPr lang="en-US" sz="1200" u="sng" strike="noStrike">
                          <a:effectLst/>
                          <a:hlinkClick r:id="rId3"/>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Alan Jauh</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494700388"/>
                  </a:ext>
                </a:extLst>
              </a:tr>
              <a:tr h="266583">
                <a:tc>
                  <a:txBody>
                    <a:bodyPr/>
                    <a:lstStyle/>
                    <a:p>
                      <a:pPr algn="ctr" fontAlgn="b"/>
                      <a:r>
                        <a:rPr lang="en-US" sz="1200" u="sng" strike="noStrike">
                          <a:effectLst/>
                          <a:hlinkClick r:id="rId4"/>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security consideration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89164472"/>
                  </a:ext>
                </a:extLst>
              </a:tr>
              <a:tr h="266583">
                <a:tc>
                  <a:txBody>
                    <a:bodyPr/>
                    <a:lstStyle/>
                    <a:p>
                      <a:pPr algn="ctr" fontAlgn="b"/>
                      <a:r>
                        <a:rPr lang="en-US" sz="1200" u="sng" strike="noStrike">
                          <a:effectLst/>
                          <a:hlinkClick r:id="rId5"/>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setup follow up</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249786046"/>
                  </a:ext>
                </a:extLst>
              </a:tr>
              <a:tr h="266583">
                <a:tc>
                  <a:txBody>
                    <a:bodyPr/>
                    <a:lstStyle/>
                    <a:p>
                      <a:pPr algn="ctr" fontAlgn="b"/>
                      <a:r>
                        <a:rPr lang="en-US" sz="1200" u="sng" strike="noStrike">
                          <a:effectLst/>
                          <a:hlinkClick r:id="rId6"/>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529398406"/>
                  </a:ext>
                </a:extLst>
              </a:tr>
              <a:tr h="266583">
                <a:tc>
                  <a:txBody>
                    <a:bodyPr/>
                    <a:lstStyle/>
                    <a:p>
                      <a:pPr algn="ctr" fontAlgn="b"/>
                      <a:r>
                        <a:rPr lang="en-US" sz="1200" u="sng" strike="noStrike">
                          <a:effectLst/>
                          <a:hlinkClick r:id="rId7"/>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ML-Block Ack</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354083981"/>
                  </a:ext>
                </a:extLst>
              </a:tr>
            </a:tbl>
          </a:graphicData>
        </a:graphic>
      </p:graphicFrame>
    </p:spTree>
    <p:extLst>
      <p:ext uri="{BB962C8B-B14F-4D97-AF65-F5344CB8AC3E}">
        <p14:creationId xmlns:p14="http://schemas.microsoft.com/office/powerpoint/2010/main" val="23055438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3" name="Table 2">
            <a:extLst>
              <a:ext uri="{FF2B5EF4-FFF2-40B4-BE49-F238E27FC236}">
                <a16:creationId xmlns:a16="http://schemas.microsoft.com/office/drawing/2014/main" id="{5F9A956F-4C02-4E00-8B16-4587FB8EFCAC}"/>
              </a:ext>
            </a:extLst>
          </p:cNvPr>
          <p:cNvGraphicFramePr>
            <a:graphicFrameLocks noGrp="1"/>
          </p:cNvGraphicFramePr>
          <p:nvPr>
            <p:extLst>
              <p:ext uri="{D42A27DB-BD31-4B8C-83A1-F6EECF244321}">
                <p14:modId xmlns:p14="http://schemas.microsoft.com/office/powerpoint/2010/main" val="960514605"/>
              </p:ext>
            </p:extLst>
          </p:nvPr>
        </p:nvGraphicFramePr>
        <p:xfrm>
          <a:off x="457200" y="1602216"/>
          <a:ext cx="8085138" cy="3873253"/>
        </p:xfrm>
        <a:graphic>
          <a:graphicData uri="http://schemas.openxmlformats.org/drawingml/2006/table">
            <a:tbl>
              <a:tblPr>
                <a:tableStyleId>{7DF18680-E054-41AD-8BC1-D1AEF772440D}</a:tableStyleId>
              </a:tblPr>
              <a:tblGrid>
                <a:gridCol w="506991">
                  <a:extLst>
                    <a:ext uri="{9D8B030D-6E8A-4147-A177-3AD203B41FA5}">
                      <a16:colId xmlns:a16="http://schemas.microsoft.com/office/drawing/2014/main" val="35643193"/>
                    </a:ext>
                  </a:extLst>
                </a:gridCol>
                <a:gridCol w="3981366">
                  <a:extLst>
                    <a:ext uri="{9D8B030D-6E8A-4147-A177-3AD203B41FA5}">
                      <a16:colId xmlns:a16="http://schemas.microsoft.com/office/drawing/2014/main" val="3814814238"/>
                    </a:ext>
                  </a:extLst>
                </a:gridCol>
                <a:gridCol w="1299998">
                  <a:extLst>
                    <a:ext uri="{9D8B030D-6E8A-4147-A177-3AD203B41FA5}">
                      <a16:colId xmlns:a16="http://schemas.microsoft.com/office/drawing/2014/main" val="629559642"/>
                    </a:ext>
                  </a:extLst>
                </a:gridCol>
                <a:gridCol w="578931">
                  <a:extLst>
                    <a:ext uri="{9D8B030D-6E8A-4147-A177-3AD203B41FA5}">
                      <a16:colId xmlns:a16="http://schemas.microsoft.com/office/drawing/2014/main" val="2496461503"/>
                    </a:ext>
                  </a:extLst>
                </a:gridCol>
                <a:gridCol w="1167362">
                  <a:extLst>
                    <a:ext uri="{9D8B030D-6E8A-4147-A177-3AD203B41FA5}">
                      <a16:colId xmlns:a16="http://schemas.microsoft.com/office/drawing/2014/main" val="392062141"/>
                    </a:ext>
                  </a:extLst>
                </a:gridCol>
                <a:gridCol w="550490">
                  <a:extLst>
                    <a:ext uri="{9D8B030D-6E8A-4147-A177-3AD203B41FA5}">
                      <a16:colId xmlns:a16="http://schemas.microsoft.com/office/drawing/2014/main" val="2031842831"/>
                    </a:ext>
                  </a:extLst>
                </a:gridCol>
              </a:tblGrid>
              <a:tr h="251332">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251332">
                <a:tc>
                  <a:txBody>
                    <a:bodyPr/>
                    <a:lstStyle/>
                    <a:p>
                      <a:pPr algn="ctr" fontAlgn="b"/>
                      <a:r>
                        <a:rPr lang="en-US" sz="1200" u="sng" strike="noStrike" dirty="0">
                          <a:effectLst/>
                          <a:hlinkClick r:id="rId2"/>
                        </a:rPr>
                        <a:t>1547r3</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Multi-link-operation-and-channel-access-discussion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Kaiying Lu</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365847402"/>
                  </a:ext>
                </a:extLst>
              </a:tr>
              <a:tr h="251332">
                <a:tc>
                  <a:txBody>
                    <a:bodyPr/>
                    <a:lstStyle/>
                    <a:p>
                      <a:pPr algn="ctr" fontAlgn="b"/>
                      <a:r>
                        <a:rPr lang="en-US" sz="1200" u="sng" strike="noStrike">
                          <a:effectLst/>
                          <a:hlinkClick r:id="rId3"/>
                        </a:rPr>
                        <a:t>1604r0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EHT Direct Link Transmission</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RDG for P2P</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71682351"/>
                  </a:ext>
                </a:extLst>
              </a:tr>
              <a:tr h="234588">
                <a:tc>
                  <a:txBody>
                    <a:bodyPr/>
                    <a:lstStyle/>
                    <a:p>
                      <a:pPr algn="ctr" fontAlgn="b"/>
                      <a:r>
                        <a:rPr lang="en-US" sz="1200" u="sng" strike="noStrike">
                          <a:effectLst/>
                          <a:hlinkClick r:id="rId4"/>
                        </a:rPr>
                        <a:t>1622r0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Use Auto Repetition in low latency queue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Tony Zeng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12765047"/>
                  </a:ext>
                </a:extLst>
              </a:tr>
              <a:tr h="251332">
                <a:tc>
                  <a:txBody>
                    <a:bodyPr/>
                    <a:lstStyle/>
                    <a:p>
                      <a:pPr algn="ctr" fontAlgn="b"/>
                      <a:r>
                        <a:rPr lang="en-US" sz="1200" u="sng" strike="noStrike" dirty="0">
                          <a:effectLst/>
                          <a:hlinkClick r:id="rId5"/>
                        </a:rPr>
                        <a:t>1836r2</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Channel Access Follow-up</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Sharan Naribole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ML-Med. Access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001072059"/>
                  </a:ext>
                </a:extLst>
              </a:tr>
              <a:tr h="251332">
                <a:tc>
                  <a:txBody>
                    <a:bodyPr/>
                    <a:lstStyle/>
                    <a:p>
                      <a:pPr algn="ctr" fontAlgn="b"/>
                      <a:r>
                        <a:rPr lang="en-US" sz="1200" u="sng" strike="noStrike">
                          <a:effectLst/>
                          <a:hlinkClick r:id="rId6"/>
                        </a:rPr>
                        <a:t>1899r2</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 MAC Addresses considerations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Duncan Ho</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20890647"/>
                  </a:ext>
                </a:extLst>
              </a:tr>
              <a:tr h="251332">
                <a:tc>
                  <a:txBody>
                    <a:bodyPr/>
                    <a:lstStyle/>
                    <a:p>
                      <a:pPr algn="ctr" fontAlgn="b"/>
                      <a:r>
                        <a:rPr lang="en-US" sz="1200" u="sng" strike="noStrike">
                          <a:effectLst/>
                          <a:hlinkClick r:id="rId7"/>
                        </a:rPr>
                        <a:t>1900r2</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MLA-security-considerations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Duncan Ho</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435199285"/>
                  </a:ext>
                </a:extLst>
              </a:tr>
              <a:tr h="251332">
                <a:tc>
                  <a:txBody>
                    <a:bodyPr/>
                    <a:lstStyle/>
                    <a:p>
                      <a:pPr algn="ctr" fontAlgn="b"/>
                      <a:r>
                        <a:rPr lang="en-US" sz="1200" u="sng" strike="noStrike" dirty="0">
                          <a:effectLst/>
                          <a:hlinkClick r:id="rId8"/>
                        </a:rPr>
                        <a:t>1904r0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MLO: Link Management (follow-up) </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Abhishek Patil</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898368390"/>
                  </a:ext>
                </a:extLst>
              </a:tr>
              <a:tr h="251332">
                <a:tc>
                  <a:txBody>
                    <a:bodyPr/>
                    <a:lstStyle/>
                    <a:p>
                      <a:pPr algn="ctr" fontAlgn="b"/>
                      <a:r>
                        <a:rPr lang="en-US" sz="1200" u="sng" strike="noStrike" dirty="0">
                          <a:effectLst/>
                          <a:hlinkClick r:id="rId9"/>
                        </a:rPr>
                        <a:t>1917r0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Considerations for ML channel access without simultaneous </a:t>
                      </a:r>
                    </a:p>
                    <a:p>
                      <a:pPr algn="l" fontAlgn="b"/>
                      <a:r>
                        <a:rPr lang="en-US" sz="1200" u="none" strike="noStrike" dirty="0">
                          <a:effectLst/>
                        </a:rPr>
                        <a:t>TX/RX capability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err="1">
                          <a:effectLst/>
                        </a:rPr>
                        <a:t>Insun</a:t>
                      </a:r>
                      <a:r>
                        <a:rPr lang="en-US" sz="1200" u="none" strike="noStrike" dirty="0">
                          <a:effectLst/>
                        </a:rPr>
                        <a:t> Jang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536826048"/>
                  </a:ext>
                </a:extLst>
              </a:tr>
              <a:tr h="251332">
                <a:tc>
                  <a:txBody>
                    <a:bodyPr/>
                    <a:lstStyle/>
                    <a:p>
                      <a:pPr algn="ctr" fontAlgn="b"/>
                      <a:r>
                        <a:rPr lang="en-US" sz="1200" u="sng" strike="noStrike">
                          <a:effectLst/>
                          <a:hlinkClick r:id="rId10"/>
                        </a:rPr>
                        <a:t>1918r0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UL MU effic. enhancement considering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Jeongki Kim</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ML-UL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217044324"/>
                  </a:ext>
                </a:extLst>
              </a:tr>
              <a:tr h="251332">
                <a:tc>
                  <a:txBody>
                    <a:bodyPr/>
                    <a:lstStyle/>
                    <a:p>
                      <a:pPr algn="ctr" fontAlgn="b"/>
                      <a:r>
                        <a:rPr lang="en-US" sz="1200" u="none" strike="noStrike">
                          <a:effectLst/>
                        </a:rPr>
                        <a:t>1920r0</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Power Save for Multi-link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518178406"/>
                  </a:ext>
                </a:extLst>
              </a:tr>
              <a:tr h="251332">
                <a:tc>
                  <a:txBody>
                    <a:bodyPr/>
                    <a:lstStyle/>
                    <a:p>
                      <a:pPr algn="ctr" fontAlgn="b"/>
                      <a:r>
                        <a:rPr lang="en-US" sz="1200" u="sng" strike="noStrike">
                          <a:effectLst/>
                          <a:hlinkClick r:id="rId11"/>
                        </a:rPr>
                        <a:t>1921r0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Ming Gan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05659795"/>
                  </a:ext>
                </a:extLst>
              </a:tr>
              <a:tr h="251332">
                <a:tc>
                  <a:txBody>
                    <a:bodyPr/>
                    <a:lstStyle/>
                    <a:p>
                      <a:pPr algn="ctr" fontAlgn="b"/>
                      <a:r>
                        <a:rPr lang="en-US" sz="1200" u="sng" strike="noStrike">
                          <a:effectLst/>
                          <a:hlinkClick r:id="rId12"/>
                        </a:rPr>
                        <a:t>1924r0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 steps for using a link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Laurent Cariou</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640546015"/>
                  </a:ext>
                </a:extLst>
              </a:tr>
              <a:tr h="251332">
                <a:tc>
                  <a:txBody>
                    <a:bodyPr/>
                    <a:lstStyle/>
                    <a:p>
                      <a:pPr algn="ctr" fontAlgn="b"/>
                      <a:r>
                        <a:rPr lang="en-US" sz="1200" u="sng" strike="noStrike">
                          <a:effectLst/>
                          <a:hlinkClick r:id="rId13"/>
                        </a:rPr>
                        <a:t>1927r0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Multi-link-operation-simulation-methodology</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328588681"/>
                  </a:ext>
                </a:extLst>
              </a:tr>
              <a:tr h="251332">
                <a:tc>
                  <a:txBody>
                    <a:bodyPr/>
                    <a:lstStyle/>
                    <a:p>
                      <a:pPr algn="ctr" fontAlgn="b"/>
                      <a:r>
                        <a:rPr lang="en-US" sz="1200" u="sng" strike="noStrike">
                          <a:effectLst/>
                          <a:hlinkClick r:id="rId14"/>
                        </a:rPr>
                        <a:t>1928r0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Multi-link-operation-performance-evaluation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Yongho Seok</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ML-General</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815580"/>
                  </a:ext>
                </a:extLst>
              </a:tr>
            </a:tbl>
          </a:graphicData>
        </a:graphic>
      </p:graphicFrame>
    </p:spTree>
    <p:extLst>
      <p:ext uri="{BB962C8B-B14F-4D97-AF65-F5344CB8AC3E}">
        <p14:creationId xmlns:p14="http://schemas.microsoft.com/office/powerpoint/2010/main" val="20901811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Back-Logged 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sp>
        <p:nvSpPr>
          <p:cNvPr id="8" name="Date Placeholder 3">
            <a:extLst>
              <a:ext uri="{FF2B5EF4-FFF2-40B4-BE49-F238E27FC236}">
                <a16:creationId xmlns:a16="http://schemas.microsoft.com/office/drawing/2014/main" id="{251682F8-AE90-4609-8197-160B4642AC6B}"/>
              </a:ext>
            </a:extLst>
          </p:cNvPr>
          <p:cNvSpPr txBox="1">
            <a:spLocks/>
          </p:cNvSpPr>
          <p:nvPr/>
        </p:nvSpPr>
        <p:spPr>
          <a:xfrm>
            <a:off x="696912"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January 2020</a:t>
            </a:r>
            <a:endParaRPr lang="en-GB" sz="1800" b="1" dirty="0">
              <a:solidFill>
                <a:schemeClr val="tx1"/>
              </a:solidFill>
            </a:endParaRPr>
          </a:p>
        </p:txBody>
      </p:sp>
      <p:graphicFrame>
        <p:nvGraphicFramePr>
          <p:cNvPr id="7" name="Table 6">
            <a:extLst>
              <a:ext uri="{FF2B5EF4-FFF2-40B4-BE49-F238E27FC236}">
                <a16:creationId xmlns:a16="http://schemas.microsoft.com/office/drawing/2014/main" id="{9F0EC4C0-C9C5-4F1D-A77C-EBFEB990E2F8}"/>
              </a:ext>
            </a:extLst>
          </p:cNvPr>
          <p:cNvGraphicFramePr>
            <a:graphicFrameLocks noGrp="1"/>
          </p:cNvGraphicFramePr>
          <p:nvPr>
            <p:extLst>
              <p:ext uri="{D42A27DB-BD31-4B8C-83A1-F6EECF244321}">
                <p14:modId xmlns:p14="http://schemas.microsoft.com/office/powerpoint/2010/main" val="4104111682"/>
              </p:ext>
            </p:extLst>
          </p:nvPr>
        </p:nvGraphicFramePr>
        <p:xfrm>
          <a:off x="387351" y="1725724"/>
          <a:ext cx="8299449" cy="2991499"/>
        </p:xfrm>
        <a:graphic>
          <a:graphicData uri="http://schemas.openxmlformats.org/drawingml/2006/table">
            <a:tbl>
              <a:tblPr>
                <a:tableStyleId>{7DF18680-E054-41AD-8BC1-D1AEF772440D}</a:tableStyleId>
              </a:tblPr>
              <a:tblGrid>
                <a:gridCol w="502465">
                  <a:extLst>
                    <a:ext uri="{9D8B030D-6E8A-4147-A177-3AD203B41FA5}">
                      <a16:colId xmlns:a16="http://schemas.microsoft.com/office/drawing/2014/main" val="35643193"/>
                    </a:ext>
                  </a:extLst>
                </a:gridCol>
                <a:gridCol w="3940389">
                  <a:extLst>
                    <a:ext uri="{9D8B030D-6E8A-4147-A177-3AD203B41FA5}">
                      <a16:colId xmlns:a16="http://schemas.microsoft.com/office/drawing/2014/main" val="3814814238"/>
                    </a:ext>
                  </a:extLst>
                </a:gridCol>
                <a:gridCol w="1569803">
                  <a:extLst>
                    <a:ext uri="{9D8B030D-6E8A-4147-A177-3AD203B41FA5}">
                      <a16:colId xmlns:a16="http://schemas.microsoft.com/office/drawing/2014/main" val="629559642"/>
                    </a:ext>
                  </a:extLst>
                </a:gridCol>
                <a:gridCol w="573763">
                  <a:extLst>
                    <a:ext uri="{9D8B030D-6E8A-4147-A177-3AD203B41FA5}">
                      <a16:colId xmlns:a16="http://schemas.microsoft.com/office/drawing/2014/main" val="2496461503"/>
                    </a:ext>
                  </a:extLst>
                </a:gridCol>
                <a:gridCol w="1176110">
                  <a:extLst>
                    <a:ext uri="{9D8B030D-6E8A-4147-A177-3AD203B41FA5}">
                      <a16:colId xmlns:a16="http://schemas.microsoft.com/office/drawing/2014/main" val="392062141"/>
                    </a:ext>
                  </a:extLst>
                </a:gridCol>
                <a:gridCol w="536919">
                  <a:extLst>
                    <a:ext uri="{9D8B030D-6E8A-4147-A177-3AD203B41FA5}">
                      <a16:colId xmlns:a16="http://schemas.microsoft.com/office/drawing/2014/main" val="2031842831"/>
                    </a:ext>
                  </a:extLst>
                </a:gridCol>
              </a:tblGrid>
              <a:tr h="262015">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5589" marR="5589" marT="5589" marB="0" anchor="ctr"/>
                </a:tc>
                <a:tc>
                  <a:txBody>
                    <a:bodyPr/>
                    <a:lstStyle/>
                    <a:p>
                      <a:pPr algn="ctr" fontAlgn="b"/>
                      <a:r>
                        <a:rPr lang="en-US" sz="1200" b="1" u="none" strike="noStrike">
                          <a:effectLst/>
                        </a:rPr>
                        <a:t>Title</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23002103"/>
                  </a:ext>
                </a:extLst>
              </a:tr>
              <a:tr h="262015">
                <a:tc>
                  <a:txBody>
                    <a:bodyPr/>
                    <a:lstStyle/>
                    <a:p>
                      <a:pPr algn="ctr" fontAlgn="b"/>
                      <a:r>
                        <a:rPr lang="en-US" sz="1200" u="sng" strike="noStrike" dirty="0">
                          <a:effectLst/>
                          <a:hlinkClick r:id="rId2"/>
                        </a:rPr>
                        <a:t>1930r1</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AP assisted Multi-link operation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Dibakar Das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ML-P2P Mux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580221223"/>
                  </a:ext>
                </a:extLst>
              </a:tr>
              <a:tr h="262015">
                <a:tc>
                  <a:txBody>
                    <a:bodyPr/>
                    <a:lstStyle/>
                    <a:p>
                      <a:pPr algn="ctr" fontAlgn="b"/>
                      <a:r>
                        <a:rPr lang="en-US" sz="1200" u="sng" strike="noStrike">
                          <a:effectLst/>
                          <a:hlinkClick r:id="rId3"/>
                        </a:rPr>
                        <a:t>1932r0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policy framework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Cheng Chen</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38704370"/>
                  </a:ext>
                </a:extLst>
              </a:tr>
              <a:tr h="262015">
                <a:tc>
                  <a:txBody>
                    <a:bodyPr/>
                    <a:lstStyle/>
                    <a:p>
                      <a:pPr algn="ctr" fontAlgn="b"/>
                      <a:r>
                        <a:rPr lang="en-US" sz="1200" u="sng" strike="noStrike">
                          <a:effectLst/>
                          <a:hlinkClick r:id="rId4"/>
                        </a:rPr>
                        <a:t>1938r0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Discussion on low latency capability for 802.11be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Kazuyuki Sakoda</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66982635"/>
                  </a:ext>
                </a:extLst>
              </a:tr>
              <a:tr h="262015">
                <a:tc>
                  <a:txBody>
                    <a:bodyPr/>
                    <a:lstStyle/>
                    <a:p>
                      <a:pPr algn="ctr" fontAlgn="b"/>
                      <a:r>
                        <a:rPr lang="en-US" sz="1200" u="sng" strike="noStrike">
                          <a:effectLst/>
                          <a:hlinkClick r:id="rId5"/>
                        </a:rPr>
                        <a:t>1942r3</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Timing Measurement for Low Latency Features</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Akira Kishida</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225657271"/>
                  </a:ext>
                </a:extLst>
              </a:tr>
              <a:tr h="262015">
                <a:tc>
                  <a:txBody>
                    <a:bodyPr/>
                    <a:lstStyle/>
                    <a:p>
                      <a:pPr algn="ctr" fontAlgn="b"/>
                      <a:r>
                        <a:rPr lang="en-US" sz="1200" u="sng" strike="noStrike">
                          <a:effectLst/>
                          <a:hlinkClick r:id="rId6"/>
                        </a:rPr>
                        <a:t>1943r1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a:effectLst/>
                        </a:rPr>
                        <a:t>Multi-link Management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120155768"/>
                  </a:ext>
                </a:extLst>
              </a:tr>
              <a:tr h="262015">
                <a:tc>
                  <a:txBody>
                    <a:bodyPr/>
                    <a:lstStyle/>
                    <a:p>
                      <a:pPr algn="ctr" fontAlgn="b"/>
                      <a:r>
                        <a:rPr lang="en-US" sz="1200" u="sng" strike="noStrike">
                          <a:effectLst/>
                          <a:hlinkClick r:id="rId7"/>
                        </a:rPr>
                        <a:t>1960r1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Reducing Channel Access Delay for RTA Traffic</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Mohamed Abouelseoud</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Low Latency</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4126885493"/>
                  </a:ext>
                </a:extLst>
              </a:tr>
              <a:tr h="262015">
                <a:tc>
                  <a:txBody>
                    <a:bodyPr/>
                    <a:lstStyle/>
                    <a:p>
                      <a:pPr algn="ctr" fontAlgn="b"/>
                      <a:r>
                        <a:rPr lang="en-US" sz="1200" u="sng" strike="noStrike">
                          <a:effectLst/>
                          <a:hlinkClick r:id="rId8"/>
                        </a:rPr>
                        <a:t>1962r0</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ML Upper-MAC Entity Inst. &amp; New Frame MAC Header</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932231017"/>
                  </a:ext>
                </a:extLst>
              </a:tr>
              <a:tr h="262015">
                <a:tc>
                  <a:txBody>
                    <a:bodyPr/>
                    <a:lstStyle/>
                    <a:p>
                      <a:pPr algn="ctr" fontAlgn="b"/>
                      <a:r>
                        <a:rPr lang="en-US" sz="1200" u="sng" strike="noStrike" dirty="0">
                          <a:effectLst/>
                          <a:hlinkClick r:id="rId9"/>
                        </a:rPr>
                        <a:t>1963r0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Multi-Link Security And Aggregation Operations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Huizhao Wang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a:effectLst/>
                        </a:rPr>
                        <a:t>Pending</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ML-Architecture</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1187992581"/>
                  </a:ext>
                </a:extLst>
              </a:tr>
              <a:tr h="262015">
                <a:tc>
                  <a:txBody>
                    <a:bodyPr/>
                    <a:lstStyle/>
                    <a:p>
                      <a:pPr algn="ctr" fontAlgn="b"/>
                      <a:r>
                        <a:rPr lang="en-US" sz="1200" u="sng" strike="noStrike" dirty="0">
                          <a:effectLst/>
                          <a:hlinkClick r:id="rId10"/>
                        </a:rPr>
                        <a:t>1993r0</a:t>
                      </a:r>
                      <a:endParaRPr lang="en-US" sz="1200" b="0" i="0" u="sng" strike="noStrike" dirty="0">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Discussion about single and multiple primary channels in synchronous multi-link</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Yunbo Li</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a:effectLst/>
                        </a:rPr>
                        <a:t>ML-Sync TX/RX</a:t>
                      </a:r>
                      <a:endParaRPr lang="en-US" sz="1200" b="0" i="0" u="none" strike="noStrike">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2249749780"/>
                  </a:ext>
                </a:extLst>
              </a:tr>
              <a:tr h="262015">
                <a:tc>
                  <a:txBody>
                    <a:bodyPr/>
                    <a:lstStyle/>
                    <a:p>
                      <a:pPr algn="ctr" fontAlgn="b"/>
                      <a:r>
                        <a:rPr lang="en-US" sz="1200" u="sng" strike="noStrike">
                          <a:effectLst/>
                          <a:hlinkClick r:id="rId11"/>
                        </a:rPr>
                        <a:t>2071r1</a:t>
                      </a:r>
                      <a:endParaRPr lang="en-US" sz="1200" b="0" i="0" u="sng" strike="noStrike">
                        <a:solidFill>
                          <a:srgbClr val="0563C1"/>
                        </a:solidFill>
                        <a:effectLst/>
                        <a:latin typeface="Calibri" panose="020F0502020204030204" pitchFamily="34" charset="0"/>
                      </a:endParaRPr>
                    </a:p>
                  </a:txBody>
                  <a:tcPr marL="5589" marR="5589" marT="5589" marB="0" anchor="b"/>
                </a:tc>
                <a:tc>
                  <a:txBody>
                    <a:bodyPr/>
                    <a:lstStyle/>
                    <a:p>
                      <a:pPr algn="l" fontAlgn="b"/>
                      <a:r>
                        <a:rPr lang="en-US" sz="1200" u="none" strike="noStrike" dirty="0">
                          <a:effectLst/>
                        </a:rPr>
                        <a:t>Perf. eval. of Multi-link channel access schemes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Sindhu Verma</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Pending</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589" marR="5589" marT="558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589" marR="5589" marT="5589" marB="0" anchor="b"/>
                </a:tc>
                <a:extLst>
                  <a:ext uri="{0D108BD9-81ED-4DB2-BD59-A6C34878D82A}">
                    <a16:rowId xmlns:a16="http://schemas.microsoft.com/office/drawing/2014/main" val="3067548613"/>
                  </a:ext>
                </a:extLst>
              </a:tr>
            </a:tbl>
          </a:graphicData>
        </a:graphic>
      </p:graphicFrame>
    </p:spTree>
    <p:extLst>
      <p:ext uri="{BB962C8B-B14F-4D97-AF65-F5344CB8AC3E}">
        <p14:creationId xmlns:p14="http://schemas.microsoft.com/office/powerpoint/2010/main" val="39473393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63713" y="375497"/>
            <a:ext cx="7770813" cy="1065213"/>
          </a:xfrm>
        </p:spPr>
        <p:txBody>
          <a:bodyPr/>
          <a:lstStyle/>
          <a:p>
            <a:r>
              <a:rPr lang="en-US" dirty="0"/>
              <a:t>Submission’s List-1</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1D1C8BF-B3EC-4341-B61B-419A62069C61}"/>
              </a:ext>
            </a:extLst>
          </p:cNvPr>
          <p:cNvGraphicFramePr>
            <a:graphicFrameLocks noGrp="1"/>
          </p:cNvGraphicFramePr>
          <p:nvPr>
            <p:extLst>
              <p:ext uri="{D42A27DB-BD31-4B8C-83A1-F6EECF244321}">
                <p14:modId xmlns:p14="http://schemas.microsoft.com/office/powerpoint/2010/main" val="4215469622"/>
              </p:ext>
            </p:extLst>
          </p:nvPr>
        </p:nvGraphicFramePr>
        <p:xfrm>
          <a:off x="336007" y="1440710"/>
          <a:ext cx="8471985" cy="4340951"/>
        </p:xfrm>
        <a:graphic>
          <a:graphicData uri="http://schemas.openxmlformats.org/drawingml/2006/table">
            <a:tbl>
              <a:tblPr>
                <a:tableStyleId>{073A0DAA-6AF3-43AB-8588-CEC1D06C72B9}</a:tableStyleId>
              </a:tblPr>
              <a:tblGrid>
                <a:gridCol w="697878">
                  <a:extLst>
                    <a:ext uri="{9D8B030D-6E8A-4147-A177-3AD203B41FA5}">
                      <a16:colId xmlns:a16="http://schemas.microsoft.com/office/drawing/2014/main" val="921281218"/>
                    </a:ext>
                  </a:extLst>
                </a:gridCol>
                <a:gridCol w="3202272">
                  <a:extLst>
                    <a:ext uri="{9D8B030D-6E8A-4147-A177-3AD203B41FA5}">
                      <a16:colId xmlns:a16="http://schemas.microsoft.com/office/drawing/2014/main" val="2839811370"/>
                    </a:ext>
                  </a:extLst>
                </a:gridCol>
                <a:gridCol w="1646731">
                  <a:extLst>
                    <a:ext uri="{9D8B030D-6E8A-4147-A177-3AD203B41FA5}">
                      <a16:colId xmlns:a16="http://schemas.microsoft.com/office/drawing/2014/main" val="4094248306"/>
                    </a:ext>
                  </a:extLst>
                </a:gridCol>
                <a:gridCol w="1162843">
                  <a:extLst>
                    <a:ext uri="{9D8B030D-6E8A-4147-A177-3AD203B41FA5}">
                      <a16:colId xmlns:a16="http://schemas.microsoft.com/office/drawing/2014/main" val="2163489985"/>
                    </a:ext>
                  </a:extLst>
                </a:gridCol>
                <a:gridCol w="1217691">
                  <a:extLst>
                    <a:ext uri="{9D8B030D-6E8A-4147-A177-3AD203B41FA5}">
                      <a16:colId xmlns:a16="http://schemas.microsoft.com/office/drawing/2014/main" val="3432429727"/>
                    </a:ext>
                  </a:extLst>
                </a:gridCol>
                <a:gridCol w="544570">
                  <a:extLst>
                    <a:ext uri="{9D8B030D-6E8A-4147-A177-3AD203B41FA5}">
                      <a16:colId xmlns:a16="http://schemas.microsoft.com/office/drawing/2014/main" val="3927082197"/>
                    </a:ext>
                  </a:extLst>
                </a:gridCol>
              </a:tblGrid>
              <a:tr h="255172">
                <a:tc>
                  <a:txBody>
                    <a:bodyPr/>
                    <a:lstStyle/>
                    <a:p>
                      <a:pPr algn="ctr" rtl="0" fontAlgn="ctr"/>
                      <a:r>
                        <a:rPr lang="en-US" sz="1200" b="1" u="none" strike="noStrike" dirty="0">
                          <a:effectLs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181376987"/>
                  </a:ext>
                </a:extLst>
              </a:tr>
              <a:tr h="251175">
                <a:tc>
                  <a:txBody>
                    <a:bodyPr/>
                    <a:lstStyle/>
                    <a:p>
                      <a:pPr algn="ctr" fontAlgn="b"/>
                      <a:r>
                        <a:rPr lang="en-US" sz="1200" b="0" i="0" u="none" strike="noStrike" dirty="0">
                          <a:solidFill>
                            <a:srgbClr val="000000"/>
                          </a:solidFill>
                          <a:effectLst/>
                          <a:latin typeface="+mn-lt"/>
                          <a:hlinkClick r:id="rId2"/>
                        </a:rPr>
                        <a:t>19/1305r0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 multi-link transmission</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323101179"/>
                  </a:ext>
                </a:extLst>
              </a:tr>
              <a:tr h="251175">
                <a:tc>
                  <a:txBody>
                    <a:bodyPr/>
                    <a:lstStyle/>
                    <a:p>
                      <a:pPr algn="ctr" fontAlgn="b"/>
                      <a:r>
                        <a:rPr lang="en-US" sz="1200" b="0" i="0" u="none" strike="noStrike" dirty="0">
                          <a:solidFill>
                            <a:srgbClr val="000000"/>
                          </a:solidFill>
                          <a:effectLst/>
                          <a:latin typeface="+mn-lt"/>
                          <a:hlinkClick r:id="rId3"/>
                        </a:rPr>
                        <a:t>19/1955r0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Operation: Per-link AID</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789196551"/>
                  </a:ext>
                </a:extLst>
              </a:tr>
              <a:tr h="388476">
                <a:tc>
                  <a:txBody>
                    <a:bodyPr/>
                    <a:lstStyle/>
                    <a:p>
                      <a:pPr algn="ctr" fontAlgn="b"/>
                      <a:r>
                        <a:rPr lang="en-US" sz="1200" b="0" i="0" u="sng" strike="noStrike" dirty="0">
                          <a:solidFill>
                            <a:srgbClr val="0563C1"/>
                          </a:solidFill>
                          <a:effectLst/>
                          <a:latin typeface="+mn-lt"/>
                          <a:hlinkClick r:id="rId4"/>
                        </a:rPr>
                        <a:t>19/2071r1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Performance evaluation of Multi-link channel access schemes</a:t>
                      </a:r>
                    </a:p>
                  </a:txBody>
                  <a:tcPr marL="9525" marR="9525" marT="9525" marB="0" anchor="b"/>
                </a:tc>
                <a:tc>
                  <a:txBody>
                    <a:bodyPr/>
                    <a:lstStyle/>
                    <a:p>
                      <a:pPr algn="l" fontAlgn="b"/>
                      <a:r>
                        <a:rPr lang="en-US" sz="1200" b="0" i="0" u="none" strike="noStrike">
                          <a:solidFill>
                            <a:srgbClr val="000000"/>
                          </a:solidFill>
                          <a:effectLst/>
                          <a:latin typeface="+mn-lt"/>
                        </a:rPr>
                        <a:t>Sindhu Verma</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73467857"/>
                  </a:ext>
                </a:extLst>
              </a:tr>
              <a:tr h="251175">
                <a:tc>
                  <a:txBody>
                    <a:bodyPr/>
                    <a:lstStyle/>
                    <a:p>
                      <a:pPr algn="ctr" fontAlgn="b"/>
                      <a:r>
                        <a:rPr lang="en-US" sz="1200" b="0" i="0" u="none" strike="noStrike" dirty="0">
                          <a:solidFill>
                            <a:srgbClr val="000000"/>
                          </a:solidFill>
                          <a:effectLst/>
                          <a:latin typeface="+mn-lt"/>
                          <a:hlinkClick r:id="rId5"/>
                        </a:rPr>
                        <a:t>19/2125r0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EHT RTS and CTS procedure</a:t>
                      </a:r>
                    </a:p>
                  </a:txBody>
                  <a:tcPr marL="9525" marR="9525" marT="9525" marB="0" anchor="b"/>
                </a:tc>
                <a:tc>
                  <a:txBody>
                    <a:bodyPr/>
                    <a:lstStyle/>
                    <a:p>
                      <a:pPr algn="l" fontAlgn="b"/>
                      <a:r>
                        <a:rPr lang="en-US" sz="1200" b="0" i="0" u="none" strike="noStrike">
                          <a:solidFill>
                            <a:srgbClr val="000000"/>
                          </a:solidFill>
                          <a:effectLst/>
                          <a:latin typeface="+mn-lt"/>
                        </a:rPr>
                        <a:t>Yongho Seok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88854075"/>
                  </a:ext>
                </a:extLst>
              </a:tr>
              <a:tr h="251175">
                <a:tc>
                  <a:txBody>
                    <a:bodyPr/>
                    <a:lstStyle/>
                    <a:p>
                      <a:pPr algn="ctr" fontAlgn="b"/>
                      <a:r>
                        <a:rPr lang="en-US" sz="1200" b="0" i="0" u="none" strike="noStrike" dirty="0">
                          <a:solidFill>
                            <a:srgbClr val="000000"/>
                          </a:solidFill>
                          <a:effectLst/>
                          <a:latin typeface="+mn-lt"/>
                          <a:hlinkClick r:id="rId6"/>
                        </a:rPr>
                        <a:t>20/0003r0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Discussion on latency metric</a:t>
                      </a:r>
                    </a:p>
                  </a:txBody>
                  <a:tcPr marL="9525" marR="9525" marT="9525" marB="0" anchor="b"/>
                </a:tc>
                <a:tc>
                  <a:txBody>
                    <a:bodyPr/>
                    <a:lstStyle/>
                    <a:p>
                      <a:pPr algn="l" fontAlgn="b"/>
                      <a:r>
                        <a:rPr lang="en-US" sz="1200" b="0" i="0" u="none" strike="noStrike">
                          <a:solidFill>
                            <a:srgbClr val="000000"/>
                          </a:solidFill>
                          <a:effectLst/>
                          <a:latin typeface="+mn-lt"/>
                        </a:rPr>
                        <a:t>Suhwook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4885401"/>
                  </a:ext>
                </a:extLst>
              </a:tr>
              <a:tr h="251175">
                <a:tc>
                  <a:txBody>
                    <a:bodyPr/>
                    <a:lstStyle/>
                    <a:p>
                      <a:pPr algn="ctr" fontAlgn="b"/>
                      <a:r>
                        <a:rPr lang="en-US" sz="1200" b="0" i="0" u="none" strike="noStrike" dirty="0">
                          <a:solidFill>
                            <a:srgbClr val="000000"/>
                          </a:solidFill>
                          <a:effectLst/>
                          <a:latin typeface="+mn-lt"/>
                          <a:hlinkClick r:id="rId7"/>
                        </a:rPr>
                        <a:t>20/0005r0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Proposals on Latency Reduction</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Low Latency</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68612247"/>
                  </a:ext>
                </a:extLst>
              </a:tr>
              <a:tr h="388476">
                <a:tc>
                  <a:txBody>
                    <a:bodyPr/>
                    <a:lstStyle/>
                    <a:p>
                      <a:pPr algn="ctr" fontAlgn="b"/>
                      <a:r>
                        <a:rPr lang="en-US" sz="1200" b="0" i="0" u="none" strike="noStrike" dirty="0">
                          <a:solidFill>
                            <a:srgbClr val="000000"/>
                          </a:solidFill>
                          <a:effectLst/>
                          <a:latin typeface="+mn-lt"/>
                          <a:hlinkClick r:id="rId8"/>
                        </a:rPr>
                        <a:t>20/0006r0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Proposed Corrections to Channel Access Issues in 802.11</a:t>
                      </a:r>
                    </a:p>
                  </a:txBody>
                  <a:tcPr marL="9525" marR="9525" marT="9525" marB="0" anchor="b"/>
                </a:tc>
                <a:tc>
                  <a:txBody>
                    <a:bodyPr/>
                    <a:lstStyle/>
                    <a:p>
                      <a:pPr algn="l" fontAlgn="b"/>
                      <a:r>
                        <a:rPr lang="en-US" sz="1200" b="0" i="0" u="none" strike="noStrike">
                          <a:solidFill>
                            <a:srgbClr val="000000"/>
                          </a:solidFill>
                          <a:effectLst/>
                          <a:latin typeface="+mn-lt"/>
                        </a:rPr>
                        <a:t>Shubhodeep Adhikari</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443245800"/>
                  </a:ext>
                </a:extLst>
              </a:tr>
              <a:tr h="292876">
                <a:tc>
                  <a:txBody>
                    <a:bodyPr/>
                    <a:lstStyle/>
                    <a:p>
                      <a:pPr algn="ctr" fontAlgn="b"/>
                      <a:r>
                        <a:rPr lang="en-US" sz="1200" b="0" i="0" u="none" strike="noStrike" dirty="0">
                          <a:solidFill>
                            <a:srgbClr val="000000"/>
                          </a:solidFill>
                          <a:effectLst/>
                          <a:latin typeface="+mn-lt"/>
                          <a:hlinkClick r:id="rId9"/>
                        </a:rPr>
                        <a:t>20/0012r0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Acknowledgement Follow Up</a:t>
                      </a:r>
                    </a:p>
                  </a:txBody>
                  <a:tcPr marL="9525" marR="9525" marT="9525" marB="0" anchor="b"/>
                </a:tc>
                <a:tc>
                  <a:txBody>
                    <a:bodyPr/>
                    <a:lstStyle/>
                    <a:p>
                      <a:pPr algn="l" fontAlgn="b"/>
                      <a:r>
                        <a:rPr lang="en-US" sz="1200" b="0" i="0" u="none" strike="noStrike">
                          <a:solidFill>
                            <a:srgbClr val="000000"/>
                          </a:solidFill>
                          <a:effectLst/>
                          <a:latin typeface="+mn-lt"/>
                        </a:rPr>
                        <a:t>Taewon Song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525586459"/>
                  </a:ext>
                </a:extLst>
              </a:tr>
              <a:tr h="228600">
                <a:tc>
                  <a:txBody>
                    <a:bodyPr/>
                    <a:lstStyle/>
                    <a:p>
                      <a:pPr algn="ctr" fontAlgn="b"/>
                      <a:r>
                        <a:rPr lang="en-US" sz="1200" b="0" i="0" u="none" strike="noStrike" dirty="0">
                          <a:solidFill>
                            <a:srgbClr val="000000"/>
                          </a:solidFill>
                          <a:effectLst/>
                          <a:latin typeface="+mn-lt"/>
                          <a:hlinkClick r:id="rId10"/>
                        </a:rPr>
                        <a:t>20/0014r0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Operation of Non-AP MLD with Constraints</a:t>
                      </a:r>
                    </a:p>
                  </a:txBody>
                  <a:tcPr marL="9525" marR="9525" marT="9525" marB="0" anchor="b"/>
                </a:tc>
                <a:tc>
                  <a:txBody>
                    <a:bodyPr/>
                    <a:lstStyle/>
                    <a:p>
                      <a:pPr algn="l" fontAlgn="b"/>
                      <a:r>
                        <a:rPr lang="en-US" sz="1200" b="0" i="0" u="none" strike="noStrike">
                          <a:solidFill>
                            <a:srgbClr val="000000"/>
                          </a:solidFill>
                          <a:effectLst/>
                          <a:latin typeface="+mn-lt"/>
                        </a:rPr>
                        <a:t>Insun Jang </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ML-Med.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19827794"/>
                  </a:ext>
                </a:extLst>
              </a:tr>
              <a:tr h="228600">
                <a:tc>
                  <a:txBody>
                    <a:bodyPr/>
                    <a:lstStyle/>
                    <a:p>
                      <a:pPr algn="ctr" fontAlgn="b"/>
                      <a:r>
                        <a:rPr lang="en-US" sz="1200" b="0" i="0" u="sng" strike="noStrike" dirty="0">
                          <a:solidFill>
                            <a:srgbClr val="0563C1"/>
                          </a:solidFill>
                          <a:effectLst/>
                          <a:latin typeface="+mn-lt"/>
                          <a:hlinkClick r:id="rId11"/>
                        </a:rPr>
                        <a:t>20/0021r0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Priority Access Support for NS/EP Services</a:t>
                      </a:r>
                    </a:p>
                  </a:txBody>
                  <a:tcPr marL="9525" marR="9525" marT="9525" marB="0" anchor="b"/>
                </a:tc>
                <a:tc>
                  <a:txBody>
                    <a:bodyPr/>
                    <a:lstStyle/>
                    <a:p>
                      <a:pPr algn="l" fontAlgn="b"/>
                      <a:r>
                        <a:rPr lang="en-US" sz="1200" b="0" i="0" u="none" strike="noStrike">
                          <a:solidFill>
                            <a:srgbClr val="000000"/>
                          </a:solidFill>
                          <a:effectLst/>
                          <a:latin typeface="+mn-lt"/>
                        </a:rPr>
                        <a:t>Subir Das</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354590404"/>
                  </a:ext>
                </a:extLst>
              </a:tr>
              <a:tr h="304800">
                <a:tc>
                  <a:txBody>
                    <a:bodyPr/>
                    <a:lstStyle/>
                    <a:p>
                      <a:pPr algn="ctr" fontAlgn="b"/>
                      <a:r>
                        <a:rPr lang="en-US" sz="1200" b="0" i="0" u="none" strike="noStrike" dirty="0">
                          <a:solidFill>
                            <a:srgbClr val="000000"/>
                          </a:solidFill>
                          <a:effectLst/>
                          <a:latin typeface="+mn-lt"/>
                          <a:hlinkClick r:id="rId12"/>
                        </a:rPr>
                        <a:t>20/0024r0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 Acknowledgement procedure</a:t>
                      </a:r>
                    </a:p>
                  </a:txBody>
                  <a:tcPr marL="9525" marR="9525" marT="9525" marB="0" anchor="b"/>
                </a:tc>
                <a:tc>
                  <a:txBody>
                    <a:bodyPr/>
                    <a:lstStyle/>
                    <a:p>
                      <a:pPr algn="l" fontAlgn="b"/>
                      <a:r>
                        <a:rPr lang="en-US" sz="1200" b="0" i="0" u="none" strike="noStrike">
                          <a:solidFill>
                            <a:srgbClr val="000000"/>
                          </a:solidFill>
                          <a:effectLst/>
                          <a:latin typeface="+mn-lt"/>
                        </a:rPr>
                        <a:t>Abhishek Patil</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131947533"/>
                  </a:ext>
                </a:extLst>
              </a:tr>
              <a:tr h="304800">
                <a:tc>
                  <a:txBody>
                    <a:bodyPr/>
                    <a:lstStyle/>
                    <a:p>
                      <a:pPr algn="ctr" fontAlgn="b"/>
                      <a:r>
                        <a:rPr lang="en-US" sz="1200" b="0" i="0" u="none" strike="noStrike" dirty="0">
                          <a:solidFill>
                            <a:srgbClr val="000000"/>
                          </a:solidFill>
                          <a:effectLst/>
                          <a:latin typeface="+mn-lt"/>
                          <a:hlinkClick r:id="rId13"/>
                        </a:rPr>
                        <a:t>20/0026r0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MLA Support for Constrained Devices</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819723869"/>
                  </a:ext>
                </a:extLst>
              </a:tr>
              <a:tr h="304800">
                <a:tc>
                  <a:txBody>
                    <a:bodyPr/>
                    <a:lstStyle/>
                    <a:p>
                      <a:pPr algn="ctr" fontAlgn="b"/>
                      <a:r>
                        <a:rPr lang="en-US" sz="1200" b="0" i="0" u="none" strike="noStrike" dirty="0">
                          <a:solidFill>
                            <a:srgbClr val="000000"/>
                          </a:solidFill>
                          <a:effectLst/>
                          <a:latin typeface="+mn-lt"/>
                          <a:hlinkClick r:id="rId14"/>
                        </a:rPr>
                        <a:t>20/0027r0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Expansion of SN Space </a:t>
                      </a:r>
                    </a:p>
                  </a:txBody>
                  <a:tcPr marL="9525" marR="9525" marT="9525" marB="0" anchor="b"/>
                </a:tc>
                <a:tc>
                  <a:txBody>
                    <a:bodyPr/>
                    <a:lstStyle/>
                    <a:p>
                      <a:pPr algn="l" fontAlgn="b"/>
                      <a:r>
                        <a:rPr lang="en-US" sz="1200" b="0" i="0" u="none" strike="noStrike">
                          <a:solidFill>
                            <a:srgbClr val="000000"/>
                          </a:solidFill>
                          <a:effectLst/>
                          <a:latin typeface="+mn-lt"/>
                        </a:rPr>
                        <a:t>Duncan Ho</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MAC-Block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16814550"/>
                  </a:ext>
                </a:extLst>
              </a:tr>
              <a:tr h="388476">
                <a:tc>
                  <a:txBody>
                    <a:bodyPr/>
                    <a:lstStyle/>
                    <a:p>
                      <a:pPr algn="ctr" fontAlgn="b"/>
                      <a:r>
                        <a:rPr lang="en-US" sz="1200" b="0" i="0" u="none" strike="noStrike" dirty="0">
                          <a:solidFill>
                            <a:srgbClr val="000000"/>
                          </a:solidFill>
                          <a:effectLst/>
                          <a:latin typeface="+mn-lt"/>
                          <a:hlinkClick r:id="rId15"/>
                        </a:rPr>
                        <a:t>20/0028r0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Indication of Multi-link Information</a:t>
                      </a:r>
                    </a:p>
                  </a:txBody>
                  <a:tcPr marL="9525" marR="9525" marT="9525" marB="0" anchor="b"/>
                </a:tc>
                <a:tc>
                  <a:txBody>
                    <a:bodyPr/>
                    <a:lstStyle/>
                    <a:p>
                      <a:pPr algn="l" fontAlgn="b"/>
                      <a:r>
                        <a:rPr lang="en-US" sz="1200" b="0" i="0" u="none" strike="noStrike" dirty="0" err="1">
                          <a:solidFill>
                            <a:srgbClr val="000000"/>
                          </a:solidFill>
                          <a:effectLst/>
                          <a:latin typeface="+mn-lt"/>
                        </a:rPr>
                        <a:t>Insun</a:t>
                      </a:r>
                      <a:r>
                        <a:rPr lang="en-US" sz="1200" b="0" i="0" u="none" strike="noStrike" dirty="0">
                          <a:solidFill>
                            <a:srgbClr val="000000"/>
                          </a:solidFill>
                          <a:effectLst/>
                          <a:latin typeface="+mn-lt"/>
                        </a:rPr>
                        <a:t> Jang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752326007"/>
                  </a:ext>
                </a:extLst>
              </a:tr>
            </a:tbl>
          </a:graphicData>
        </a:graphic>
      </p:graphicFrame>
    </p:spTree>
    <p:extLst>
      <p:ext uri="{BB962C8B-B14F-4D97-AF65-F5344CB8AC3E}">
        <p14:creationId xmlns:p14="http://schemas.microsoft.com/office/powerpoint/2010/main" val="2862338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a:xfrm>
            <a:off x="685800" y="685801"/>
            <a:ext cx="7770813" cy="762000"/>
          </a:xfrm>
        </p:spPr>
        <p:txBody>
          <a:bodyPr/>
          <a:lstStyle/>
          <a:p>
            <a:r>
              <a:rPr lang="en-US" dirty="0"/>
              <a:t>Submission’s List-2</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ABE8AB51-5072-41EA-8ECC-ABDA4CFDC5B3}"/>
              </a:ext>
            </a:extLst>
          </p:cNvPr>
          <p:cNvGraphicFramePr>
            <a:graphicFrameLocks noGrp="1"/>
          </p:cNvGraphicFramePr>
          <p:nvPr>
            <p:extLst>
              <p:ext uri="{D42A27DB-BD31-4B8C-83A1-F6EECF244321}">
                <p14:modId xmlns:p14="http://schemas.microsoft.com/office/powerpoint/2010/main" val="214865600"/>
              </p:ext>
            </p:extLst>
          </p:nvPr>
        </p:nvGraphicFramePr>
        <p:xfrm>
          <a:off x="380999" y="1447801"/>
          <a:ext cx="8161339" cy="4842779"/>
        </p:xfrm>
        <a:graphic>
          <a:graphicData uri="http://schemas.openxmlformats.org/drawingml/2006/table">
            <a:tbl>
              <a:tblPr>
                <a:tableStyleId>{073A0DAA-6AF3-43AB-8588-CEC1D06C72B9}</a:tableStyleId>
              </a:tblPr>
              <a:tblGrid>
                <a:gridCol w="788597">
                  <a:extLst>
                    <a:ext uri="{9D8B030D-6E8A-4147-A177-3AD203B41FA5}">
                      <a16:colId xmlns:a16="http://schemas.microsoft.com/office/drawing/2014/main" val="879515883"/>
                    </a:ext>
                  </a:extLst>
                </a:gridCol>
                <a:gridCol w="3514834">
                  <a:extLst>
                    <a:ext uri="{9D8B030D-6E8A-4147-A177-3AD203B41FA5}">
                      <a16:colId xmlns:a16="http://schemas.microsoft.com/office/drawing/2014/main" val="3652947890"/>
                    </a:ext>
                  </a:extLst>
                </a:gridCol>
                <a:gridCol w="1222233">
                  <a:extLst>
                    <a:ext uri="{9D8B030D-6E8A-4147-A177-3AD203B41FA5}">
                      <a16:colId xmlns:a16="http://schemas.microsoft.com/office/drawing/2014/main" val="1883788998"/>
                    </a:ext>
                  </a:extLst>
                </a:gridCol>
                <a:gridCol w="657559">
                  <a:extLst>
                    <a:ext uri="{9D8B030D-6E8A-4147-A177-3AD203B41FA5}">
                      <a16:colId xmlns:a16="http://schemas.microsoft.com/office/drawing/2014/main" val="2116985919"/>
                    </a:ext>
                  </a:extLst>
                </a:gridCol>
                <a:gridCol w="1345564">
                  <a:extLst>
                    <a:ext uri="{9D8B030D-6E8A-4147-A177-3AD203B41FA5}">
                      <a16:colId xmlns:a16="http://schemas.microsoft.com/office/drawing/2014/main" val="2860837261"/>
                    </a:ext>
                  </a:extLst>
                </a:gridCol>
                <a:gridCol w="632552">
                  <a:extLst>
                    <a:ext uri="{9D8B030D-6E8A-4147-A177-3AD203B41FA5}">
                      <a16:colId xmlns:a16="http://schemas.microsoft.com/office/drawing/2014/main" val="2766350546"/>
                    </a:ext>
                  </a:extLst>
                </a:gridCol>
              </a:tblGrid>
              <a:tr h="275093">
                <a:tc>
                  <a:txBody>
                    <a:bodyPr/>
                    <a:lstStyle/>
                    <a:p>
                      <a:pPr algn="ctr" rtl="0" fontAlgn="ctr"/>
                      <a:r>
                        <a:rPr lang="en-US" sz="1200" b="1" u="none" strike="noStrike">
                          <a:effectLst/>
                        </a:rPr>
                        <a:t>DCN</a:t>
                      </a:r>
                      <a:endParaRPr lang="en-US" sz="1200" b="1" i="0" u="none" strike="noStrike">
                        <a:solidFill>
                          <a:srgbClr val="000000"/>
                        </a:solidFill>
                        <a:effectLst/>
                        <a:latin typeface="+mn-lt"/>
                      </a:endParaRPr>
                    </a:p>
                  </a:txBody>
                  <a:tcPr marL="9525" marR="9525" marT="9525" marB="0" anchor="ctr"/>
                </a:tc>
                <a:tc>
                  <a:txBody>
                    <a:bodyPr/>
                    <a:lstStyle/>
                    <a:p>
                      <a:pPr algn="ctr" fontAlgn="b"/>
                      <a:r>
                        <a:rPr lang="en-US" sz="1200" b="1" u="none" strike="noStrike">
                          <a:effectLst/>
                        </a:rPr>
                        <a:t>Title</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168368433"/>
                  </a:ext>
                </a:extLst>
              </a:tr>
              <a:tr h="270785">
                <a:tc>
                  <a:txBody>
                    <a:bodyPr/>
                    <a:lstStyle/>
                    <a:p>
                      <a:pPr algn="ctr" fontAlgn="b"/>
                      <a:r>
                        <a:rPr lang="en-US" sz="1200" b="0" i="0" u="sng" strike="noStrike" dirty="0">
                          <a:solidFill>
                            <a:srgbClr val="0563C1"/>
                          </a:solidFill>
                          <a:effectLst/>
                          <a:latin typeface="+mn-lt"/>
                          <a:hlinkClick r:id="rId2"/>
                        </a:rPr>
                        <a:t>20/0030r0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Association Follow Up</a:t>
                      </a:r>
                    </a:p>
                  </a:txBody>
                  <a:tcPr marL="9525" marR="9525" marT="9525" marB="0" anchor="b"/>
                </a:tc>
                <a:tc>
                  <a:txBody>
                    <a:bodyPr/>
                    <a:lstStyle/>
                    <a:p>
                      <a:pPr algn="l" fontAlgn="b"/>
                      <a:r>
                        <a:rPr lang="en-US" sz="1200" b="0" i="0" u="none" strike="noStrike" dirty="0" err="1">
                          <a:solidFill>
                            <a:srgbClr val="000000"/>
                          </a:solidFill>
                          <a:effectLst/>
                          <a:latin typeface="+mn-lt"/>
                        </a:rPr>
                        <a:t>Guogang</a:t>
                      </a:r>
                      <a:r>
                        <a:rPr lang="en-US" sz="1200" b="0" i="0" u="none" strike="noStrike" dirty="0">
                          <a:solidFill>
                            <a:srgbClr val="000000"/>
                          </a:solidFill>
                          <a:effectLst/>
                          <a:latin typeface="+mn-lt"/>
                        </a:rPr>
                        <a:t> Huang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207052033"/>
                  </a:ext>
                </a:extLst>
              </a:tr>
              <a:tr h="270785">
                <a:tc>
                  <a:txBody>
                    <a:bodyPr/>
                    <a:lstStyle/>
                    <a:p>
                      <a:pPr algn="ctr" fontAlgn="b"/>
                      <a:r>
                        <a:rPr lang="en-US" sz="1200" b="0" i="0" u="none" strike="noStrike" dirty="0">
                          <a:solidFill>
                            <a:srgbClr val="000000"/>
                          </a:solidFill>
                          <a:effectLst/>
                          <a:latin typeface="+mn-lt"/>
                          <a:hlinkClick r:id="rId3"/>
                        </a:rPr>
                        <a:t>20/0034r1</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grouping</a:t>
                      </a:r>
                    </a:p>
                  </a:txBody>
                  <a:tcPr marL="9525" marR="9525" marT="9525" marB="0" anchor="b"/>
                </a:tc>
                <a:tc>
                  <a:txBody>
                    <a:bodyPr/>
                    <a:lstStyle/>
                    <a:p>
                      <a:pPr algn="l" fontAlgn="b"/>
                      <a:r>
                        <a:rPr lang="en-US" sz="1200" b="0" i="0" u="none" strike="noStrike" dirty="0">
                          <a:solidFill>
                            <a:srgbClr val="000000"/>
                          </a:solidFill>
                          <a:effectLst/>
                          <a:latin typeface="+mn-lt"/>
                        </a:rPr>
                        <a:t>Jason Yuchen Guo</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t>
                      </a:r>
                      <a:r>
                        <a:rPr lang="en-US" sz="1200" b="0" i="0" u="none" strike="noStrike" dirty="0" err="1">
                          <a:solidFill>
                            <a:srgbClr val="000000"/>
                          </a:solidFill>
                          <a:effectLst/>
                          <a:latin typeface="+mn-lt"/>
                        </a:rPr>
                        <a:t>Mgmt</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993059645"/>
                  </a:ext>
                </a:extLst>
              </a:tr>
              <a:tr h="388348">
                <a:tc>
                  <a:txBody>
                    <a:bodyPr/>
                    <a:lstStyle/>
                    <a:p>
                      <a:pPr algn="ctr" fontAlgn="b"/>
                      <a:r>
                        <a:rPr lang="en-US" sz="1200" b="0" i="0" u="none" strike="noStrike" dirty="0">
                          <a:solidFill>
                            <a:srgbClr val="000000"/>
                          </a:solidFill>
                          <a:effectLst/>
                          <a:latin typeface="+mn-lt"/>
                          <a:hlinkClick r:id="rId4"/>
                        </a:rPr>
                        <a:t>20/0037r0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Power Saving Considering non-AP without STR Capability</a:t>
                      </a:r>
                    </a:p>
                  </a:txBody>
                  <a:tcPr marL="9525" marR="9525" marT="9525" marB="0" anchor="b"/>
                </a:tc>
                <a:tc>
                  <a:txBody>
                    <a:bodyPr/>
                    <a:lstStyle/>
                    <a:p>
                      <a:pPr algn="l" fontAlgn="b"/>
                      <a:r>
                        <a:rPr lang="en-US" sz="1200" b="0" i="0" u="none" strike="noStrike">
                          <a:solidFill>
                            <a:srgbClr val="000000"/>
                          </a:solidFill>
                          <a:effectLst/>
                          <a:latin typeface="+mn-lt"/>
                        </a:rPr>
                        <a:t>Namyeong Kim</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860903360"/>
                  </a:ext>
                </a:extLst>
              </a:tr>
              <a:tr h="270785">
                <a:tc>
                  <a:txBody>
                    <a:bodyPr/>
                    <a:lstStyle/>
                    <a:p>
                      <a:pPr algn="ctr" fontAlgn="b"/>
                      <a:r>
                        <a:rPr lang="en-US" sz="1200" b="0" i="0" u="none" strike="noStrike" dirty="0">
                          <a:solidFill>
                            <a:srgbClr val="000000"/>
                          </a:solidFill>
                          <a:effectLst/>
                          <a:latin typeface="+mn-lt"/>
                          <a:hlinkClick r:id="rId5"/>
                        </a:rPr>
                        <a:t>20/0053r0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BA</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097010116"/>
                  </a:ext>
                </a:extLst>
              </a:tr>
              <a:tr h="270785">
                <a:tc>
                  <a:txBody>
                    <a:bodyPr/>
                    <a:lstStyle/>
                    <a:p>
                      <a:pPr algn="ctr" fontAlgn="b"/>
                      <a:r>
                        <a:rPr lang="en-US" sz="1200" b="0" i="0" u="none" strike="noStrike" dirty="0">
                          <a:solidFill>
                            <a:srgbClr val="000000"/>
                          </a:solidFill>
                          <a:effectLst/>
                          <a:latin typeface="+mn-lt"/>
                          <a:hlinkClick r:id="rId6"/>
                        </a:rPr>
                        <a:t>20/0054r0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MLD MAC address and WM address</a:t>
                      </a:r>
                    </a:p>
                  </a:txBody>
                  <a:tcPr marL="9525" marR="9525" marT="9525" marB="0" anchor="b"/>
                </a:tc>
                <a:tc>
                  <a:txBody>
                    <a:bodyPr/>
                    <a:lstStyle/>
                    <a:p>
                      <a:pPr algn="l" fontAlgn="b"/>
                      <a:r>
                        <a:rPr lang="en-US" sz="1200" b="0" i="0" u="none" strike="noStrike">
                          <a:solidFill>
                            <a:srgbClr val="000000"/>
                          </a:solidFill>
                          <a:effectLst/>
                          <a:latin typeface="+mn-lt"/>
                        </a:rPr>
                        <a:t>Po-Kai Huang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998493356"/>
                  </a:ext>
                </a:extLst>
              </a:tr>
              <a:tr h="270785">
                <a:tc>
                  <a:txBody>
                    <a:bodyPr/>
                    <a:lstStyle/>
                    <a:p>
                      <a:pPr algn="ctr" fontAlgn="b"/>
                      <a:r>
                        <a:rPr lang="en-US" sz="1200" b="0" i="0" u="sng" strike="noStrike">
                          <a:solidFill>
                            <a:srgbClr val="0563C1"/>
                          </a:solidFill>
                          <a:effectLst/>
                          <a:latin typeface="+mn-lt"/>
                          <a:hlinkClick r:id="rId7"/>
                        </a:rPr>
                        <a:t>20/0055r0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block ack architecture</a:t>
                      </a:r>
                    </a:p>
                  </a:txBody>
                  <a:tcPr marL="9525" marR="9525" marT="9525" marB="0" anchor="b"/>
                </a:tc>
                <a:tc>
                  <a:txBody>
                    <a:bodyPr/>
                    <a:lstStyle/>
                    <a:p>
                      <a:pPr algn="l" fontAlgn="b"/>
                      <a:r>
                        <a:rPr lang="en-US" sz="1200" b="0" i="0" u="none" strike="noStrike">
                          <a:solidFill>
                            <a:srgbClr val="000000"/>
                          </a:solidFill>
                          <a:effectLst/>
                          <a:latin typeface="+mn-lt"/>
                        </a:rPr>
                        <a:t>Rojan Chitrakar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ML-Architecture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02397956"/>
                  </a:ext>
                </a:extLst>
              </a:tr>
              <a:tr h="270785">
                <a:tc>
                  <a:txBody>
                    <a:bodyPr/>
                    <a:lstStyle/>
                    <a:p>
                      <a:pPr algn="ctr" fontAlgn="b"/>
                      <a:r>
                        <a:rPr lang="en-US" sz="1200" b="0" i="0" u="none" strike="noStrike" dirty="0">
                          <a:solidFill>
                            <a:srgbClr val="000000"/>
                          </a:solidFill>
                          <a:effectLst/>
                          <a:latin typeface="+mn-lt"/>
                          <a:hlinkClick r:id="rId8"/>
                        </a:rPr>
                        <a:t>20/0061r0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BA Consideration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2478133395"/>
                  </a:ext>
                </a:extLst>
              </a:tr>
              <a:tr h="388348">
                <a:tc>
                  <a:txBody>
                    <a:bodyPr/>
                    <a:lstStyle/>
                    <a:p>
                      <a:pPr algn="ctr" fontAlgn="b"/>
                      <a:r>
                        <a:rPr lang="en-US" sz="1200" b="0" i="0" u="none" strike="noStrike" dirty="0">
                          <a:solidFill>
                            <a:srgbClr val="000000"/>
                          </a:solidFill>
                          <a:effectLst/>
                          <a:latin typeface="+mn-lt"/>
                          <a:hlinkClick r:id="rId9"/>
                        </a:rPr>
                        <a:t>20/0062r0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Protection with more than 160MHz PPDU and puncture operation</a:t>
                      </a:r>
                    </a:p>
                  </a:txBody>
                  <a:tcPr marL="9525" marR="9525" marT="9525" marB="0" anchor="b"/>
                </a:tc>
                <a:tc>
                  <a:txBody>
                    <a:bodyPr/>
                    <a:lstStyle/>
                    <a:p>
                      <a:pPr algn="l" fontAlgn="b"/>
                      <a:r>
                        <a:rPr lang="en-US" sz="1200" b="0" i="0" u="none" strike="noStrike">
                          <a:solidFill>
                            <a:srgbClr val="000000"/>
                          </a:solidFill>
                          <a:effectLst/>
                          <a:latin typeface="+mn-lt"/>
                        </a:rPr>
                        <a:t>Liwen Chu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Medium Access</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441434316"/>
                  </a:ext>
                </a:extLst>
              </a:tr>
              <a:tr h="270785">
                <a:tc>
                  <a:txBody>
                    <a:bodyPr/>
                    <a:lstStyle/>
                    <a:p>
                      <a:pPr algn="ctr" fontAlgn="b"/>
                      <a:r>
                        <a:rPr lang="en-US" sz="1200" b="0" i="0" u="none" strike="noStrike" dirty="0">
                          <a:solidFill>
                            <a:srgbClr val="000000"/>
                          </a:solidFill>
                          <a:effectLst/>
                          <a:latin typeface="+mn-lt"/>
                          <a:hlinkClick r:id="rId10"/>
                        </a:rPr>
                        <a:t>20/0063r0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STA MLD link address</a:t>
                      </a:r>
                    </a:p>
                  </a:txBody>
                  <a:tcPr marL="9525" marR="9525" marT="9525" marB="0" anchor="b"/>
                </a:tc>
                <a:tc>
                  <a:txBody>
                    <a:bodyPr/>
                    <a:lstStyle/>
                    <a:p>
                      <a:pPr algn="l" fontAlgn="b"/>
                      <a:r>
                        <a:rPr lang="en-US" sz="1200" b="0" i="0" u="none" strike="noStrike" dirty="0">
                          <a:solidFill>
                            <a:srgbClr val="000000"/>
                          </a:solidFill>
                          <a:effectLst/>
                          <a:latin typeface="+mn-lt"/>
                        </a:rPr>
                        <a:t>Liwen Chu</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ML-Architecture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351139308"/>
                  </a:ext>
                </a:extLst>
              </a:tr>
              <a:tr h="270785">
                <a:tc>
                  <a:txBody>
                    <a:bodyPr/>
                    <a:lstStyle/>
                    <a:p>
                      <a:pPr algn="ctr" fontAlgn="b"/>
                      <a:r>
                        <a:rPr lang="en-US" sz="1200" b="0" i="0" u="none" strike="noStrike" dirty="0">
                          <a:solidFill>
                            <a:srgbClr val="000000"/>
                          </a:solidFill>
                          <a:effectLst/>
                          <a:latin typeface="+mn-lt"/>
                          <a:hlinkClick r:id="rId11"/>
                        </a:rPr>
                        <a:t>20/0066r0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a:t>
                      </a:r>
                    </a:p>
                  </a:txBody>
                  <a:tcPr marL="9525" marR="9525" marT="9525" marB="0" anchor="b"/>
                </a:tc>
                <a:tc>
                  <a:txBody>
                    <a:bodyPr/>
                    <a:lstStyle/>
                    <a:p>
                      <a:pPr algn="l" fontAlgn="b"/>
                      <a:r>
                        <a:rPr lang="en-US" sz="1200" b="0" i="0" u="none" strike="noStrike">
                          <a:solidFill>
                            <a:srgbClr val="000000"/>
                          </a:solidFill>
                          <a:effectLst/>
                          <a:latin typeface="+mn-lt"/>
                        </a:rPr>
                        <a:t>Young Hoon Kwon</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190855352"/>
                  </a:ext>
                </a:extLst>
              </a:tr>
              <a:tr h="270785">
                <a:tc>
                  <a:txBody>
                    <a:bodyPr/>
                    <a:lstStyle/>
                    <a:p>
                      <a:pPr algn="ctr" fontAlgn="b"/>
                      <a:r>
                        <a:rPr lang="en-US" sz="1200" b="0" i="0" u="sng" strike="noStrike">
                          <a:solidFill>
                            <a:srgbClr val="0563C1"/>
                          </a:solidFill>
                          <a:effectLst/>
                          <a:latin typeface="+mn-lt"/>
                          <a:hlinkClick r:id="rId12"/>
                        </a:rPr>
                        <a:t>20/0069r0</a:t>
                      </a:r>
                      <a:endParaRPr lang="en-US" sz="1200" b="0" i="0" u="sng" strike="noStrike">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communication mode definition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ML-General</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909939039"/>
                  </a:ext>
                </a:extLst>
              </a:tr>
              <a:tr h="270785">
                <a:tc>
                  <a:txBody>
                    <a:bodyPr/>
                    <a:lstStyle/>
                    <a:p>
                      <a:pPr algn="ctr" fontAlgn="b"/>
                      <a:r>
                        <a:rPr lang="en-US" sz="1200" b="0" i="0" u="sng" strike="noStrike" dirty="0">
                          <a:solidFill>
                            <a:srgbClr val="0563C1"/>
                          </a:solidFill>
                          <a:effectLst/>
                          <a:latin typeface="+mn-lt"/>
                          <a:hlinkClick r:id="rId13"/>
                        </a:rPr>
                        <a:t>20/0070r0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power saving operation</a:t>
                      </a:r>
                    </a:p>
                  </a:txBody>
                  <a:tcPr marL="9525" marR="9525" marT="9525" marB="0" anchor="b"/>
                </a:tc>
                <a:tc>
                  <a:txBody>
                    <a:bodyPr/>
                    <a:lstStyle/>
                    <a:p>
                      <a:pPr algn="l" fontAlgn="b"/>
                      <a:r>
                        <a:rPr lang="en-US" sz="1200" b="0" i="0" u="none" strike="noStrike">
                          <a:solidFill>
                            <a:srgbClr val="000000"/>
                          </a:solidFill>
                          <a:effectLst/>
                          <a:latin typeface="+mn-lt"/>
                        </a:rPr>
                        <a:t>Yonggang Fang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068794638"/>
                  </a:ext>
                </a:extLst>
              </a:tr>
              <a:tr h="270785">
                <a:tc>
                  <a:txBody>
                    <a:bodyPr/>
                    <a:lstStyle/>
                    <a:p>
                      <a:pPr algn="ctr" fontAlgn="b"/>
                      <a:r>
                        <a:rPr lang="en-US" sz="1200" b="0" i="0" u="sng" strike="noStrike" dirty="0">
                          <a:solidFill>
                            <a:srgbClr val="0563C1"/>
                          </a:solidFill>
                          <a:effectLst/>
                          <a:latin typeface="+mn-lt"/>
                          <a:hlinkClick r:id="rId14"/>
                        </a:rPr>
                        <a:t>20/0081r0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MLO-Sync-TX</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568920345"/>
                  </a:ext>
                </a:extLst>
              </a:tr>
              <a:tr h="270785">
                <a:tc>
                  <a:txBody>
                    <a:bodyPr/>
                    <a:lstStyle/>
                    <a:p>
                      <a:pPr algn="ctr" fontAlgn="b"/>
                      <a:r>
                        <a:rPr lang="en-US" sz="1200" b="0" i="0" u="sng" strike="noStrike" dirty="0">
                          <a:solidFill>
                            <a:srgbClr val="0563C1"/>
                          </a:solidFill>
                          <a:effectLst/>
                          <a:latin typeface="+mn-lt"/>
                          <a:hlinkClick r:id="rId15"/>
                        </a:rPr>
                        <a:t>20/0082r0</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Synchronous-Transmitter-Medium-State-Information</a:t>
                      </a:r>
                    </a:p>
                  </a:txBody>
                  <a:tcPr marL="9525" marR="9525" marT="9525" marB="0" anchor="b"/>
                </a:tc>
                <a:tc>
                  <a:txBody>
                    <a:bodyPr/>
                    <a:lstStyle/>
                    <a:p>
                      <a:pPr algn="l" fontAlgn="b"/>
                      <a:r>
                        <a:rPr lang="en-US" sz="1200" b="0" i="0" u="none" strike="noStrike">
                          <a:solidFill>
                            <a:srgbClr val="000000"/>
                          </a:solidFill>
                          <a:effectLst/>
                          <a:latin typeface="+mn-lt"/>
                        </a:rPr>
                        <a:t>Matthew Fischer</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5386471"/>
                  </a:ext>
                </a:extLst>
              </a:tr>
              <a:tr h="270785">
                <a:tc>
                  <a:txBody>
                    <a:bodyPr/>
                    <a:lstStyle/>
                    <a:p>
                      <a:pPr algn="ctr" fontAlgn="b"/>
                      <a:r>
                        <a:rPr lang="en-US" sz="1200" b="0" i="0" u="none" strike="noStrike" dirty="0">
                          <a:solidFill>
                            <a:srgbClr val="000000"/>
                          </a:solidFill>
                          <a:effectLst/>
                          <a:latin typeface="+mn-lt"/>
                          <a:hlinkClick r:id="rId16"/>
                        </a:rPr>
                        <a:t>20/0084r0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TIM design</a:t>
                      </a:r>
                    </a:p>
                  </a:txBody>
                  <a:tcPr marL="9525" marR="9525" marT="9525" marB="0" anchor="b"/>
                </a:tc>
                <a:tc>
                  <a:txBody>
                    <a:bodyPr/>
                    <a:lstStyle/>
                    <a:p>
                      <a:pPr algn="l" fontAlgn="b"/>
                      <a:r>
                        <a:rPr lang="en-US" sz="1200" b="0" i="0" u="none" strike="noStrike">
                          <a:solidFill>
                            <a:srgbClr val="000000"/>
                          </a:solidFill>
                          <a:effectLst/>
                          <a:latin typeface="+mn-lt"/>
                        </a:rPr>
                        <a:t>Minyoung Park</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ML-Power Save</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517398781"/>
                  </a:ext>
                </a:extLst>
              </a:tr>
              <a:tr h="270785">
                <a:tc>
                  <a:txBody>
                    <a:bodyPr/>
                    <a:lstStyle/>
                    <a:p>
                      <a:pPr algn="ctr" fontAlgn="b"/>
                      <a:r>
                        <a:rPr lang="en-US" sz="1200" b="0" i="0" u="none" strike="noStrike" dirty="0">
                          <a:solidFill>
                            <a:srgbClr val="000000"/>
                          </a:solidFill>
                          <a:effectLst/>
                          <a:latin typeface="+mn-lt"/>
                          <a:hlinkClick r:id="rId17"/>
                        </a:rPr>
                        <a:t>20/0085r0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Multi-link power save - link bitmap</a:t>
                      </a:r>
                    </a:p>
                  </a:txBody>
                  <a:tcPr marL="9525" marR="9525" marT="9525" marB="0" anchor="b"/>
                </a:tc>
                <a:tc>
                  <a:txBody>
                    <a:bodyPr/>
                    <a:lstStyle/>
                    <a:p>
                      <a:pPr algn="l" fontAlgn="b"/>
                      <a:r>
                        <a:rPr lang="en-US" sz="1200" b="0" i="0" u="none" strike="noStrike" dirty="0" err="1">
                          <a:solidFill>
                            <a:srgbClr val="000000"/>
                          </a:solidFill>
                          <a:effectLst/>
                          <a:latin typeface="+mn-lt"/>
                        </a:rPr>
                        <a:t>Minyoung</a:t>
                      </a:r>
                      <a:r>
                        <a:rPr lang="en-US" sz="1200" b="0" i="0" u="none" strike="noStrike" dirty="0">
                          <a:solidFill>
                            <a:srgbClr val="000000"/>
                          </a:solidFill>
                          <a:effectLst/>
                          <a:latin typeface="+mn-lt"/>
                        </a:rPr>
                        <a:t> Park</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ML-Power Save</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530149149"/>
                  </a:ext>
                </a:extLst>
              </a:tr>
            </a:tbl>
          </a:graphicData>
        </a:graphic>
      </p:graphicFrame>
    </p:spTree>
    <p:extLst>
      <p:ext uri="{BB962C8B-B14F-4D97-AF65-F5344CB8AC3E}">
        <p14:creationId xmlns:p14="http://schemas.microsoft.com/office/powerpoint/2010/main" val="713957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List-3</a:t>
            </a:r>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Liwen Chu, NXP.</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sp>
        <p:nvSpPr>
          <p:cNvPr id="8" name="Date Placeholder 3">
            <a:extLst>
              <a:ext uri="{FF2B5EF4-FFF2-40B4-BE49-F238E27FC236}">
                <a16:creationId xmlns:a16="http://schemas.microsoft.com/office/drawing/2014/main" id="{109216C5-B6D8-43A9-891B-BD4E4660B7C9}"/>
              </a:ext>
            </a:extLst>
          </p:cNvPr>
          <p:cNvSpPr txBox="1">
            <a:spLocks/>
          </p:cNvSpPr>
          <p:nvPr/>
        </p:nvSpPr>
        <p:spPr>
          <a:xfrm>
            <a:off x="685800" y="260350"/>
            <a:ext cx="2303451"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a:solidFill>
                  <a:schemeClr val="tx1"/>
                </a:solidFill>
              </a:rPr>
              <a:t>January 2020</a:t>
            </a:r>
            <a:endParaRPr lang="en-GB" sz="1800" b="1" dirty="0">
              <a:solidFill>
                <a:schemeClr val="tx1"/>
              </a:solidFill>
            </a:endParaRPr>
          </a:p>
        </p:txBody>
      </p:sp>
      <p:graphicFrame>
        <p:nvGraphicFramePr>
          <p:cNvPr id="6" name="Table 5">
            <a:extLst>
              <a:ext uri="{FF2B5EF4-FFF2-40B4-BE49-F238E27FC236}">
                <a16:creationId xmlns:a16="http://schemas.microsoft.com/office/drawing/2014/main" id="{8DF25C99-7BD3-4F0A-BA6D-9494D98FF949}"/>
              </a:ext>
            </a:extLst>
          </p:cNvPr>
          <p:cNvGraphicFramePr>
            <a:graphicFrameLocks noGrp="1"/>
          </p:cNvGraphicFramePr>
          <p:nvPr>
            <p:extLst>
              <p:ext uri="{D42A27DB-BD31-4B8C-83A1-F6EECF244321}">
                <p14:modId xmlns:p14="http://schemas.microsoft.com/office/powerpoint/2010/main" val="375022232"/>
              </p:ext>
            </p:extLst>
          </p:nvPr>
        </p:nvGraphicFramePr>
        <p:xfrm>
          <a:off x="381000" y="1704975"/>
          <a:ext cx="8355085" cy="2574016"/>
        </p:xfrm>
        <a:graphic>
          <a:graphicData uri="http://schemas.openxmlformats.org/drawingml/2006/table">
            <a:tbl>
              <a:tblPr>
                <a:tableStyleId>{073A0DAA-6AF3-43AB-8588-CEC1D06C72B9}</a:tableStyleId>
              </a:tblPr>
              <a:tblGrid>
                <a:gridCol w="685404">
                  <a:extLst>
                    <a:ext uri="{9D8B030D-6E8A-4147-A177-3AD203B41FA5}">
                      <a16:colId xmlns:a16="http://schemas.microsoft.com/office/drawing/2014/main" val="3345348967"/>
                    </a:ext>
                  </a:extLst>
                </a:gridCol>
                <a:gridCol w="3124596">
                  <a:extLst>
                    <a:ext uri="{9D8B030D-6E8A-4147-A177-3AD203B41FA5}">
                      <a16:colId xmlns:a16="http://schemas.microsoft.com/office/drawing/2014/main" val="2491026966"/>
                    </a:ext>
                  </a:extLst>
                </a:gridCol>
                <a:gridCol w="1614488">
                  <a:extLst>
                    <a:ext uri="{9D8B030D-6E8A-4147-A177-3AD203B41FA5}">
                      <a16:colId xmlns:a16="http://schemas.microsoft.com/office/drawing/2014/main" val="1540553466"/>
                    </a:ext>
                  </a:extLst>
                </a:gridCol>
                <a:gridCol w="1138237">
                  <a:extLst>
                    <a:ext uri="{9D8B030D-6E8A-4147-A177-3AD203B41FA5}">
                      <a16:colId xmlns:a16="http://schemas.microsoft.com/office/drawing/2014/main" val="3983441159"/>
                    </a:ext>
                  </a:extLst>
                </a:gridCol>
                <a:gridCol w="1255072">
                  <a:extLst>
                    <a:ext uri="{9D8B030D-6E8A-4147-A177-3AD203B41FA5}">
                      <a16:colId xmlns:a16="http://schemas.microsoft.com/office/drawing/2014/main" val="2873162818"/>
                    </a:ext>
                  </a:extLst>
                </a:gridCol>
                <a:gridCol w="537288">
                  <a:extLst>
                    <a:ext uri="{9D8B030D-6E8A-4147-A177-3AD203B41FA5}">
                      <a16:colId xmlns:a16="http://schemas.microsoft.com/office/drawing/2014/main" val="3992138055"/>
                    </a:ext>
                  </a:extLst>
                </a:gridCol>
              </a:tblGrid>
              <a:tr h="241129">
                <a:tc>
                  <a:txBody>
                    <a:bodyPr/>
                    <a:lstStyle/>
                    <a:p>
                      <a:pPr algn="ctr" rtl="0" fontAlgn="ctr"/>
                      <a:r>
                        <a:rPr lang="en-US" sz="1200" b="1" u="none" strike="noStrike" dirty="0">
                          <a:effectLst/>
                          <a:latin typeface="+mn-lt"/>
                        </a:rPr>
                        <a:t>DCN</a:t>
                      </a:r>
                      <a:endParaRPr lang="en-US" sz="1200" b="1" i="0" u="none" strike="noStrike" dirty="0">
                        <a:solidFill>
                          <a:srgbClr val="000000"/>
                        </a:solidFill>
                        <a:effectLst/>
                        <a:latin typeface="+mn-lt"/>
                      </a:endParaRPr>
                    </a:p>
                  </a:txBody>
                  <a:tcPr marL="9525" marR="9525" marT="9525" marB="0" anchor="ctr"/>
                </a:tc>
                <a:tc>
                  <a:txBody>
                    <a:bodyPr/>
                    <a:lstStyle/>
                    <a:p>
                      <a:pPr algn="ctr" fontAlgn="b"/>
                      <a:r>
                        <a:rPr lang="en-US" sz="1200" b="1" u="none" strike="noStrike" dirty="0">
                          <a:effectLst/>
                          <a:latin typeface="+mn-lt"/>
                        </a:rPr>
                        <a:t>Title</a:t>
                      </a:r>
                      <a:endParaRPr lang="en-US" sz="1200" b="1" i="0" u="none" strike="noStrike" dirty="0">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Author</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Status</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a:effectLst/>
                          <a:latin typeface="+mn-lt"/>
                        </a:rPr>
                        <a:t>Topic</a:t>
                      </a:r>
                      <a:endParaRPr lang="en-US" sz="1200" b="1" i="0" u="none" strike="noStrike">
                        <a:solidFill>
                          <a:srgbClr val="000000"/>
                        </a:solidFill>
                        <a:effectLst/>
                        <a:latin typeface="+mn-lt"/>
                      </a:endParaRPr>
                    </a:p>
                  </a:txBody>
                  <a:tcPr marL="9525" marR="9525" marT="9525" marB="0" anchor="b"/>
                </a:tc>
                <a:tc>
                  <a:txBody>
                    <a:bodyPr/>
                    <a:lstStyle/>
                    <a:p>
                      <a:pPr algn="ctr" fontAlgn="b"/>
                      <a:r>
                        <a:rPr lang="en-US" sz="1200" b="1" u="none" strike="noStrike" dirty="0">
                          <a:effectLst/>
                          <a:latin typeface="+mn-lt"/>
                        </a:rPr>
                        <a:t>Session</a:t>
                      </a:r>
                      <a:endParaRPr lang="en-US" sz="1200" b="1"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201800783"/>
                  </a:ext>
                </a:extLst>
              </a:tr>
              <a:tr h="237353">
                <a:tc>
                  <a:txBody>
                    <a:bodyPr/>
                    <a:lstStyle/>
                    <a:p>
                      <a:pPr algn="ctr" fontAlgn="b"/>
                      <a:r>
                        <a:rPr lang="en-US" sz="1200" b="0" i="0" u="sng" strike="noStrike" dirty="0">
                          <a:solidFill>
                            <a:srgbClr val="0563C1"/>
                          </a:solidFill>
                          <a:effectLst/>
                          <a:latin typeface="+mn-lt"/>
                          <a:hlinkClick r:id="rId2"/>
                        </a:rPr>
                        <a:t>20/0093r1</a:t>
                      </a:r>
                      <a:endParaRPr lang="en-US" sz="1200" b="0" i="0" u="sng" strike="noStrike" dirty="0">
                        <a:solidFill>
                          <a:srgbClr val="0563C1"/>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Multi-link for Low Latency</a:t>
                      </a:r>
                    </a:p>
                  </a:txBody>
                  <a:tcPr marL="9525" marR="9525" marT="9525" marB="0" anchor="b"/>
                </a:tc>
                <a:tc>
                  <a:txBody>
                    <a:bodyPr/>
                    <a:lstStyle/>
                    <a:p>
                      <a:pPr algn="l" fontAlgn="b"/>
                      <a:r>
                        <a:rPr lang="en-US" sz="1200" b="0" i="0" u="none" strike="noStrike">
                          <a:solidFill>
                            <a:srgbClr val="000000"/>
                          </a:solidFill>
                          <a:effectLst/>
                          <a:latin typeface="+mn-lt"/>
                        </a:rPr>
                        <a:t>Adrian Garcia-Rodriguez</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842051071"/>
                  </a:ext>
                </a:extLst>
              </a:tr>
              <a:tr h="237353">
                <a:tc>
                  <a:txBody>
                    <a:bodyPr/>
                    <a:lstStyle/>
                    <a:p>
                      <a:pPr algn="ctr" fontAlgn="b"/>
                      <a:r>
                        <a:rPr lang="en-US" sz="1200" b="0" i="0" u="none" strike="noStrike" dirty="0">
                          <a:solidFill>
                            <a:srgbClr val="000000"/>
                          </a:solidFill>
                          <a:effectLst/>
                          <a:latin typeface="+mn-lt"/>
                          <a:hlinkClick r:id="rId3"/>
                        </a:rPr>
                        <a:t>20/0106r0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a:solidFill>
                            <a:srgbClr val="000000"/>
                          </a:solidFill>
                          <a:effectLst/>
                          <a:latin typeface="+mn-lt"/>
                        </a:rPr>
                        <a:t>Follow up on performance aspects of multi link operations with constrains</a:t>
                      </a:r>
                    </a:p>
                  </a:txBody>
                  <a:tcPr marL="9525" marR="9525" marT="9525" marB="0" anchor="b"/>
                </a:tc>
                <a:tc>
                  <a:txBody>
                    <a:bodyPr/>
                    <a:lstStyle/>
                    <a:p>
                      <a:pPr algn="l" fontAlgn="b"/>
                      <a:r>
                        <a:rPr lang="en-US" sz="1200" b="0" i="0" u="none" strike="noStrike">
                          <a:solidFill>
                            <a:srgbClr val="000000"/>
                          </a:solidFill>
                          <a:effectLst/>
                          <a:latin typeface="+mn-lt"/>
                        </a:rPr>
                        <a:t>Dmitry Akhmetov</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ML-Sync TX/RX</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1547032022"/>
                  </a:ext>
                </a:extLst>
              </a:tr>
              <a:tr h="237353">
                <a:tc>
                  <a:txBody>
                    <a:bodyPr/>
                    <a:lstStyle/>
                    <a:p>
                      <a:pPr algn="ctr" fontAlgn="b"/>
                      <a:r>
                        <a:rPr lang="en-US" sz="1200" b="0" i="0" u="none" strike="noStrike" dirty="0">
                          <a:solidFill>
                            <a:srgbClr val="FF0000"/>
                          </a:solidFill>
                          <a:effectLst/>
                          <a:latin typeface="+mn-lt"/>
                        </a:rPr>
                        <a:t>20/0105r0</a:t>
                      </a:r>
                    </a:p>
                  </a:txBody>
                  <a:tcPr marL="9525" marR="9525" marT="9525" marB="0" anchor="b"/>
                </a:tc>
                <a:tc>
                  <a:txBody>
                    <a:bodyPr/>
                    <a:lstStyle/>
                    <a:p>
                      <a:pPr algn="l" fontAlgn="b"/>
                      <a:r>
                        <a:rPr lang="en-US" sz="1200" b="0" i="0" u="none" strike="noStrike" dirty="0">
                          <a:solidFill>
                            <a:srgbClr val="000000"/>
                          </a:solidFill>
                          <a:effectLst/>
                          <a:latin typeface="+mn-lt"/>
                        </a:rPr>
                        <a:t>Link Latency Statistics of Multi-band Operations in EHT </a:t>
                      </a:r>
                    </a:p>
                  </a:txBody>
                  <a:tcPr marL="9525" marR="9525" marT="9525" marB="0" anchor="b"/>
                </a:tc>
                <a:tc>
                  <a:txBody>
                    <a:bodyPr/>
                    <a:lstStyle/>
                    <a:p>
                      <a:pPr algn="l" fontAlgn="b"/>
                      <a:r>
                        <a:rPr lang="en-US" sz="1200" b="0" i="0" u="none" strike="noStrike" dirty="0">
                          <a:solidFill>
                            <a:srgbClr val="000000"/>
                          </a:solidFill>
                          <a:effectLst/>
                          <a:latin typeface="+mn-lt"/>
                        </a:rPr>
                        <a:t>Frank Hsu</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ML-General</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49014617"/>
                  </a:ext>
                </a:extLst>
              </a:tr>
              <a:tr h="237353">
                <a:tc>
                  <a:txBody>
                    <a:bodyPr/>
                    <a:lstStyle/>
                    <a:p>
                      <a:pPr algn="ctr" fontAlgn="b"/>
                      <a:r>
                        <a:rPr lang="en-US" sz="1200" b="0" i="0" u="none" strike="noStrike" dirty="0">
                          <a:solidFill>
                            <a:srgbClr val="000000"/>
                          </a:solidFill>
                          <a:effectLst/>
                          <a:latin typeface="+mn-lt"/>
                          <a:hlinkClick r:id="rId4"/>
                        </a:rPr>
                        <a:t>20/0114r0</a:t>
                      </a:r>
                      <a:endParaRPr lang="en-US" sz="1200" b="0" i="0" u="none" strike="noStrike" dirty="0">
                        <a:solidFill>
                          <a:srgbClr val="000000"/>
                        </a:solidFill>
                        <a:effectLst/>
                        <a:latin typeface="+mn-lt"/>
                      </a:endParaRPr>
                    </a:p>
                  </a:txBody>
                  <a:tcPr marL="9525" marR="9525" marT="9525" marB="0" anchor="b"/>
                </a:tc>
                <a:tc>
                  <a:txBody>
                    <a:bodyPr/>
                    <a:lstStyle/>
                    <a:p>
                      <a:pPr algn="l" fontAlgn="b"/>
                      <a:r>
                        <a:rPr lang="en-US" sz="1200" b="0" i="0" u="none" strike="noStrike" dirty="0">
                          <a:solidFill>
                            <a:srgbClr val="000000"/>
                          </a:solidFill>
                          <a:effectLst/>
                          <a:latin typeface="+mn-lt"/>
                        </a:rPr>
                        <a:t>Block Ack Window extension</a:t>
                      </a:r>
                    </a:p>
                  </a:txBody>
                  <a:tcPr marL="9525" marR="9525" marT="9525" marB="0" anchor="b"/>
                </a:tc>
                <a:tc>
                  <a:txBody>
                    <a:bodyPr/>
                    <a:lstStyle/>
                    <a:p>
                      <a:pPr algn="l" fontAlgn="b"/>
                      <a:r>
                        <a:rPr lang="en-US" sz="1200" b="0" i="0" u="none" strike="noStrike" dirty="0">
                          <a:solidFill>
                            <a:srgbClr val="000000"/>
                          </a:solidFill>
                          <a:effectLst/>
                          <a:latin typeface="+mn-lt"/>
                        </a:rPr>
                        <a:t>Yongho Seok</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MAC-Block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55676225"/>
                  </a:ext>
                </a:extLst>
              </a:tr>
              <a:tr h="257620">
                <a:tc>
                  <a:txBody>
                    <a:bodyPr/>
                    <a:lstStyle/>
                    <a:p>
                      <a:pPr algn="ctr" fontAlgn="b"/>
                      <a:r>
                        <a:rPr lang="en-US" sz="1200" b="0" i="0" u="none" strike="noStrike" dirty="0">
                          <a:solidFill>
                            <a:srgbClr val="FF0000"/>
                          </a:solidFill>
                          <a:effectLst/>
                          <a:latin typeface="+mn-lt"/>
                        </a:rPr>
                        <a:t>20/0119r0</a:t>
                      </a:r>
                    </a:p>
                  </a:txBody>
                  <a:tcPr marL="9525" marR="9525" marT="9525" marB="0" anchor="b"/>
                </a:tc>
                <a:tc>
                  <a:txBody>
                    <a:bodyPr/>
                    <a:lstStyle/>
                    <a:p>
                      <a:pPr algn="l" fontAlgn="b"/>
                      <a:r>
                        <a:rPr lang="en-US" sz="1200" b="0" i="0" u="none" strike="noStrike">
                          <a:solidFill>
                            <a:srgbClr val="000000"/>
                          </a:solidFill>
                          <a:effectLst/>
                          <a:latin typeface="+mn-lt"/>
                        </a:rPr>
                        <a:t>Follow Up Discussion on Multi-link Operations</a:t>
                      </a:r>
                    </a:p>
                  </a:txBody>
                  <a:tcPr marL="9525" marR="9525" marT="9525" marB="0" anchor="b"/>
                </a:tc>
                <a:tc>
                  <a:txBody>
                    <a:bodyPr/>
                    <a:lstStyle/>
                    <a:p>
                      <a:pPr algn="l" fontAlgn="b"/>
                      <a:r>
                        <a:rPr lang="en-US" sz="1200" b="0" i="0" u="none" strike="noStrike">
                          <a:solidFill>
                            <a:srgbClr val="000000"/>
                          </a:solidFill>
                          <a:effectLst/>
                          <a:latin typeface="+mn-lt"/>
                        </a:rPr>
                        <a:t>Xiaofei Wang</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ML-Operation</a:t>
                      </a:r>
                    </a:p>
                  </a:txBody>
                  <a:tcPr marL="9525" marR="9525" marT="9525" marB="0" anchor="b"/>
                </a:tc>
                <a:tc>
                  <a:txBody>
                    <a:bodyPr/>
                    <a:lstStyle/>
                    <a:p>
                      <a:pPr algn="ctr" fontAlgn="b"/>
                      <a:r>
                        <a:rPr lang="en-US" sz="1200" b="0" i="0" u="none" strike="noStrike">
                          <a:solidFill>
                            <a:srgbClr val="000000"/>
                          </a:solidFill>
                          <a:effectLst/>
                          <a:latin typeface="+mn-lt"/>
                        </a:rPr>
                        <a:t>MAC</a:t>
                      </a:r>
                    </a:p>
                  </a:txBody>
                  <a:tcPr marL="9525" marR="9525" marT="9525" marB="0" anchor="b"/>
                </a:tc>
                <a:extLst>
                  <a:ext uri="{0D108BD9-81ED-4DB2-BD59-A6C34878D82A}">
                    <a16:rowId xmlns:a16="http://schemas.microsoft.com/office/drawing/2014/main" val="3804039991"/>
                  </a:ext>
                </a:extLst>
              </a:tr>
              <a:tr h="237353">
                <a:tc>
                  <a:txBody>
                    <a:bodyPr/>
                    <a:lstStyle/>
                    <a:p>
                      <a:pPr algn="ctr" fontAlgn="b"/>
                      <a:r>
                        <a:rPr lang="en-US" sz="1200" b="0" i="0" u="none" strike="noStrike" dirty="0">
                          <a:solidFill>
                            <a:srgbClr val="FF0000"/>
                          </a:solidFill>
                          <a:effectLst/>
                          <a:latin typeface="+mn-lt"/>
                        </a:rPr>
                        <a:t>20/0122r0</a:t>
                      </a:r>
                    </a:p>
                  </a:txBody>
                  <a:tcPr marL="9525" marR="9525" marT="9525" marB="0" anchor="b"/>
                </a:tc>
                <a:tc>
                  <a:txBody>
                    <a:bodyPr/>
                    <a:lstStyle/>
                    <a:p>
                      <a:pPr algn="l" fontAlgn="b"/>
                      <a:r>
                        <a:rPr lang="en-US" sz="1200" b="0" i="0" u="none" strike="noStrike">
                          <a:solidFill>
                            <a:srgbClr val="000000"/>
                          </a:solidFill>
                          <a:effectLst/>
                          <a:latin typeface="+mn-lt"/>
                        </a:rPr>
                        <a:t>A BAR Variant For Multi-Link Operation</a:t>
                      </a:r>
                    </a:p>
                  </a:txBody>
                  <a:tcPr marL="9525" marR="9525" marT="9525" marB="0" anchor="b"/>
                </a:tc>
                <a:tc>
                  <a:txBody>
                    <a:bodyPr/>
                    <a:lstStyle/>
                    <a:p>
                      <a:pPr algn="l" fontAlgn="b"/>
                      <a:r>
                        <a:rPr lang="en-US" sz="1200" b="0" i="0" u="none" strike="noStrike">
                          <a:solidFill>
                            <a:srgbClr val="000000"/>
                          </a:solidFill>
                          <a:effectLst/>
                          <a:latin typeface="+mn-lt"/>
                        </a:rPr>
                        <a:t>Chunyu Hu</a:t>
                      </a:r>
                    </a:p>
                  </a:txBody>
                  <a:tcPr marL="9525" marR="9525" marT="9525" marB="0" anchor="b"/>
                </a:tc>
                <a:tc>
                  <a:txBody>
                    <a:bodyPr/>
                    <a:lstStyle/>
                    <a:p>
                      <a:pPr algn="ctr" fontAlgn="b"/>
                      <a:r>
                        <a:rPr lang="en-US" sz="1200" b="0" i="0" u="none" strike="noStrike">
                          <a:solidFill>
                            <a:srgbClr val="000000"/>
                          </a:solidFill>
                          <a:effectLst/>
                          <a:latin typeface="+mn-lt"/>
                        </a:rPr>
                        <a:t>Pending</a:t>
                      </a:r>
                    </a:p>
                  </a:txBody>
                  <a:tcPr marL="9525" marR="9525" marT="9525" marB="0" anchor="b"/>
                </a:tc>
                <a:tc>
                  <a:txBody>
                    <a:bodyPr/>
                    <a:lstStyle/>
                    <a:p>
                      <a:pPr algn="l" fontAlgn="b"/>
                      <a:r>
                        <a:rPr lang="en-US" sz="1200" b="0" i="0" u="none" strike="noStrike">
                          <a:solidFill>
                            <a:srgbClr val="000000"/>
                          </a:solidFill>
                          <a:effectLst/>
                          <a:latin typeface="+mn-lt"/>
                        </a:rPr>
                        <a:t>ML-Block Ack</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3565005283"/>
                  </a:ext>
                </a:extLst>
              </a:tr>
              <a:tr h="237353">
                <a:tc>
                  <a:txBody>
                    <a:bodyPr/>
                    <a:lstStyle/>
                    <a:p>
                      <a:pPr algn="ctr" fontAlgn="b"/>
                      <a:r>
                        <a:rPr lang="en-US" sz="1200" b="0" i="0" u="none" strike="noStrike" dirty="0">
                          <a:solidFill>
                            <a:srgbClr val="FF0000"/>
                          </a:solidFill>
                          <a:effectLst/>
                          <a:latin typeface="+mn-lt"/>
                        </a:rPr>
                        <a:t>20/0134r0</a:t>
                      </a:r>
                    </a:p>
                  </a:txBody>
                  <a:tcPr marL="9525" marR="9525" marT="9525" marB="0" anchor="b"/>
                </a:tc>
                <a:tc>
                  <a:txBody>
                    <a:bodyPr/>
                    <a:lstStyle/>
                    <a:p>
                      <a:pPr algn="l" fontAlgn="b"/>
                      <a:r>
                        <a:rPr lang="en-US" sz="1200" b="0" i="0" u="none" strike="noStrike" dirty="0">
                          <a:solidFill>
                            <a:srgbClr val="000000"/>
                          </a:solidFill>
                          <a:effectLst/>
                          <a:latin typeface="+mn-lt"/>
                        </a:rPr>
                        <a:t>Multilink channel access considering STR capability</a:t>
                      </a:r>
                    </a:p>
                  </a:txBody>
                  <a:tcPr marL="9525" marR="9525" marT="9525" marB="0" anchor="b"/>
                </a:tc>
                <a:tc>
                  <a:txBody>
                    <a:bodyPr/>
                    <a:lstStyle/>
                    <a:p>
                      <a:pPr algn="l" fontAlgn="b"/>
                      <a:r>
                        <a:rPr lang="en-US" sz="1200" b="0" i="0" u="none" strike="noStrike" dirty="0">
                          <a:solidFill>
                            <a:srgbClr val="000000"/>
                          </a:solidFill>
                          <a:effectLst/>
                          <a:latin typeface="+mn-lt"/>
                        </a:rPr>
                        <a:t>Hanseul Hong</a:t>
                      </a:r>
                    </a:p>
                  </a:txBody>
                  <a:tcPr marL="9525" marR="9525" marT="9525" marB="0" anchor="b"/>
                </a:tc>
                <a:tc>
                  <a:txBody>
                    <a:bodyPr/>
                    <a:lstStyle/>
                    <a:p>
                      <a:pPr algn="ctr" fontAlgn="b"/>
                      <a:r>
                        <a:rPr lang="en-US" sz="1200" b="0" i="0" u="none" strike="noStrike" dirty="0">
                          <a:solidFill>
                            <a:srgbClr val="000000"/>
                          </a:solidFill>
                          <a:effectLst/>
                          <a:latin typeface="+mn-lt"/>
                        </a:rPr>
                        <a:t>Pending</a:t>
                      </a:r>
                    </a:p>
                  </a:txBody>
                  <a:tcPr marL="9525" marR="9525" marT="9525" marB="0" anchor="b"/>
                </a:tc>
                <a:tc>
                  <a:txBody>
                    <a:bodyPr/>
                    <a:lstStyle/>
                    <a:p>
                      <a:pPr algn="l" fontAlgn="b"/>
                      <a:r>
                        <a:rPr lang="en-US" sz="1200" b="0" i="0" u="none" strike="noStrike" dirty="0">
                          <a:solidFill>
                            <a:srgbClr val="000000"/>
                          </a:solidFill>
                          <a:effectLst/>
                          <a:latin typeface="+mn-lt"/>
                        </a:rPr>
                        <a:t>ML-Sync TX/RX</a:t>
                      </a:r>
                    </a:p>
                  </a:txBody>
                  <a:tcPr marL="9525" marR="9525" marT="9525" marB="0" anchor="b"/>
                </a:tc>
                <a:tc>
                  <a:txBody>
                    <a:bodyPr/>
                    <a:lstStyle/>
                    <a:p>
                      <a:pPr algn="ctr" fontAlgn="b"/>
                      <a:r>
                        <a:rPr lang="en-US" sz="1200" b="0" i="0" u="none" strike="noStrike" dirty="0">
                          <a:solidFill>
                            <a:srgbClr val="000000"/>
                          </a:solidFill>
                          <a:effectLst/>
                          <a:latin typeface="+mn-lt"/>
                        </a:rPr>
                        <a:t>MAC</a:t>
                      </a:r>
                    </a:p>
                  </a:txBody>
                  <a:tcPr marL="9525" marR="9525" marT="9525" marB="0" anchor="b"/>
                </a:tc>
                <a:extLst>
                  <a:ext uri="{0D108BD9-81ED-4DB2-BD59-A6C34878D82A}">
                    <a16:rowId xmlns:a16="http://schemas.microsoft.com/office/drawing/2014/main" val="10527006"/>
                  </a:ext>
                </a:extLst>
              </a:tr>
              <a:tr h="237353">
                <a:tc>
                  <a:txBody>
                    <a:bodyPr/>
                    <a:lstStyle/>
                    <a:p>
                      <a:pPr algn="ctr" fontAlgn="b"/>
                      <a:r>
                        <a:rPr lang="en-US" sz="1200" b="0" i="0" u="none" strike="noStrike" dirty="0">
                          <a:solidFill>
                            <a:srgbClr val="FF0000"/>
                          </a:solidFill>
                          <a:effectLst/>
                          <a:latin typeface="+mn-lt"/>
                        </a:rPr>
                        <a:t>20/0136r0</a:t>
                      </a:r>
                    </a:p>
                  </a:txBody>
                  <a:tcPr marL="9525" marR="9525" marT="9525" marB="0" anchor="b"/>
                </a:tc>
                <a:tc>
                  <a:txBody>
                    <a:bodyPr/>
                    <a:lstStyle/>
                    <a:p>
                      <a:pPr algn="l" fontAlgn="b"/>
                      <a:r>
                        <a:rPr lang="en-US" sz="1200" b="0" i="0" u="none" strike="noStrike" dirty="0">
                          <a:solidFill>
                            <a:srgbClr val="000000"/>
                          </a:solidFill>
                          <a:effectLst/>
                          <a:latin typeface="+mn-lt"/>
                        </a:rPr>
                        <a:t>Virtual Carrier Sense in Multi-Link</a:t>
                      </a:r>
                    </a:p>
                  </a:txBody>
                  <a:tcPr marL="9525" marR="9525" marT="9525" marB="0" anchor="b"/>
                </a:tc>
                <a:tc>
                  <a:txBody>
                    <a:bodyPr/>
                    <a:lstStyle/>
                    <a:p>
                      <a:pPr algn="l" fontAlgn="b"/>
                      <a:r>
                        <a:rPr lang="en-US" sz="1200" b="0" i="0" u="none" strike="noStrike" dirty="0">
                          <a:solidFill>
                            <a:srgbClr val="000000"/>
                          </a:solidFill>
                          <a:effectLst/>
                          <a:latin typeface="+mn-lt"/>
                        </a:rPr>
                        <a:t> Thomas Handte</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Pending</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Times New Roman"/>
                          <a:ea typeface="MS Gothic"/>
                          <a:cs typeface="+mn-cs"/>
                        </a:rPr>
                        <a:t>ML-Med. Access</a:t>
                      </a: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mn-lt"/>
                        </a:rPr>
                        <a:t>MAC</a:t>
                      </a:r>
                      <a:endParaRPr kumimoji="0" lang="en-US" sz="1200" b="0" i="0" u="none" strike="noStrike" kern="1200" cap="none" spc="0" normalizeH="0" baseline="0" noProof="0" dirty="0">
                        <a:ln>
                          <a:noFill/>
                        </a:ln>
                        <a:solidFill>
                          <a:srgbClr val="000000"/>
                        </a:solidFill>
                        <a:effectLst/>
                        <a:uLnTx/>
                        <a:uFillTx/>
                        <a:latin typeface="Times New Roman"/>
                        <a:ea typeface="MS Gothic"/>
                        <a:cs typeface="+mn-cs"/>
                      </a:endParaRPr>
                    </a:p>
                  </a:txBody>
                  <a:tcPr marL="9525" marR="9525" marT="9525" marB="0" anchor="b"/>
                </a:tc>
                <a:extLst>
                  <a:ext uri="{0D108BD9-81ED-4DB2-BD59-A6C34878D82A}">
                    <a16:rowId xmlns:a16="http://schemas.microsoft.com/office/drawing/2014/main" val="4034936953"/>
                  </a:ext>
                </a:extLst>
              </a:tr>
            </a:tbl>
          </a:graphicData>
        </a:graphic>
      </p:graphicFrame>
    </p:spTree>
    <p:extLst>
      <p:ext uri="{BB962C8B-B14F-4D97-AF65-F5344CB8AC3E}">
        <p14:creationId xmlns:p14="http://schemas.microsoft.com/office/powerpoint/2010/main" val="21341470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a:xfrm>
            <a:off x="0" y="685800"/>
            <a:ext cx="9144000" cy="1065213"/>
          </a:xfrm>
        </p:spPr>
        <p:txBody>
          <a:bodyPr/>
          <a:lstStyle/>
          <a:p>
            <a:r>
              <a:rPr lang="en-US" dirty="0"/>
              <a:t>Meeting Rooms/Order of Topics(from TG Agenda)</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p:txBody>
          <a:bodyPr/>
          <a:lstStyle/>
          <a:p>
            <a:pPr>
              <a:buFont typeface="Arial" panose="020B0604020202020204" pitchFamily="34" charset="0"/>
              <a:buChar char="•"/>
            </a:pPr>
            <a:r>
              <a:rPr lang="en-US" dirty="0">
                <a:solidFill>
                  <a:schemeClr val="bg1">
                    <a:lumMod val="85000"/>
                  </a:schemeClr>
                </a:solidFill>
              </a:rPr>
              <a:t>Joint: </a:t>
            </a:r>
            <a:r>
              <a:rPr lang="en-US" u="sng" dirty="0">
                <a:solidFill>
                  <a:schemeClr val="bg1">
                    <a:lumMod val="85000"/>
                  </a:schemeClr>
                </a:solidFill>
              </a:rPr>
              <a:t>Salon C</a:t>
            </a:r>
          </a:p>
          <a:p>
            <a:pPr marL="800100" lvl="1" indent="-342900">
              <a:buFont typeface="Arial" panose="020B0604020202020204" pitchFamily="34" charset="0"/>
              <a:buChar char="•"/>
            </a:pPr>
            <a:r>
              <a:rPr lang="en-US" dirty="0">
                <a:solidFill>
                  <a:schemeClr val="bg1">
                    <a:lumMod val="85000"/>
                  </a:schemeClr>
                </a:solidFill>
              </a:rPr>
              <a:t>Timeline/Planning; Multi-AP; HARQ; Remaining</a:t>
            </a:r>
          </a:p>
          <a:p>
            <a:pPr marL="1200150" lvl="2" indent="-342900">
              <a:buFont typeface="Arial" panose="020B0604020202020204" pitchFamily="34" charset="0"/>
              <a:buChar char="•"/>
            </a:pPr>
            <a:endParaRPr lang="en-US" dirty="0"/>
          </a:p>
          <a:p>
            <a:pPr>
              <a:buFont typeface="Arial" panose="020B0604020202020204" pitchFamily="34" charset="0"/>
              <a:buChar char="•"/>
            </a:pPr>
            <a:r>
              <a:rPr lang="en-US" dirty="0"/>
              <a:t>MAC (guideline for MAC ad-hoc </a:t>
            </a:r>
            <a:r>
              <a:rPr lang="en-US" dirty="0">
                <a:solidFill>
                  <a:schemeClr val="tx1"/>
                </a:solidFill>
              </a:rPr>
              <a:t>group): </a:t>
            </a:r>
            <a:r>
              <a:rPr lang="en-US" u="sng" dirty="0">
                <a:solidFill>
                  <a:schemeClr val="tx1"/>
                </a:solidFill>
              </a:rPr>
              <a:t>Salon D</a:t>
            </a:r>
          </a:p>
          <a:p>
            <a:pPr marL="800100" lvl="1" indent="-342900">
              <a:buFont typeface="Arial" panose="020B0604020202020204" pitchFamily="34" charset="0"/>
              <a:buChar char="•"/>
            </a:pPr>
            <a:r>
              <a:rPr lang="en-US" dirty="0"/>
              <a:t>Multi-Link; Low Latency; Multi-Link;</a:t>
            </a:r>
          </a:p>
          <a:p>
            <a:pPr marL="800100" lvl="1" indent="-342900">
              <a:buFont typeface="Arial" panose="020B0604020202020204" pitchFamily="34" charset="0"/>
              <a:buChar char="•"/>
            </a:pPr>
            <a:r>
              <a:rPr lang="en-US" dirty="0"/>
              <a:t>Medium Access; Multi-Link; Remaining</a:t>
            </a:r>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solidFill>
                  <a:schemeClr val="bg1">
                    <a:lumMod val="85000"/>
                  </a:schemeClr>
                </a:solidFill>
              </a:rPr>
              <a:t>PHY (guideline for PHY ad-hoc group): </a:t>
            </a:r>
            <a:r>
              <a:rPr lang="en-US" u="sng" dirty="0">
                <a:solidFill>
                  <a:schemeClr val="bg1">
                    <a:lumMod val="85000"/>
                  </a:schemeClr>
                </a:solidFill>
              </a:rPr>
              <a:t>Salon C</a:t>
            </a:r>
          </a:p>
          <a:p>
            <a:pPr marL="800100" lvl="1" indent="-342900">
              <a:buFont typeface="Arial" panose="020B0604020202020204" pitchFamily="34" charset="0"/>
              <a:buChar char="•"/>
            </a:pPr>
            <a:r>
              <a:rPr lang="en-US" dirty="0">
                <a:solidFill>
                  <a:schemeClr val="bg1">
                    <a:lumMod val="85000"/>
                  </a:schemeClr>
                </a:solidFill>
              </a:rPr>
              <a:t>EHT Preamble; L-Preamble; Multi-RU/Puncture; </a:t>
            </a:r>
          </a:p>
          <a:p>
            <a:pPr marL="800100" lvl="1" indent="-342900">
              <a:buFont typeface="Arial" panose="020B0604020202020204" pitchFamily="34" charset="0"/>
              <a:buChar char="•"/>
            </a:pPr>
            <a:r>
              <a:rPr lang="en-US" dirty="0">
                <a:solidFill>
                  <a:schemeClr val="bg1">
                    <a:lumMod val="85000"/>
                  </a:schemeClr>
                </a:solidFill>
              </a:rPr>
              <a:t>PPDU format; MIMO/Sounding; 4K QAM; Remaining</a:t>
            </a:r>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dirty="0"/>
              <a:t>Liwen Chu, NXP</a:t>
            </a:r>
          </a:p>
        </p:txBody>
      </p:sp>
      <p:sp>
        <p:nvSpPr>
          <p:cNvPr id="8" name="Date Placeholder 3">
            <a:extLst>
              <a:ext uri="{FF2B5EF4-FFF2-40B4-BE49-F238E27FC236}">
                <a16:creationId xmlns:a16="http://schemas.microsoft.com/office/drawing/2014/main" id="{E92B1DD2-5681-4E77-9C0C-ADAE4ABD4FB9}"/>
              </a:ext>
            </a:extLst>
          </p:cNvPr>
          <p:cNvSpPr>
            <a:spLocks noGrp="1"/>
          </p:cNvSpPr>
          <p:nvPr>
            <p:ph type="dt" idx="15"/>
          </p:nvPr>
        </p:nvSpPr>
        <p:spPr/>
        <p:txBody>
          <a:bodyPr/>
          <a:lstStyle/>
          <a:p>
            <a:r>
              <a:rPr lang="en-US" dirty="0"/>
              <a:t>January 2020</a:t>
            </a:r>
            <a:endParaRPr lang="en-GB" dirty="0"/>
          </a:p>
        </p:txBody>
      </p:sp>
    </p:spTree>
    <p:extLst>
      <p:ext uri="{BB962C8B-B14F-4D97-AF65-F5344CB8AC3E}">
        <p14:creationId xmlns:p14="http://schemas.microsoft.com/office/powerpoint/2010/main" val="1962565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E7822E0-300D-4D08-9B65-5D26A9A9F4E6}"/>
              </a:ext>
            </a:extLst>
          </p:cNvPr>
          <p:cNvSpPr>
            <a:spLocks noGrp="1"/>
          </p:cNvSpPr>
          <p:nvPr>
            <p:ph type="title"/>
          </p:nvPr>
        </p:nvSpPr>
        <p:spPr/>
        <p:txBody>
          <a:bodyPr/>
          <a:lstStyle/>
          <a:p>
            <a:r>
              <a:rPr lang="en-US" dirty="0"/>
              <a:t>Order of MAC Topic</a:t>
            </a:r>
          </a:p>
        </p:txBody>
      </p:sp>
      <p:sp>
        <p:nvSpPr>
          <p:cNvPr id="7" name="Content Placeholder 6">
            <a:extLst>
              <a:ext uri="{FF2B5EF4-FFF2-40B4-BE49-F238E27FC236}">
                <a16:creationId xmlns:a16="http://schemas.microsoft.com/office/drawing/2014/main" id="{BF16B00E-0465-4DAA-A723-E1F1D5B92EAC}"/>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ko-KR" dirty="0">
                <a:solidFill>
                  <a:schemeClr val="tx1"/>
                </a:solidFill>
              </a:rPr>
              <a:t>Deferred Straw Polls</a:t>
            </a:r>
          </a:p>
          <a:p>
            <a:pPr>
              <a:buFont typeface="Arial" panose="020B0604020202020204" pitchFamily="34" charset="0"/>
              <a:buChar char="•"/>
            </a:pPr>
            <a:r>
              <a:rPr lang="en-US" altLang="ko-KR" dirty="0">
                <a:solidFill>
                  <a:schemeClr val="tx1"/>
                </a:solidFill>
              </a:rPr>
              <a:t>Back-logged Submissions</a:t>
            </a:r>
          </a:p>
          <a:p>
            <a:pPr>
              <a:buFont typeface="Arial" panose="020B0604020202020204" pitchFamily="34" charset="0"/>
              <a:buChar char="•"/>
            </a:pPr>
            <a:r>
              <a:rPr lang="en-US" altLang="ko-KR" dirty="0">
                <a:solidFill>
                  <a:schemeClr val="tx1"/>
                </a:solidFill>
              </a:rPr>
              <a:t>New submissions</a:t>
            </a:r>
          </a:p>
          <a:p>
            <a:pPr lvl="1">
              <a:buFont typeface="Arial" panose="020B0604020202020204" pitchFamily="34" charset="0"/>
              <a:buChar char="•"/>
            </a:pPr>
            <a:r>
              <a:rPr lang="en-US" altLang="ko-KR" dirty="0">
                <a:solidFill>
                  <a:schemeClr val="tx1"/>
                </a:solidFill>
              </a:rPr>
              <a:t>Multi-Link</a:t>
            </a:r>
          </a:p>
          <a:p>
            <a:pPr lvl="1">
              <a:buFont typeface="Arial" panose="020B0604020202020204" pitchFamily="34" charset="0"/>
              <a:buChar char="•"/>
            </a:pPr>
            <a:r>
              <a:rPr lang="en-US" dirty="0"/>
              <a:t>Medium Access (</a:t>
            </a:r>
            <a:r>
              <a:rPr lang="en-US" altLang="ko-KR" dirty="0">
                <a:solidFill>
                  <a:schemeClr val="tx1"/>
                </a:solidFill>
              </a:rPr>
              <a:t>General MAC)</a:t>
            </a:r>
          </a:p>
          <a:p>
            <a:pPr lvl="1">
              <a:buFont typeface="Arial" panose="020B0604020202020204" pitchFamily="34" charset="0"/>
              <a:buChar char="•"/>
            </a:pPr>
            <a:r>
              <a:rPr lang="en-US" altLang="ko-KR" dirty="0">
                <a:solidFill>
                  <a:schemeClr val="tx1"/>
                </a:solidFill>
              </a:rPr>
              <a:t>Low Latency</a:t>
            </a:r>
          </a:p>
          <a:p>
            <a:pPr marL="0" indent="0"/>
            <a:endParaRPr lang="en-US" dirty="0"/>
          </a:p>
        </p:txBody>
      </p:sp>
      <p:sp>
        <p:nvSpPr>
          <p:cNvPr id="5" name="Slide Number Placeholder 4">
            <a:extLst>
              <a:ext uri="{FF2B5EF4-FFF2-40B4-BE49-F238E27FC236}">
                <a16:creationId xmlns:a16="http://schemas.microsoft.com/office/drawing/2014/main" id="{DCBA28DC-3402-4EAA-A287-C8C11BEF3F5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6D381F41-0ECF-4167-881F-D698DB8B617B}"/>
              </a:ext>
            </a:extLst>
          </p:cNvPr>
          <p:cNvSpPr>
            <a:spLocks noGrp="1"/>
          </p:cNvSpPr>
          <p:nvPr>
            <p:ph type="ftr" idx="14"/>
          </p:nvPr>
        </p:nvSpPr>
        <p:spPr/>
        <p:txBody>
          <a:bodyPr/>
          <a:lstStyle/>
          <a:p>
            <a:r>
              <a:rPr lang="en-GB" altLang="ko-KR" dirty="0"/>
              <a:t>Liwen Chu, NXP</a:t>
            </a:r>
          </a:p>
        </p:txBody>
      </p:sp>
      <p:sp>
        <p:nvSpPr>
          <p:cNvPr id="3" name="Date Placeholder 2">
            <a:extLst>
              <a:ext uri="{FF2B5EF4-FFF2-40B4-BE49-F238E27FC236}">
                <a16:creationId xmlns:a16="http://schemas.microsoft.com/office/drawing/2014/main" id="{2C46C1F3-7591-4F54-9879-568E29454A90}"/>
              </a:ext>
            </a:extLst>
          </p:cNvPr>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230705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 (Deferred SPs &amp; backlogged)</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22</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801481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a:xfrm>
            <a:off x="640025" y="342598"/>
            <a:ext cx="7770813" cy="1065213"/>
          </a:xfrm>
        </p:spPr>
        <p:txBody>
          <a:bodyPr/>
          <a:lstStyle/>
          <a:p>
            <a:r>
              <a:rPr lang="en-US" dirty="0"/>
              <a:t>Submissions</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dirty="0"/>
              <a:t>Liwen Chu (NXP)</a:t>
            </a:r>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graphicFrame>
        <p:nvGraphicFramePr>
          <p:cNvPr id="11" name="Table 10">
            <a:extLst>
              <a:ext uri="{FF2B5EF4-FFF2-40B4-BE49-F238E27FC236}">
                <a16:creationId xmlns:a16="http://schemas.microsoft.com/office/drawing/2014/main" id="{97904A20-CF16-49E6-AC41-A03C00E22035}"/>
              </a:ext>
            </a:extLst>
          </p:cNvPr>
          <p:cNvGraphicFramePr>
            <a:graphicFrameLocks noGrp="1"/>
          </p:cNvGraphicFramePr>
          <p:nvPr>
            <p:extLst>
              <p:ext uri="{D42A27DB-BD31-4B8C-83A1-F6EECF244321}">
                <p14:modId xmlns:p14="http://schemas.microsoft.com/office/powerpoint/2010/main" val="2547668696"/>
              </p:ext>
            </p:extLst>
          </p:nvPr>
        </p:nvGraphicFramePr>
        <p:xfrm>
          <a:off x="695418" y="1085844"/>
          <a:ext cx="7856537" cy="3576643"/>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37453">
                  <a:extLst>
                    <a:ext uri="{9D8B030D-6E8A-4147-A177-3AD203B41FA5}">
                      <a16:colId xmlns:a16="http://schemas.microsoft.com/office/drawing/2014/main" val="1963975420"/>
                    </a:ext>
                  </a:extLst>
                </a:gridCol>
                <a:gridCol w="1066800">
                  <a:extLst>
                    <a:ext uri="{9D8B030D-6E8A-4147-A177-3AD203B41FA5}">
                      <a16:colId xmlns:a16="http://schemas.microsoft.com/office/drawing/2014/main" val="1692648586"/>
                    </a:ext>
                  </a:extLst>
                </a:gridCol>
                <a:gridCol w="1115663">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304800">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09556">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multi-band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42887">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EHT Power saving considering multi-link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Jeongki Kim</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 Link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(3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Power Consideration for Multi-link Transmissions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Rojan</a:t>
                      </a:r>
                      <a:r>
                        <a:rPr lang="en-US" sz="1200" u="none" strike="noStrike" dirty="0">
                          <a:solidFill>
                            <a:srgbClr val="00B050"/>
                          </a:solidFill>
                          <a:effectLst/>
                        </a:rPr>
                        <a:t> </a:t>
                      </a:r>
                      <a:r>
                        <a:rPr lang="en-US" sz="1200" u="none" strike="noStrike" dirty="0" err="1">
                          <a:solidFill>
                            <a:srgbClr val="00B050"/>
                          </a:solidFill>
                          <a:effectLst/>
                        </a:rPr>
                        <a:t>Chitrakar</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broadcast addressed frame reception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power save operation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Minyoung</a:t>
                      </a:r>
                      <a:r>
                        <a:rPr lang="en-US" sz="1200" u="none" strike="noStrike" dirty="0">
                          <a:effectLst/>
                        </a:rPr>
                        <a:t> Park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ML-Power Save</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a:effectLst/>
                        </a:rPr>
                        <a:t>Channel access in design for synchronized multi-links</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Yunbo</a:t>
                      </a:r>
                      <a:r>
                        <a:rPr lang="en-US" sz="1200" u="none" strike="noStrike" dirty="0">
                          <a:effectLst/>
                        </a:rPr>
                        <a:t> Li</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Pending (1 SP)</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ML-Sync TX/RX</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66696">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Multi-link association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effectLst/>
                        </a:rPr>
                        <a:t>Yunbo</a:t>
                      </a:r>
                      <a:r>
                        <a:rPr lang="en-US" sz="1200" u="none" strike="noStrike" dirty="0">
                          <a:effectLst/>
                        </a:rPr>
                        <a:t> Li</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(1 SP)</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a:effectLst/>
                        </a:rPr>
                        <a:t>ML-Link Mgmt</a:t>
                      </a:r>
                      <a:endParaRPr lang="en-US" sz="1200" b="0"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28600">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effectLst/>
                        </a:rPr>
                        <a:t>BA setup for multi-link Aggregation</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Jason Y. Guo</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graphicFrame>
        <p:nvGraphicFramePr>
          <p:cNvPr id="12" name="Table 11">
            <a:extLst>
              <a:ext uri="{FF2B5EF4-FFF2-40B4-BE49-F238E27FC236}">
                <a16:creationId xmlns:a16="http://schemas.microsoft.com/office/drawing/2014/main" id="{64D1D6FC-7CFB-4363-928C-AA6489743873}"/>
              </a:ext>
            </a:extLst>
          </p:cNvPr>
          <p:cNvGraphicFramePr>
            <a:graphicFrameLocks noGrp="1"/>
          </p:cNvGraphicFramePr>
          <p:nvPr>
            <p:extLst>
              <p:ext uri="{D42A27DB-BD31-4B8C-83A1-F6EECF244321}">
                <p14:modId xmlns:p14="http://schemas.microsoft.com/office/powerpoint/2010/main" val="727570215"/>
              </p:ext>
            </p:extLst>
          </p:nvPr>
        </p:nvGraphicFramePr>
        <p:xfrm>
          <a:off x="696913" y="4648200"/>
          <a:ext cx="7856538" cy="1739025"/>
        </p:xfrm>
        <a:graphic>
          <a:graphicData uri="http://schemas.openxmlformats.org/drawingml/2006/table">
            <a:tbl>
              <a:tblPr>
                <a:tableStyleId>{7DF18680-E054-41AD-8BC1-D1AEF772440D}</a:tableStyleId>
              </a:tblPr>
              <a:tblGrid>
                <a:gridCol w="495653">
                  <a:extLst>
                    <a:ext uri="{9D8B030D-6E8A-4147-A177-3AD203B41FA5}">
                      <a16:colId xmlns:a16="http://schemas.microsoft.com/office/drawing/2014/main" val="1779450128"/>
                    </a:ext>
                  </a:extLst>
                </a:gridCol>
                <a:gridCol w="3455634">
                  <a:extLst>
                    <a:ext uri="{9D8B030D-6E8A-4147-A177-3AD203B41FA5}">
                      <a16:colId xmlns:a16="http://schemas.microsoft.com/office/drawing/2014/main" val="1006653805"/>
                    </a:ext>
                  </a:extLst>
                </a:gridCol>
                <a:gridCol w="1047075">
                  <a:extLst>
                    <a:ext uri="{9D8B030D-6E8A-4147-A177-3AD203B41FA5}">
                      <a16:colId xmlns:a16="http://schemas.microsoft.com/office/drawing/2014/main" val="1204143339"/>
                    </a:ext>
                  </a:extLst>
                </a:gridCol>
                <a:gridCol w="1162725">
                  <a:extLst>
                    <a:ext uri="{9D8B030D-6E8A-4147-A177-3AD203B41FA5}">
                      <a16:colId xmlns:a16="http://schemas.microsoft.com/office/drawing/2014/main" val="1185884723"/>
                    </a:ext>
                  </a:extLst>
                </a:gridCol>
                <a:gridCol w="1161973">
                  <a:extLst>
                    <a:ext uri="{9D8B030D-6E8A-4147-A177-3AD203B41FA5}">
                      <a16:colId xmlns:a16="http://schemas.microsoft.com/office/drawing/2014/main" val="2187907017"/>
                    </a:ext>
                  </a:extLst>
                </a:gridCol>
                <a:gridCol w="533478">
                  <a:extLst>
                    <a:ext uri="{9D8B030D-6E8A-4147-A177-3AD203B41FA5}">
                      <a16:colId xmlns:a16="http://schemas.microsoft.com/office/drawing/2014/main" val="664263341"/>
                    </a:ext>
                  </a:extLst>
                </a:gridCol>
              </a:tblGrid>
              <a:tr h="258381">
                <a:tc>
                  <a:txBody>
                    <a:bodyPr/>
                    <a:lstStyle/>
                    <a:p>
                      <a:pPr algn="ctr" fontAlgn="b"/>
                      <a:r>
                        <a:rPr lang="en-US" sz="1200" u="sng" strike="noStrike" dirty="0">
                          <a:effectLst/>
                          <a:hlinkClick r:id="rId1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power save</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Liwen Chu</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ML-Power Save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912826727"/>
                  </a:ext>
                </a:extLst>
              </a:tr>
              <a:tr h="258381">
                <a:tc>
                  <a:txBody>
                    <a:bodyPr/>
                    <a:lstStyle/>
                    <a:p>
                      <a:pPr algn="ctr" fontAlgn="b"/>
                      <a:r>
                        <a:rPr lang="en-US" sz="1200" u="sng" strike="noStrike">
                          <a:effectLst/>
                          <a:hlinkClick r:id="rId1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Alan </a:t>
                      </a:r>
                      <a:r>
                        <a:rPr lang="en-US" sz="1200" u="none" strike="noStrike" dirty="0" err="1">
                          <a:effectLst/>
                        </a:rPr>
                        <a:t>Jauh</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18155719"/>
                  </a:ext>
                </a:extLst>
              </a:tr>
              <a:tr h="258381">
                <a:tc>
                  <a:txBody>
                    <a:bodyPr/>
                    <a:lstStyle/>
                    <a:p>
                      <a:pPr algn="ctr" fontAlgn="b"/>
                      <a:r>
                        <a:rPr lang="en-US" sz="1200" u="sng" strike="noStrike">
                          <a:effectLst/>
                          <a:hlinkClick r:id="rId1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security consideration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29172439"/>
                  </a:ext>
                </a:extLst>
              </a:tr>
              <a:tr h="258381">
                <a:tc>
                  <a:txBody>
                    <a:bodyPr/>
                    <a:lstStyle/>
                    <a:p>
                      <a:pPr algn="ctr" fontAlgn="b"/>
                      <a:r>
                        <a:rPr lang="en-US" sz="1200" u="sng" strike="noStrike">
                          <a:effectLst/>
                          <a:hlinkClick r:id="rId1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setup follow up</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96814745"/>
                  </a:ext>
                </a:extLst>
              </a:tr>
              <a:tr h="258381">
                <a:tc>
                  <a:txBody>
                    <a:bodyPr/>
                    <a:lstStyle/>
                    <a:p>
                      <a:pPr algn="ctr" fontAlgn="b"/>
                      <a:r>
                        <a:rPr lang="en-US" sz="1200" u="sng" strike="noStrike">
                          <a:effectLst/>
                          <a:hlinkClick r:id="rId1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92224596"/>
                  </a:ext>
                </a:extLst>
              </a:tr>
              <a:tr h="258381">
                <a:tc>
                  <a:txBody>
                    <a:bodyPr/>
                    <a:lstStyle/>
                    <a:p>
                      <a:pPr algn="ctr" fontAlgn="b"/>
                      <a:r>
                        <a:rPr lang="en-US" sz="1200" u="sng" strike="noStrike">
                          <a:effectLst/>
                          <a:hlinkClick r:id="rId1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397197350"/>
                  </a:ext>
                </a:extLst>
              </a:tr>
              <a:tr h="89076">
                <a:tc>
                  <a:txBody>
                    <a:bodyPr/>
                    <a:lstStyle/>
                    <a:p>
                      <a:pPr algn="ctr" fontAlgn="b"/>
                      <a:r>
                        <a:rPr lang="en-US" sz="1200" b="0" i="0" u="sng" strike="noStrike" dirty="0">
                          <a:solidFill>
                            <a:srgbClr val="0563C1"/>
                          </a:solidFill>
                          <a:effectLst/>
                          <a:latin typeface="Calibri" panose="020F0502020204030204" pitchFamily="34" charset="0"/>
                        </a:rPr>
                        <a:t>1901r3</a:t>
                      </a:r>
                    </a:p>
                  </a:txBody>
                  <a:tcPr marL="5859" marR="5859" marT="5859" marB="0" anchor="b"/>
                </a:tc>
                <a:tc>
                  <a:txBody>
                    <a:bodyPr/>
                    <a:lstStyle/>
                    <a:p>
                      <a:pPr algn="l" fontAlgn="b"/>
                      <a:r>
                        <a:rPr lang="en-US" sz="1100" dirty="0"/>
                        <a:t>Priority Access Support in IEEE 802.11be: What and Why?</a:t>
                      </a:r>
                      <a:endParaRPr lang="en-US" sz="11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dirty="0"/>
                        <a:t>Subir Das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 (1 SP)</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Medium Access</a:t>
                      </a: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1239840584"/>
                  </a:ext>
                </a:extLst>
              </a:tr>
            </a:tbl>
          </a:graphicData>
        </a:graphic>
      </p:graphicFrame>
    </p:spTree>
    <p:extLst>
      <p:ext uri="{BB962C8B-B14F-4D97-AF65-F5344CB8AC3E}">
        <p14:creationId xmlns:p14="http://schemas.microsoft.com/office/powerpoint/2010/main" val="3523270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Tuesday </a:t>
            </a:r>
            <a:r>
              <a:rPr lang="en-US" altLang="en-US" dirty="0">
                <a:solidFill>
                  <a:schemeClr val="tx2"/>
                </a:solidFill>
              </a:rPr>
              <a:t>PM1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16274420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7872E-7093-4216-B7FD-00B41454752A}"/>
              </a:ext>
            </a:extLst>
          </p:cNvPr>
          <p:cNvSpPr>
            <a:spLocks noGrp="1"/>
          </p:cNvSpPr>
          <p:nvPr>
            <p:ph type="title"/>
          </p:nvPr>
        </p:nvSpPr>
        <p:spPr>
          <a:xfrm>
            <a:off x="640025" y="342598"/>
            <a:ext cx="7770813" cy="1065213"/>
          </a:xfrm>
        </p:spPr>
        <p:txBody>
          <a:bodyPr/>
          <a:lstStyle/>
          <a:p>
            <a:r>
              <a:rPr lang="en-US" dirty="0"/>
              <a:t>Submissions</a:t>
            </a:r>
          </a:p>
        </p:txBody>
      </p:sp>
      <p:sp>
        <p:nvSpPr>
          <p:cNvPr id="4" name="Slide Number Placeholder 3">
            <a:extLst>
              <a:ext uri="{FF2B5EF4-FFF2-40B4-BE49-F238E27FC236}">
                <a16:creationId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D552B63-6737-4A57-893F-E724AFD64A45}"/>
              </a:ext>
            </a:extLst>
          </p:cNvPr>
          <p:cNvSpPr>
            <a:spLocks noGrp="1"/>
          </p:cNvSpPr>
          <p:nvPr>
            <p:ph type="ftr" idx="14"/>
          </p:nvPr>
        </p:nvSpPr>
        <p:spPr/>
        <p:txBody>
          <a:bodyPr/>
          <a:lstStyle/>
          <a:p>
            <a:r>
              <a:rPr lang="en-GB" dirty="0"/>
              <a:t>Liwen Chu (NXP)</a:t>
            </a:r>
          </a:p>
        </p:txBody>
      </p:sp>
      <p:sp>
        <p:nvSpPr>
          <p:cNvPr id="7" name="Date Placeholder 3">
            <a:extLst>
              <a:ext uri="{FF2B5EF4-FFF2-40B4-BE49-F238E27FC236}">
                <a16:creationId xmlns:a16="http://schemas.microsoft.com/office/drawing/2014/main" id="{4A7674FB-2303-43A9-9D9F-A55015B53E40}"/>
              </a:ext>
            </a:extLst>
          </p:cNvPr>
          <p:cNvSpPr>
            <a:spLocks noGrp="1"/>
          </p:cNvSpPr>
          <p:nvPr>
            <p:ph type="dt" idx="15"/>
          </p:nvPr>
        </p:nvSpPr>
        <p:spPr/>
        <p:txBody>
          <a:bodyPr/>
          <a:lstStyle/>
          <a:p>
            <a:r>
              <a:rPr lang="en-US" dirty="0"/>
              <a:t>January 2020</a:t>
            </a:r>
            <a:endParaRPr lang="en-GB" dirty="0"/>
          </a:p>
        </p:txBody>
      </p:sp>
      <p:graphicFrame>
        <p:nvGraphicFramePr>
          <p:cNvPr id="11" name="Table 10">
            <a:extLst>
              <a:ext uri="{FF2B5EF4-FFF2-40B4-BE49-F238E27FC236}">
                <a16:creationId xmlns:a16="http://schemas.microsoft.com/office/drawing/2014/main" id="{97904A20-CF16-49E6-AC41-A03C00E22035}"/>
              </a:ext>
            </a:extLst>
          </p:cNvPr>
          <p:cNvGraphicFramePr>
            <a:graphicFrameLocks noGrp="1"/>
          </p:cNvGraphicFramePr>
          <p:nvPr>
            <p:extLst>
              <p:ext uri="{D42A27DB-BD31-4B8C-83A1-F6EECF244321}">
                <p14:modId xmlns:p14="http://schemas.microsoft.com/office/powerpoint/2010/main" val="2521879359"/>
              </p:ext>
            </p:extLst>
          </p:nvPr>
        </p:nvGraphicFramePr>
        <p:xfrm>
          <a:off x="695418" y="1085844"/>
          <a:ext cx="7856537" cy="3576643"/>
        </p:xfrm>
        <a:graphic>
          <a:graphicData uri="http://schemas.openxmlformats.org/drawingml/2006/table">
            <a:tbl>
              <a:tblPr>
                <a:tableStyleId>{7DF18680-E054-41AD-8BC1-D1AEF772440D}</a:tableStyleId>
              </a:tblPr>
              <a:tblGrid>
                <a:gridCol w="524946">
                  <a:extLst>
                    <a:ext uri="{9D8B030D-6E8A-4147-A177-3AD203B41FA5}">
                      <a16:colId xmlns:a16="http://schemas.microsoft.com/office/drawing/2014/main" val="3984802719"/>
                    </a:ext>
                  </a:extLst>
                </a:gridCol>
                <a:gridCol w="3437453">
                  <a:extLst>
                    <a:ext uri="{9D8B030D-6E8A-4147-A177-3AD203B41FA5}">
                      <a16:colId xmlns:a16="http://schemas.microsoft.com/office/drawing/2014/main" val="1963975420"/>
                    </a:ext>
                  </a:extLst>
                </a:gridCol>
                <a:gridCol w="1066800">
                  <a:extLst>
                    <a:ext uri="{9D8B030D-6E8A-4147-A177-3AD203B41FA5}">
                      <a16:colId xmlns:a16="http://schemas.microsoft.com/office/drawing/2014/main" val="1692648586"/>
                    </a:ext>
                  </a:extLst>
                </a:gridCol>
                <a:gridCol w="1115663">
                  <a:extLst>
                    <a:ext uri="{9D8B030D-6E8A-4147-A177-3AD203B41FA5}">
                      <a16:colId xmlns:a16="http://schemas.microsoft.com/office/drawing/2014/main" val="2464468905"/>
                    </a:ext>
                  </a:extLst>
                </a:gridCol>
                <a:gridCol w="1168447">
                  <a:extLst>
                    <a:ext uri="{9D8B030D-6E8A-4147-A177-3AD203B41FA5}">
                      <a16:colId xmlns:a16="http://schemas.microsoft.com/office/drawing/2014/main" val="2477045647"/>
                    </a:ext>
                  </a:extLst>
                </a:gridCol>
                <a:gridCol w="543228">
                  <a:extLst>
                    <a:ext uri="{9D8B030D-6E8A-4147-A177-3AD203B41FA5}">
                      <a16:colId xmlns:a16="http://schemas.microsoft.com/office/drawing/2014/main" val="3394358324"/>
                    </a:ext>
                  </a:extLst>
                </a:gridCol>
              </a:tblGrid>
              <a:tr h="304800">
                <a:tc>
                  <a:txBody>
                    <a:bodyPr/>
                    <a:lstStyle/>
                    <a:p>
                      <a:pPr algn="ctr" rtl="0" fontAlgn="ctr"/>
                      <a:r>
                        <a:rPr lang="en-US" sz="1200" b="1" u="none" strike="noStrike" dirty="0">
                          <a:effectLst/>
                        </a:rPr>
                        <a:t>DCN</a:t>
                      </a:r>
                      <a:endParaRPr lang="en-US" sz="1200" b="1" i="0" u="none" strike="noStrike" dirty="0">
                        <a:solidFill>
                          <a:srgbClr val="000000"/>
                        </a:solidFill>
                        <a:effectLst/>
                        <a:latin typeface="Times New Roman" panose="02020603050405020304" pitchFamily="18" charset="0"/>
                      </a:endParaRPr>
                    </a:p>
                  </a:txBody>
                  <a:tcPr marL="6676" marR="6676" marT="6676" marB="0" anchor="ctr"/>
                </a:tc>
                <a:tc>
                  <a:txBody>
                    <a:bodyPr/>
                    <a:lstStyle/>
                    <a:p>
                      <a:pPr algn="ctr" fontAlgn="b"/>
                      <a:r>
                        <a:rPr lang="en-US" sz="1200" b="1" u="none" strike="noStrike" dirty="0">
                          <a:effectLst/>
                        </a:rPr>
                        <a:t>Title</a:t>
                      </a:r>
                      <a:endParaRPr lang="en-US" sz="1200" b="1" i="0" u="none" strike="noStrike" dirty="0">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Author</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a:effectLst/>
                        </a:rPr>
                        <a:t>Status</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l" fontAlgn="b"/>
                      <a:r>
                        <a:rPr lang="en-US" sz="1200" b="1" u="none" strike="noStrike">
                          <a:effectLst/>
                        </a:rPr>
                        <a:t>Topic</a:t>
                      </a:r>
                      <a:endParaRPr lang="en-US" sz="1200" b="1" i="0" u="none" strike="noStrike">
                        <a:solidFill>
                          <a:srgbClr val="000000"/>
                        </a:solidFill>
                        <a:effectLst/>
                        <a:latin typeface="Times New Roman" panose="02020603050405020304" pitchFamily="18" charset="0"/>
                      </a:endParaRPr>
                    </a:p>
                  </a:txBody>
                  <a:tcPr marL="6676" marR="6676" marT="6676" marB="0" anchor="b"/>
                </a:tc>
                <a:tc>
                  <a:txBody>
                    <a:bodyPr/>
                    <a:lstStyle/>
                    <a:p>
                      <a:pPr algn="ctr" fontAlgn="b"/>
                      <a:r>
                        <a:rPr lang="en-US" sz="1200" b="1" u="none" strike="noStrike" dirty="0">
                          <a:effectLst/>
                        </a:rPr>
                        <a:t>Session</a:t>
                      </a:r>
                      <a:endParaRPr lang="en-US" sz="1200" b="1" i="0" u="none" strike="noStrike" dirty="0">
                        <a:solidFill>
                          <a:srgbClr val="00000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354551271"/>
                  </a:ext>
                </a:extLst>
              </a:tr>
              <a:tr h="209556">
                <a:tc>
                  <a:txBody>
                    <a:bodyPr/>
                    <a:lstStyle/>
                    <a:p>
                      <a:pPr algn="ctr" fontAlgn="b"/>
                      <a:r>
                        <a:rPr lang="en-US" sz="1200" u="sng" strike="noStrike" dirty="0">
                          <a:effectLst/>
                          <a:hlinkClick r:id="rId2"/>
                        </a:rPr>
                        <a:t> 1116r5</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multi-band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ML-Med. Access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429498199"/>
                  </a:ext>
                </a:extLst>
              </a:tr>
              <a:tr h="290513">
                <a:tc>
                  <a:txBody>
                    <a:bodyPr/>
                    <a:lstStyle/>
                    <a:p>
                      <a:pPr algn="ctr" fontAlgn="b"/>
                      <a:r>
                        <a:rPr lang="en-US" sz="1200" u="sng" strike="noStrike" dirty="0">
                          <a:effectLst/>
                          <a:hlinkClick r:id="rId3"/>
                        </a:rPr>
                        <a:t>1358r1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Yongho Seok</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384444100"/>
                  </a:ext>
                </a:extLst>
              </a:tr>
              <a:tr h="242887">
                <a:tc>
                  <a:txBody>
                    <a:bodyPr/>
                    <a:lstStyle/>
                    <a:p>
                      <a:pPr algn="ctr" fontAlgn="b"/>
                      <a:r>
                        <a:rPr lang="en-US" sz="1200" u="sng" strike="noStrike" dirty="0">
                          <a:effectLst/>
                          <a:hlinkClick r:id="rId4"/>
                        </a:rPr>
                        <a:t>1510r3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EHT Power saving considering multi-link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Jeongki Kim</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(3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887212942"/>
                  </a:ext>
                </a:extLst>
              </a:tr>
              <a:tr h="290513">
                <a:tc>
                  <a:txBody>
                    <a:bodyPr/>
                    <a:lstStyle/>
                    <a:p>
                      <a:pPr algn="ctr" fontAlgn="b"/>
                      <a:r>
                        <a:rPr lang="en-US" sz="1200" u="sng" strike="noStrike" dirty="0">
                          <a:effectLst/>
                          <a:hlinkClick r:id="rId5"/>
                        </a:rPr>
                        <a:t>1526r1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Abhishek Patil</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681743248"/>
                  </a:ext>
                </a:extLst>
              </a:tr>
              <a:tr h="290513">
                <a:tc>
                  <a:txBody>
                    <a:bodyPr/>
                    <a:lstStyle/>
                    <a:p>
                      <a:pPr algn="ctr" fontAlgn="b"/>
                      <a:r>
                        <a:rPr lang="en-US" sz="1200" u="sng" strike="noStrike" dirty="0">
                          <a:effectLst/>
                          <a:hlinkClick r:id="rId6"/>
                        </a:rPr>
                        <a:t>1528r2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Operation - Link Management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Abhishek Patil</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(3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ML-Link </a:t>
                      </a:r>
                      <a:r>
                        <a:rPr lang="en-US" sz="1200" u="none" strike="noStrike" dirty="0" err="1">
                          <a:solidFill>
                            <a:srgbClr val="00B050"/>
                          </a:solidFill>
                          <a:effectLst/>
                        </a:rPr>
                        <a:t>Mgmt</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65951069"/>
                  </a:ext>
                </a:extLst>
              </a:tr>
              <a:tr h="290513">
                <a:tc>
                  <a:txBody>
                    <a:bodyPr/>
                    <a:lstStyle/>
                    <a:p>
                      <a:pPr algn="ctr" fontAlgn="b"/>
                      <a:r>
                        <a:rPr lang="en-US" sz="1200" u="sng" strike="noStrike" dirty="0">
                          <a:effectLst/>
                          <a:hlinkClick r:id="rId7"/>
                        </a:rPr>
                        <a:t>1536r2</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Power Consideration for Multi-link Transmissions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Rojan</a:t>
                      </a:r>
                      <a:r>
                        <a:rPr lang="en-US" sz="1200" u="none" strike="noStrike" dirty="0">
                          <a:solidFill>
                            <a:srgbClr val="00B050"/>
                          </a:solidFill>
                          <a:effectLst/>
                        </a:rPr>
                        <a:t> </a:t>
                      </a:r>
                      <a:r>
                        <a:rPr lang="en-US" sz="1200" u="none" strike="noStrike" dirty="0" err="1">
                          <a:solidFill>
                            <a:srgbClr val="00B050"/>
                          </a:solidFill>
                          <a:effectLst/>
                        </a:rPr>
                        <a:t>Chitrakar</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ML-Power Save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934606009"/>
                  </a:ext>
                </a:extLst>
              </a:tr>
              <a:tr h="290513">
                <a:tc>
                  <a:txBody>
                    <a:bodyPr/>
                    <a:lstStyle/>
                    <a:p>
                      <a:pPr algn="ctr" fontAlgn="b"/>
                      <a:r>
                        <a:rPr lang="en-US" sz="1200" u="sng" strike="noStrike" dirty="0">
                          <a:effectLst/>
                          <a:hlinkClick r:id="rId8"/>
                        </a:rPr>
                        <a:t>1542r1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broadcast addressed frame reception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Po-Kai Huang</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ML-Architecture</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3514541004"/>
                  </a:ext>
                </a:extLst>
              </a:tr>
              <a:tr h="290513">
                <a:tc>
                  <a:txBody>
                    <a:bodyPr/>
                    <a:lstStyle/>
                    <a:p>
                      <a:pPr algn="ctr" fontAlgn="b"/>
                      <a:r>
                        <a:rPr lang="en-US" sz="1200" u="sng" strike="noStrike">
                          <a:effectLst/>
                          <a:hlinkClick r:id="rId9"/>
                        </a:rPr>
                        <a:t>1544r1</a:t>
                      </a:r>
                      <a:endParaRPr lang="en-US" sz="1200" b="0" i="0" u="sng" strike="noStrike">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power save operation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Minyoung</a:t>
                      </a:r>
                      <a:r>
                        <a:rPr lang="en-US" sz="1200" u="none" strike="noStrike" dirty="0">
                          <a:solidFill>
                            <a:srgbClr val="00B050"/>
                          </a:solidFill>
                          <a:effectLst/>
                        </a:rPr>
                        <a:t> Park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(2 SPs)</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6641057"/>
                  </a:ext>
                </a:extLst>
              </a:tr>
              <a:tr h="290513">
                <a:tc>
                  <a:txBody>
                    <a:bodyPr/>
                    <a:lstStyle/>
                    <a:p>
                      <a:pPr algn="ctr" fontAlgn="b"/>
                      <a:r>
                        <a:rPr lang="en-US" sz="1200" u="sng" strike="noStrike" dirty="0">
                          <a:effectLst/>
                          <a:hlinkClick r:id="rId10"/>
                        </a:rPr>
                        <a:t>1548r1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Channel access in design for synchronized multi-links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Pending (1 SP)</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ML-Sync TX/RX</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a:solidFill>
                            <a:srgbClr val="00B050"/>
                          </a:solidFill>
                          <a:effectLst/>
                        </a:rPr>
                        <a:t>MAC</a:t>
                      </a:r>
                      <a:endParaRPr lang="en-US" sz="1200" b="0" i="0" u="none" strike="noStrike">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1713531229"/>
                  </a:ext>
                </a:extLst>
              </a:tr>
              <a:tr h="266696">
                <a:tc>
                  <a:txBody>
                    <a:bodyPr/>
                    <a:lstStyle/>
                    <a:p>
                      <a:pPr algn="ctr" fontAlgn="b"/>
                      <a:r>
                        <a:rPr lang="en-US" sz="1200" u="sng" strike="noStrike" dirty="0">
                          <a:effectLst/>
                          <a:hlinkClick r:id="rId11"/>
                        </a:rPr>
                        <a:t>1549r1</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Multi-link association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err="1">
                          <a:solidFill>
                            <a:srgbClr val="00B050"/>
                          </a:solidFill>
                          <a:effectLst/>
                        </a:rPr>
                        <a:t>Yunbo</a:t>
                      </a:r>
                      <a:r>
                        <a:rPr lang="en-US" sz="1200" u="none" strike="noStrike" dirty="0">
                          <a:solidFill>
                            <a:srgbClr val="00B050"/>
                          </a:solidFill>
                          <a:effectLst/>
                        </a:rPr>
                        <a:t> Li</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(1 SP)</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a:solidFill>
                            <a:srgbClr val="00B050"/>
                          </a:solidFill>
                          <a:effectLst/>
                        </a:rPr>
                        <a:t>ML-Link Mgmt</a:t>
                      </a:r>
                      <a:endParaRPr lang="en-US" sz="1200" b="0" i="0" u="none" strike="noStrike">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2438654106"/>
                  </a:ext>
                </a:extLst>
              </a:tr>
              <a:tr h="228600">
                <a:tc>
                  <a:txBody>
                    <a:bodyPr/>
                    <a:lstStyle/>
                    <a:p>
                      <a:pPr algn="ctr" fontAlgn="b"/>
                      <a:r>
                        <a:rPr lang="en-US" sz="1200" u="sng" strike="noStrike" dirty="0">
                          <a:effectLst/>
                          <a:hlinkClick r:id="rId12"/>
                        </a:rPr>
                        <a:t>1591r3</a:t>
                      </a:r>
                      <a:endParaRPr lang="en-US" sz="1200" b="0" i="0" u="sng" strike="noStrike" dirty="0">
                        <a:solidFill>
                          <a:srgbClr val="0563C1"/>
                        </a:solidFill>
                        <a:effectLst/>
                        <a:latin typeface="Calibri" panose="020F0502020204030204" pitchFamily="34" charset="0"/>
                      </a:endParaRPr>
                    </a:p>
                  </a:txBody>
                  <a:tcPr marL="6676" marR="6676" marT="6676" marB="0" anchor="b"/>
                </a:tc>
                <a:tc>
                  <a:txBody>
                    <a:bodyPr/>
                    <a:lstStyle/>
                    <a:p>
                      <a:pPr algn="l" fontAlgn="b"/>
                      <a:r>
                        <a:rPr lang="en-US" sz="1200" u="none" strike="noStrike" dirty="0">
                          <a:solidFill>
                            <a:srgbClr val="00B050"/>
                          </a:solidFill>
                          <a:effectLst/>
                        </a:rPr>
                        <a:t>BA setup for multi-link Aggregation</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Jason Y. Guo</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l" fontAlgn="b"/>
                      <a:r>
                        <a:rPr lang="en-US" sz="1200" u="none" strike="noStrike" dirty="0">
                          <a:solidFill>
                            <a:srgbClr val="00B050"/>
                          </a:solidFill>
                          <a:effectLst/>
                        </a:rPr>
                        <a:t>ML-Block Ack</a:t>
                      </a:r>
                      <a:endParaRPr lang="en-US" sz="1200" b="0" i="0" u="none" strike="noStrike" dirty="0">
                        <a:solidFill>
                          <a:srgbClr val="00B050"/>
                        </a:solidFill>
                        <a:effectLst/>
                        <a:latin typeface="Times New Roman" panose="02020603050405020304" pitchFamily="18" charset="0"/>
                      </a:endParaRPr>
                    </a:p>
                  </a:txBody>
                  <a:tcPr marL="6676" marR="6676" marT="6676"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6676" marR="6676" marT="6676" marB="0" anchor="b"/>
                </a:tc>
                <a:extLst>
                  <a:ext uri="{0D108BD9-81ED-4DB2-BD59-A6C34878D82A}">
                    <a16:rowId xmlns:a16="http://schemas.microsoft.com/office/drawing/2014/main" val="500536473"/>
                  </a:ext>
                </a:extLst>
              </a:tr>
              <a:tr h="290513">
                <a:tc>
                  <a:txBody>
                    <a:bodyPr/>
                    <a:lstStyle/>
                    <a:p>
                      <a:pPr algn="ctr" fontAlgn="b"/>
                      <a:r>
                        <a:rPr lang="en-US" sz="1200" b="0" i="0" u="sng" strike="noStrike" dirty="0">
                          <a:solidFill>
                            <a:srgbClr val="0563C1"/>
                          </a:solidFill>
                          <a:effectLst/>
                          <a:latin typeface="Calibri" panose="020F0502020204030204" pitchFamily="34" charset="0"/>
                          <a:hlinkClick r:id="rId13"/>
                        </a:rPr>
                        <a:t>1615r1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Multi-band/Multi-channel Op. for Low Latency&amp;Jitter</a:t>
                      </a:r>
                    </a:p>
                  </a:txBody>
                  <a:tcPr marL="5859" marR="5859" marT="5859" marB="0" anchor="b"/>
                </a:tc>
                <a:tc>
                  <a:txBody>
                    <a:bodyPr/>
                    <a:lstStyle/>
                    <a:p>
                      <a:pPr algn="l" fontAlgn="b"/>
                      <a:r>
                        <a:rPr lang="en-US" sz="1200" b="0" i="0" u="none" strike="noStrike" dirty="0">
                          <a:solidFill>
                            <a:srgbClr val="00B050"/>
                          </a:solidFill>
                          <a:effectLst/>
                          <a:latin typeface="Times New Roman" panose="02020603050405020304" pitchFamily="18" charset="0"/>
                        </a:rPr>
                        <a:t>Liuming Lu</a:t>
                      </a:r>
                    </a:p>
                  </a:txBody>
                  <a:tcPr marL="5859" marR="5859" marT="5859"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Pending (1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200" u="none" strike="noStrike" dirty="0">
                          <a:solidFill>
                            <a:srgbClr val="00B050"/>
                          </a:solidFill>
                          <a:effectLst/>
                        </a:rPr>
                        <a:t>ML-Med. Access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B05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599162153"/>
                  </a:ext>
                </a:extLst>
              </a:tr>
            </a:tbl>
          </a:graphicData>
        </a:graphic>
      </p:graphicFrame>
      <p:graphicFrame>
        <p:nvGraphicFramePr>
          <p:cNvPr id="12" name="Table 11">
            <a:extLst>
              <a:ext uri="{FF2B5EF4-FFF2-40B4-BE49-F238E27FC236}">
                <a16:creationId xmlns:a16="http://schemas.microsoft.com/office/drawing/2014/main" id="{64D1D6FC-7CFB-4363-928C-AA6489743873}"/>
              </a:ext>
            </a:extLst>
          </p:cNvPr>
          <p:cNvGraphicFramePr>
            <a:graphicFrameLocks noGrp="1"/>
          </p:cNvGraphicFramePr>
          <p:nvPr>
            <p:extLst>
              <p:ext uri="{D42A27DB-BD31-4B8C-83A1-F6EECF244321}">
                <p14:modId xmlns:p14="http://schemas.microsoft.com/office/powerpoint/2010/main" val="3168422276"/>
              </p:ext>
            </p:extLst>
          </p:nvPr>
        </p:nvGraphicFramePr>
        <p:xfrm>
          <a:off x="696913" y="4648200"/>
          <a:ext cx="7856538" cy="1739025"/>
        </p:xfrm>
        <a:graphic>
          <a:graphicData uri="http://schemas.openxmlformats.org/drawingml/2006/table">
            <a:tbl>
              <a:tblPr>
                <a:tableStyleId>{7DF18680-E054-41AD-8BC1-D1AEF772440D}</a:tableStyleId>
              </a:tblPr>
              <a:tblGrid>
                <a:gridCol w="495653">
                  <a:extLst>
                    <a:ext uri="{9D8B030D-6E8A-4147-A177-3AD203B41FA5}">
                      <a16:colId xmlns:a16="http://schemas.microsoft.com/office/drawing/2014/main" val="1779450128"/>
                    </a:ext>
                  </a:extLst>
                </a:gridCol>
                <a:gridCol w="3455634">
                  <a:extLst>
                    <a:ext uri="{9D8B030D-6E8A-4147-A177-3AD203B41FA5}">
                      <a16:colId xmlns:a16="http://schemas.microsoft.com/office/drawing/2014/main" val="1006653805"/>
                    </a:ext>
                  </a:extLst>
                </a:gridCol>
                <a:gridCol w="1047075">
                  <a:extLst>
                    <a:ext uri="{9D8B030D-6E8A-4147-A177-3AD203B41FA5}">
                      <a16:colId xmlns:a16="http://schemas.microsoft.com/office/drawing/2014/main" val="1204143339"/>
                    </a:ext>
                  </a:extLst>
                </a:gridCol>
                <a:gridCol w="1162725">
                  <a:extLst>
                    <a:ext uri="{9D8B030D-6E8A-4147-A177-3AD203B41FA5}">
                      <a16:colId xmlns:a16="http://schemas.microsoft.com/office/drawing/2014/main" val="1185884723"/>
                    </a:ext>
                  </a:extLst>
                </a:gridCol>
                <a:gridCol w="1161973">
                  <a:extLst>
                    <a:ext uri="{9D8B030D-6E8A-4147-A177-3AD203B41FA5}">
                      <a16:colId xmlns:a16="http://schemas.microsoft.com/office/drawing/2014/main" val="2187907017"/>
                    </a:ext>
                  </a:extLst>
                </a:gridCol>
                <a:gridCol w="533478">
                  <a:extLst>
                    <a:ext uri="{9D8B030D-6E8A-4147-A177-3AD203B41FA5}">
                      <a16:colId xmlns:a16="http://schemas.microsoft.com/office/drawing/2014/main" val="664263341"/>
                    </a:ext>
                  </a:extLst>
                </a:gridCol>
              </a:tblGrid>
              <a:tr h="258381">
                <a:tc>
                  <a:txBody>
                    <a:bodyPr/>
                    <a:lstStyle/>
                    <a:p>
                      <a:pPr algn="ctr" fontAlgn="b"/>
                      <a:r>
                        <a:rPr lang="en-US" sz="1200" u="sng" strike="noStrike" dirty="0">
                          <a:effectLst/>
                          <a:hlinkClick r:id="rId14"/>
                        </a:rPr>
                        <a:t>1617r1</a:t>
                      </a:r>
                      <a:endParaRPr lang="en-US" sz="1200" b="0" i="0" u="sng" strike="noStrike" dirty="0">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solidFill>
                            <a:srgbClr val="00B050"/>
                          </a:solidFill>
                          <a:effectLst/>
                        </a:rPr>
                        <a:t>Multi-link 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Liwen Chu</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Pending (2 SPs)</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solidFill>
                            <a:srgbClr val="00B050"/>
                          </a:solidFill>
                          <a:effectLst/>
                        </a:rPr>
                        <a:t>ML-Power Save</a:t>
                      </a:r>
                      <a:endParaRPr lang="en-US" sz="1200" b="0" i="0" u="none" strike="noStrike" dirty="0">
                        <a:solidFill>
                          <a:srgbClr val="00B05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solidFill>
                            <a:srgbClr val="00B050"/>
                          </a:solidFill>
                          <a:effectLst/>
                        </a:rPr>
                        <a:t>MAC</a:t>
                      </a:r>
                      <a:endParaRPr lang="en-US" sz="1200" b="0" i="0" u="none" strike="noStrike" dirty="0">
                        <a:solidFill>
                          <a:srgbClr val="00B05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912826727"/>
                  </a:ext>
                </a:extLst>
              </a:tr>
              <a:tr h="258381">
                <a:tc>
                  <a:txBody>
                    <a:bodyPr/>
                    <a:lstStyle/>
                    <a:p>
                      <a:pPr algn="ctr" fontAlgn="b"/>
                      <a:r>
                        <a:rPr lang="en-US" sz="1200" u="sng" strike="noStrike">
                          <a:effectLst/>
                          <a:hlinkClick r:id="rId15"/>
                        </a:rPr>
                        <a:t>1678r0</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Multiple Link Asynchronous and Synchronous TX</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Alan </a:t>
                      </a:r>
                      <a:r>
                        <a:rPr lang="en-US" sz="1200" u="none" strike="noStrike" dirty="0" err="1">
                          <a:effectLst/>
                        </a:rPr>
                        <a:t>Jauh</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(2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ML-Med. Access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18155719"/>
                  </a:ext>
                </a:extLst>
              </a:tr>
              <a:tr h="258381">
                <a:tc>
                  <a:txBody>
                    <a:bodyPr/>
                    <a:lstStyle/>
                    <a:p>
                      <a:pPr algn="ctr" fontAlgn="b"/>
                      <a:r>
                        <a:rPr lang="en-US" sz="1200" u="sng" strike="noStrike">
                          <a:effectLst/>
                          <a:hlinkClick r:id="rId16"/>
                        </a:rPr>
                        <a:t>1822r2</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security consideration</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Po-Kai Huang</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ML-Architecture</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3629172439"/>
                  </a:ext>
                </a:extLst>
              </a:tr>
              <a:tr h="258381">
                <a:tc>
                  <a:txBody>
                    <a:bodyPr/>
                    <a:lstStyle/>
                    <a:p>
                      <a:pPr algn="ctr" fontAlgn="b"/>
                      <a:r>
                        <a:rPr lang="en-US" sz="1200" u="sng" strike="noStrike">
                          <a:effectLst/>
                          <a:hlinkClick r:id="rId17"/>
                        </a:rPr>
                        <a:t>1823r1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Multi-link setup follow up</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Po-Kai Huang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(1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ML-Link </a:t>
                      </a:r>
                      <a:r>
                        <a:rPr lang="en-US" sz="1200" u="none" strike="noStrike" dirty="0" err="1">
                          <a:effectLst/>
                        </a:rPr>
                        <a:t>Mgmt</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MAC</a:t>
                      </a:r>
                      <a:endParaRPr lang="en-US" sz="1200" b="0" i="0" u="none" strike="noStrike">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4096814745"/>
                  </a:ext>
                </a:extLst>
              </a:tr>
              <a:tr h="258381">
                <a:tc>
                  <a:txBody>
                    <a:bodyPr/>
                    <a:lstStyle/>
                    <a:p>
                      <a:pPr algn="ctr" fontAlgn="b"/>
                      <a:r>
                        <a:rPr lang="en-US" sz="1200" u="sng" strike="noStrike">
                          <a:effectLst/>
                          <a:hlinkClick r:id="rId18"/>
                        </a:rPr>
                        <a:t>1856r1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dirty="0">
                          <a:effectLst/>
                        </a:rPr>
                        <a:t>A-MPDU and BA</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Liwen Chu</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a:effectLst/>
                        </a:rPr>
                        <a:t>Pending (3 SPs)</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1092224596"/>
                  </a:ext>
                </a:extLst>
              </a:tr>
              <a:tr h="258381">
                <a:tc>
                  <a:txBody>
                    <a:bodyPr/>
                    <a:lstStyle/>
                    <a:p>
                      <a:pPr algn="ctr" fontAlgn="b"/>
                      <a:r>
                        <a:rPr lang="en-US" sz="1200" u="sng" strike="noStrike">
                          <a:effectLst/>
                          <a:hlinkClick r:id="rId19"/>
                        </a:rPr>
                        <a:t>1887r1</a:t>
                      </a:r>
                      <a:endParaRPr lang="en-US" sz="1200" b="0" i="0" u="sng" strike="noStrike">
                        <a:solidFill>
                          <a:srgbClr val="0563C1"/>
                        </a:solidFill>
                        <a:effectLst/>
                        <a:latin typeface="Calibri" panose="020F0502020204030204" pitchFamily="34" charset="0"/>
                      </a:endParaRPr>
                    </a:p>
                  </a:txBody>
                  <a:tcPr marL="5859" marR="5859" marT="5859" marB="0" anchor="b"/>
                </a:tc>
                <a:tc>
                  <a:txBody>
                    <a:bodyPr/>
                    <a:lstStyle/>
                    <a:p>
                      <a:pPr algn="l" fontAlgn="b"/>
                      <a:r>
                        <a:rPr lang="en-US" sz="1200" u="none" strike="noStrike">
                          <a:effectLst/>
                        </a:rPr>
                        <a:t>Multi-link Acknowledgement</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a:effectLst/>
                        </a:rPr>
                        <a:t>Taewon Song</a:t>
                      </a:r>
                      <a:endParaRPr lang="en-US" sz="1200" b="0" i="0" u="none" strike="noStrike">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Pending (2 SPs)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u="none" strike="noStrike" dirty="0">
                          <a:effectLst/>
                        </a:rPr>
                        <a:t>ML-Block Ack</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u="none" strike="noStrike" dirty="0">
                          <a:effectLst/>
                        </a:rPr>
                        <a:t>MAC</a:t>
                      </a:r>
                      <a:endParaRPr lang="en-US" sz="1200" b="0" i="0" u="none" strike="noStrike" dirty="0">
                        <a:solidFill>
                          <a:srgbClr val="000000"/>
                        </a:solidFill>
                        <a:effectLst/>
                        <a:latin typeface="Times New Roman" panose="02020603050405020304" pitchFamily="18" charset="0"/>
                      </a:endParaRPr>
                    </a:p>
                  </a:txBody>
                  <a:tcPr marL="5859" marR="5859" marT="5859" marB="0" anchor="b"/>
                </a:tc>
                <a:extLst>
                  <a:ext uri="{0D108BD9-81ED-4DB2-BD59-A6C34878D82A}">
                    <a16:rowId xmlns:a16="http://schemas.microsoft.com/office/drawing/2014/main" val="2397197350"/>
                  </a:ext>
                </a:extLst>
              </a:tr>
              <a:tr h="89076">
                <a:tc>
                  <a:txBody>
                    <a:bodyPr/>
                    <a:lstStyle/>
                    <a:p>
                      <a:pPr algn="ctr" fontAlgn="b"/>
                      <a:r>
                        <a:rPr lang="en-US" sz="1200" b="0" i="0" u="sng" strike="noStrike" dirty="0">
                          <a:solidFill>
                            <a:srgbClr val="0563C1"/>
                          </a:solidFill>
                          <a:effectLst/>
                          <a:latin typeface="Calibri" panose="020F0502020204030204" pitchFamily="34" charset="0"/>
                        </a:rPr>
                        <a:t>1901r3</a:t>
                      </a:r>
                    </a:p>
                  </a:txBody>
                  <a:tcPr marL="5859" marR="5859" marT="5859" marB="0" anchor="b"/>
                </a:tc>
                <a:tc>
                  <a:txBody>
                    <a:bodyPr/>
                    <a:lstStyle/>
                    <a:p>
                      <a:pPr algn="l" fontAlgn="b"/>
                      <a:r>
                        <a:rPr lang="en-US" sz="1100" dirty="0"/>
                        <a:t>Priority Access Support in IEEE 802.11be: What and Why?</a:t>
                      </a:r>
                      <a:endParaRPr lang="en-US" sz="11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l" fontAlgn="b"/>
                      <a:r>
                        <a:rPr lang="en-US" sz="1200" dirty="0"/>
                        <a:t>Subir Das</a:t>
                      </a:r>
                      <a:endParaRPr lang="en-US" sz="1200" b="0" i="0" u="none" strike="noStrike" dirty="0">
                        <a:solidFill>
                          <a:srgbClr val="000000"/>
                        </a:solidFill>
                        <a:effectLst/>
                        <a:latin typeface="Times New Roman" panose="02020603050405020304" pitchFamily="18" charset="0"/>
                      </a:endParaRP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Pending (1 SP)</a:t>
                      </a:r>
                    </a:p>
                  </a:txBody>
                  <a:tcPr marL="5859" marR="5859" marT="5859" marB="0" anchor="b"/>
                </a:tc>
                <a:tc>
                  <a:txBody>
                    <a:bodyPr/>
                    <a:lstStyle/>
                    <a:p>
                      <a:pPr algn="l" fontAlgn="b"/>
                      <a:r>
                        <a:rPr lang="en-US" sz="1200" b="0" i="0" u="none" strike="noStrike" dirty="0">
                          <a:solidFill>
                            <a:srgbClr val="000000"/>
                          </a:solidFill>
                          <a:effectLst/>
                          <a:latin typeface="Times New Roman" panose="02020603050405020304" pitchFamily="18" charset="0"/>
                        </a:rPr>
                        <a:t>Medium Access</a:t>
                      </a:r>
                    </a:p>
                  </a:txBody>
                  <a:tcPr marL="5859" marR="5859" marT="5859" marB="0" anchor="b"/>
                </a:tc>
                <a:tc>
                  <a:txBody>
                    <a:bodyPr/>
                    <a:lstStyle/>
                    <a:p>
                      <a:pPr algn="ctr" fontAlgn="b"/>
                      <a:r>
                        <a:rPr lang="en-US" sz="1200" b="0" i="0" u="none" strike="noStrike" dirty="0">
                          <a:solidFill>
                            <a:srgbClr val="000000"/>
                          </a:solidFill>
                          <a:effectLst/>
                          <a:latin typeface="Times New Roman" panose="02020603050405020304" pitchFamily="18" charset="0"/>
                        </a:rPr>
                        <a:t>MAC</a:t>
                      </a:r>
                    </a:p>
                  </a:txBody>
                  <a:tcPr marL="5859" marR="5859" marT="5859" marB="0" anchor="b"/>
                </a:tc>
                <a:extLst>
                  <a:ext uri="{0D108BD9-81ED-4DB2-BD59-A6C34878D82A}">
                    <a16:rowId xmlns:a16="http://schemas.microsoft.com/office/drawing/2014/main" val="1239840584"/>
                  </a:ext>
                </a:extLst>
              </a:tr>
            </a:tbl>
          </a:graphicData>
        </a:graphic>
      </p:graphicFrame>
    </p:spTree>
    <p:extLst>
      <p:ext uri="{BB962C8B-B14F-4D97-AF65-F5344CB8AC3E}">
        <p14:creationId xmlns:p14="http://schemas.microsoft.com/office/powerpoint/2010/main" val="306181305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Tuesday </a:t>
            </a:r>
            <a:r>
              <a:rPr lang="en-US" altLang="en-US" dirty="0">
                <a:solidFill>
                  <a:schemeClr val="tx2"/>
                </a:solidFill>
              </a:rPr>
              <a:t>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17281044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Wednesday </a:t>
            </a:r>
            <a:r>
              <a:rPr lang="en-US" altLang="en-US" dirty="0">
                <a:solidFill>
                  <a:schemeClr val="tx2"/>
                </a:solidFill>
              </a:rPr>
              <a:t>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27</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2300651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Wednesday </a:t>
            </a:r>
            <a:r>
              <a:rPr lang="en-US" altLang="en-US" dirty="0">
                <a:solidFill>
                  <a:schemeClr val="tx2"/>
                </a:solidFill>
              </a:rPr>
              <a:t>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40012488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MAC ad-hoc Agenda for </a:t>
            </a:r>
            <a:r>
              <a:rPr lang="en-US" altLang="en-US" dirty="0"/>
              <a:t>Thursday </a:t>
            </a:r>
            <a:r>
              <a:rPr lang="en-US" altLang="en-US" dirty="0">
                <a:solidFill>
                  <a:schemeClr val="tx2"/>
                </a:solidFill>
              </a:rPr>
              <a:t>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p:cNvSpPr>
            <a:spLocks noGrp="1"/>
          </p:cNvSpPr>
          <p:nvPr>
            <p:ph type="ftr" idx="14"/>
          </p:nvPr>
        </p:nvSpPr>
        <p:spPr/>
        <p:txBody>
          <a:bodyPr/>
          <a:lstStyle/>
          <a:p>
            <a:r>
              <a:rPr lang="en-GB" altLang="ko-KR" dirty="0"/>
              <a:t>Liwen Chu, NXP</a:t>
            </a:r>
          </a:p>
        </p:txBody>
      </p:sp>
      <p:sp>
        <p:nvSpPr>
          <p:cNvPr id="3" name="Date Placeholder 2"/>
          <p:cNvSpPr>
            <a:spLocks noGrp="1"/>
          </p:cNvSpPr>
          <p:nvPr>
            <p:ph type="dt" idx="15"/>
          </p:nvPr>
        </p:nvSpPr>
        <p:spPr/>
        <p:txBody>
          <a:bodyPr/>
          <a:lstStyle/>
          <a:p>
            <a:r>
              <a:rPr lang="en-US" dirty="0"/>
              <a:t>November 2019</a:t>
            </a:r>
            <a:endParaRPr lang="en-GB" dirty="0"/>
          </a:p>
        </p:txBody>
      </p:sp>
    </p:spTree>
    <p:extLst>
      <p:ext uri="{BB962C8B-B14F-4D97-AF65-F5344CB8AC3E}">
        <p14:creationId xmlns:p14="http://schemas.microsoft.com/office/powerpoint/2010/main" val="3167361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dirty="0"/>
              <a:t>Upload submission: </a:t>
            </a:r>
            <a:r>
              <a:rPr lang="en-US" altLang="en-US" dirty="0">
                <a:hlinkClick r:id="rId3"/>
              </a:rPr>
              <a:t>http://mentor.ieee.org</a:t>
            </a:r>
            <a:r>
              <a:rPr lang="en-US" altLang="en-US" dirty="0"/>
              <a:t> in “</a:t>
            </a:r>
            <a:r>
              <a:rPr lang="en-US" altLang="en-US" dirty="0" err="1"/>
              <a:t>TGbe</a:t>
            </a:r>
            <a:r>
              <a:rPr lang="en-US" altLang="en-US" dirty="0"/>
              <a:t>” group</a:t>
            </a:r>
          </a:p>
          <a:p>
            <a:pPr lvl="1">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4"/>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80010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ltLang="ko-KR" dirty="0"/>
              <a:t>Liwen Chu, NXP</a:t>
            </a:r>
          </a:p>
        </p:txBody>
      </p:sp>
      <p:sp>
        <p:nvSpPr>
          <p:cNvPr id="6" name="Date Placeholder 5"/>
          <p:cNvSpPr>
            <a:spLocks noGrp="1"/>
          </p:cNvSpPr>
          <p:nvPr>
            <p:ph type="dt" idx="15"/>
          </p:nvPr>
        </p:nvSpPr>
        <p:spPr/>
        <p:txBody>
          <a:bodyPr/>
          <a:lstStyle/>
          <a:p>
            <a:r>
              <a:rPr lang="en-US" altLang="ko-KR" dirty="0"/>
              <a:t>January 2020</a:t>
            </a:r>
            <a:endParaRPr lang="en-GB" dirty="0"/>
          </a:p>
        </p:txBody>
      </p:sp>
    </p:spTree>
    <p:extLst>
      <p:ext uri="{BB962C8B-B14F-4D97-AF65-F5344CB8AC3E}">
        <p14:creationId xmlns:p14="http://schemas.microsoft.com/office/powerpoint/2010/main" val="2400177835"/>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3000</Words>
  <Application>Microsoft Office PowerPoint</Application>
  <PresentationFormat>On-screen Show (4:3)</PresentationFormat>
  <Paragraphs>1048</Paragraphs>
  <Slides>29</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5" baseType="lpstr">
      <vt:lpstr>Monotype Sorts</vt:lpstr>
      <vt:lpstr>Arial</vt:lpstr>
      <vt:lpstr>Calibri</vt:lpstr>
      <vt:lpstr>Times New Roman</vt:lpstr>
      <vt:lpstr>Office Theme</vt:lpstr>
      <vt:lpstr>Document</vt:lpstr>
      <vt:lpstr>January 2020 TGbe MAC Ad-Hoc Meeting Agenda</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TGbe Schedule</vt:lpstr>
      <vt:lpstr>TGbe MAC Ad-Hoc Agenda</vt:lpstr>
      <vt:lpstr>Deferred Straw Polls Submission’s List 1</vt:lpstr>
      <vt:lpstr>Deferred Straw Polls Submission’s List 2</vt:lpstr>
      <vt:lpstr>Back-Logged Submission’s List-1</vt:lpstr>
      <vt:lpstr>Back-Logged Submission’s List-2</vt:lpstr>
      <vt:lpstr>Submission’s List-1</vt:lpstr>
      <vt:lpstr>Submission’s List-2</vt:lpstr>
      <vt:lpstr>Submission’s List-3</vt:lpstr>
      <vt:lpstr>Meeting Rooms/Order of Topics(from TG Agenda)</vt:lpstr>
      <vt:lpstr>Order of MAC Topic</vt:lpstr>
      <vt:lpstr>MAC ad-hoc Agenda for Monday PM2</vt:lpstr>
      <vt:lpstr>Submissions</vt:lpstr>
      <vt:lpstr>MAC ad-hoc Agenda for Tuesday PM1</vt:lpstr>
      <vt:lpstr>Submissions</vt:lpstr>
      <vt:lpstr>MAC ad-hoc Agenda for Tuesday EVE</vt:lpstr>
      <vt:lpstr>MAC ad-hoc Agenda for Wednesday AM1</vt:lpstr>
      <vt:lpstr>MAC ad-hoc Agenda for Wednesday PM2</vt:lpstr>
      <vt:lpstr>MAC ad-hoc Agenda for Thursday AM1</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keywords>CTPClassification=CTP_NT</cp:keywords>
  <cp:lastModifiedBy>Liwen Chu</cp:lastModifiedBy>
  <cp:revision>310</cp:revision>
  <cp:lastPrinted>1601-01-01T00:00:00Z</cp:lastPrinted>
  <dcterms:created xsi:type="dcterms:W3CDTF">2017-01-26T15:28:16Z</dcterms:created>
  <dcterms:modified xsi:type="dcterms:W3CDTF">2020-01-15T02:55:55Z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1538577292</vt:lpwstr>
  </property>
  <property fmtid="{D5CDD505-2E9C-101B-9397-08002B2CF9AE}" pid="6" name="TitusGUID">
    <vt:lpwstr>f3aac0e4-5851-4ea9-9dfd-459c838b25da</vt:lpwstr>
  </property>
  <property fmtid="{D5CDD505-2E9C-101B-9397-08002B2CF9AE}" pid="7" name="CTP_TimeStamp">
    <vt:lpwstr>2019-09-17 14:15:13Z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ies>
</file>