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60"/>
  </p:normalViewPr>
  <p:slideViewPr>
    <p:cSldViewPr>
      <p:cViewPr varScale="1">
        <p:scale>
          <a:sx n="67" d="100"/>
          <a:sy n="67" d="100"/>
        </p:scale>
        <p:origin x="51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Excel_Worksheet1.xlsx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package" Target="../embeddings/Microsoft_Excel_Worksheet3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P802.11ba Report to EC on 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P802.11ba Draft 6.0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17 January 2020.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  xx yes, xx no , xx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TGba</a:t>
            </a:r>
            <a:r>
              <a:rPr lang="en-US" dirty="0"/>
              <a:t> Draft went through Five WG Letter Ballots. Draft 2.0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so far resolved over 2600 comments received on drafts 1.0 to 5.0.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P802.11ba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201305"/>
              </p:ext>
            </p:extLst>
          </p:nvPr>
        </p:nvGraphicFramePr>
        <p:xfrm>
          <a:off x="1554569" y="1484784"/>
          <a:ext cx="9182346" cy="48004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75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8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8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 March 2019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7.9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June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241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Oct.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Dec.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248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261347"/>
              </p:ext>
            </p:extLst>
          </p:nvPr>
        </p:nvGraphicFramePr>
        <p:xfrm>
          <a:off x="1310181" y="1751014"/>
          <a:ext cx="9569524" cy="415410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0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 March 2019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827 (581 T, 227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June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418 (265 T, 144 E, 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Oct.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146 (100 T, 43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Dec.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(19 T, 1 E, 2 G)</a:t>
                      </a:r>
                    </a:p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721909"/>
              </p:ext>
            </p:extLst>
          </p:nvPr>
        </p:nvGraphicFramePr>
        <p:xfrm>
          <a:off x="1882475" y="1268760"/>
          <a:ext cx="8424935" cy="490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12448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61093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  <a:gridCol w="968763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41920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r>
                        <a:rPr lang="en-US" dirty="0"/>
                        <a:t>Joseph Levy (</a:t>
                      </a:r>
                      <a:r>
                        <a:rPr lang="en-US" dirty="0" err="1"/>
                        <a:t>InterDigital</a:t>
                      </a:r>
                      <a:r>
                        <a:rPr lang="en-US" dirty="0"/>
                        <a:t>) </a:t>
                      </a:r>
                      <a:br>
                        <a:rPr lang="en-US" dirty="0"/>
                      </a:br>
                      <a:r>
                        <a:rPr lang="en-US" dirty="0"/>
                        <a:t>– </a:t>
                      </a:r>
                      <a:r>
                        <a:rPr lang="en-US" b="1" dirty="0"/>
                        <a:t>Not  Responded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Jung </a:t>
                      </a:r>
                      <a:r>
                        <a:rPr lang="en-US" dirty="0" err="1"/>
                        <a:t>Hoon</a:t>
                      </a:r>
                      <a:r>
                        <a:rPr lang="en-US" dirty="0"/>
                        <a:t> Suh (Huawei)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2363666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Marc </a:t>
                      </a:r>
                      <a:r>
                        <a:rPr lang="en-US" dirty="0" err="1"/>
                        <a:t>Emmelmann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Koden</a:t>
                      </a:r>
                      <a:r>
                        <a:rPr lang="en-US" dirty="0"/>
                        <a:t>-TI / Fraunhofer FOKUS)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369432">
                <a:tc>
                  <a:txBody>
                    <a:bodyPr/>
                    <a:lstStyle/>
                    <a:p>
                      <a:r>
                        <a:rPr lang="en-US" dirty="0"/>
                        <a:t>Mark Hamilton (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Ruckus/CommScope)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0477817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Mark Rison (Samsung Cambridge Solution Centre)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r>
                        <a:rPr lang="en-US" dirty="0"/>
                        <a:t>Michael </a:t>
                      </a:r>
                      <a:r>
                        <a:rPr lang="en-US" dirty="0" err="1"/>
                        <a:t>Montemurro</a:t>
                      </a:r>
                      <a:r>
                        <a:rPr lang="en-US" dirty="0"/>
                        <a:t> (Blackberry) </a:t>
                      </a:r>
                      <a:br>
                        <a:rPr lang="en-US" dirty="0"/>
                      </a:br>
                      <a:r>
                        <a:rPr lang="en-US" dirty="0"/>
                        <a:t>– </a:t>
                      </a:r>
                      <a:r>
                        <a:rPr lang="en-US" b="1" dirty="0"/>
                        <a:t>Not Responded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5947814"/>
                  </a:ext>
                </a:extLst>
              </a:tr>
              <a:tr h="630854">
                <a:tc>
                  <a:txBody>
                    <a:bodyPr/>
                    <a:lstStyle/>
                    <a:p>
                      <a:r>
                        <a:rPr lang="en-US" dirty="0"/>
                        <a:t>Osama </a:t>
                      </a:r>
                      <a:r>
                        <a:rPr lang="en-US" dirty="0" err="1"/>
                        <a:t>Aboulmagd</a:t>
                      </a:r>
                      <a:r>
                        <a:rPr lang="en-US" dirty="0"/>
                        <a:t> (Huawei) </a:t>
                      </a:r>
                      <a:br>
                        <a:rPr lang="en-US" dirty="0"/>
                      </a:br>
                      <a:r>
                        <a:rPr lang="en-US" dirty="0"/>
                        <a:t>– </a:t>
                      </a:r>
                      <a:r>
                        <a:rPr lang="en-US" b="1" dirty="0"/>
                        <a:t>Not Responded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9942438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Richard Van Nee (Qualcomm)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5666166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dirty="0"/>
                        <a:t>Stephen Shellhammer (Qualcomm)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4432111"/>
                  </a:ext>
                </a:extLst>
              </a:tr>
              <a:tr h="365495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AD53-5E6E-420C-905D-26A32685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Unsatisfied Technical Comments in Categories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AAF01-CA2C-4D24-A755-53A969FA33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1A7EB-A820-4D90-90F2-382079F32B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65A9-6A51-4853-BEBF-612607E45C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56184C4-8561-4066-826D-0E586FD860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3880"/>
              </p:ext>
            </p:extLst>
          </p:nvPr>
        </p:nvGraphicFramePr>
        <p:xfrm>
          <a:off x="191344" y="2237576"/>
          <a:ext cx="2952328" cy="3855720"/>
        </p:xfrm>
        <a:graphic>
          <a:graphicData uri="http://schemas.openxmlformats.org/drawingml/2006/table">
            <a:tbl>
              <a:tblPr/>
              <a:tblGrid>
                <a:gridCol w="1822973">
                  <a:extLst>
                    <a:ext uri="{9D8B030D-6E8A-4147-A177-3AD203B41FA5}">
                      <a16:colId xmlns:a16="http://schemas.microsoft.com/office/drawing/2014/main" val="3613123168"/>
                    </a:ext>
                  </a:extLst>
                </a:gridCol>
                <a:gridCol w="1129355">
                  <a:extLst>
                    <a:ext uri="{9D8B030D-6E8A-4147-A177-3AD203B41FA5}">
                      <a16:colId xmlns:a16="http://schemas.microsoft.com/office/drawing/2014/main" val="10321755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97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Annex 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016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Architecture and Interface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517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612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3613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346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M/O and feature description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5282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Introduction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823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Protected WUR 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6197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4123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Beacon and synchronization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3203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Capabilities element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11731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Discovery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65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Duty Cycle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0857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127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524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5147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4BEE127-FECD-463C-BA22-44C96E9E9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776418"/>
              </p:ext>
            </p:extLst>
          </p:nvPr>
        </p:nvGraphicFramePr>
        <p:xfrm>
          <a:off x="6342113" y="2197601"/>
          <a:ext cx="3024336" cy="2177415"/>
        </p:xfrm>
        <a:graphic>
          <a:graphicData uri="http://schemas.openxmlformats.org/drawingml/2006/table">
            <a:tbl>
              <a:tblPr/>
              <a:tblGrid>
                <a:gridCol w="1867436">
                  <a:extLst>
                    <a:ext uri="{9D8B030D-6E8A-4147-A177-3AD203B41FA5}">
                      <a16:colId xmlns:a16="http://schemas.microsoft.com/office/drawing/2014/main" val="1171171792"/>
                    </a:ext>
                  </a:extLst>
                </a:gridCol>
                <a:gridCol w="1156900">
                  <a:extLst>
                    <a:ext uri="{9D8B030D-6E8A-4147-A177-3AD203B41FA5}">
                      <a16:colId xmlns:a16="http://schemas.microsoft.com/office/drawing/2014/main" val="42479552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83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CSD and Waveform generation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2352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7667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162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525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913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PHY FDMA and padding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0885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847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08796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0F24B4C-CE41-41E5-8770-998D42221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81188"/>
              </p:ext>
            </p:extLst>
          </p:nvPr>
        </p:nvGraphicFramePr>
        <p:xfrm>
          <a:off x="3409885" y="2209780"/>
          <a:ext cx="2685058" cy="3284220"/>
        </p:xfrm>
        <a:graphic>
          <a:graphicData uri="http://schemas.openxmlformats.org/drawingml/2006/table">
            <a:tbl>
              <a:tblPr/>
              <a:tblGrid>
                <a:gridCol w="1657942">
                  <a:extLst>
                    <a:ext uri="{9D8B030D-6E8A-4147-A177-3AD203B41FA5}">
                      <a16:colId xmlns:a16="http://schemas.microsoft.com/office/drawing/2014/main" val="1004738600"/>
                    </a:ext>
                  </a:extLst>
                </a:gridCol>
                <a:gridCol w="1027116">
                  <a:extLst>
                    <a:ext uri="{9D8B030D-6E8A-4147-A177-3AD203B41FA5}">
                      <a16:colId xmlns:a16="http://schemas.microsoft.com/office/drawing/2014/main" val="6485115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9668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186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004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7868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Protected WUR 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2006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Reference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Matlab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231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856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Beacon and synchronization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424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Discovery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5163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Duty Cycle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3719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1398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77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XXX channel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8389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97744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0451EE4-26F1-4E9E-A7AA-075DD748C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457307"/>
              </p:ext>
            </p:extLst>
          </p:nvPr>
        </p:nvGraphicFramePr>
        <p:xfrm>
          <a:off x="9470380" y="2197601"/>
          <a:ext cx="2685058" cy="1642110"/>
        </p:xfrm>
        <a:graphic>
          <a:graphicData uri="http://schemas.openxmlformats.org/drawingml/2006/table">
            <a:tbl>
              <a:tblPr/>
              <a:tblGrid>
                <a:gridCol w="1536902">
                  <a:extLst>
                    <a:ext uri="{9D8B030D-6E8A-4147-A177-3AD203B41FA5}">
                      <a16:colId xmlns:a16="http://schemas.microsoft.com/office/drawing/2014/main" val="3780552579"/>
                    </a:ext>
                  </a:extLst>
                </a:gridCol>
                <a:gridCol w="1148156">
                  <a:extLst>
                    <a:ext uri="{9D8B030D-6E8A-4147-A177-3AD203B41FA5}">
                      <a16:colId xmlns:a16="http://schemas.microsoft.com/office/drawing/2014/main" val="353866200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81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 Mark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3815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Correlation Test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9828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338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664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WUR Power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286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11406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36C9B61-0DF2-41F3-89A0-2CC98670C070}"/>
              </a:ext>
            </a:extLst>
          </p:cNvPr>
          <p:cNvSpPr txBox="1"/>
          <p:nvPr/>
        </p:nvSpPr>
        <p:spPr>
          <a:xfrm>
            <a:off x="1127448" y="1735936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D2.0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B9CB7F-724C-4A09-B971-390B2E882366}"/>
              </a:ext>
            </a:extLst>
          </p:cNvPr>
          <p:cNvSpPr txBox="1"/>
          <p:nvPr/>
        </p:nvSpPr>
        <p:spPr>
          <a:xfrm>
            <a:off x="4356311" y="1743475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D3.0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E3C43E-4B87-4322-942B-2DEEA6CCB484}"/>
              </a:ext>
            </a:extLst>
          </p:cNvPr>
          <p:cNvSpPr txBox="1"/>
          <p:nvPr/>
        </p:nvSpPr>
        <p:spPr>
          <a:xfrm>
            <a:off x="7419795" y="1735935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D4.0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2332C-FD09-43FA-B879-3030C00FE12D}"/>
              </a:ext>
            </a:extLst>
          </p:cNvPr>
          <p:cNvSpPr txBox="1"/>
          <p:nvPr/>
        </p:nvSpPr>
        <p:spPr>
          <a:xfrm>
            <a:off x="10483280" y="1735935"/>
            <a:ext cx="792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D5.0</a:t>
            </a:r>
          </a:p>
        </p:txBody>
      </p:sp>
    </p:spTree>
    <p:extLst>
      <p:ext uri="{BB962C8B-B14F-4D97-AF65-F5344CB8AC3E}">
        <p14:creationId xmlns:p14="http://schemas.microsoft.com/office/powerpoint/2010/main" val="187493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January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3EED234-842C-4EB4-ADE0-1F0F0D819F49}"/>
              </a:ext>
            </a:extLst>
          </p:cNvPr>
          <p:cNvGrpSpPr/>
          <p:nvPr/>
        </p:nvGrpSpPr>
        <p:grpSpPr>
          <a:xfrm>
            <a:off x="6781106" y="2316163"/>
            <a:ext cx="3453307" cy="3705695"/>
            <a:chOff x="6781106" y="2316163"/>
            <a:chExt cx="3453307" cy="370569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5B1FEDD-6F0B-4286-8014-0174A45F15E2}"/>
                </a:ext>
              </a:extLst>
            </p:cNvPr>
            <p:cNvSpPr txBox="1"/>
            <p:nvPr/>
          </p:nvSpPr>
          <p:spPr>
            <a:xfrm>
              <a:off x="6781106" y="2420888"/>
              <a:ext cx="24112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Unsatisfied comments on D2.0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4052270-2648-4224-B921-855887F9EA2D}"/>
                </a:ext>
              </a:extLst>
            </p:cNvPr>
            <p:cNvSpPr txBox="1"/>
            <p:nvPr/>
          </p:nvSpPr>
          <p:spPr>
            <a:xfrm>
              <a:off x="6781106" y="3429000"/>
              <a:ext cx="24112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Unsatisfied comments on D3.0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2A70043-CA6F-4661-A7FD-18E2AC1A36CD}"/>
                </a:ext>
              </a:extLst>
            </p:cNvPr>
            <p:cNvSpPr txBox="1"/>
            <p:nvPr/>
          </p:nvSpPr>
          <p:spPr>
            <a:xfrm>
              <a:off x="6781106" y="4419185"/>
              <a:ext cx="25010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Unsatisfied comments on D4.0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21D4CB-0790-4E34-AD39-C74550B8DE37}"/>
                </a:ext>
              </a:extLst>
            </p:cNvPr>
            <p:cNvSpPr txBox="1"/>
            <p:nvPr/>
          </p:nvSpPr>
          <p:spPr>
            <a:xfrm>
              <a:off x="6801183" y="5331339"/>
              <a:ext cx="25010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Unsatisfied comments on D5.0</a:t>
              </a:r>
            </a:p>
          </p:txBody>
        </p:sp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4C88D109-43BA-4F9E-8453-011A72D12C7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0504375"/>
                </p:ext>
              </p:extLst>
            </p:nvPr>
          </p:nvGraphicFramePr>
          <p:xfrm>
            <a:off x="9191625" y="2316163"/>
            <a:ext cx="914400" cy="771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83" name="Worksheet" showAsIcon="1" r:id="rId3" imgW="914400" imgH="771480" progId="Excel.Sheet.12">
                    <p:embed/>
                  </p:oleObj>
                </mc:Choice>
                <mc:Fallback>
                  <p:oleObj name="Worksheet" showAsIcon="1" r:id="rId3" imgW="914400" imgH="77148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191625" y="2316163"/>
                          <a:ext cx="914400" cy="771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>
              <a:extLst>
                <a:ext uri="{FF2B5EF4-FFF2-40B4-BE49-F238E27FC236}">
                  <a16:creationId xmlns:a16="http://schemas.microsoft.com/office/drawing/2014/main" id="{A67B1F0A-7AF9-4B57-B620-CFC9095F0A9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0008281"/>
                </p:ext>
              </p:extLst>
            </p:nvPr>
          </p:nvGraphicFramePr>
          <p:xfrm>
            <a:off x="9267825" y="3267075"/>
            <a:ext cx="914400" cy="771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84" name="Worksheet" showAsIcon="1" r:id="rId5" imgW="914400" imgH="771480" progId="Excel.Sheet.12">
                    <p:embed/>
                  </p:oleObj>
                </mc:Choice>
                <mc:Fallback>
                  <p:oleObj name="Worksheet" showAsIcon="1" r:id="rId5" imgW="914400" imgH="77148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9267825" y="3267075"/>
                          <a:ext cx="914400" cy="771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23">
              <a:extLst>
                <a:ext uri="{FF2B5EF4-FFF2-40B4-BE49-F238E27FC236}">
                  <a16:creationId xmlns:a16="http://schemas.microsoft.com/office/drawing/2014/main" id="{44707538-4362-4489-8F5C-13CB53E8E1B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6466797"/>
                </p:ext>
              </p:extLst>
            </p:nvPr>
          </p:nvGraphicFramePr>
          <p:xfrm>
            <a:off x="9255125" y="4298950"/>
            <a:ext cx="914400" cy="771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85" name="Worksheet" showAsIcon="1" r:id="rId7" imgW="914400" imgH="771480" progId="Excel.Sheet.12">
                    <p:embed/>
                  </p:oleObj>
                </mc:Choice>
                <mc:Fallback>
                  <p:oleObj name="Worksheet" showAsIcon="1" r:id="rId7" imgW="914400" imgH="77148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255125" y="4298950"/>
                          <a:ext cx="914400" cy="771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24">
              <a:extLst>
                <a:ext uri="{FF2B5EF4-FFF2-40B4-BE49-F238E27FC236}">
                  <a16:creationId xmlns:a16="http://schemas.microsoft.com/office/drawing/2014/main" id="{9A946754-CEC8-4C6D-B6FD-DDDEEB32521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5337127"/>
                </p:ext>
              </p:extLst>
            </p:nvPr>
          </p:nvGraphicFramePr>
          <p:xfrm>
            <a:off x="9320013" y="5250333"/>
            <a:ext cx="914400" cy="771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86" name="Worksheet" showAsIcon="1" r:id="rId9" imgW="914400" imgH="771480" progId="Excel.Sheet.12">
                    <p:embed/>
                  </p:oleObj>
                </mc:Choice>
                <mc:Fallback>
                  <p:oleObj name="Worksheet" showAsIcon="1" r:id="rId9" imgW="914400" imgH="771480" progId="Excel.Shee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320013" y="5250333"/>
                          <a:ext cx="914400" cy="771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94631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Recirculation Ballot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Jan. 23,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6,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136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Fifth Recirculation Ballot (D6.0 unchanged)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11,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26,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185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31,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21,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5,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15,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30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3591</TotalTime>
  <Words>1067</Words>
  <Application>Microsoft Office PowerPoint</Application>
  <PresentationFormat>Widescreen</PresentationFormat>
  <Paragraphs>380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Microsoft Excel Worksheet</vt:lpstr>
      <vt:lpstr>P802.11ba Report to EC on Conditional Approval to go to SA Ballot</vt:lpstr>
      <vt:lpstr>Introduction</vt:lpstr>
      <vt:lpstr>Status Summary</vt:lpstr>
      <vt:lpstr>802.11 WG Letter Ballot Results – P802.11ba</vt:lpstr>
      <vt:lpstr>802.11 WG Letter Ballot Comments – P802.11ba</vt:lpstr>
      <vt:lpstr>Unsatisfied Technical comments by commenter</vt:lpstr>
      <vt:lpstr>Unsatisfied Technical Comments in Categories</vt:lpstr>
      <vt:lpstr>Unsatisfied comments</vt:lpstr>
      <vt:lpstr>TGba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104</cp:revision>
  <cp:lastPrinted>1601-01-01T00:00:00Z</cp:lastPrinted>
  <dcterms:created xsi:type="dcterms:W3CDTF">2019-11-09T15:46:46Z</dcterms:created>
  <dcterms:modified xsi:type="dcterms:W3CDTF">2020-01-13T06:50:19Z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2020-01-13 06:50:19Z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