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6"/>
  </p:notesMasterIdLst>
  <p:handoutMasterIdLst>
    <p:handoutMasterId r:id="rId17"/>
  </p:handoutMasterIdLst>
  <p:sldIdLst>
    <p:sldId id="256" r:id="rId3"/>
    <p:sldId id="352" r:id="rId4"/>
    <p:sldId id="362" r:id="rId5"/>
    <p:sldId id="382" r:id="rId6"/>
    <p:sldId id="372" r:id="rId7"/>
    <p:sldId id="363" r:id="rId8"/>
    <p:sldId id="364" r:id="rId9"/>
    <p:sldId id="377" r:id="rId10"/>
    <p:sldId id="379" r:id="rId11"/>
    <p:sldId id="387" r:id="rId12"/>
    <p:sldId id="331" r:id="rId13"/>
    <p:sldId id="383" r:id="rId14"/>
    <p:sldId id="384" r:id="rId15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E9"/>
    <a:srgbClr val="FF0000"/>
    <a:srgbClr val="8585E0"/>
    <a:srgbClr val="FFFFFF"/>
    <a:srgbClr val="CCEEDF"/>
    <a:srgbClr val="E3E3B5"/>
    <a:srgbClr val="FFC000"/>
    <a:srgbClr val="AAE2CA"/>
    <a:srgbClr val="CCFF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k07\Dropbox%20(WILUS)\WILUS\IEEE\11be\&#50956;&#47084;&#49828;_&#44592;&#44256;&#51456;&#48708;\2003_Further%20Discussions%20on_Preamble%20Puncturing%20and%20SIG_B%20(EHT_SIG)%20Signaling\old\Simulation%20resul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Sheet4!$C$3</c:f>
              <c:strCache>
                <c:ptCount val="1"/>
                <c:pt idx="0">
                  <c:v>OBSS Load: 10 Mbps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Sheet4!$B$4:$B$6</c:f>
              <c:strCache>
                <c:ptCount val="3"/>
                <c:pt idx="0">
                  <c:v>11ax content channel design (1, 2, 1, 2)</c:v>
                </c:pt>
                <c:pt idx="1">
                  <c:v>METHOD 1 (Set Virtual P20)</c:v>
                </c:pt>
                <c:pt idx="2">
                  <c:v>METHOD 2 (Decode 80 MHz)</c:v>
                </c:pt>
              </c:strCache>
            </c:strRef>
          </c:cat>
          <c:val>
            <c:numRef>
              <c:f>Sheet4!$C$4:$C$6</c:f>
              <c:numCache>
                <c:formatCode>General</c:formatCode>
                <c:ptCount val="3"/>
                <c:pt idx="0">
                  <c:v>468.27</c:v>
                </c:pt>
                <c:pt idx="1">
                  <c:v>457.4</c:v>
                </c:pt>
                <c:pt idx="2">
                  <c:v>499.67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65A-984A-EC32C3CE1066}"/>
            </c:ext>
          </c:extLst>
        </c:ser>
        <c:ser>
          <c:idx val="1"/>
          <c:order val="1"/>
          <c:tx>
            <c:strRef>
              <c:f>Sheet4!$D$3</c:f>
              <c:strCache>
                <c:ptCount val="1"/>
                <c:pt idx="0">
                  <c:v>OBSS Load: 50 Mbps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Sheet4!$B$4:$B$6</c:f>
              <c:strCache>
                <c:ptCount val="3"/>
                <c:pt idx="0">
                  <c:v>11ax content channel design (1, 2, 1, 2)</c:v>
                </c:pt>
                <c:pt idx="1">
                  <c:v>METHOD 1 (Set Virtual P20)</c:v>
                </c:pt>
                <c:pt idx="2">
                  <c:v>METHOD 2 (Decode 80 MHz)</c:v>
                </c:pt>
              </c:strCache>
            </c:strRef>
          </c:cat>
          <c:val>
            <c:numRef>
              <c:f>Sheet4!$D$4:$D$6</c:f>
              <c:numCache>
                <c:formatCode>General</c:formatCode>
                <c:ptCount val="3"/>
                <c:pt idx="0">
                  <c:v>181.8</c:v>
                </c:pt>
                <c:pt idx="1">
                  <c:v>157.25</c:v>
                </c:pt>
                <c:pt idx="2">
                  <c:v>178.98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65A-984A-EC32C3CE10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40857968"/>
        <c:axId val="753001520"/>
      </c:barChart>
      <c:catAx>
        <c:axId val="84085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753001520"/>
        <c:crosses val="autoZero"/>
        <c:auto val="1"/>
        <c:lblAlgn val="ctr"/>
        <c:lblOffset val="100"/>
        <c:noMultiLvlLbl val="0"/>
      </c:catAx>
      <c:valAx>
        <c:axId val="7530015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>
                    <a:solidFill>
                      <a:schemeClr val="tx1"/>
                    </a:solidFill>
                  </a:rPr>
                  <a:t>Throughput (Mbps)</a:t>
                </a:r>
                <a:endParaRPr lang="ko-KR" altLang="en-US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crossAx val="84085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b="1" dirty="0">
                <a:solidFill>
                  <a:schemeClr val="tx1"/>
                </a:solidFill>
              </a:rPr>
              <a:t>OBSS Load: 50 Mbps</a:t>
            </a:r>
            <a:endParaRPr lang="ko-KR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7486764705882353"/>
          <c:y val="0.858253888888888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7.29921568627451E-2"/>
          <c:y val="4.2968333333333331E-2"/>
          <c:w val="0.91326797385620895"/>
          <c:h val="0.64518833333333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Sheet4!$C$40</c:f>
              <c:strCache>
                <c:ptCount val="1"/>
                <c:pt idx="0">
                  <c:v>11ax content channel design (1, 2, 1, 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Sheet4!$D$39:$S$39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Sheet4!$D$40:$S$40</c:f>
              <c:numCache>
                <c:formatCode>General</c:formatCode>
                <c:ptCount val="16"/>
                <c:pt idx="0">
                  <c:v>54.827000000000005</c:v>
                </c:pt>
                <c:pt idx="1">
                  <c:v>37.993000000000002</c:v>
                </c:pt>
                <c:pt idx="2">
                  <c:v>17.369</c:v>
                </c:pt>
                <c:pt idx="3">
                  <c:v>14.978</c:v>
                </c:pt>
                <c:pt idx="4">
                  <c:v>21.998999999999999</c:v>
                </c:pt>
                <c:pt idx="5">
                  <c:v>17.54</c:v>
                </c:pt>
                <c:pt idx="6">
                  <c:v>14.648</c:v>
                </c:pt>
                <c:pt idx="7">
                  <c:v>15.745000000000001</c:v>
                </c:pt>
                <c:pt idx="8">
                  <c:v>14.565</c:v>
                </c:pt>
                <c:pt idx="9">
                  <c:v>18.908000000000001</c:v>
                </c:pt>
                <c:pt idx="10">
                  <c:v>18.818999999999999</c:v>
                </c:pt>
                <c:pt idx="11">
                  <c:v>16.34</c:v>
                </c:pt>
                <c:pt idx="12">
                  <c:v>18.666</c:v>
                </c:pt>
                <c:pt idx="13">
                  <c:v>17.387</c:v>
                </c:pt>
                <c:pt idx="14">
                  <c:v>13.044</c:v>
                </c:pt>
                <c:pt idx="15">
                  <c:v>17.832000000000001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F3-46D3-B4E1-253D5F12B5D9}"/>
            </c:ext>
          </c:extLst>
        </c:ser>
        <c:ser>
          <c:idx val="1"/>
          <c:order val="1"/>
          <c:tx>
            <c:strRef>
              <c:f>Sheet4!$C$41</c:f>
              <c:strCache>
                <c:ptCount val="1"/>
                <c:pt idx="0">
                  <c:v>METHOD 1 (Set Virtual P20)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Sheet4!$D$39:$S$39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Sheet4!$D$41:$S$41</c:f>
              <c:numCache>
                <c:formatCode>General</c:formatCode>
                <c:ptCount val="16"/>
                <c:pt idx="0">
                  <c:v>54.823999999999998</c:v>
                </c:pt>
                <c:pt idx="1">
                  <c:v>37.950000000000003</c:v>
                </c:pt>
                <c:pt idx="2">
                  <c:v>17.422999999999998</c:v>
                </c:pt>
                <c:pt idx="3">
                  <c:v>14.747</c:v>
                </c:pt>
                <c:pt idx="4">
                  <c:v>17.395</c:v>
                </c:pt>
                <c:pt idx="5">
                  <c:v>13.58</c:v>
                </c:pt>
                <c:pt idx="6">
                  <c:v>6.0933000000000002</c:v>
                </c:pt>
                <c:pt idx="7">
                  <c:v>5.7203999999999997</c:v>
                </c:pt>
                <c:pt idx="8">
                  <c:v>15.934000000000001</c:v>
                </c:pt>
                <c:pt idx="9">
                  <c:v>12.657999999999999</c:v>
                </c:pt>
                <c:pt idx="10">
                  <c:v>6.5450999999999997</c:v>
                </c:pt>
                <c:pt idx="11">
                  <c:v>6.9688999999999997</c:v>
                </c:pt>
                <c:pt idx="12">
                  <c:v>15.363</c:v>
                </c:pt>
                <c:pt idx="13">
                  <c:v>13.133000000000001</c:v>
                </c:pt>
                <c:pt idx="14">
                  <c:v>4.8037999999999998</c:v>
                </c:pt>
                <c:pt idx="15">
                  <c:v>6.3100000000000005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F3-46D3-B4E1-253D5F12B5D9}"/>
            </c:ext>
          </c:extLst>
        </c:ser>
        <c:ser>
          <c:idx val="2"/>
          <c:order val="2"/>
          <c:tx>
            <c:strRef>
              <c:f>Sheet4!$C$42</c:f>
              <c:strCache>
                <c:ptCount val="1"/>
                <c:pt idx="0">
                  <c:v>METHOD 2 (Decode 80 MHz)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Sheet4!$D$39:$S$39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Sheet4!$D$42:$S$42</c:f>
              <c:numCache>
                <c:formatCode>General</c:formatCode>
                <c:ptCount val="16"/>
                <c:pt idx="0">
                  <c:v>54.352000000000004</c:v>
                </c:pt>
                <c:pt idx="1">
                  <c:v>37.633000000000003</c:v>
                </c:pt>
                <c:pt idx="2">
                  <c:v>16.925000000000001</c:v>
                </c:pt>
                <c:pt idx="3">
                  <c:v>14.338000000000001</c:v>
                </c:pt>
                <c:pt idx="4">
                  <c:v>17.408999999999999</c:v>
                </c:pt>
                <c:pt idx="5">
                  <c:v>15.354000000000001</c:v>
                </c:pt>
                <c:pt idx="6">
                  <c:v>15.684000000000001</c:v>
                </c:pt>
                <c:pt idx="7">
                  <c:v>15.310000000000002</c:v>
                </c:pt>
                <c:pt idx="8">
                  <c:v>15.595999999999998</c:v>
                </c:pt>
                <c:pt idx="9">
                  <c:v>15.035000000000002</c:v>
                </c:pt>
                <c:pt idx="10">
                  <c:v>15.914</c:v>
                </c:pt>
                <c:pt idx="11">
                  <c:v>16.11</c:v>
                </c:pt>
                <c:pt idx="12">
                  <c:v>14.823</c:v>
                </c:pt>
                <c:pt idx="13">
                  <c:v>15.370000000000001</c:v>
                </c:pt>
                <c:pt idx="14">
                  <c:v>14.13</c:v>
                </c:pt>
                <c:pt idx="15">
                  <c:v>15.476999999999999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F3-46D3-B4E1-253D5F12B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128160"/>
        <c:axId val="689263952"/>
      </c:barChart>
      <c:catAx>
        <c:axId val="841128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Sub-channel</a:t>
                </a:r>
                <a:r>
                  <a:rPr lang="en-US" altLang="ko-KR" baseline="0"/>
                  <a:t> index</a:t>
                </a:r>
                <a:endParaRPr lang="ko-KR" altLang="en-US"/>
              </a:p>
            </c:rich>
          </c:tx>
          <c:layout>
            <c:manualLayout>
              <c:xMode val="edge"/>
              <c:yMode val="edge"/>
              <c:x val="0.42110539215686266"/>
              <c:y val="0.781277777777777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89263952"/>
        <c:crosses val="autoZero"/>
        <c:auto val="1"/>
        <c:lblAlgn val="ctr"/>
        <c:lblOffset val="100"/>
        <c:noMultiLvlLbl val="0"/>
      </c:catAx>
      <c:valAx>
        <c:axId val="6892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Channel occupancy (%)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4112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339117647058831"/>
          <c:y val="1.8333333333333337E-2"/>
          <c:w val="0.33487352941176468"/>
          <c:h val="0.35719000000000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b="1" dirty="0">
                <a:solidFill>
                  <a:schemeClr val="tx1"/>
                </a:solidFill>
              </a:rPr>
              <a:t>OBSS Load: 10 Mbps</a:t>
            </a:r>
            <a:endParaRPr lang="ko-KR" alt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7071732026143789"/>
          <c:y val="0.85372222222222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8.245490196078431E-2"/>
          <c:y val="4.2968333333333331E-2"/>
          <c:w val="0.90918790849673203"/>
          <c:h val="0.62226777777777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Sheet4!$C$22</c:f>
              <c:strCache>
                <c:ptCount val="1"/>
                <c:pt idx="0">
                  <c:v>11ax content channel design (1, 2, 1, 2)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Sheet4!$D$21:$S$21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Sheet4!$D$22:$S$22</c:f>
              <c:numCache>
                <c:formatCode>General</c:formatCode>
                <c:ptCount val="16"/>
                <c:pt idx="0">
                  <c:v>81.161000000000001</c:v>
                </c:pt>
                <c:pt idx="1">
                  <c:v>70.545999999999992</c:v>
                </c:pt>
                <c:pt idx="2">
                  <c:v>57.818000000000005</c:v>
                </c:pt>
                <c:pt idx="3">
                  <c:v>55.962000000000003</c:v>
                </c:pt>
                <c:pt idx="4">
                  <c:v>50.393000000000001</c:v>
                </c:pt>
                <c:pt idx="5">
                  <c:v>48.559000000000005</c:v>
                </c:pt>
                <c:pt idx="6">
                  <c:v>48.642000000000003</c:v>
                </c:pt>
                <c:pt idx="7">
                  <c:v>47.534999999999997</c:v>
                </c:pt>
                <c:pt idx="8">
                  <c:v>48.435000000000002</c:v>
                </c:pt>
                <c:pt idx="9">
                  <c:v>48.448</c:v>
                </c:pt>
                <c:pt idx="10">
                  <c:v>49.834000000000003</c:v>
                </c:pt>
                <c:pt idx="11">
                  <c:v>48.792999999999999</c:v>
                </c:pt>
                <c:pt idx="12">
                  <c:v>48.856000000000002</c:v>
                </c:pt>
                <c:pt idx="13">
                  <c:v>49.393999999999998</c:v>
                </c:pt>
                <c:pt idx="14">
                  <c:v>47.408000000000001</c:v>
                </c:pt>
                <c:pt idx="15">
                  <c:v>49.726999999999997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10-4F7F-8D0F-106D68CA0361}"/>
            </c:ext>
          </c:extLst>
        </c:ser>
        <c:ser>
          <c:idx val="1"/>
          <c:order val="1"/>
          <c:tx>
            <c:strRef>
              <c:f>Sheet4!$C$23</c:f>
              <c:strCache>
                <c:ptCount val="1"/>
                <c:pt idx="0">
                  <c:v>METHOD 1 (Set Virtual P20)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Sheet4!$D$21:$S$21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Sheet4!$D$23:$S$23</c:f>
              <c:numCache>
                <c:formatCode>General</c:formatCode>
                <c:ptCount val="16"/>
                <c:pt idx="0">
                  <c:v>80.704999999999998</c:v>
                </c:pt>
                <c:pt idx="1">
                  <c:v>70.3</c:v>
                </c:pt>
                <c:pt idx="2">
                  <c:v>57.769000000000005</c:v>
                </c:pt>
                <c:pt idx="3">
                  <c:v>55.701999999999998</c:v>
                </c:pt>
                <c:pt idx="4">
                  <c:v>49.504999999999995</c:v>
                </c:pt>
                <c:pt idx="5">
                  <c:v>44.151000000000003</c:v>
                </c:pt>
                <c:pt idx="6">
                  <c:v>38.133000000000003</c:v>
                </c:pt>
                <c:pt idx="7">
                  <c:v>37.047999999999995</c:v>
                </c:pt>
                <c:pt idx="8">
                  <c:v>48.241</c:v>
                </c:pt>
                <c:pt idx="9">
                  <c:v>43.356000000000002</c:v>
                </c:pt>
                <c:pt idx="10">
                  <c:v>37.860999999999997</c:v>
                </c:pt>
                <c:pt idx="11">
                  <c:v>37.192999999999998</c:v>
                </c:pt>
                <c:pt idx="12">
                  <c:v>48.335999999999999</c:v>
                </c:pt>
                <c:pt idx="13">
                  <c:v>44.324999999999996</c:v>
                </c:pt>
                <c:pt idx="14">
                  <c:v>35.996000000000002</c:v>
                </c:pt>
                <c:pt idx="15">
                  <c:v>37.769000000000005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10-4F7F-8D0F-106D68CA0361}"/>
            </c:ext>
          </c:extLst>
        </c:ser>
        <c:ser>
          <c:idx val="2"/>
          <c:order val="2"/>
          <c:tx>
            <c:strRef>
              <c:f>Sheet4!$C$24</c:f>
              <c:strCache>
                <c:ptCount val="1"/>
                <c:pt idx="0">
                  <c:v>METHOD 2 (Decode 80 MHz)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Sheet4!$D$21:$S$21</c:f>
              <c:strCache>
                <c:ptCount val="16"/>
                <c:pt idx="0">
                  <c:v>1 (P20)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strCache>
            </c:strRef>
          </c:cat>
          <c:val>
            <c:numRef>
              <c:f>Sheet4!$D$24:$S$24</c:f>
              <c:numCache>
                <c:formatCode>General</c:formatCode>
                <c:ptCount val="16"/>
                <c:pt idx="0">
                  <c:v>80.509</c:v>
                </c:pt>
                <c:pt idx="1">
                  <c:v>69.896999999999991</c:v>
                </c:pt>
                <c:pt idx="2">
                  <c:v>57.494999999999997</c:v>
                </c:pt>
                <c:pt idx="3">
                  <c:v>55.63</c:v>
                </c:pt>
                <c:pt idx="4">
                  <c:v>48.941000000000003</c:v>
                </c:pt>
                <c:pt idx="5">
                  <c:v>47.823999999999998</c:v>
                </c:pt>
                <c:pt idx="6">
                  <c:v>48.563000000000002</c:v>
                </c:pt>
                <c:pt idx="7">
                  <c:v>47.404000000000003</c:v>
                </c:pt>
                <c:pt idx="8">
                  <c:v>47.19</c:v>
                </c:pt>
                <c:pt idx="9">
                  <c:v>47.05</c:v>
                </c:pt>
                <c:pt idx="10">
                  <c:v>48.76</c:v>
                </c:pt>
                <c:pt idx="11">
                  <c:v>48.146000000000001</c:v>
                </c:pt>
                <c:pt idx="12">
                  <c:v>47.338000000000001</c:v>
                </c:pt>
                <c:pt idx="13">
                  <c:v>48.082000000000001</c:v>
                </c:pt>
                <c:pt idx="14">
                  <c:v>46.819000000000003</c:v>
                </c:pt>
                <c:pt idx="15">
                  <c:v>48.535000000000004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10-4F7F-8D0F-106D68CA0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128160"/>
        <c:axId val="689263952"/>
      </c:barChart>
      <c:catAx>
        <c:axId val="841128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Sub-channel</a:t>
                </a:r>
                <a:r>
                  <a:rPr lang="en-US" altLang="ko-KR" baseline="0"/>
                  <a:t> index</a:t>
                </a:r>
                <a:endParaRPr lang="ko-KR" altLang="en-US"/>
              </a:p>
            </c:rich>
          </c:tx>
          <c:layout>
            <c:manualLayout>
              <c:xMode val="edge"/>
              <c:yMode val="edge"/>
              <c:x val="0.41815228758169937"/>
              <c:y val="0.772468333333333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89263952"/>
        <c:crosses val="autoZero"/>
        <c:auto val="1"/>
        <c:lblAlgn val="ctr"/>
        <c:lblOffset val="100"/>
        <c:noMultiLvlLbl val="0"/>
      </c:catAx>
      <c:valAx>
        <c:axId val="6892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Channel occupancy (%)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4112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2020-04-07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2020-04-07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4" y="2130429"/>
            <a:ext cx="103632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4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7" indent="0" algn="ctr">
              <a:buNone/>
              <a:defRPr/>
            </a:lvl4pPr>
            <a:lvl5pPr marL="1151968" indent="0" algn="ctr">
              <a:buNone/>
              <a:defRPr/>
            </a:lvl5pPr>
            <a:lvl6pPr marL="1439959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83999" indent="0" algn="ctr">
              <a:buNone/>
              <a:defRPr/>
            </a:lvl2pPr>
            <a:lvl3pPr marL="767997" indent="0" algn="ctr">
              <a:buNone/>
              <a:defRPr/>
            </a:lvl3pPr>
            <a:lvl4pPr marL="1151996" indent="0" algn="ctr">
              <a:buNone/>
              <a:defRPr/>
            </a:lvl4pPr>
            <a:lvl5pPr marL="1535995" indent="0" algn="ctr">
              <a:buNone/>
              <a:defRPr/>
            </a:lvl5pPr>
            <a:lvl6pPr marL="1919994" indent="0" algn="ctr">
              <a:buNone/>
              <a:defRPr/>
            </a:lvl6pPr>
            <a:lvl7pPr marL="2303992" indent="0" algn="ctr">
              <a:buNone/>
              <a:defRPr/>
            </a:lvl7pPr>
            <a:lvl8pPr marL="2687992" indent="0" algn="ctr">
              <a:buNone/>
              <a:defRPr/>
            </a:lvl8pPr>
            <a:lvl9pPr marL="307199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8B34EF4-9150-4583-814B-7AF09126E70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0C8D682-BC9B-4D56-839A-769495487B8F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671998" indent="-288000">
              <a:buFont typeface="Times New Roman" panose="02020603050405020304" pitchFamily="18" charset="0"/>
              <a:buChar char="–"/>
              <a:defRPr/>
            </a:lvl2pPr>
            <a:lvl3pPr marL="1007997" indent="-240000">
              <a:buFont typeface="Arial" panose="020B0604020202020204" pitchFamily="34" charset="0"/>
              <a:buChar char="•"/>
              <a:defRPr/>
            </a:lvl3pPr>
            <a:lvl4pPr marL="1391996" indent="-240000">
              <a:buFont typeface="Times New Roman" panose="02020603050405020304" pitchFamily="18" charset="0"/>
              <a:buChar char="–"/>
              <a:defRPr/>
            </a:lvl4pPr>
            <a:lvl5pPr marL="1775995" indent="-240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14CFED0-347A-49FB-8C37-0F23727CFB99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D4E9998-68FE-4080-BA30-532414E462F4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5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8"/>
            <a:ext cx="10363200" cy="1500187"/>
          </a:xfrm>
        </p:spPr>
        <p:txBody>
          <a:bodyPr anchor="b"/>
          <a:lstStyle>
            <a:lvl1pPr marL="0" indent="0">
              <a:buNone/>
              <a:defRPr sz="1700"/>
            </a:lvl1pPr>
            <a:lvl2pPr marL="383999" indent="0">
              <a:buNone/>
              <a:defRPr sz="1500"/>
            </a:lvl2pPr>
            <a:lvl3pPr marL="767997" indent="0">
              <a:buNone/>
              <a:defRPr sz="1300"/>
            </a:lvl3pPr>
            <a:lvl4pPr marL="1151996" indent="0">
              <a:buNone/>
              <a:defRPr sz="1200"/>
            </a:lvl4pPr>
            <a:lvl5pPr marL="1535995" indent="0">
              <a:buNone/>
              <a:defRPr sz="1200"/>
            </a:lvl5pPr>
            <a:lvl6pPr marL="1919994" indent="0">
              <a:buNone/>
              <a:defRPr sz="1200"/>
            </a:lvl6pPr>
            <a:lvl7pPr marL="2303992" indent="0">
              <a:buNone/>
              <a:defRPr sz="1200"/>
            </a:lvl7pPr>
            <a:lvl8pPr marL="2687992" indent="0">
              <a:buNone/>
              <a:defRPr sz="1200"/>
            </a:lvl8pPr>
            <a:lvl9pPr marL="307199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3A0ECB2-4EC2-4C89-B344-67422464E58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DEA6B01-20A5-4129-B0C9-150568CC8C33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6" y="1981206"/>
            <a:ext cx="5077884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6"/>
            <a:ext cx="5080000" cy="4113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6C7BBF-7DDB-42AD-96A8-C260DF4E00F4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5EB9864-3D09-4DF8-849D-508A9AD87B70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999" indent="0">
              <a:buNone/>
              <a:defRPr sz="1700" b="1"/>
            </a:lvl2pPr>
            <a:lvl3pPr marL="767997" indent="0">
              <a:buNone/>
              <a:defRPr sz="1500" b="1"/>
            </a:lvl3pPr>
            <a:lvl4pPr marL="1151996" indent="0">
              <a:buNone/>
              <a:defRPr sz="1300" b="1"/>
            </a:lvl4pPr>
            <a:lvl5pPr marL="1535995" indent="0">
              <a:buNone/>
              <a:defRPr sz="1300" b="1"/>
            </a:lvl5pPr>
            <a:lvl6pPr marL="1919994" indent="0">
              <a:buNone/>
              <a:defRPr sz="1300" b="1"/>
            </a:lvl6pPr>
            <a:lvl7pPr marL="2303992" indent="0">
              <a:buNone/>
              <a:defRPr sz="1300" b="1"/>
            </a:lvl7pPr>
            <a:lvl8pPr marL="2687992" indent="0">
              <a:buNone/>
              <a:defRPr sz="1300" b="1"/>
            </a:lvl8pPr>
            <a:lvl9pPr marL="307199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9"/>
            <a:ext cx="5386917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999" indent="0">
              <a:buNone/>
              <a:defRPr sz="1700" b="1"/>
            </a:lvl2pPr>
            <a:lvl3pPr marL="767997" indent="0">
              <a:buNone/>
              <a:defRPr sz="1500" b="1"/>
            </a:lvl3pPr>
            <a:lvl4pPr marL="1151996" indent="0">
              <a:buNone/>
              <a:defRPr sz="1300" b="1"/>
            </a:lvl4pPr>
            <a:lvl5pPr marL="1535995" indent="0">
              <a:buNone/>
              <a:defRPr sz="1300" b="1"/>
            </a:lvl5pPr>
            <a:lvl6pPr marL="1919994" indent="0">
              <a:buNone/>
              <a:defRPr sz="1300" b="1"/>
            </a:lvl6pPr>
            <a:lvl7pPr marL="2303992" indent="0">
              <a:buNone/>
              <a:defRPr sz="1300" b="1"/>
            </a:lvl7pPr>
            <a:lvl8pPr marL="2687992" indent="0">
              <a:buNone/>
              <a:defRPr sz="1300" b="1"/>
            </a:lvl8pPr>
            <a:lvl9pPr marL="307199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9"/>
            <a:ext cx="5389033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EF3118E-3558-4FD3-8B47-05557E228ED8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FD0CA2F-FEE2-40D7-9870-646F79A6EF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07C2163-45D4-41B9-8FE6-A4E557867CB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38DC534-269B-4268-B8B8-9CFAE0F3F6DF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CA052BA-0C77-4C44-9F18-4884DD6BD639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8D8291-C252-40B9-AE8F-BD69A8059AE8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BFF8B1-4121-4A11-AF3A-E23C3376B9D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1DD13EB-0A15-42E4-A24F-270338575B44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5" y="685806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685806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EC08416-35A4-4549-AA70-BF46A3205713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993116-5D0C-4770-BA32-DDF8D5036E12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6" indent="-215993">
              <a:buFont typeface="Times New Roman" panose="02020603050405020304" pitchFamily="18" charset="0"/>
              <a:buChar char="–"/>
              <a:defRPr/>
            </a:lvl2pPr>
            <a:lvl3pPr marL="755980" indent="-179997">
              <a:buFont typeface="Arial" panose="020B0604020202020204" pitchFamily="34" charset="0"/>
              <a:buChar char="•"/>
              <a:defRPr/>
            </a:lvl3pPr>
            <a:lvl4pPr marL="1043972" indent="-179997">
              <a:buFont typeface="Times New Roman" panose="02020603050405020304" pitchFamily="18" charset="0"/>
              <a:buChar char="–"/>
              <a:defRPr/>
            </a:lvl4pPr>
            <a:lvl5pPr marL="1331963" indent="-179997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9" y="4406902"/>
            <a:ext cx="10363200" cy="136207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9" y="2906718"/>
            <a:ext cx="10363200" cy="1500187"/>
          </a:xfrm>
        </p:spPr>
        <p:txBody>
          <a:bodyPr anchor="b"/>
          <a:lstStyle>
            <a:lvl1pPr marL="0" indent="0">
              <a:buNone/>
              <a:defRPr sz="1300"/>
            </a:lvl1pPr>
            <a:lvl2pPr marL="287992" indent="0">
              <a:buNone/>
              <a:defRPr sz="1200"/>
            </a:lvl2pPr>
            <a:lvl3pPr marL="575984" indent="0">
              <a:buNone/>
              <a:defRPr sz="1000"/>
            </a:lvl3pPr>
            <a:lvl4pPr marL="863977" indent="0">
              <a:buNone/>
              <a:defRPr sz="900"/>
            </a:lvl4pPr>
            <a:lvl5pPr marL="1151968" indent="0">
              <a:buNone/>
              <a:defRPr sz="900"/>
            </a:lvl5pPr>
            <a:lvl6pPr marL="1439959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7" y="1981201"/>
            <a:ext cx="5077884" cy="411321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7" y="1981201"/>
            <a:ext cx="5080000" cy="411321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9"/>
            <a:ext cx="5386917" cy="63976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300" b="1"/>
            </a:lvl2pPr>
            <a:lvl3pPr marL="575984" indent="0">
              <a:buNone/>
              <a:defRPr sz="1200" b="1"/>
            </a:lvl3pPr>
            <a:lvl4pPr marL="863977" indent="0">
              <a:buNone/>
              <a:defRPr sz="1000" b="1"/>
            </a:lvl4pPr>
            <a:lvl5pPr marL="1151968" indent="0">
              <a:buNone/>
              <a:defRPr sz="1000" b="1"/>
            </a:lvl5pPr>
            <a:lvl6pPr marL="1439959" indent="0">
              <a:buNone/>
              <a:defRPr sz="1000" b="1"/>
            </a:lvl6pPr>
            <a:lvl7pPr marL="1727951" indent="0">
              <a:buNone/>
              <a:defRPr sz="1000" b="1"/>
            </a:lvl7pPr>
            <a:lvl8pPr marL="2015944" indent="0">
              <a:buNone/>
              <a:defRPr sz="1000" b="1"/>
            </a:lvl8pPr>
            <a:lvl9pPr marL="2303937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9"/>
            <a:ext cx="5386917" cy="395128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9"/>
            <a:ext cx="5389033" cy="639763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300" b="1"/>
            </a:lvl2pPr>
            <a:lvl3pPr marL="575984" indent="0">
              <a:buNone/>
              <a:defRPr sz="1200" b="1"/>
            </a:lvl3pPr>
            <a:lvl4pPr marL="863977" indent="0">
              <a:buNone/>
              <a:defRPr sz="1000" b="1"/>
            </a:lvl4pPr>
            <a:lvl5pPr marL="1151968" indent="0">
              <a:buNone/>
              <a:defRPr sz="1000" b="1"/>
            </a:lvl5pPr>
            <a:lvl6pPr marL="1439959" indent="0">
              <a:buNone/>
              <a:defRPr sz="1000" b="1"/>
            </a:lvl6pPr>
            <a:lvl7pPr marL="1727951" indent="0">
              <a:buNone/>
              <a:defRPr sz="1000" b="1"/>
            </a:lvl7pPr>
            <a:lvl8pPr marL="2015944" indent="0">
              <a:buNone/>
              <a:defRPr sz="1000" b="1"/>
            </a:lvl8pPr>
            <a:lvl9pPr marL="2303937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9"/>
            <a:ext cx="5389033" cy="3951288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9" y="685802"/>
            <a:ext cx="2588684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4" y="685802"/>
            <a:ext cx="75692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dirty="0"/>
              <a:t>Apr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6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6" y="1981201"/>
            <a:ext cx="10361084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26" y="333381"/>
            <a:ext cx="2499764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Apr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9" y="647542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1" y="6475417"/>
            <a:ext cx="704849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000"/>
              <a:t>Slide</a:t>
            </a:r>
            <a:r>
              <a:rPr lang="en-GB"/>
              <a:t> </a:t>
            </a:r>
            <a:fld id="{D09C756B-EB39-4236-ADBB-73052B179AE4}" type="slidenum">
              <a:rPr lang="en-GB" smtClean="0"/>
              <a:pPr defTabSz="282992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4" y="609604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88" rIns="57579" bIns="28788"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93" y="6475416"/>
            <a:ext cx="596317" cy="15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Submission</a:t>
            </a:r>
            <a:endParaRPr lang="en-GB" sz="9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88" rIns="57579" bIns="28788"/>
          <a:lstStyle/>
          <a:p>
            <a:pPr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11" y="357166"/>
            <a:ext cx="466728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pPr>
            <a:r>
              <a:rPr lang="en-GB" sz="1500" b="1" dirty="0">
                <a:solidFill>
                  <a:srgbClr val="000000"/>
                </a:solidFill>
                <a:cs typeface="Arial Unicode MS" charset="0"/>
              </a:rPr>
              <a:t>doc.: IEEE 802.11-20/129r0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7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1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4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9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1" indent="-143996" algn="ctr" defTabSz="282992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3" indent="-215993" algn="l" defTabSz="282992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6" indent="-215993" algn="l" defTabSz="282992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00">
          <a:solidFill>
            <a:srgbClr val="000000"/>
          </a:solidFill>
          <a:latin typeface="+mn-lt"/>
          <a:ea typeface="+mn-ea"/>
        </a:defRPr>
      </a:lvl2pPr>
      <a:lvl3pPr marL="755980" indent="-179997" algn="l" defTabSz="282992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2" indent="-179997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000">
          <a:solidFill>
            <a:srgbClr val="000000"/>
          </a:solidFill>
          <a:latin typeface="+mn-lt"/>
          <a:ea typeface="+mn-ea"/>
        </a:defRPr>
      </a:lvl4pPr>
      <a:lvl5pPr marL="1331963" indent="-179997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000">
          <a:solidFill>
            <a:srgbClr val="000000"/>
          </a:solidFill>
          <a:latin typeface="+mn-lt"/>
          <a:ea typeface="+mn-ea"/>
        </a:defRPr>
      </a:lvl5pPr>
      <a:lvl6pPr marL="1583957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6pPr>
      <a:lvl7pPr marL="1871949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7pPr>
      <a:lvl8pPr marL="2159940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8pPr>
      <a:lvl9pPr marL="2447931" indent="-143996" algn="l" defTabSz="282992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7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8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9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7" algn="l" defTabSz="57598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5" y="685802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5" y="1981206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1" y="6475419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  <a:defRPr sz="10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37733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1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6772" tIns="38386" rIns="76772" bIns="38386"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90" y="6475413"/>
            <a:ext cx="596317" cy="15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767997" algn="l"/>
                <a:tab pos="1535995" algn="l"/>
                <a:tab pos="2303992" algn="l"/>
                <a:tab pos="3071990" algn="l"/>
                <a:tab pos="3839989" algn="l"/>
                <a:tab pos="4607986" algn="l"/>
                <a:tab pos="5375984" algn="l"/>
                <a:tab pos="6143982" algn="l"/>
                <a:tab pos="6911979" algn="l"/>
                <a:tab pos="7679977" algn="l"/>
                <a:tab pos="8447974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6772" tIns="38386" rIns="76772" bIns="38386"/>
          <a:lstStyle/>
          <a:p>
            <a:pPr defTabSz="37733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76EDC51-DDCF-40E8-A1A4-33D881B82035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lvl1pPr marL="0" marR="0" indent="0" algn="l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1BBAB2C-AC56-4C78-904E-D4A43183774F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lvl1pPr marL="0" marR="0" indent="0" algn="r" defTabSz="28299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lvl1pPr>
          </a:lstStyle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667511" y="357166"/>
            <a:ext cx="466728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82992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8" algn="l"/>
                <a:tab pos="1727951" algn="l"/>
                <a:tab pos="2303937" algn="l"/>
                <a:tab pos="2879921" algn="l"/>
                <a:tab pos="3455903" algn="l"/>
                <a:tab pos="4031887" algn="l"/>
                <a:tab pos="4607871" algn="l"/>
                <a:tab pos="5183855" algn="l"/>
                <a:tab pos="5759840" algn="l"/>
                <a:tab pos="6335823" algn="l"/>
              </a:tabLst>
              <a:defRPr/>
            </a:pPr>
            <a:r>
              <a:rPr lang="en-GB" sz="1500" b="1" dirty="0">
                <a:solidFill>
                  <a:srgbClr val="000000"/>
                </a:solidFill>
                <a:cs typeface="Arial Unicode MS" charset="0"/>
              </a:rPr>
              <a:t>doc.: IEEE 802.11-20/129r0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+mj-lt"/>
          <a:ea typeface="+mj-ea"/>
          <a:cs typeface="+mj-cs"/>
        </a:defRPr>
      </a:lvl1pPr>
      <a:lvl2pPr marL="623998" indent="-240000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959997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343996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727994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111994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495992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879992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263990" indent="-191999" algn="ctr" defTabSz="37733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7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88000" indent="-288000" algn="l" defTabSz="377333" rtl="0" eaLnBrk="1" fontAlgn="base" hangingPunct="1">
        <a:spcBef>
          <a:spcPts val="50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71998" indent="-288000" algn="l" defTabSz="377333" rtl="0" eaLnBrk="1" fontAlgn="base" hangingPunct="1">
        <a:spcBef>
          <a:spcPts val="42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700">
          <a:solidFill>
            <a:srgbClr val="000000"/>
          </a:solidFill>
          <a:latin typeface="+mn-lt"/>
          <a:ea typeface="+mn-ea"/>
        </a:defRPr>
      </a:lvl2pPr>
      <a:lvl3pPr marL="1007997" indent="-240000" algn="l" defTabSz="37733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391996" indent="-240000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00">
          <a:solidFill>
            <a:srgbClr val="000000"/>
          </a:solidFill>
          <a:latin typeface="+mn-lt"/>
          <a:ea typeface="+mn-ea"/>
        </a:defRPr>
      </a:lvl4pPr>
      <a:lvl5pPr marL="1775995" indent="-240000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00">
          <a:solidFill>
            <a:srgbClr val="000000"/>
          </a:solidFill>
          <a:latin typeface="+mn-lt"/>
          <a:ea typeface="+mn-ea"/>
        </a:defRPr>
      </a:lvl5pPr>
      <a:lvl6pPr marL="2111994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6pPr>
      <a:lvl7pPr marL="2495992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7pPr>
      <a:lvl8pPr marL="2879992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8pPr>
      <a:lvl9pPr marL="3263990" indent="-191999" algn="l" defTabSz="377333" rtl="0" eaLnBrk="1" fontAlgn="base" hangingPunct="1">
        <a:spcBef>
          <a:spcPts val="33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3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999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7997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1996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995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94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3992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7992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1990" algn="l" defTabSz="76799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26" y="773944"/>
            <a:ext cx="10291224" cy="1214897"/>
          </a:xfrm>
          <a:ln/>
        </p:spPr>
        <p:txBody>
          <a:bodyPr/>
          <a:lstStyle/>
          <a:p>
            <a:pPr>
              <a:tabLst>
                <a:tab pos="0" algn="l"/>
                <a:tab pos="575933" algn="l"/>
                <a:tab pos="1151865" algn="l"/>
                <a:tab pos="1727799" algn="l"/>
                <a:tab pos="2303733" algn="l"/>
                <a:tab pos="2879664" algn="l"/>
                <a:tab pos="3455597" algn="l"/>
                <a:tab pos="4031528" algn="l"/>
                <a:tab pos="4607461" algn="l"/>
                <a:tab pos="5183393" algn="l"/>
                <a:tab pos="5759326" algn="l"/>
                <a:tab pos="6335260" algn="l"/>
              </a:tabLst>
            </a:pPr>
            <a:r>
              <a:rPr lang="en-US" altLang="ko-KR" sz="2800" dirty="0"/>
              <a:t>Further Discussions on</a:t>
            </a:r>
            <a:br>
              <a:rPr lang="en-US" altLang="ko-KR" sz="2800" dirty="0"/>
            </a:br>
            <a:r>
              <a:rPr lang="en-US" altLang="ko-KR" sz="2800" dirty="0"/>
              <a:t>Preamble Puncturing and SIG-B (EHT-SIG)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95603" y="2111755"/>
            <a:ext cx="6400800" cy="476251"/>
          </a:xfrm>
          <a:ln/>
        </p:spPr>
        <p:txBody>
          <a:bodyPr>
            <a:normAutofit/>
          </a:bodyPr>
          <a:lstStyle/>
          <a:p>
            <a:pPr>
              <a:spcBef>
                <a:spcPts val="315"/>
              </a:spcBef>
              <a:tabLst>
                <a:tab pos="574933" algn="l"/>
                <a:tab pos="1150866" algn="l"/>
                <a:tab pos="1726801" algn="l"/>
                <a:tab pos="2302731" algn="l"/>
                <a:tab pos="2878664" algn="l"/>
                <a:tab pos="3454596" algn="l"/>
                <a:tab pos="4030529" algn="l"/>
                <a:tab pos="4606463" algn="l"/>
                <a:tab pos="5182394" algn="l"/>
                <a:tab pos="5758328" algn="l"/>
                <a:tab pos="6334260" algn="l"/>
              </a:tabLst>
            </a:pPr>
            <a:r>
              <a:rPr lang="en-GB" sz="1700" dirty="0"/>
              <a:t>Date:</a:t>
            </a:r>
            <a:r>
              <a:rPr lang="en-GB" sz="1700" b="0" dirty="0"/>
              <a:t> 2020-04-08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69331" y="2492896"/>
            <a:ext cx="108585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58019" tIns="29011" rIns="58019" bIns="29011"/>
          <a:lstStyle/>
          <a:p>
            <a:pPr defTabSz="282966" eaLnBrk="0" fontAlgn="base" latinLnBrk="0" hangingPunct="0"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215974" algn="l"/>
                <a:tab pos="791908" algn="l"/>
                <a:tab pos="1367840" algn="l"/>
                <a:tab pos="1943773" algn="l"/>
                <a:tab pos="2519704" algn="l"/>
                <a:tab pos="3095638" algn="l"/>
                <a:tab pos="3671571" algn="l"/>
                <a:tab pos="4247502" algn="l"/>
                <a:tab pos="4823436" algn="l"/>
                <a:tab pos="5399367" algn="l"/>
                <a:tab pos="5975301" algn="l"/>
                <a:tab pos="6551231" algn="l"/>
              </a:tabLst>
            </a:pPr>
            <a:r>
              <a:rPr lang="en-GB" sz="17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631830"/>
              </p:ext>
            </p:extLst>
          </p:nvPr>
        </p:nvGraphicFramePr>
        <p:xfrm>
          <a:off x="2351584" y="2852937"/>
          <a:ext cx="7488832" cy="1781508"/>
        </p:xfrm>
        <a:graphic>
          <a:graphicData uri="http://schemas.openxmlformats.org/drawingml/2006/table">
            <a:tbl>
              <a:tblPr/>
              <a:tblGrid>
                <a:gridCol w="1735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Sanghyun Kim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WILUS, Inc.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+82-31-712-0524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20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95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9" name="날짜 개체 틀 4">
            <a:extLst>
              <a:ext uri="{FF2B5EF4-FFF2-40B4-BE49-F238E27FC236}">
                <a16:creationId xmlns:a16="http://schemas.microsoft.com/office/drawing/2014/main" id="{64B328D9-DB8D-4931-B88A-94F3FD13E834}"/>
              </a:ext>
            </a:extLst>
          </p:cNvPr>
          <p:cNvSpPr txBox="1">
            <a:spLocks/>
          </p:cNvSpPr>
          <p:nvPr/>
        </p:nvSpPr>
        <p:spPr>
          <a:xfrm>
            <a:off x="929226" y="333381"/>
            <a:ext cx="2499764" cy="273051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500" b="1" dirty="0">
                <a:solidFill>
                  <a:srgbClr val="000000"/>
                </a:solidFill>
              </a:rPr>
              <a:t>Apr 2020</a:t>
            </a:r>
            <a:endParaRPr lang="en-GB" altLang="ko-KR" sz="1500" b="1" dirty="0">
              <a:solidFill>
                <a:srgbClr val="000000"/>
              </a:solidFill>
            </a:endParaRPr>
          </a:p>
        </p:txBody>
      </p:sp>
      <p:sp>
        <p:nvSpPr>
          <p:cNvPr id="10" name="바닥글 개체 틀 5">
            <a:extLst>
              <a:ext uri="{FF2B5EF4-FFF2-40B4-BE49-F238E27FC236}">
                <a16:creationId xmlns:a16="http://schemas.microsoft.com/office/drawing/2014/main" id="{8C75D677-5A5B-4E9A-B5C5-164E29ED4DC3}"/>
              </a:ext>
            </a:extLst>
          </p:cNvPr>
          <p:cNvSpPr txBox="1">
            <a:spLocks/>
          </p:cNvSpPr>
          <p:nvPr/>
        </p:nvSpPr>
        <p:spPr>
          <a:xfrm>
            <a:off x="7143759" y="6475423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ko-KR" sz="1000" dirty="0">
                <a:solidFill>
                  <a:srgbClr val="000000"/>
                </a:solidFill>
              </a:rPr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66381D-7B46-4A66-963B-B546094B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</a:t>
            </a:r>
            <a:r>
              <a:rPr lang="ko-KR" altLang="en-US" dirty="0"/>
              <a:t> </a:t>
            </a:r>
            <a:r>
              <a:rPr lang="en-US" altLang="ko-KR" dirty="0"/>
              <a:t>Poll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D1AF81-6516-4D15-AF82-AFF5DAAE0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for preamble decoding in the non-primary segment?</a:t>
            </a:r>
          </a:p>
          <a:p>
            <a:pPr lvl="1"/>
            <a:r>
              <a:rPr lang="en-US" altLang="ko-KR" dirty="0"/>
              <a:t>Opt. 1 : Set virtual P20 for each non-P80 segments </a:t>
            </a:r>
          </a:p>
          <a:p>
            <a:pPr lvl="2"/>
            <a:r>
              <a:rPr lang="en-US" altLang="ko-KR" sz="1600" dirty="0"/>
              <a:t>A virtual P20 channel cannot be punctured when its non-P80 segment has non-punctured channels 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Opt. 2 : Parallel decoding of four 20 MHz sub-channels</a:t>
            </a:r>
          </a:p>
          <a:p>
            <a:pPr lvl="2"/>
            <a:r>
              <a:rPr lang="en-US" altLang="ko-KR" sz="1600" dirty="0"/>
              <a:t>STAs parked in a non-P80 segment decode all four 20 MHz sub-channels to detect non-punctured sub-channels of the segment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2EBB14C-E2A8-4A55-9DC7-A81AF9AAB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4D5D88-3C31-4903-817C-390BABC46EC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80DE2A-D7E4-40DD-B9BC-40AAFC643FE7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161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E87D01C-F658-4BAB-9F74-E4289E840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D8A1D8-CBD0-4560-8E75-2110AFAA655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F67010-F075-40A4-9639-126E37619C95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54F631E0-D31D-48D9-A383-F2DF66FE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685802"/>
            <a:ext cx="10361084" cy="1065213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EFA183A8-1BA6-4B0B-BD67-74B4AF46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5" y="1981206"/>
            <a:ext cx="10361084" cy="4113213"/>
          </a:xfrm>
        </p:spPr>
        <p:txBody>
          <a:bodyPr/>
          <a:lstStyle/>
          <a:p>
            <a:r>
              <a:rPr lang="en-US" altLang="ko-KR" dirty="0"/>
              <a:t>[1] 11-19-1262-08-00be-specificication-framework-for-tgbe</a:t>
            </a:r>
          </a:p>
          <a:p>
            <a:r>
              <a:rPr lang="en-US" altLang="ko-KR" dirty="0"/>
              <a:t>[2]</a:t>
            </a:r>
            <a:r>
              <a:rPr lang="ko-KR" altLang="en-US" dirty="0"/>
              <a:t> </a:t>
            </a:r>
            <a:r>
              <a:rPr lang="en-US" altLang="ko-KR" dirty="0"/>
              <a:t>11-19-1242-00-00be-wider-bandwidth-channel-access-in-eht</a:t>
            </a:r>
          </a:p>
          <a:p>
            <a:r>
              <a:rPr lang="en-US" altLang="ko-KR" dirty="0"/>
              <a:t>[3] 11-19-1190-00-00be-improved-preamble-puncturing-in-802-11be</a:t>
            </a:r>
          </a:p>
          <a:p>
            <a:r>
              <a:rPr lang="en-US" altLang="ko-KR" dirty="0"/>
              <a:t>[4] 11-19-1606-00-00be-preamble-puncturing-and-sig-b-signaling</a:t>
            </a:r>
          </a:p>
          <a:p>
            <a:r>
              <a:rPr lang="en-US" altLang="ko-KR" dirty="0"/>
              <a:t>[5] 11-20-0439-00-00be-efficient-eht-preamble-design</a:t>
            </a:r>
          </a:p>
          <a:p>
            <a:r>
              <a:rPr lang="en-US" altLang="ko-KR" dirty="0"/>
              <a:t>[6] 11-20-0020-02-00be-consideration-for-eht-sig-transmission</a:t>
            </a:r>
          </a:p>
          <a:p>
            <a:r>
              <a:rPr lang="en-US" altLang="ko-KR" dirty="0"/>
              <a:t>[7] 11-20-0380-00-00be-u-sig-structure-and-preamble-processing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1111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A2201-7C0A-5047-B8A6-959397F4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Simulation Setup</a:t>
            </a:r>
            <a:endParaRPr lang="en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A9FA-0836-3443-AC16-6766A149D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Investigate performances of different preamble puncturing options in OBSS environments</a:t>
            </a:r>
          </a:p>
          <a:p>
            <a:pPr lvl="1"/>
            <a:endParaRPr lang="en-US" dirty="0"/>
          </a:p>
          <a:p>
            <a:r>
              <a:rPr lang="en-US" dirty="0"/>
              <a:t>EHT BSS </a:t>
            </a:r>
          </a:p>
          <a:p>
            <a:pPr lvl="1"/>
            <a:r>
              <a:rPr lang="en-US" altLang="ko-KR" dirty="0"/>
              <a:t>1 BSS operating BW: 320MHz </a:t>
            </a:r>
          </a:p>
          <a:p>
            <a:pPr lvl="1"/>
            <a:r>
              <a:rPr lang="en-US" altLang="ko-KR" dirty="0"/>
              <a:t>1AP-1STA, DL only, full buffer </a:t>
            </a:r>
          </a:p>
          <a:p>
            <a:pPr lvl="1"/>
            <a:r>
              <a:rPr lang="en-US" altLang="ko-KR" dirty="0"/>
              <a:t>MCS 7 fixed, </a:t>
            </a:r>
            <a:r>
              <a:rPr lang="en-US" dirty="0"/>
              <a:t>A-MPDU (10 MPDUs </a:t>
            </a:r>
            <a:r>
              <a:rPr lang="en-US" altLang="ko-KR" dirty="0"/>
              <a:t>per</a:t>
            </a:r>
            <a:r>
              <a:rPr lang="ko-KR" altLang="en-US" dirty="0"/>
              <a:t> </a:t>
            </a:r>
            <a:r>
              <a:rPr lang="en-US" altLang="ko-KR" dirty="0"/>
              <a:t>non-punctured 20</a:t>
            </a:r>
            <a:r>
              <a:rPr lang="ko-KR" altLang="en-US" dirty="0"/>
              <a:t> </a:t>
            </a:r>
            <a:r>
              <a:rPr lang="en-US" altLang="ko-KR" dirty="0"/>
              <a:t>MHz</a:t>
            </a:r>
            <a:r>
              <a:rPr lang="en-US" dirty="0"/>
              <a:t>), 1 MPDU=1500 Bytes</a:t>
            </a:r>
            <a:endParaRPr lang="en-US" altLang="ko-KR" dirty="0"/>
          </a:p>
          <a:p>
            <a:pPr lvl="1"/>
            <a:r>
              <a:rPr lang="en-US" altLang="ko-KR" dirty="0"/>
              <a:t>PPDU BW: P20, P40, P80, P160, P320, and preamble puncturing BW based on its CCA results and the method 1/2</a:t>
            </a:r>
          </a:p>
          <a:p>
            <a:pPr lvl="1"/>
            <a:r>
              <a:rPr lang="en-US" altLang="ko-KR" dirty="0"/>
              <a:t>Assume EHT-SIG field overhead of 4 symbols (16 us) required per 20MHz in PPDU BW</a:t>
            </a:r>
          </a:p>
          <a:p>
            <a:pPr lvl="1"/>
            <a:endParaRPr lang="en-US" altLang="ko-KR" dirty="0"/>
          </a:p>
          <a:p>
            <a:r>
              <a:rPr lang="en-US" dirty="0"/>
              <a:t>OBSS</a:t>
            </a:r>
          </a:p>
          <a:p>
            <a:pPr lvl="1"/>
            <a:r>
              <a:rPr lang="en-US" dirty="0"/>
              <a:t>Among 320MHz channels, 3 OBSSs exist per each 80MHz segment</a:t>
            </a:r>
            <a:endParaRPr lang="en-US" altLang="ko-KR" dirty="0"/>
          </a:p>
          <a:p>
            <a:pPr lvl="1"/>
            <a:r>
              <a:rPr lang="en-US" dirty="0"/>
              <a:t>Each OBSS’ operating BW: 80MHz / 40MHz / 20MHz each </a:t>
            </a:r>
          </a:p>
          <a:p>
            <a:pPr lvl="1"/>
            <a:r>
              <a:rPr lang="en-US" dirty="0"/>
              <a:t>Pri</a:t>
            </a:r>
            <a:r>
              <a:rPr lang="en-US" altLang="ko-KR" dirty="0"/>
              <a:t>mar</a:t>
            </a:r>
            <a:r>
              <a:rPr lang="en-US" dirty="0"/>
              <a:t>y channel is randomly chosen within each 80MHz segment</a:t>
            </a:r>
          </a:p>
          <a:p>
            <a:pPr lvl="1"/>
            <a:r>
              <a:rPr lang="en-US" altLang="ko-KR" dirty="0"/>
              <a:t>PPDU BW: P20, P40, or P80 based on CCA results (no puncturing)</a:t>
            </a:r>
          </a:p>
          <a:p>
            <a:pPr lvl="1"/>
            <a:r>
              <a:rPr lang="en-US" dirty="0"/>
              <a:t>Each OBSS has 1AP-1STA, DL only, CBR </a:t>
            </a:r>
            <a:r>
              <a:rPr lang="en-US" dirty="0">
                <a:solidFill>
                  <a:schemeClr val="tx1"/>
                </a:solidFill>
              </a:rPr>
              <a:t>10Mbps or CBR 50</a:t>
            </a:r>
            <a:r>
              <a:rPr lang="en-US" dirty="0"/>
              <a:t>Mbps</a:t>
            </a:r>
          </a:p>
          <a:p>
            <a:pPr lvl="1"/>
            <a:r>
              <a:rPr lang="en-US" altLang="ko-KR" dirty="0"/>
              <a:t>MCS 7 fixed, </a:t>
            </a:r>
            <a:r>
              <a:rPr lang="en-US" dirty="0"/>
              <a:t>A-MPDU (Max 64 MPDUs), 1 MPDU=1500 Bytes</a:t>
            </a:r>
            <a:endParaRPr lang="en-US" altLang="ko-KR" dirty="0"/>
          </a:p>
          <a:p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A1ACA-F113-3B4F-97FB-F8BB796139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B7237-CF0F-BF48-B5AD-E133C372C1E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D2078-F921-4349-B571-678746F384E4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169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4DB0E-A0B0-F842-B79A-AC2B39E2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Appendix: Simulation Setup (OBSS example)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31DA6-01EE-624B-9182-5E1A891F0C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2B243-9C4A-3B4C-B3ED-F1BD8565C5C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B20FC-7003-EA49-A048-96E2185C5040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" name="사다리꼴 6">
            <a:extLst>
              <a:ext uri="{FF2B5EF4-FFF2-40B4-BE49-F238E27FC236}">
                <a16:creationId xmlns:a16="http://schemas.microsoft.com/office/drawing/2014/main" id="{8D423DC5-524A-524E-A94A-84E040CE67C3}"/>
              </a:ext>
            </a:extLst>
          </p:cNvPr>
          <p:cNvSpPr/>
          <p:nvPr/>
        </p:nvSpPr>
        <p:spPr bwMode="auto">
          <a:xfrm>
            <a:off x="32015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5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P20</a:t>
            </a:r>
            <a:endParaRPr lang="ko-KR" altLang="en-US" sz="105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사다리꼴 7">
            <a:extLst>
              <a:ext uri="{FF2B5EF4-FFF2-40B4-BE49-F238E27FC236}">
                <a16:creationId xmlns:a16="http://schemas.microsoft.com/office/drawing/2014/main" id="{223DAAE9-6A0C-1E4D-AEA6-6155E1153088}"/>
              </a:ext>
            </a:extLst>
          </p:cNvPr>
          <p:cNvSpPr/>
          <p:nvPr/>
        </p:nvSpPr>
        <p:spPr bwMode="auto">
          <a:xfrm>
            <a:off x="36016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사다리꼴 8">
            <a:extLst>
              <a:ext uri="{FF2B5EF4-FFF2-40B4-BE49-F238E27FC236}">
                <a16:creationId xmlns:a16="http://schemas.microsoft.com/office/drawing/2014/main" id="{560D081A-DEDF-614A-9E39-DCA67CD36413}"/>
              </a:ext>
            </a:extLst>
          </p:cNvPr>
          <p:cNvSpPr/>
          <p:nvPr/>
        </p:nvSpPr>
        <p:spPr bwMode="auto">
          <a:xfrm>
            <a:off x="40016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사다리꼴 9">
            <a:extLst>
              <a:ext uri="{FF2B5EF4-FFF2-40B4-BE49-F238E27FC236}">
                <a16:creationId xmlns:a16="http://schemas.microsoft.com/office/drawing/2014/main" id="{3CC4D017-5208-9743-9C15-2C323BE325CF}"/>
              </a:ext>
            </a:extLst>
          </p:cNvPr>
          <p:cNvSpPr/>
          <p:nvPr/>
        </p:nvSpPr>
        <p:spPr bwMode="auto">
          <a:xfrm>
            <a:off x="44017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사다리꼴 10">
            <a:extLst>
              <a:ext uri="{FF2B5EF4-FFF2-40B4-BE49-F238E27FC236}">
                <a16:creationId xmlns:a16="http://schemas.microsoft.com/office/drawing/2014/main" id="{911495D1-B763-354A-BB4C-EDA73323EDF6}"/>
              </a:ext>
            </a:extLst>
          </p:cNvPr>
          <p:cNvSpPr/>
          <p:nvPr/>
        </p:nvSpPr>
        <p:spPr bwMode="auto">
          <a:xfrm>
            <a:off x="480178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사다리꼴 11">
            <a:extLst>
              <a:ext uri="{FF2B5EF4-FFF2-40B4-BE49-F238E27FC236}">
                <a16:creationId xmlns:a16="http://schemas.microsoft.com/office/drawing/2014/main" id="{02C56AA2-6825-104E-8804-1BAE47B08683}"/>
              </a:ext>
            </a:extLst>
          </p:cNvPr>
          <p:cNvSpPr/>
          <p:nvPr/>
        </p:nvSpPr>
        <p:spPr bwMode="auto">
          <a:xfrm>
            <a:off x="5201831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사다리꼴 12">
            <a:extLst>
              <a:ext uri="{FF2B5EF4-FFF2-40B4-BE49-F238E27FC236}">
                <a16:creationId xmlns:a16="http://schemas.microsoft.com/office/drawing/2014/main" id="{6DFBDE19-7851-D842-9450-B693B60F2B7E}"/>
              </a:ext>
            </a:extLst>
          </p:cNvPr>
          <p:cNvSpPr/>
          <p:nvPr/>
        </p:nvSpPr>
        <p:spPr bwMode="auto">
          <a:xfrm>
            <a:off x="5601882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사다리꼴 13">
            <a:extLst>
              <a:ext uri="{FF2B5EF4-FFF2-40B4-BE49-F238E27FC236}">
                <a16:creationId xmlns:a16="http://schemas.microsoft.com/office/drawing/2014/main" id="{5C8E94B7-046B-E24F-A734-C87B9C2DA15C}"/>
              </a:ext>
            </a:extLst>
          </p:cNvPr>
          <p:cNvSpPr/>
          <p:nvPr/>
        </p:nvSpPr>
        <p:spPr bwMode="auto">
          <a:xfrm>
            <a:off x="600193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사다리꼴 14">
            <a:extLst>
              <a:ext uri="{FF2B5EF4-FFF2-40B4-BE49-F238E27FC236}">
                <a16:creationId xmlns:a16="http://schemas.microsoft.com/office/drawing/2014/main" id="{896F21C0-54C2-B444-8345-53149FE53EF9}"/>
              </a:ext>
            </a:extLst>
          </p:cNvPr>
          <p:cNvSpPr/>
          <p:nvPr/>
        </p:nvSpPr>
        <p:spPr bwMode="auto">
          <a:xfrm>
            <a:off x="642341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사다리꼴 15">
            <a:extLst>
              <a:ext uri="{FF2B5EF4-FFF2-40B4-BE49-F238E27FC236}">
                <a16:creationId xmlns:a16="http://schemas.microsoft.com/office/drawing/2014/main" id="{4B156191-6BD2-FE48-A190-165378F46DA5}"/>
              </a:ext>
            </a:extLst>
          </p:cNvPr>
          <p:cNvSpPr/>
          <p:nvPr/>
        </p:nvSpPr>
        <p:spPr bwMode="auto">
          <a:xfrm>
            <a:off x="682346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사다리꼴 16">
            <a:extLst>
              <a:ext uri="{FF2B5EF4-FFF2-40B4-BE49-F238E27FC236}">
                <a16:creationId xmlns:a16="http://schemas.microsoft.com/office/drawing/2014/main" id="{C11F87CB-24A5-AE41-B62F-A53E787AF3D4}"/>
              </a:ext>
            </a:extLst>
          </p:cNvPr>
          <p:cNvSpPr/>
          <p:nvPr/>
        </p:nvSpPr>
        <p:spPr bwMode="auto">
          <a:xfrm>
            <a:off x="7223515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사다리꼴 17">
            <a:extLst>
              <a:ext uri="{FF2B5EF4-FFF2-40B4-BE49-F238E27FC236}">
                <a16:creationId xmlns:a16="http://schemas.microsoft.com/office/drawing/2014/main" id="{07B7C5BE-AFDD-1E42-895F-2AA9E12C1FBA}"/>
              </a:ext>
            </a:extLst>
          </p:cNvPr>
          <p:cNvSpPr/>
          <p:nvPr/>
        </p:nvSpPr>
        <p:spPr bwMode="auto">
          <a:xfrm>
            <a:off x="762356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사다리꼴 18">
            <a:extLst>
              <a:ext uri="{FF2B5EF4-FFF2-40B4-BE49-F238E27FC236}">
                <a16:creationId xmlns:a16="http://schemas.microsoft.com/office/drawing/2014/main" id="{F5E772F9-82C2-8B43-912A-27E9C3901A7D}"/>
              </a:ext>
            </a:extLst>
          </p:cNvPr>
          <p:cNvSpPr/>
          <p:nvPr/>
        </p:nvSpPr>
        <p:spPr bwMode="auto">
          <a:xfrm>
            <a:off x="8023615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사다리꼴 19">
            <a:extLst>
              <a:ext uri="{FF2B5EF4-FFF2-40B4-BE49-F238E27FC236}">
                <a16:creationId xmlns:a16="http://schemas.microsoft.com/office/drawing/2014/main" id="{820114E0-DB57-BB40-B095-102F86AEB652}"/>
              </a:ext>
            </a:extLst>
          </p:cNvPr>
          <p:cNvSpPr/>
          <p:nvPr/>
        </p:nvSpPr>
        <p:spPr bwMode="auto">
          <a:xfrm>
            <a:off x="842366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사다리꼴 20">
            <a:extLst>
              <a:ext uri="{FF2B5EF4-FFF2-40B4-BE49-F238E27FC236}">
                <a16:creationId xmlns:a16="http://schemas.microsoft.com/office/drawing/2014/main" id="{8EE0CABA-CF40-C84B-A140-46F941AFBBB9}"/>
              </a:ext>
            </a:extLst>
          </p:cNvPr>
          <p:cNvSpPr/>
          <p:nvPr/>
        </p:nvSpPr>
        <p:spPr bwMode="auto">
          <a:xfrm>
            <a:off x="8823714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사다리꼴 21">
            <a:extLst>
              <a:ext uri="{FF2B5EF4-FFF2-40B4-BE49-F238E27FC236}">
                <a16:creationId xmlns:a16="http://schemas.microsoft.com/office/drawing/2014/main" id="{8FD3B1E6-C1F6-4E48-BE4C-11A892CD8803}"/>
              </a:ext>
            </a:extLst>
          </p:cNvPr>
          <p:cNvSpPr/>
          <p:nvPr/>
        </p:nvSpPr>
        <p:spPr bwMode="auto">
          <a:xfrm>
            <a:off x="9223763" y="2138157"/>
            <a:ext cx="400050" cy="4572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사다리꼴 38">
            <a:extLst>
              <a:ext uri="{FF2B5EF4-FFF2-40B4-BE49-F238E27FC236}">
                <a16:creationId xmlns:a16="http://schemas.microsoft.com/office/drawing/2014/main" id="{4AEE69B4-57C9-6A4C-BE45-062CB84FF9C0}"/>
              </a:ext>
            </a:extLst>
          </p:cNvPr>
          <p:cNvSpPr/>
          <p:nvPr/>
        </p:nvSpPr>
        <p:spPr bwMode="auto">
          <a:xfrm>
            <a:off x="3201583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사다리꼴 39">
            <a:extLst>
              <a:ext uri="{FF2B5EF4-FFF2-40B4-BE49-F238E27FC236}">
                <a16:creationId xmlns:a16="http://schemas.microsoft.com/office/drawing/2014/main" id="{85634F7F-889F-FC4A-8057-3B02773A2C19}"/>
              </a:ext>
            </a:extLst>
          </p:cNvPr>
          <p:cNvSpPr/>
          <p:nvPr/>
        </p:nvSpPr>
        <p:spPr bwMode="auto">
          <a:xfrm>
            <a:off x="3603062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사다리꼴 40">
                <a:extLst>
                  <a:ext uri="{FF2B5EF4-FFF2-40B4-BE49-F238E27FC236}">
                    <a16:creationId xmlns:a16="http://schemas.microsoft.com/office/drawing/2014/main" id="{81EDF1EC-6466-A846-BD19-B0A170287155}"/>
                  </a:ext>
                </a:extLst>
              </p:cNvPr>
              <p:cNvSpPr/>
              <p:nvPr/>
            </p:nvSpPr>
            <p:spPr bwMode="auto">
              <a:xfrm>
                <a:off x="4004541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사다리꼴 40">
                <a:extLst>
                  <a:ext uri="{FF2B5EF4-FFF2-40B4-BE49-F238E27FC236}">
                    <a16:creationId xmlns:a16="http://schemas.microsoft.com/office/drawing/2014/main" id="{81EDF1EC-6466-A846-BD19-B0A1702871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4541" y="3962031"/>
                <a:ext cx="400050" cy="457200"/>
              </a:xfrm>
              <a:prstGeom prst="trapezoid">
                <a:avLst/>
              </a:prstGeom>
              <a:blipFill>
                <a:blip r:embed="rId2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사다리꼴 41">
            <a:extLst>
              <a:ext uri="{FF2B5EF4-FFF2-40B4-BE49-F238E27FC236}">
                <a16:creationId xmlns:a16="http://schemas.microsoft.com/office/drawing/2014/main" id="{85997963-553D-4F4D-98BF-A7D0C5FBB51E}"/>
              </a:ext>
            </a:extLst>
          </p:cNvPr>
          <p:cNvSpPr/>
          <p:nvPr/>
        </p:nvSpPr>
        <p:spPr bwMode="auto">
          <a:xfrm>
            <a:off x="4406020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사다리꼴 42">
            <a:extLst>
              <a:ext uri="{FF2B5EF4-FFF2-40B4-BE49-F238E27FC236}">
                <a16:creationId xmlns:a16="http://schemas.microsoft.com/office/drawing/2014/main" id="{C2A42120-AA4D-3242-87DE-4E0E0C728726}"/>
              </a:ext>
            </a:extLst>
          </p:cNvPr>
          <p:cNvSpPr/>
          <p:nvPr/>
        </p:nvSpPr>
        <p:spPr bwMode="auto">
          <a:xfrm>
            <a:off x="4807499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사다리꼴 43">
            <a:extLst>
              <a:ext uri="{FF2B5EF4-FFF2-40B4-BE49-F238E27FC236}">
                <a16:creationId xmlns:a16="http://schemas.microsoft.com/office/drawing/2014/main" id="{8BD28EA0-1703-EF4E-88B7-44D1A1E4392A}"/>
              </a:ext>
            </a:extLst>
          </p:cNvPr>
          <p:cNvSpPr/>
          <p:nvPr/>
        </p:nvSpPr>
        <p:spPr bwMode="auto">
          <a:xfrm>
            <a:off x="5208978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사다리꼴 44">
                <a:extLst>
                  <a:ext uri="{FF2B5EF4-FFF2-40B4-BE49-F238E27FC236}">
                    <a16:creationId xmlns:a16="http://schemas.microsoft.com/office/drawing/2014/main" id="{7B0EC18D-A113-4C49-88F6-316B609885FE}"/>
                  </a:ext>
                </a:extLst>
              </p:cNvPr>
              <p:cNvSpPr/>
              <p:nvPr/>
            </p:nvSpPr>
            <p:spPr bwMode="auto">
              <a:xfrm>
                <a:off x="6011936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사다리꼴 44">
                <a:extLst>
                  <a:ext uri="{FF2B5EF4-FFF2-40B4-BE49-F238E27FC236}">
                    <a16:creationId xmlns:a16="http://schemas.microsoft.com/office/drawing/2014/main" id="{7B0EC18D-A113-4C49-88F6-316B609885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1936" y="3962031"/>
                <a:ext cx="400050" cy="457200"/>
              </a:xfrm>
              <a:prstGeom prst="trapezoid">
                <a:avLst/>
              </a:prstGeom>
              <a:blipFill>
                <a:blip r:embed="rId3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사다리꼴 45">
            <a:extLst>
              <a:ext uri="{FF2B5EF4-FFF2-40B4-BE49-F238E27FC236}">
                <a16:creationId xmlns:a16="http://schemas.microsoft.com/office/drawing/2014/main" id="{18EC3DA0-0E6E-0F4C-BA45-26D0E75F608F}"/>
              </a:ext>
            </a:extLst>
          </p:cNvPr>
          <p:cNvSpPr/>
          <p:nvPr/>
        </p:nvSpPr>
        <p:spPr bwMode="auto">
          <a:xfrm>
            <a:off x="5610457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사다리꼴 46">
            <a:extLst>
              <a:ext uri="{FF2B5EF4-FFF2-40B4-BE49-F238E27FC236}">
                <a16:creationId xmlns:a16="http://schemas.microsoft.com/office/drawing/2014/main" id="{2A4EDCAA-11B7-884B-AC80-458FA9940F2D}"/>
              </a:ext>
            </a:extLst>
          </p:cNvPr>
          <p:cNvSpPr/>
          <p:nvPr/>
        </p:nvSpPr>
        <p:spPr bwMode="auto">
          <a:xfrm>
            <a:off x="7216373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사다리꼴 47">
            <a:extLst>
              <a:ext uri="{FF2B5EF4-FFF2-40B4-BE49-F238E27FC236}">
                <a16:creationId xmlns:a16="http://schemas.microsoft.com/office/drawing/2014/main" id="{D633DBF0-F4C0-544F-89A0-257F839890D0}"/>
              </a:ext>
            </a:extLst>
          </p:cNvPr>
          <p:cNvSpPr/>
          <p:nvPr/>
        </p:nvSpPr>
        <p:spPr bwMode="auto">
          <a:xfrm>
            <a:off x="7617852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사다리꼴 48">
                <a:extLst>
                  <a:ext uri="{FF2B5EF4-FFF2-40B4-BE49-F238E27FC236}">
                    <a16:creationId xmlns:a16="http://schemas.microsoft.com/office/drawing/2014/main" id="{28A144CA-F384-2348-B5D4-ADBEFD5EC7ED}"/>
                  </a:ext>
                </a:extLst>
              </p:cNvPr>
              <p:cNvSpPr/>
              <p:nvPr/>
            </p:nvSpPr>
            <p:spPr bwMode="auto">
              <a:xfrm>
                <a:off x="6413415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사다리꼴 48">
                <a:extLst>
                  <a:ext uri="{FF2B5EF4-FFF2-40B4-BE49-F238E27FC236}">
                    <a16:creationId xmlns:a16="http://schemas.microsoft.com/office/drawing/2014/main" id="{28A144CA-F384-2348-B5D4-ADBEFD5EC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13415" y="3962031"/>
                <a:ext cx="400050" cy="457200"/>
              </a:xfrm>
              <a:prstGeom prst="trapezoid">
                <a:avLst/>
              </a:prstGeom>
              <a:blipFill>
                <a:blip r:embed="rId4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사다리꼴 49">
            <a:extLst>
              <a:ext uri="{FF2B5EF4-FFF2-40B4-BE49-F238E27FC236}">
                <a16:creationId xmlns:a16="http://schemas.microsoft.com/office/drawing/2014/main" id="{D836A8EB-7310-C74B-A3CA-C13189D4FAA6}"/>
              </a:ext>
            </a:extLst>
          </p:cNvPr>
          <p:cNvSpPr/>
          <p:nvPr/>
        </p:nvSpPr>
        <p:spPr bwMode="auto">
          <a:xfrm>
            <a:off x="6814894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사다리꼴 50">
            <a:extLst>
              <a:ext uri="{FF2B5EF4-FFF2-40B4-BE49-F238E27FC236}">
                <a16:creationId xmlns:a16="http://schemas.microsoft.com/office/drawing/2014/main" id="{C304945C-62F5-8644-B2B6-569043044D7D}"/>
              </a:ext>
            </a:extLst>
          </p:cNvPr>
          <p:cNvSpPr/>
          <p:nvPr/>
        </p:nvSpPr>
        <p:spPr bwMode="auto">
          <a:xfrm>
            <a:off x="8019331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사다리꼴 51">
            <a:extLst>
              <a:ext uri="{FF2B5EF4-FFF2-40B4-BE49-F238E27FC236}">
                <a16:creationId xmlns:a16="http://schemas.microsoft.com/office/drawing/2014/main" id="{7F74EC22-5173-7840-B834-342643884F05}"/>
              </a:ext>
            </a:extLst>
          </p:cNvPr>
          <p:cNvSpPr/>
          <p:nvPr/>
        </p:nvSpPr>
        <p:spPr bwMode="auto">
          <a:xfrm>
            <a:off x="8420810" y="3962031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사다리꼴 52">
                <a:extLst>
                  <a:ext uri="{FF2B5EF4-FFF2-40B4-BE49-F238E27FC236}">
                    <a16:creationId xmlns:a16="http://schemas.microsoft.com/office/drawing/2014/main" id="{A4BEA3F1-CCDA-FA40-A228-F9F1743F7EB7}"/>
                  </a:ext>
                </a:extLst>
              </p:cNvPr>
              <p:cNvSpPr/>
              <p:nvPr/>
            </p:nvSpPr>
            <p:spPr bwMode="auto">
              <a:xfrm>
                <a:off x="8822289" y="3962031"/>
                <a:ext cx="400050" cy="457200"/>
              </a:xfrm>
              <a:prstGeom prst="trapezoid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사다리꼴 52">
                <a:extLst>
                  <a:ext uri="{FF2B5EF4-FFF2-40B4-BE49-F238E27FC236}">
                    <a16:creationId xmlns:a16="http://schemas.microsoft.com/office/drawing/2014/main" id="{A4BEA3F1-CCDA-FA40-A228-F9F1743F7E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22289" y="3962031"/>
                <a:ext cx="400050" cy="457200"/>
              </a:xfrm>
              <a:prstGeom prst="trapezoid">
                <a:avLst/>
              </a:prstGeom>
              <a:blipFill>
                <a:blip r:embed="rId5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사다리꼴 53">
            <a:extLst>
              <a:ext uri="{FF2B5EF4-FFF2-40B4-BE49-F238E27FC236}">
                <a16:creationId xmlns:a16="http://schemas.microsoft.com/office/drawing/2014/main" id="{B19E00C2-C6FB-2B4A-93EA-24B9B305EDC5}"/>
              </a:ext>
            </a:extLst>
          </p:cNvPr>
          <p:cNvSpPr/>
          <p:nvPr/>
        </p:nvSpPr>
        <p:spPr bwMode="auto">
          <a:xfrm>
            <a:off x="9223763" y="3962031"/>
            <a:ext cx="400050" cy="457200"/>
          </a:xfrm>
          <a:prstGeom prst="trapezoid">
            <a:avLst/>
          </a:prstGeom>
          <a:solidFill>
            <a:srgbClr val="7030A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사다리꼴 54">
            <a:extLst>
              <a:ext uri="{FF2B5EF4-FFF2-40B4-BE49-F238E27FC236}">
                <a16:creationId xmlns:a16="http://schemas.microsoft.com/office/drawing/2014/main" id="{D59DE7A7-4F67-534C-A2BC-14F2887D2E24}"/>
              </a:ext>
            </a:extLst>
          </p:cNvPr>
          <p:cNvSpPr/>
          <p:nvPr/>
        </p:nvSpPr>
        <p:spPr bwMode="auto">
          <a:xfrm>
            <a:off x="32015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사다리꼴 55">
            <a:extLst>
              <a:ext uri="{FF2B5EF4-FFF2-40B4-BE49-F238E27FC236}">
                <a16:creationId xmlns:a16="http://schemas.microsoft.com/office/drawing/2014/main" id="{FD5E7852-BF72-3349-B313-1303C0640911}"/>
              </a:ext>
            </a:extLst>
          </p:cNvPr>
          <p:cNvSpPr/>
          <p:nvPr/>
        </p:nvSpPr>
        <p:spPr bwMode="auto">
          <a:xfrm>
            <a:off x="441160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사다리꼴 56">
            <a:extLst>
              <a:ext uri="{FF2B5EF4-FFF2-40B4-BE49-F238E27FC236}">
                <a16:creationId xmlns:a16="http://schemas.microsoft.com/office/drawing/2014/main" id="{0045F79F-C0DA-B34C-9F3C-1C2E40FC295F}"/>
              </a:ext>
            </a:extLst>
          </p:cNvPr>
          <p:cNvSpPr/>
          <p:nvPr/>
        </p:nvSpPr>
        <p:spPr bwMode="auto">
          <a:xfrm>
            <a:off x="40082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사다리꼴 57">
            <a:extLst>
              <a:ext uri="{FF2B5EF4-FFF2-40B4-BE49-F238E27FC236}">
                <a16:creationId xmlns:a16="http://schemas.microsoft.com/office/drawing/2014/main" id="{697F7C6A-E770-7E44-A2AA-159B3C767E12}"/>
              </a:ext>
            </a:extLst>
          </p:cNvPr>
          <p:cNvSpPr/>
          <p:nvPr/>
        </p:nvSpPr>
        <p:spPr bwMode="auto">
          <a:xfrm>
            <a:off x="48149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사다리꼴 59">
            <a:extLst>
              <a:ext uri="{FF2B5EF4-FFF2-40B4-BE49-F238E27FC236}">
                <a16:creationId xmlns:a16="http://schemas.microsoft.com/office/drawing/2014/main" id="{8D1CB0E5-5A35-A641-87C2-0BAAAAE6B982}"/>
              </a:ext>
            </a:extLst>
          </p:cNvPr>
          <p:cNvSpPr/>
          <p:nvPr/>
        </p:nvSpPr>
        <p:spPr bwMode="auto">
          <a:xfrm>
            <a:off x="60249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사다리꼴 60">
            <a:extLst>
              <a:ext uri="{FF2B5EF4-FFF2-40B4-BE49-F238E27FC236}">
                <a16:creationId xmlns:a16="http://schemas.microsoft.com/office/drawing/2014/main" id="{6A2D511B-68CB-A442-978B-12D1EC16A605}"/>
              </a:ext>
            </a:extLst>
          </p:cNvPr>
          <p:cNvSpPr/>
          <p:nvPr/>
        </p:nvSpPr>
        <p:spPr bwMode="auto">
          <a:xfrm>
            <a:off x="52182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사다리꼴 62">
            <a:extLst>
              <a:ext uri="{FF2B5EF4-FFF2-40B4-BE49-F238E27FC236}">
                <a16:creationId xmlns:a16="http://schemas.microsoft.com/office/drawing/2014/main" id="{C637A47A-B19A-DF43-B7A4-AAC388F3DCCB}"/>
              </a:ext>
            </a:extLst>
          </p:cNvPr>
          <p:cNvSpPr/>
          <p:nvPr/>
        </p:nvSpPr>
        <p:spPr bwMode="auto">
          <a:xfrm>
            <a:off x="68316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사다리꼴 63">
            <a:extLst>
              <a:ext uri="{FF2B5EF4-FFF2-40B4-BE49-F238E27FC236}">
                <a16:creationId xmlns:a16="http://schemas.microsoft.com/office/drawing/2014/main" id="{C1A44975-62E0-1947-B5B1-DC6B19233837}"/>
              </a:ext>
            </a:extLst>
          </p:cNvPr>
          <p:cNvSpPr/>
          <p:nvPr/>
        </p:nvSpPr>
        <p:spPr bwMode="auto">
          <a:xfrm>
            <a:off x="763832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사다리꼴 64">
            <a:extLst>
              <a:ext uri="{FF2B5EF4-FFF2-40B4-BE49-F238E27FC236}">
                <a16:creationId xmlns:a16="http://schemas.microsoft.com/office/drawing/2014/main" id="{16EB7A2D-21D0-7741-BB66-D5740C862E74}"/>
              </a:ext>
            </a:extLst>
          </p:cNvPr>
          <p:cNvSpPr/>
          <p:nvPr/>
        </p:nvSpPr>
        <p:spPr bwMode="auto">
          <a:xfrm>
            <a:off x="723498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사다리꼴 65">
            <a:extLst>
              <a:ext uri="{FF2B5EF4-FFF2-40B4-BE49-F238E27FC236}">
                <a16:creationId xmlns:a16="http://schemas.microsoft.com/office/drawing/2014/main" id="{CBDC5CEA-BB4F-9A40-B2C0-49789837175F}"/>
              </a:ext>
            </a:extLst>
          </p:cNvPr>
          <p:cNvSpPr/>
          <p:nvPr/>
        </p:nvSpPr>
        <p:spPr bwMode="auto">
          <a:xfrm>
            <a:off x="844500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사다리꼴 66">
            <a:extLst>
              <a:ext uri="{FF2B5EF4-FFF2-40B4-BE49-F238E27FC236}">
                <a16:creationId xmlns:a16="http://schemas.microsoft.com/office/drawing/2014/main" id="{B74E0B47-EFE7-844F-8B20-B5B2E2FBBFE5}"/>
              </a:ext>
            </a:extLst>
          </p:cNvPr>
          <p:cNvSpPr/>
          <p:nvPr/>
        </p:nvSpPr>
        <p:spPr bwMode="auto">
          <a:xfrm>
            <a:off x="804166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직사각형 70">
            <a:extLst>
              <a:ext uri="{FF2B5EF4-FFF2-40B4-BE49-F238E27FC236}">
                <a16:creationId xmlns:a16="http://schemas.microsoft.com/office/drawing/2014/main" id="{62F5AA18-ECB9-5A44-B24E-A228419893A1}"/>
              </a:ext>
            </a:extLst>
          </p:cNvPr>
          <p:cNvSpPr/>
          <p:nvPr/>
        </p:nvSpPr>
        <p:spPr>
          <a:xfrm>
            <a:off x="2057080" y="2038041"/>
            <a:ext cx="1073536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EHT BSS</a:t>
            </a:r>
          </a:p>
          <a:p>
            <a:pPr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(320 MHz)</a:t>
            </a:r>
          </a:p>
        </p:txBody>
      </p:sp>
      <p:sp>
        <p:nvSpPr>
          <p:cNvPr id="51" name="직사각형 71">
            <a:extLst>
              <a:ext uri="{FF2B5EF4-FFF2-40B4-BE49-F238E27FC236}">
                <a16:creationId xmlns:a16="http://schemas.microsoft.com/office/drawing/2014/main" id="{34DA3C82-014D-8B42-8846-A278FB0D3365}"/>
              </a:ext>
            </a:extLst>
          </p:cNvPr>
          <p:cNvSpPr/>
          <p:nvPr/>
        </p:nvSpPr>
        <p:spPr>
          <a:xfrm>
            <a:off x="2108376" y="2976363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OBSS 1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(80 MHz)</a:t>
            </a:r>
          </a:p>
        </p:txBody>
      </p:sp>
      <p:sp>
        <p:nvSpPr>
          <p:cNvPr id="52" name="직사각형 72">
            <a:extLst>
              <a:ext uri="{FF2B5EF4-FFF2-40B4-BE49-F238E27FC236}">
                <a16:creationId xmlns:a16="http://schemas.microsoft.com/office/drawing/2014/main" id="{6D2B4DE8-FDDA-124F-AA59-D78CE7299B58}"/>
              </a:ext>
            </a:extLst>
          </p:cNvPr>
          <p:cNvSpPr/>
          <p:nvPr/>
        </p:nvSpPr>
        <p:spPr>
          <a:xfrm>
            <a:off x="2108376" y="3916363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OBSS 2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(40 MHz)</a:t>
            </a:r>
          </a:p>
        </p:txBody>
      </p:sp>
      <p:sp>
        <p:nvSpPr>
          <p:cNvPr id="53" name="직사각형 73">
            <a:extLst>
              <a:ext uri="{FF2B5EF4-FFF2-40B4-BE49-F238E27FC236}">
                <a16:creationId xmlns:a16="http://schemas.microsoft.com/office/drawing/2014/main" id="{7039F9FD-FA9A-3342-B1B0-C8BB6F75A4C4}"/>
              </a:ext>
            </a:extLst>
          </p:cNvPr>
          <p:cNvSpPr/>
          <p:nvPr/>
        </p:nvSpPr>
        <p:spPr>
          <a:xfrm>
            <a:off x="2108376" y="4780459"/>
            <a:ext cx="970944" cy="569950"/>
          </a:xfrm>
          <a:prstGeom prst="rect">
            <a:avLst/>
          </a:prstGeom>
        </p:spPr>
        <p:txBody>
          <a:bodyPr wrap="none" lIns="76758" tIns="38379" rIns="76758" bIns="38379">
            <a:sp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OBSS 3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600" dirty="0">
                <a:solidFill>
                  <a:srgbClr val="000000"/>
                </a:solidFill>
                <a:latin typeface="Times New Roman"/>
                <a:ea typeface="MS Gothic"/>
              </a:rPr>
              <a:t>(20 MHz)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사다리꼴 86">
                <a:extLst>
                  <a:ext uri="{FF2B5EF4-FFF2-40B4-BE49-F238E27FC236}">
                    <a16:creationId xmlns:a16="http://schemas.microsoft.com/office/drawing/2014/main" id="{741DE139-47B4-4845-88C1-3A69D9A0E5C2}"/>
                  </a:ext>
                </a:extLst>
              </p:cNvPr>
              <p:cNvSpPr/>
              <p:nvPr/>
            </p:nvSpPr>
            <p:spPr bwMode="auto">
              <a:xfrm>
                <a:off x="562162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사다리꼴 86">
                <a:extLst>
                  <a:ext uri="{FF2B5EF4-FFF2-40B4-BE49-F238E27FC236}">
                    <a16:creationId xmlns:a16="http://schemas.microsoft.com/office/drawing/2014/main" id="{741DE139-47B4-4845-88C1-3A69D9A0E5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1623" y="4881037"/>
                <a:ext cx="400050" cy="457200"/>
              </a:xfrm>
              <a:prstGeom prst="trapezoid">
                <a:avLst/>
              </a:prstGeom>
              <a:blipFill>
                <a:blip r:embed="rId6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사다리꼴 87">
                <a:extLst>
                  <a:ext uri="{FF2B5EF4-FFF2-40B4-BE49-F238E27FC236}">
                    <a16:creationId xmlns:a16="http://schemas.microsoft.com/office/drawing/2014/main" id="{B6E7037C-ECDE-254F-A500-28313AE1B88C}"/>
                  </a:ext>
                </a:extLst>
              </p:cNvPr>
              <p:cNvSpPr/>
              <p:nvPr/>
            </p:nvSpPr>
            <p:spPr bwMode="auto">
              <a:xfrm>
                <a:off x="9251676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사다리꼴 87">
                <a:extLst>
                  <a:ext uri="{FF2B5EF4-FFF2-40B4-BE49-F238E27FC236}">
                    <a16:creationId xmlns:a16="http://schemas.microsoft.com/office/drawing/2014/main" id="{B6E7037C-ECDE-254F-A500-28313AE1B8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51676" y="4881037"/>
                <a:ext cx="400050" cy="457200"/>
              </a:xfrm>
              <a:prstGeom prst="trapezoid">
                <a:avLst/>
              </a:prstGeom>
              <a:blipFill>
                <a:blip r:embed="rId7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사다리꼴 88">
            <a:extLst>
              <a:ext uri="{FF2B5EF4-FFF2-40B4-BE49-F238E27FC236}">
                <a16:creationId xmlns:a16="http://schemas.microsoft.com/office/drawing/2014/main" id="{3CCB7B5A-FDD8-D840-80F4-B1F755861345}"/>
              </a:ext>
            </a:extLst>
          </p:cNvPr>
          <p:cNvSpPr/>
          <p:nvPr/>
        </p:nvSpPr>
        <p:spPr bwMode="auto">
          <a:xfrm>
            <a:off x="8848343" y="4881037"/>
            <a:ext cx="400050" cy="4572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사다리꼴 89">
                <a:extLst>
                  <a:ext uri="{FF2B5EF4-FFF2-40B4-BE49-F238E27FC236}">
                    <a16:creationId xmlns:a16="http://schemas.microsoft.com/office/drawing/2014/main" id="{DA7CE3EE-C1A9-DF49-8979-8972E2E02613}"/>
                  </a:ext>
                </a:extLst>
              </p:cNvPr>
              <p:cNvSpPr/>
              <p:nvPr/>
            </p:nvSpPr>
            <p:spPr bwMode="auto">
              <a:xfrm>
                <a:off x="642830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사다리꼴 89">
                <a:extLst>
                  <a:ext uri="{FF2B5EF4-FFF2-40B4-BE49-F238E27FC236}">
                    <a16:creationId xmlns:a16="http://schemas.microsoft.com/office/drawing/2014/main" id="{DA7CE3EE-C1A9-DF49-8979-8972E2E026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8303" y="4881037"/>
                <a:ext cx="400050" cy="457200"/>
              </a:xfrm>
              <a:prstGeom prst="trapezoid">
                <a:avLst/>
              </a:prstGeom>
              <a:blipFill>
                <a:blip r:embed="rId8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사다리꼴 90">
                <a:extLst>
                  <a:ext uri="{FF2B5EF4-FFF2-40B4-BE49-F238E27FC236}">
                    <a16:creationId xmlns:a16="http://schemas.microsoft.com/office/drawing/2014/main" id="{3512E6D4-2AF7-C94A-93FF-4690ED95DC7F}"/>
                  </a:ext>
                </a:extLst>
              </p:cNvPr>
              <p:cNvSpPr/>
              <p:nvPr/>
            </p:nvSpPr>
            <p:spPr bwMode="auto">
              <a:xfrm>
                <a:off x="3604923" y="4881037"/>
                <a:ext cx="400050" cy="457200"/>
              </a:xfrm>
              <a:prstGeom prst="trapezoid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FFFFFF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FFFFFF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" name="사다리꼴 90">
                <a:extLst>
                  <a:ext uri="{FF2B5EF4-FFF2-40B4-BE49-F238E27FC236}">
                    <a16:creationId xmlns:a16="http://schemas.microsoft.com/office/drawing/2014/main" id="{3512E6D4-2AF7-C94A-93FF-4690ED95DC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4923" y="4881037"/>
                <a:ext cx="400050" cy="457200"/>
              </a:xfrm>
              <a:prstGeom prst="trapezoid">
                <a:avLst/>
              </a:prstGeom>
              <a:blipFill>
                <a:blip r:embed="rId9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사다리꼴 91">
            <a:extLst>
              <a:ext uri="{FF2B5EF4-FFF2-40B4-BE49-F238E27FC236}">
                <a16:creationId xmlns:a16="http://schemas.microsoft.com/office/drawing/2014/main" id="{27CBB1A4-0E35-D04F-8B3C-E2A3190BAE38}"/>
              </a:ext>
            </a:extLst>
          </p:cNvPr>
          <p:cNvSpPr/>
          <p:nvPr/>
        </p:nvSpPr>
        <p:spPr bwMode="auto">
          <a:xfrm>
            <a:off x="3201583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20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사다리꼴 92">
            <a:extLst>
              <a:ext uri="{FF2B5EF4-FFF2-40B4-BE49-F238E27FC236}">
                <a16:creationId xmlns:a16="http://schemas.microsoft.com/office/drawing/2014/main" id="{83A130E2-0FE2-8848-BD6E-DD82FF466929}"/>
              </a:ext>
            </a:extLst>
          </p:cNvPr>
          <p:cNvSpPr/>
          <p:nvPr/>
        </p:nvSpPr>
        <p:spPr bwMode="auto">
          <a:xfrm>
            <a:off x="3603809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사다리꼴 93">
            <a:extLst>
              <a:ext uri="{FF2B5EF4-FFF2-40B4-BE49-F238E27FC236}">
                <a16:creationId xmlns:a16="http://schemas.microsoft.com/office/drawing/2014/main" id="{29F02D60-B85D-364D-945C-408C98D640A1}"/>
              </a:ext>
            </a:extLst>
          </p:cNvPr>
          <p:cNvSpPr/>
          <p:nvPr/>
        </p:nvSpPr>
        <p:spPr bwMode="auto">
          <a:xfrm>
            <a:off x="4006035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사다리꼴 94">
                <a:extLst>
                  <a:ext uri="{FF2B5EF4-FFF2-40B4-BE49-F238E27FC236}">
                    <a16:creationId xmlns:a16="http://schemas.microsoft.com/office/drawing/2014/main" id="{01F57CE5-DE1E-DF4B-87BC-C23113C51FAB}"/>
                  </a:ext>
                </a:extLst>
              </p:cNvPr>
              <p:cNvSpPr/>
              <p:nvPr/>
            </p:nvSpPr>
            <p:spPr bwMode="auto">
              <a:xfrm>
                <a:off x="4408261" y="3042216"/>
                <a:ext cx="400050" cy="457200"/>
              </a:xfrm>
              <a:prstGeom prst="trapezoid">
                <a:avLst/>
              </a:prstGeom>
              <a:solidFill>
                <a:srgbClr val="00CC99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2" name="사다리꼴 94">
                <a:extLst>
                  <a:ext uri="{FF2B5EF4-FFF2-40B4-BE49-F238E27FC236}">
                    <a16:creationId xmlns:a16="http://schemas.microsoft.com/office/drawing/2014/main" id="{01F57CE5-DE1E-DF4B-87BC-C23113C51F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8261" y="3042216"/>
                <a:ext cx="400050" cy="457200"/>
              </a:xfrm>
              <a:prstGeom prst="trapezoid">
                <a:avLst/>
              </a:prstGeom>
              <a:blipFill>
                <a:blip r:embed="rId10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사다리꼴 95">
            <a:extLst>
              <a:ext uri="{FF2B5EF4-FFF2-40B4-BE49-F238E27FC236}">
                <a16:creationId xmlns:a16="http://schemas.microsoft.com/office/drawing/2014/main" id="{34B4548E-275A-0C48-B0E9-91C2E585806B}"/>
              </a:ext>
            </a:extLst>
          </p:cNvPr>
          <p:cNvSpPr/>
          <p:nvPr/>
        </p:nvSpPr>
        <p:spPr bwMode="auto">
          <a:xfrm>
            <a:off x="5614939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사다리꼴 96">
            <a:extLst>
              <a:ext uri="{FF2B5EF4-FFF2-40B4-BE49-F238E27FC236}">
                <a16:creationId xmlns:a16="http://schemas.microsoft.com/office/drawing/2014/main" id="{89EE8E92-4AAC-AB4E-BB29-2B0C257A6134}"/>
              </a:ext>
            </a:extLst>
          </p:cNvPr>
          <p:cNvSpPr/>
          <p:nvPr/>
        </p:nvSpPr>
        <p:spPr bwMode="auto">
          <a:xfrm>
            <a:off x="6017165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사다리꼴 97">
            <a:extLst>
              <a:ext uri="{FF2B5EF4-FFF2-40B4-BE49-F238E27FC236}">
                <a16:creationId xmlns:a16="http://schemas.microsoft.com/office/drawing/2014/main" id="{119BBAB7-BCA4-DC47-9F01-F2E6D9CB9B9B}"/>
              </a:ext>
            </a:extLst>
          </p:cNvPr>
          <p:cNvSpPr/>
          <p:nvPr/>
        </p:nvSpPr>
        <p:spPr bwMode="auto">
          <a:xfrm>
            <a:off x="4810487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사다리꼴 98">
                <a:extLst>
                  <a:ext uri="{FF2B5EF4-FFF2-40B4-BE49-F238E27FC236}">
                    <a16:creationId xmlns:a16="http://schemas.microsoft.com/office/drawing/2014/main" id="{4E478E86-3E16-2442-9DA7-DE95F7A04246}"/>
                  </a:ext>
                </a:extLst>
              </p:cNvPr>
              <p:cNvSpPr/>
              <p:nvPr/>
            </p:nvSpPr>
            <p:spPr bwMode="auto">
              <a:xfrm>
                <a:off x="5212713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6" name="사다리꼴 98">
                <a:extLst>
                  <a:ext uri="{FF2B5EF4-FFF2-40B4-BE49-F238E27FC236}">
                    <a16:creationId xmlns:a16="http://schemas.microsoft.com/office/drawing/2014/main" id="{4E478E86-3E16-2442-9DA7-DE95F7A042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12713" y="3042216"/>
                <a:ext cx="400050" cy="457200"/>
              </a:xfrm>
              <a:prstGeom prst="trapezoid">
                <a:avLst/>
              </a:prstGeom>
              <a:blipFill>
                <a:blip r:embed="rId11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사다리꼴 99">
            <a:extLst>
              <a:ext uri="{FF2B5EF4-FFF2-40B4-BE49-F238E27FC236}">
                <a16:creationId xmlns:a16="http://schemas.microsoft.com/office/drawing/2014/main" id="{A40A7BD2-D2A4-E044-96E6-116738E89455}"/>
              </a:ext>
            </a:extLst>
          </p:cNvPr>
          <p:cNvSpPr/>
          <p:nvPr/>
        </p:nvSpPr>
        <p:spPr bwMode="auto">
          <a:xfrm>
            <a:off x="6419391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사다리꼴 100">
            <a:extLst>
              <a:ext uri="{FF2B5EF4-FFF2-40B4-BE49-F238E27FC236}">
                <a16:creationId xmlns:a16="http://schemas.microsoft.com/office/drawing/2014/main" id="{CE5695F9-197F-7644-AB59-08942369EF1E}"/>
              </a:ext>
            </a:extLst>
          </p:cNvPr>
          <p:cNvSpPr/>
          <p:nvPr/>
        </p:nvSpPr>
        <p:spPr bwMode="auto">
          <a:xfrm>
            <a:off x="6821617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사다리꼴 101">
            <a:extLst>
              <a:ext uri="{FF2B5EF4-FFF2-40B4-BE49-F238E27FC236}">
                <a16:creationId xmlns:a16="http://schemas.microsoft.com/office/drawing/2014/main" id="{AE0E94AF-9689-064A-8E3B-74CDAB44A03B}"/>
              </a:ext>
            </a:extLst>
          </p:cNvPr>
          <p:cNvSpPr/>
          <p:nvPr/>
        </p:nvSpPr>
        <p:spPr bwMode="auto">
          <a:xfrm>
            <a:off x="7626069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사다리꼴 102">
                <a:extLst>
                  <a:ext uri="{FF2B5EF4-FFF2-40B4-BE49-F238E27FC236}">
                    <a16:creationId xmlns:a16="http://schemas.microsoft.com/office/drawing/2014/main" id="{1E134747-F558-F14C-B039-3B6E418A86F1}"/>
                  </a:ext>
                </a:extLst>
              </p:cNvPr>
              <p:cNvSpPr/>
              <p:nvPr/>
            </p:nvSpPr>
            <p:spPr bwMode="auto">
              <a:xfrm>
                <a:off x="7223843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0" name="사다리꼴 102">
                <a:extLst>
                  <a:ext uri="{FF2B5EF4-FFF2-40B4-BE49-F238E27FC236}">
                    <a16:creationId xmlns:a16="http://schemas.microsoft.com/office/drawing/2014/main" id="{1E134747-F558-F14C-B039-3B6E418A86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3843" y="3042216"/>
                <a:ext cx="400050" cy="457200"/>
              </a:xfrm>
              <a:prstGeom prst="trapezoid">
                <a:avLst/>
              </a:prstGeom>
              <a:blipFill>
                <a:blip r:embed="rId12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사다리꼴 103">
            <a:extLst>
              <a:ext uri="{FF2B5EF4-FFF2-40B4-BE49-F238E27FC236}">
                <a16:creationId xmlns:a16="http://schemas.microsoft.com/office/drawing/2014/main" id="{D3AE944E-66F5-3C4E-82F4-6422788C5607}"/>
              </a:ext>
            </a:extLst>
          </p:cNvPr>
          <p:cNvSpPr/>
          <p:nvPr/>
        </p:nvSpPr>
        <p:spPr bwMode="auto">
          <a:xfrm>
            <a:off x="8832747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사다리꼴 104">
            <a:extLst>
              <a:ext uri="{FF2B5EF4-FFF2-40B4-BE49-F238E27FC236}">
                <a16:creationId xmlns:a16="http://schemas.microsoft.com/office/drawing/2014/main" id="{D126C4D0-1506-2F4C-8927-B4E5511EF732}"/>
              </a:ext>
            </a:extLst>
          </p:cNvPr>
          <p:cNvSpPr/>
          <p:nvPr/>
        </p:nvSpPr>
        <p:spPr bwMode="auto">
          <a:xfrm>
            <a:off x="9234975" y="3042216"/>
            <a:ext cx="400050" cy="457200"/>
          </a:xfrm>
          <a:prstGeom prst="trapezoid">
            <a:avLst/>
          </a:prstGeom>
          <a:solidFill>
            <a:srgbClr val="00CC99">
              <a:alpha val="2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사다리꼴 105">
            <a:extLst>
              <a:ext uri="{FF2B5EF4-FFF2-40B4-BE49-F238E27FC236}">
                <a16:creationId xmlns:a16="http://schemas.microsoft.com/office/drawing/2014/main" id="{0B43AD3A-4CE6-DC42-A606-64B7CC5A9013}"/>
              </a:ext>
            </a:extLst>
          </p:cNvPr>
          <p:cNvSpPr/>
          <p:nvPr/>
        </p:nvSpPr>
        <p:spPr bwMode="auto">
          <a:xfrm>
            <a:off x="8430521" y="3042216"/>
            <a:ext cx="400050" cy="457200"/>
          </a:xfrm>
          <a:prstGeom prst="trapezoid">
            <a:avLst/>
          </a:prstGeom>
          <a:solidFill>
            <a:srgbClr val="00CC99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사다리꼴 106">
                <a:extLst>
                  <a:ext uri="{FF2B5EF4-FFF2-40B4-BE49-F238E27FC236}">
                    <a16:creationId xmlns:a16="http://schemas.microsoft.com/office/drawing/2014/main" id="{EFA985B1-FA0E-4541-BA82-3532DF455F1F}"/>
                  </a:ext>
                </a:extLst>
              </p:cNvPr>
              <p:cNvSpPr/>
              <p:nvPr/>
            </p:nvSpPr>
            <p:spPr bwMode="auto">
              <a:xfrm>
                <a:off x="8028295" y="3042216"/>
                <a:ext cx="400050" cy="457200"/>
              </a:xfrm>
              <a:prstGeom prst="trapezoi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377309" eaLnBrk="0" fontAlgn="base" latinLnBrk="0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80</m:t>
                          </m:r>
                        </m:e>
                        <m:sub>
                          <m:r>
                            <a:rPr lang="en-US" altLang="ko-KR" sz="1200" i="1">
                              <a:solidFill>
                                <a:srgbClr val="000000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altLang="ko-KR" sz="12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4" name="사다리꼴 106">
                <a:extLst>
                  <a:ext uri="{FF2B5EF4-FFF2-40B4-BE49-F238E27FC236}">
                    <a16:creationId xmlns:a16="http://schemas.microsoft.com/office/drawing/2014/main" id="{EFA985B1-FA0E-4541-BA82-3532DF455F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28295" y="3042216"/>
                <a:ext cx="400050" cy="457200"/>
              </a:xfrm>
              <a:prstGeom prst="trapezoid">
                <a:avLst/>
              </a:prstGeom>
              <a:blipFill>
                <a:blip r:embed="rId13"/>
                <a:stretch>
                  <a:fillRect/>
                </a:stretch>
              </a:blip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직선 연결선 5">
            <a:extLst>
              <a:ext uri="{FF2B5EF4-FFF2-40B4-BE49-F238E27FC236}">
                <a16:creationId xmlns:a16="http://schemas.microsoft.com/office/drawing/2014/main" id="{6BD92BE1-7DB2-7C45-AE3B-A9A409CCEC0E}"/>
              </a:ext>
            </a:extLst>
          </p:cNvPr>
          <p:cNvCxnSpPr/>
          <p:nvPr/>
        </p:nvCxnSpPr>
        <p:spPr bwMode="auto">
          <a:xfrm flipH="1">
            <a:off x="3215681" y="2074278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직선 연결선 109">
            <a:extLst>
              <a:ext uri="{FF2B5EF4-FFF2-40B4-BE49-F238E27FC236}">
                <a16:creationId xmlns:a16="http://schemas.microsoft.com/office/drawing/2014/main" id="{412AE269-FB08-6D48-8D08-2AD025CF5733}"/>
              </a:ext>
            </a:extLst>
          </p:cNvPr>
          <p:cNvCxnSpPr/>
          <p:nvPr/>
        </p:nvCxnSpPr>
        <p:spPr bwMode="auto">
          <a:xfrm flipH="1">
            <a:off x="4795382" y="2074278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직선 연결선 110">
            <a:extLst>
              <a:ext uri="{FF2B5EF4-FFF2-40B4-BE49-F238E27FC236}">
                <a16:creationId xmlns:a16="http://schemas.microsoft.com/office/drawing/2014/main" id="{B806A625-F6A3-7B4D-860D-01B725527EC6}"/>
              </a:ext>
            </a:extLst>
          </p:cNvPr>
          <p:cNvCxnSpPr/>
          <p:nvPr/>
        </p:nvCxnSpPr>
        <p:spPr bwMode="auto">
          <a:xfrm flipH="1">
            <a:off x="6430300" y="2125020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111">
            <a:extLst>
              <a:ext uri="{FF2B5EF4-FFF2-40B4-BE49-F238E27FC236}">
                <a16:creationId xmlns:a16="http://schemas.microsoft.com/office/drawing/2014/main" id="{5E2312CB-7D97-E744-B762-202DE8728ADB}"/>
              </a:ext>
            </a:extLst>
          </p:cNvPr>
          <p:cNvCxnSpPr/>
          <p:nvPr/>
        </p:nvCxnSpPr>
        <p:spPr bwMode="auto">
          <a:xfrm flipH="1">
            <a:off x="8035742" y="2088783"/>
            <a:ext cx="4475" cy="332536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직사각형 80">
            <a:extLst>
              <a:ext uri="{FF2B5EF4-FFF2-40B4-BE49-F238E27FC236}">
                <a16:creationId xmlns:a16="http://schemas.microsoft.com/office/drawing/2014/main" id="{732052C4-38CD-AE46-8F29-3012653EACD8}"/>
              </a:ext>
            </a:extLst>
          </p:cNvPr>
          <p:cNvSpPr/>
          <p:nvPr/>
        </p:nvSpPr>
        <p:spPr>
          <a:xfrm>
            <a:off x="3130616" y="1664936"/>
            <a:ext cx="64803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  <a:latin typeface="Times New Roman"/>
                <a:ea typeface="MS Gothic"/>
              </a:rPr>
              <a:t>Fixed P20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  <a:latin typeface="Times New Roman"/>
                <a:ea typeface="MS Gothic"/>
              </a:rPr>
              <a:t>location </a:t>
            </a:r>
          </a:p>
        </p:txBody>
      </p:sp>
      <p:sp>
        <p:nvSpPr>
          <p:cNvPr id="80" name="Left Brace 79">
            <a:extLst>
              <a:ext uri="{FF2B5EF4-FFF2-40B4-BE49-F238E27FC236}">
                <a16:creationId xmlns:a16="http://schemas.microsoft.com/office/drawing/2014/main" id="{E22357AB-8DF5-D94D-8D0C-1D8B4067A9D4}"/>
              </a:ext>
            </a:extLst>
          </p:cNvPr>
          <p:cNvSpPr/>
          <p:nvPr/>
        </p:nvSpPr>
        <p:spPr bwMode="auto">
          <a:xfrm rot="16200000">
            <a:off x="6327530" y="2578630"/>
            <a:ext cx="199459" cy="6406584"/>
          </a:xfrm>
          <a:prstGeom prst="leftBrace">
            <a:avLst>
              <a:gd name="adj1" fmla="val 57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DD40BA65-D21F-D34B-91DC-8D0A2B18276C}"/>
              </a:ext>
            </a:extLst>
          </p:cNvPr>
          <p:cNvSpPr/>
          <p:nvPr/>
        </p:nvSpPr>
        <p:spPr>
          <a:xfrm>
            <a:off x="5303912" y="5949320"/>
            <a:ext cx="2237182" cy="36000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  <a:latin typeface="Times New Roman"/>
                <a:ea typeface="MS Gothic"/>
              </a:rPr>
              <a:t>3 OBSS per 80MHz segment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300" dirty="0">
                <a:solidFill>
                  <a:srgbClr val="000000"/>
                </a:solidFill>
                <a:latin typeface="Times New Roman"/>
                <a:ea typeface="MS Gothic"/>
              </a:rPr>
              <a:t>random P20 location for each OBSS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1A4FAB45-5D81-344E-98F8-77C3F994A913}"/>
              </a:ext>
            </a:extLst>
          </p:cNvPr>
          <p:cNvCxnSpPr/>
          <p:nvPr/>
        </p:nvCxnSpPr>
        <p:spPr bwMode="auto">
          <a:xfrm>
            <a:off x="3212415" y="5589240"/>
            <a:ext cx="640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CC2F95C-2952-A34F-B179-925DF0B036C7}"/>
              </a:ext>
            </a:extLst>
          </p:cNvPr>
          <p:cNvCxnSpPr/>
          <p:nvPr/>
        </p:nvCxnSpPr>
        <p:spPr bwMode="auto">
          <a:xfrm>
            <a:off x="3215680" y="5517232"/>
            <a:ext cx="1584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9263920-3B72-AB42-88FC-6EFADB0FDE14}"/>
              </a:ext>
            </a:extLst>
          </p:cNvPr>
          <p:cNvSpPr txBox="1"/>
          <p:nvPr/>
        </p:nvSpPr>
        <p:spPr>
          <a:xfrm>
            <a:off x="2711625" y="5373217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  <a:latin typeface="Times New Roman"/>
                <a:ea typeface="MS Gothic"/>
              </a:rPr>
              <a:t>80 MHz</a:t>
            </a:r>
            <a:endParaRPr lang="ko-KR" altLang="en-US" sz="10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0325E64-8715-6C41-B7DB-DFB47392ED5E}"/>
              </a:ext>
            </a:extLst>
          </p:cNvPr>
          <p:cNvSpPr txBox="1"/>
          <p:nvPr/>
        </p:nvSpPr>
        <p:spPr>
          <a:xfrm>
            <a:off x="2679146" y="5517233"/>
            <a:ext cx="536535" cy="162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  <a:latin typeface="Times New Roman"/>
                <a:ea typeface="MS Gothic"/>
              </a:rPr>
              <a:t>320 MHz</a:t>
            </a:r>
            <a:endParaRPr lang="ko-KR" altLang="en-US" sz="10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07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26" y="1527017"/>
            <a:ext cx="10505854" cy="4645181"/>
          </a:xfrm>
        </p:spPr>
        <p:txBody>
          <a:bodyPr>
            <a:normAutofit/>
          </a:bodyPr>
          <a:lstStyle/>
          <a:p>
            <a:pPr lvl="0"/>
            <a:r>
              <a:rPr lang="en-US" altLang="ko-KR" dirty="0"/>
              <a:t>EHT supports wider bandwidth operation</a:t>
            </a:r>
          </a:p>
          <a:p>
            <a:pPr lvl="1"/>
            <a:r>
              <a:rPr lang="en-US" altLang="ko-KR" dirty="0"/>
              <a:t>EHT includes support for 320 MHz bandwidth [1]</a:t>
            </a:r>
            <a:endParaRPr lang="en-US" altLang="ko-KR" sz="1600" dirty="0"/>
          </a:p>
          <a:p>
            <a:pPr lvl="1"/>
            <a:r>
              <a:rPr lang="en-US" altLang="ko-KR" dirty="0"/>
              <a:t>However, it is hard to expect the whole 320 MHz channel to be idle in dense environments</a:t>
            </a:r>
          </a:p>
          <a:p>
            <a:pPr lvl="1"/>
            <a:r>
              <a:rPr lang="en-US" altLang="ko-KR" dirty="0"/>
              <a:t>EHT needs to enhance the utilization of non-contiguous channel access method [2][3]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In our previous contribution [4], we evaluated the performance of the various content channel structures in terms of puncturing flexibility</a:t>
            </a:r>
          </a:p>
          <a:p>
            <a:pPr lvl="1"/>
            <a:r>
              <a:rPr lang="en-US" altLang="ko-KR" dirty="0">
                <a:solidFill>
                  <a:schemeClr val="tx1"/>
                </a:solidFill>
              </a:rPr>
              <a:t>Recently, [5][6] introduced different EHT-SIG information per 80/160 MHz</a:t>
            </a:r>
          </a:p>
          <a:p>
            <a:pPr lvl="1"/>
            <a:r>
              <a:rPr lang="en-US" altLang="ko-KR" dirty="0">
                <a:solidFill>
                  <a:schemeClr val="tx1"/>
                </a:solidFill>
              </a:rPr>
              <a:t>In this contribution, we further evaluate puncturing performances along with the different EHT-SIG per 80 MHz segment</a:t>
            </a:r>
          </a:p>
          <a:p>
            <a:pPr lvl="1"/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We evaluate two EHT-SIG signaling methods for STAs parked in non-pri</a:t>
            </a:r>
            <a:r>
              <a:rPr lang="en-US" altLang="ko-KR" dirty="0"/>
              <a:t>mar</a:t>
            </a:r>
            <a:r>
              <a:rPr lang="en-US" altLang="ko-KR" dirty="0">
                <a:solidFill>
                  <a:schemeClr val="tx1"/>
                </a:solidFill>
              </a:rPr>
              <a:t>y segments, and analyze puncturing performances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F3B9173-0032-4CE4-997C-558EC8AA282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B21EFE9-4E0B-4AF8-B9A7-21404AE7E65F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944172-E3C9-4031-A476-CF12B0CEB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457202"/>
            <a:ext cx="10361084" cy="1065213"/>
          </a:xfrm>
        </p:spPr>
        <p:txBody>
          <a:bodyPr/>
          <a:lstStyle/>
          <a:p>
            <a:r>
              <a:rPr lang="en-US" altLang="ko-KR" dirty="0"/>
              <a:t>Two EHT-SIG content channels per 80 MHz segment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58F814-6B05-4E5B-A114-B03D808F3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475" y="1318738"/>
            <a:ext cx="10361084" cy="4940781"/>
          </a:xfrm>
        </p:spPr>
        <p:txBody>
          <a:bodyPr>
            <a:noAutofit/>
          </a:bodyPr>
          <a:lstStyle/>
          <a:p>
            <a:r>
              <a:rPr lang="en-US" altLang="ko-KR" dirty="0"/>
              <a:t>[5][7] proposed the preamble design that allows different signaling information conveyed on different 80 MHz segment</a:t>
            </a: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/>
              <a:t>This contribution considers the followings as a starting point for discussion</a:t>
            </a:r>
          </a:p>
          <a:p>
            <a:pPr lvl="1"/>
            <a:r>
              <a:rPr lang="en-US" altLang="ko-KR" dirty="0"/>
              <a:t>EHT-SIG per 80 MHz segment conveys different contents</a:t>
            </a:r>
          </a:p>
          <a:p>
            <a:pPr lvl="1"/>
            <a:r>
              <a:rPr lang="en-US" altLang="ko-KR" dirty="0"/>
              <a:t>EHT-SIG per 80 MHz segment has two content channels similar to HE-SIG-B</a:t>
            </a:r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pPr lvl="2"/>
            <a:endParaRPr lang="en-US" altLang="ko-KR" sz="2000" dirty="0"/>
          </a:p>
          <a:p>
            <a:r>
              <a:rPr lang="en-US" altLang="ko-KR" dirty="0"/>
              <a:t>Receiving two EHT-SIG content channels in non-P80 segment</a:t>
            </a:r>
          </a:p>
          <a:p>
            <a:pPr lvl="1"/>
            <a:r>
              <a:rPr lang="en-US" altLang="ko-KR" dirty="0"/>
              <a:t>11be STA parked in a non-P80 segment has no dedicated P20 channel to receive puncturing information, therefore the locations of non-punctured content channels are unknown to the STA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C5B1C26-0B7D-4C2A-99DD-539469C87E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F01A71-1201-43B2-90C0-2CB68DA4BDD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243297-8270-4AB8-A68D-B9D2BB894855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EED3A253-6FED-45E0-93EF-991F67D64B5A}"/>
              </a:ext>
            </a:extLst>
          </p:cNvPr>
          <p:cNvGrpSpPr/>
          <p:nvPr/>
        </p:nvGrpSpPr>
        <p:grpSpPr>
          <a:xfrm>
            <a:off x="4196369" y="3816810"/>
            <a:ext cx="3397104" cy="487254"/>
            <a:chOff x="1946707" y="4547229"/>
            <a:chExt cx="2740460" cy="652243"/>
          </a:xfrm>
        </p:grpSpPr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92B6D27-046C-4082-9F4E-77F0ACB29C19}"/>
                </a:ext>
              </a:extLst>
            </p:cNvPr>
            <p:cNvSpPr/>
            <p:nvPr/>
          </p:nvSpPr>
          <p:spPr bwMode="auto">
            <a:xfrm>
              <a:off x="1972099" y="4547229"/>
              <a:ext cx="170602" cy="216268"/>
            </a:xfrm>
            <a:prstGeom prst="rect">
              <a:avLst/>
            </a:prstGeom>
            <a:solidFill>
              <a:srgbClr val="CC66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1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BC0699AD-6C5C-4953-8238-3841A5E2F81B}"/>
                </a:ext>
              </a:extLst>
            </p:cNvPr>
            <p:cNvSpPr/>
            <p:nvPr/>
          </p:nvSpPr>
          <p:spPr bwMode="auto">
            <a:xfrm>
              <a:off x="2140236" y="4547229"/>
              <a:ext cx="170602" cy="216268"/>
            </a:xfrm>
            <a:prstGeom prst="rect">
              <a:avLst/>
            </a:prstGeom>
            <a:solidFill>
              <a:srgbClr val="FFFF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2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33C05C17-F54A-4175-A097-8C1088EBBD6D}"/>
                </a:ext>
              </a:extLst>
            </p:cNvPr>
            <p:cNvSpPr/>
            <p:nvPr/>
          </p:nvSpPr>
          <p:spPr bwMode="auto">
            <a:xfrm>
              <a:off x="2311257" y="4547229"/>
              <a:ext cx="170602" cy="216268"/>
            </a:xfrm>
            <a:prstGeom prst="rect">
              <a:avLst/>
            </a:prstGeom>
            <a:solidFill>
              <a:srgbClr val="CC66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1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6F7FE8B-6842-4401-B8D8-1CD623FF164B}"/>
                </a:ext>
              </a:extLst>
            </p:cNvPr>
            <p:cNvSpPr/>
            <p:nvPr/>
          </p:nvSpPr>
          <p:spPr bwMode="auto">
            <a:xfrm>
              <a:off x="2479394" y="4547229"/>
              <a:ext cx="170602" cy="216268"/>
            </a:xfrm>
            <a:prstGeom prst="rect">
              <a:avLst/>
            </a:prstGeom>
            <a:solidFill>
              <a:srgbClr val="FFFF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2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A495CC0E-02F7-4D9B-A411-A389B7A0779B}"/>
                </a:ext>
              </a:extLst>
            </p:cNvPr>
            <p:cNvSpPr/>
            <p:nvPr/>
          </p:nvSpPr>
          <p:spPr bwMode="auto">
            <a:xfrm>
              <a:off x="3319243" y="4547229"/>
              <a:ext cx="170602" cy="2162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5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0093AC29-883D-4816-9E5D-9F8F83731292}"/>
                </a:ext>
              </a:extLst>
            </p:cNvPr>
            <p:cNvSpPr/>
            <p:nvPr/>
          </p:nvSpPr>
          <p:spPr bwMode="auto">
            <a:xfrm>
              <a:off x="3487380" y="4547229"/>
              <a:ext cx="170602" cy="21626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6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F8B73C0F-AA52-4DDE-BE87-15C0A2B33F36}"/>
                </a:ext>
              </a:extLst>
            </p:cNvPr>
            <p:cNvSpPr/>
            <p:nvPr/>
          </p:nvSpPr>
          <p:spPr bwMode="auto">
            <a:xfrm>
              <a:off x="3658401" y="4547229"/>
              <a:ext cx="170602" cy="2162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5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A057A404-858E-4D42-806A-AB695B4F7A3C}"/>
                </a:ext>
              </a:extLst>
            </p:cNvPr>
            <p:cNvSpPr/>
            <p:nvPr/>
          </p:nvSpPr>
          <p:spPr bwMode="auto">
            <a:xfrm>
              <a:off x="3826538" y="4547229"/>
              <a:ext cx="170602" cy="21626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6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B068F2DD-5245-4119-A4C0-5B9D23C10527}"/>
                </a:ext>
              </a:extLst>
            </p:cNvPr>
            <p:cNvSpPr/>
            <p:nvPr/>
          </p:nvSpPr>
          <p:spPr bwMode="auto">
            <a:xfrm>
              <a:off x="3992843" y="4547229"/>
              <a:ext cx="170602" cy="2162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7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063AF58A-16BC-4D90-B0E5-7849F4E1F593}"/>
                </a:ext>
              </a:extLst>
            </p:cNvPr>
            <p:cNvSpPr/>
            <p:nvPr/>
          </p:nvSpPr>
          <p:spPr bwMode="auto">
            <a:xfrm>
              <a:off x="4160981" y="4547229"/>
              <a:ext cx="170602" cy="2162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8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3927CA13-6861-41E7-894F-2A146B0BD1C3}"/>
                </a:ext>
              </a:extLst>
            </p:cNvPr>
            <p:cNvSpPr/>
            <p:nvPr/>
          </p:nvSpPr>
          <p:spPr bwMode="auto">
            <a:xfrm>
              <a:off x="4332001" y="4547229"/>
              <a:ext cx="170602" cy="2162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7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06C68B3D-389F-47F0-8363-9BE107A89521}"/>
                </a:ext>
              </a:extLst>
            </p:cNvPr>
            <p:cNvSpPr/>
            <p:nvPr/>
          </p:nvSpPr>
          <p:spPr bwMode="auto">
            <a:xfrm>
              <a:off x="4500138" y="4547229"/>
              <a:ext cx="170602" cy="2162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8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9A985FA7-BA0C-456A-AFDE-722C87138DB0}"/>
                </a:ext>
              </a:extLst>
            </p:cNvPr>
            <p:cNvSpPr/>
            <p:nvPr/>
          </p:nvSpPr>
          <p:spPr bwMode="auto">
            <a:xfrm>
              <a:off x="2649996" y="4547394"/>
              <a:ext cx="170602" cy="216268"/>
            </a:xfrm>
            <a:prstGeom prst="rect">
              <a:avLst/>
            </a:prstGeom>
            <a:solidFill>
              <a:srgbClr val="FF5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3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07FFD7E9-9984-4C91-AA74-FBF859171022}"/>
                </a:ext>
              </a:extLst>
            </p:cNvPr>
            <p:cNvSpPr/>
            <p:nvPr/>
          </p:nvSpPr>
          <p:spPr bwMode="auto">
            <a:xfrm>
              <a:off x="2818134" y="4547390"/>
              <a:ext cx="170602" cy="216268"/>
            </a:xfrm>
            <a:prstGeom prst="rect">
              <a:avLst/>
            </a:prstGeom>
            <a:solidFill>
              <a:srgbClr val="CC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4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3585E0E4-A900-466C-8673-1F528C7EE2D2}"/>
                </a:ext>
              </a:extLst>
            </p:cNvPr>
            <p:cNvSpPr/>
            <p:nvPr/>
          </p:nvSpPr>
          <p:spPr bwMode="auto">
            <a:xfrm>
              <a:off x="2989154" y="4547390"/>
              <a:ext cx="170602" cy="216268"/>
            </a:xfrm>
            <a:prstGeom prst="rect">
              <a:avLst/>
            </a:prstGeom>
            <a:solidFill>
              <a:srgbClr val="FF5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3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C3EACBD3-2850-4971-BE2B-520F9FD6BE2C}"/>
                </a:ext>
              </a:extLst>
            </p:cNvPr>
            <p:cNvSpPr/>
            <p:nvPr/>
          </p:nvSpPr>
          <p:spPr bwMode="auto">
            <a:xfrm>
              <a:off x="3157291" y="4547390"/>
              <a:ext cx="170602" cy="216268"/>
            </a:xfrm>
            <a:prstGeom prst="rect">
              <a:avLst/>
            </a:prstGeom>
            <a:solidFill>
              <a:srgbClr val="CC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4926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r>
                <a:rPr lang="en-US" altLang="ko-KR" sz="1000" dirty="0">
                  <a:solidFill>
                    <a:srgbClr val="000000"/>
                  </a:solidFill>
                  <a:latin typeface="Arial" panose="020B0604020202020204" pitchFamily="34" charset="0"/>
                  <a:ea typeface="MS Gothic"/>
                  <a:cs typeface="Arial" panose="020B0604020202020204" pitchFamily="34" charset="0"/>
                </a:rPr>
                <a:t>4</a:t>
              </a:r>
              <a:endParaRPr lang="ko-KR" alt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72">
              <a:extLst>
                <a:ext uri="{FF2B5EF4-FFF2-40B4-BE49-F238E27FC236}">
                  <a16:creationId xmlns:a16="http://schemas.microsoft.com/office/drawing/2014/main" id="{49EFE208-E731-44C1-9E38-FE1DD94A3C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98374" y="4874251"/>
              <a:ext cx="6887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6" name="Straight Arrow Connector 72">
              <a:extLst>
                <a:ext uri="{FF2B5EF4-FFF2-40B4-BE49-F238E27FC236}">
                  <a16:creationId xmlns:a16="http://schemas.microsoft.com/office/drawing/2014/main" id="{775AF3B1-7E46-40B1-95A5-6812C71D28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09581" y="4874251"/>
              <a:ext cx="6887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7" name="Straight Arrow Connector 72">
              <a:extLst>
                <a:ext uri="{FF2B5EF4-FFF2-40B4-BE49-F238E27FC236}">
                  <a16:creationId xmlns:a16="http://schemas.microsoft.com/office/drawing/2014/main" id="{C94E0169-8A52-4DAC-9EF2-CA948D4DE5A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35500" y="4874251"/>
              <a:ext cx="6887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8" name="Straight Arrow Connector 72">
              <a:extLst>
                <a:ext uri="{FF2B5EF4-FFF2-40B4-BE49-F238E27FC236}">
                  <a16:creationId xmlns:a16="http://schemas.microsoft.com/office/drawing/2014/main" id="{F3D111BF-2D0F-4BE0-B5F4-85526FD190A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46707" y="4874251"/>
              <a:ext cx="6887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2224381-C34B-48F9-AB5F-A91E3C7FA01E}"/>
                </a:ext>
              </a:extLst>
            </p:cNvPr>
            <p:cNvSpPr txBox="1"/>
            <p:nvPr/>
          </p:nvSpPr>
          <p:spPr>
            <a:xfrm>
              <a:off x="4051308" y="4933803"/>
              <a:ext cx="619432" cy="2598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80 MHz</a:t>
              </a:r>
            </a:p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Segment #4</a:t>
              </a:r>
              <a:endParaRPr lang="ko-KR" alt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A8BF9D4-1B15-4DFA-A176-23927EF69BC7}"/>
                </a:ext>
              </a:extLst>
            </p:cNvPr>
            <p:cNvSpPr txBox="1"/>
            <p:nvPr/>
          </p:nvSpPr>
          <p:spPr>
            <a:xfrm>
              <a:off x="3373951" y="4939640"/>
              <a:ext cx="619432" cy="2598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80 MHz</a:t>
              </a:r>
            </a:p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Segment #3</a:t>
              </a:r>
              <a:endParaRPr lang="ko-KR" alt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C561352-466C-4274-86B4-803FE4861453}"/>
                </a:ext>
              </a:extLst>
            </p:cNvPr>
            <p:cNvSpPr txBox="1"/>
            <p:nvPr/>
          </p:nvSpPr>
          <p:spPr>
            <a:xfrm>
              <a:off x="2719675" y="4939042"/>
              <a:ext cx="629316" cy="215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80 MHz</a:t>
              </a:r>
            </a:p>
            <a:p>
              <a:pPr algn="ctr"/>
              <a:r>
                <a:rPr lang="en-US" altLang="ko-KR" sz="1000" dirty="0">
                  <a:solidFill>
                    <a:srgbClr val="000000"/>
                  </a:solidFill>
                </a:rPr>
                <a:t>Segment #2</a:t>
              </a:r>
              <a:endParaRPr lang="ko-KR" alt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6A4BA3F-43DA-48D1-9FE1-258ADEA684F9}"/>
                </a:ext>
              </a:extLst>
            </p:cNvPr>
            <p:cNvSpPr txBox="1"/>
            <p:nvPr/>
          </p:nvSpPr>
          <p:spPr>
            <a:xfrm>
              <a:off x="2042318" y="4932558"/>
              <a:ext cx="629316" cy="2159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altLang="ko-KR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80 MHz</a:t>
              </a:r>
            </a:p>
            <a:p>
              <a:pPr algn="ctr"/>
              <a:r>
                <a:rPr lang="en-US" altLang="ko-KR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Segment #1</a:t>
              </a:r>
            </a:p>
            <a:p>
              <a:pPr algn="ctr"/>
              <a:r>
                <a:rPr lang="en-US" altLang="ko-KR" sz="1000" dirty="0">
                  <a:solidFill>
                    <a:srgbClr val="000000"/>
                  </a:solidFill>
                  <a:latin typeface="Times New Roman"/>
                  <a:ea typeface="MS Gothic"/>
                </a:rPr>
                <a:t>(P80)</a:t>
              </a:r>
              <a:endParaRPr lang="ko-KR" altLang="en-US" sz="1000" dirty="0">
                <a:solidFill>
                  <a:srgbClr val="000000"/>
                </a:solidFill>
                <a:latin typeface="Times New Roman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42EB102E-D8B5-433A-AF51-A1C0474018BB}"/>
              </a:ext>
            </a:extLst>
          </p:cNvPr>
          <p:cNvSpPr txBox="1"/>
          <p:nvPr/>
        </p:nvSpPr>
        <p:spPr>
          <a:xfrm>
            <a:off x="4344950" y="4482320"/>
            <a:ext cx="3317139" cy="2765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Content channel structure </a:t>
            </a:r>
          </a:p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of 320 MHz PPDU</a:t>
            </a:r>
            <a:endParaRPr lang="ko-KR" altLang="en-US" sz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7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8509B-FDE4-3241-9215-394598D5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the signaling of non-primary segment</a:t>
            </a:r>
            <a:endParaRPr lang="en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2956A-A256-3C40-9B9F-98E762DDC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5" y="1830385"/>
            <a:ext cx="10361084" cy="4407382"/>
          </a:xfrm>
        </p:spPr>
        <p:txBody>
          <a:bodyPr>
            <a:normAutofit/>
          </a:bodyPr>
          <a:lstStyle/>
          <a:p>
            <a:r>
              <a:rPr lang="en-US" altLang="ko-KR" dirty="0"/>
              <a:t>There</a:t>
            </a:r>
            <a:r>
              <a:rPr lang="ko-KR" altLang="en-US" dirty="0"/>
              <a:t> </a:t>
            </a:r>
            <a:r>
              <a:rPr lang="en-US" altLang="ko-KR" dirty="0"/>
              <a:t>may be two methods to ensure preamble signaling reception for the STAs parked in non-P80 segments</a:t>
            </a:r>
          </a:p>
          <a:p>
            <a:pPr lvl="1"/>
            <a:endParaRPr lang="en-US" altLang="ko-KR" sz="1800" b="1" dirty="0"/>
          </a:p>
          <a:p>
            <a:pPr lvl="1"/>
            <a:r>
              <a:rPr lang="en-US" altLang="ko-KR" b="1" dirty="0"/>
              <a:t>Method 1) Set virtual P20 for each non-P80 segments </a:t>
            </a:r>
          </a:p>
          <a:p>
            <a:pPr lvl="2"/>
            <a:r>
              <a:rPr lang="en-US" altLang="ko-KR" sz="1600" dirty="0"/>
              <a:t>STAs parked in a non-P80 segment decode U-SIG in the virtual P20 </a:t>
            </a:r>
          </a:p>
          <a:p>
            <a:pPr lvl="2"/>
            <a:r>
              <a:rPr lang="en-US" altLang="ko-KR" sz="1600" dirty="0"/>
              <a:t>Similar complexity to 11ax on the STA-side</a:t>
            </a:r>
          </a:p>
          <a:p>
            <a:pPr lvl="2"/>
            <a:r>
              <a:rPr lang="en-US" altLang="ko-KR" sz="1600" dirty="0"/>
              <a:t>A virtual P20 channel cannot be punctured when its non-P80 segment has non-punctured channels </a:t>
            </a:r>
          </a:p>
          <a:p>
            <a:pPr lvl="2"/>
            <a:r>
              <a:rPr lang="en-US" altLang="ko-KR" sz="1600" dirty="0"/>
              <a:t>If a virtual P20 channel is punctured, its non-P80 segment is also punctured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b="1" dirty="0"/>
              <a:t>Method 2) Parallel decoding of four 20 MHz sub-channels </a:t>
            </a:r>
          </a:p>
          <a:p>
            <a:pPr lvl="2"/>
            <a:r>
              <a:rPr lang="en-US" altLang="ko-KR" sz="1600" dirty="0"/>
              <a:t>STAs parked in a non-P80 segment decode all four 20 MHz sub-channels to detect non-punctured sub-channels of the segment</a:t>
            </a:r>
          </a:p>
          <a:p>
            <a:pPr lvl="2"/>
            <a:r>
              <a:rPr lang="en-US" altLang="ko-KR" sz="1600" dirty="0"/>
              <a:t>It requires improved processing capability to 11be STAs compared to 11ax STAs</a:t>
            </a:r>
          </a:p>
          <a:p>
            <a:pPr lvl="2"/>
            <a:endParaRPr lang="en-US" altLang="ko-KR" sz="1600" dirty="0"/>
          </a:p>
          <a:p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10E47-3B35-9346-9CBE-E1D3D3FF8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992EC-5527-7840-B3AA-5F4328DFB13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318D4-24F9-9744-AEAE-A7E44130E0C2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3466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685802"/>
            <a:ext cx="10361084" cy="664203"/>
          </a:xfrm>
        </p:spPr>
        <p:txBody>
          <a:bodyPr/>
          <a:lstStyle/>
          <a:p>
            <a:r>
              <a:rPr lang="en-US" altLang="ko-KR" dirty="0"/>
              <a:t>Available puncturing patterns per 80 MHz segment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154" y="1879785"/>
            <a:ext cx="8266310" cy="3406416"/>
          </a:xfrm>
        </p:spPr>
        <p:txBody>
          <a:bodyPr>
            <a:normAutofit/>
          </a:bodyPr>
          <a:lstStyle/>
          <a:p>
            <a:r>
              <a:rPr lang="en-US" altLang="ko-KR" dirty="0"/>
              <a:t>Method 1: Set virtual P20 for each non-P80 segments </a:t>
            </a:r>
          </a:p>
          <a:p>
            <a:pPr lvl="1"/>
            <a:r>
              <a:rPr lang="en-US" altLang="ko-KR" dirty="0"/>
              <a:t>Available puncturing patterns per segment are the same with 11ax P80’s puncturing patterns</a:t>
            </a:r>
          </a:p>
          <a:p>
            <a:pPr lvl="1"/>
            <a:endParaRPr lang="en-US" altLang="ko-KR" sz="1500" dirty="0"/>
          </a:p>
          <a:p>
            <a:pPr lvl="1"/>
            <a:endParaRPr lang="en-US" altLang="ko-KR" dirty="0"/>
          </a:p>
          <a:p>
            <a:r>
              <a:rPr lang="en-US" altLang="ko-KR" dirty="0"/>
              <a:t>Method 2: Parallel decoding of four 20 MHz sub-channels</a:t>
            </a:r>
          </a:p>
          <a:p>
            <a:pPr lvl="1"/>
            <a:r>
              <a:rPr lang="en-US" altLang="ko-KR" dirty="0"/>
              <a:t>More flexible puncturing patterns are available if two</a:t>
            </a:r>
            <a:r>
              <a:rPr lang="ko-KR" altLang="en-US" dirty="0"/>
              <a:t> </a:t>
            </a:r>
            <a:r>
              <a:rPr lang="en-US" altLang="ko-KR" dirty="0"/>
              <a:t>different content channels are present within the segment</a:t>
            </a:r>
          </a:p>
          <a:p>
            <a:pPr lvl="2"/>
            <a:endParaRPr lang="en-US" altLang="ko-KR" sz="2000" dirty="0"/>
          </a:p>
          <a:p>
            <a:pPr lvl="3"/>
            <a:endParaRPr lang="en-US" altLang="ko-KR" sz="2000" dirty="0"/>
          </a:p>
          <a:p>
            <a:pPr lvl="1"/>
            <a:endParaRPr lang="en-US" altLang="ko-KR" sz="2000" dirty="0">
              <a:solidFill>
                <a:srgbClr val="FF0000"/>
              </a:solidFill>
            </a:endParaRP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F3B9173-0032-4CE4-997C-558EC8AA282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68" name="슬라이드 번호 개체 틀 3">
            <a:extLst>
              <a:ext uri="{FF2B5EF4-FFF2-40B4-BE49-F238E27FC236}">
                <a16:creationId xmlns:a16="http://schemas.microsoft.com/office/drawing/2014/main" id="{6739DE97-AB13-4700-95E5-677AD3F050E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21" y="6475419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69" name="바닥글 개체 틀 5">
            <a:extLst>
              <a:ext uri="{FF2B5EF4-FFF2-40B4-BE49-F238E27FC236}">
                <a16:creationId xmlns:a16="http://schemas.microsoft.com/office/drawing/2014/main" id="{FD60023A-3F88-414A-AC3D-58682CB6A30A}"/>
              </a:ext>
            </a:extLst>
          </p:cNvPr>
          <p:cNvSpPr>
            <a:spLocks noGrp="1"/>
          </p:cNvSpPr>
          <p:nvPr>
            <p:ph type="ftr" idx="3"/>
          </p:nvPr>
        </p:nvSpPr>
        <p:spPr>
          <a:xfrm>
            <a:off x="7143759" y="6475423"/>
            <a:ext cx="4246027" cy="180975"/>
          </a:xfrm>
        </p:spPr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77" name="사다리꼴 37">
            <a:extLst>
              <a:ext uri="{FF2B5EF4-FFF2-40B4-BE49-F238E27FC236}">
                <a16:creationId xmlns:a16="http://schemas.microsoft.com/office/drawing/2014/main" id="{7544F3AC-9CAA-4341-AE00-54B61E145FC0}"/>
              </a:ext>
            </a:extLst>
          </p:cNvPr>
          <p:cNvSpPr/>
          <p:nvPr/>
        </p:nvSpPr>
        <p:spPr bwMode="auto">
          <a:xfrm>
            <a:off x="10464311" y="3887422"/>
            <a:ext cx="182305" cy="16961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사다리꼴 37">
            <a:extLst>
              <a:ext uri="{FF2B5EF4-FFF2-40B4-BE49-F238E27FC236}">
                <a16:creationId xmlns:a16="http://schemas.microsoft.com/office/drawing/2014/main" id="{3FA032FF-8608-4F30-80F0-E4AC18AAB72E}"/>
              </a:ext>
            </a:extLst>
          </p:cNvPr>
          <p:cNvSpPr/>
          <p:nvPr/>
        </p:nvSpPr>
        <p:spPr bwMode="auto">
          <a:xfrm>
            <a:off x="9697242" y="3892487"/>
            <a:ext cx="182305" cy="16961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사다리꼴 37">
            <a:extLst>
              <a:ext uri="{FF2B5EF4-FFF2-40B4-BE49-F238E27FC236}">
                <a16:creationId xmlns:a16="http://schemas.microsoft.com/office/drawing/2014/main" id="{82335173-1A3D-4E15-8AA8-574F366F61DC}"/>
              </a:ext>
            </a:extLst>
          </p:cNvPr>
          <p:cNvSpPr/>
          <p:nvPr/>
        </p:nvSpPr>
        <p:spPr bwMode="auto">
          <a:xfrm>
            <a:off x="11231380" y="3889837"/>
            <a:ext cx="182305" cy="16961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82026B68-BC56-4DBE-9E68-D62DBBC1011A}"/>
              </a:ext>
            </a:extLst>
          </p:cNvPr>
          <p:cNvSpPr/>
          <p:nvPr/>
        </p:nvSpPr>
        <p:spPr>
          <a:xfrm>
            <a:off x="9984890" y="3892487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Idle</a:t>
            </a:r>
          </a:p>
        </p:txBody>
      </p:sp>
      <p:sp>
        <p:nvSpPr>
          <p:cNvPr id="82" name="직사각형 80">
            <a:extLst>
              <a:ext uri="{FF2B5EF4-FFF2-40B4-BE49-F238E27FC236}">
                <a16:creationId xmlns:a16="http://schemas.microsoft.com/office/drawing/2014/main" id="{8509C3D5-76D8-43DD-89C6-9E5AD0C61B7B}"/>
              </a:ext>
            </a:extLst>
          </p:cNvPr>
          <p:cNvSpPr/>
          <p:nvPr/>
        </p:nvSpPr>
        <p:spPr>
          <a:xfrm>
            <a:off x="10751959" y="3887422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Busy</a:t>
            </a:r>
          </a:p>
        </p:txBody>
      </p:sp>
      <p:sp>
        <p:nvSpPr>
          <p:cNvPr id="101" name="직사각형 80">
            <a:extLst>
              <a:ext uri="{FF2B5EF4-FFF2-40B4-BE49-F238E27FC236}">
                <a16:creationId xmlns:a16="http://schemas.microsoft.com/office/drawing/2014/main" id="{6D018E30-7A3F-4C39-8557-F06687836ECB}"/>
              </a:ext>
            </a:extLst>
          </p:cNvPr>
          <p:cNvSpPr/>
          <p:nvPr/>
        </p:nvSpPr>
        <p:spPr>
          <a:xfrm>
            <a:off x="11519028" y="3889837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Busy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8D676332-4481-4905-9BF6-579641A66941}"/>
              </a:ext>
            </a:extLst>
          </p:cNvPr>
          <p:cNvSpPr txBox="1"/>
          <p:nvPr/>
        </p:nvSpPr>
        <p:spPr>
          <a:xfrm>
            <a:off x="9032128" y="5821073"/>
            <a:ext cx="2785000" cy="6196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Available puncturing patterns</a:t>
            </a:r>
          </a:p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of Method 2 </a:t>
            </a:r>
          </a:p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(per segment)</a:t>
            </a:r>
            <a:endParaRPr lang="ko-KR" altLang="en-US" sz="1400" dirty="0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629B1FD9-BD76-4A1F-A55B-572AD774F60A}"/>
              </a:ext>
            </a:extLst>
          </p:cNvPr>
          <p:cNvGrpSpPr/>
          <p:nvPr/>
        </p:nvGrpSpPr>
        <p:grpSpPr>
          <a:xfrm>
            <a:off x="9695120" y="4281470"/>
            <a:ext cx="1440546" cy="1504892"/>
            <a:chOff x="9976691" y="4324715"/>
            <a:chExt cx="1236636" cy="1504892"/>
          </a:xfrm>
        </p:grpSpPr>
        <p:sp>
          <p:nvSpPr>
            <p:cNvPr id="102" name="사다리꼴 37">
              <a:extLst>
                <a:ext uri="{FF2B5EF4-FFF2-40B4-BE49-F238E27FC236}">
                  <a16:creationId xmlns:a16="http://schemas.microsoft.com/office/drawing/2014/main" id="{5836CE5D-039F-4214-8731-447DBBD0EFB4}"/>
                </a:ext>
              </a:extLst>
            </p:cNvPr>
            <p:cNvSpPr/>
            <p:nvPr/>
          </p:nvSpPr>
          <p:spPr bwMode="auto">
            <a:xfrm>
              <a:off x="10603767" y="5144860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사다리꼴 37">
              <a:extLst>
                <a:ext uri="{FF2B5EF4-FFF2-40B4-BE49-F238E27FC236}">
                  <a16:creationId xmlns:a16="http://schemas.microsoft.com/office/drawing/2014/main" id="{6D7FFD5E-69DE-4192-9EB3-501A2C03CA81}"/>
                </a:ext>
              </a:extLst>
            </p:cNvPr>
            <p:cNvSpPr/>
            <p:nvPr/>
          </p:nvSpPr>
          <p:spPr bwMode="auto">
            <a:xfrm>
              <a:off x="10909486" y="5144860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사다리꼴 37">
              <a:extLst>
                <a:ext uri="{FF2B5EF4-FFF2-40B4-BE49-F238E27FC236}">
                  <a16:creationId xmlns:a16="http://schemas.microsoft.com/office/drawing/2014/main" id="{79F4064B-9D62-4029-AF02-373A24D8F413}"/>
                </a:ext>
              </a:extLst>
            </p:cNvPr>
            <p:cNvSpPr/>
            <p:nvPr/>
          </p:nvSpPr>
          <p:spPr bwMode="auto">
            <a:xfrm>
              <a:off x="10295271" y="4324715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사다리꼴 124">
              <a:extLst>
                <a:ext uri="{FF2B5EF4-FFF2-40B4-BE49-F238E27FC236}">
                  <a16:creationId xmlns:a16="http://schemas.microsoft.com/office/drawing/2014/main" id="{202A133A-E6DD-4279-B385-2C9D1086193B}"/>
                </a:ext>
              </a:extLst>
            </p:cNvPr>
            <p:cNvSpPr/>
            <p:nvPr/>
          </p:nvSpPr>
          <p:spPr bwMode="auto">
            <a:xfrm>
              <a:off x="9989551" y="4324715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사다리꼴 37">
              <a:extLst>
                <a:ext uri="{FF2B5EF4-FFF2-40B4-BE49-F238E27FC236}">
                  <a16:creationId xmlns:a16="http://schemas.microsoft.com/office/drawing/2014/main" id="{C6785C09-062F-4D7F-964A-21EFC05639F0}"/>
                </a:ext>
              </a:extLst>
            </p:cNvPr>
            <p:cNvSpPr/>
            <p:nvPr/>
          </p:nvSpPr>
          <p:spPr bwMode="auto">
            <a:xfrm>
              <a:off x="9987635" y="5144860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사다리꼴 37">
              <a:extLst>
                <a:ext uri="{FF2B5EF4-FFF2-40B4-BE49-F238E27FC236}">
                  <a16:creationId xmlns:a16="http://schemas.microsoft.com/office/drawing/2014/main" id="{9FC09398-DBAC-4F53-BD51-A89A616C8D38}"/>
                </a:ext>
              </a:extLst>
            </p:cNvPr>
            <p:cNvSpPr/>
            <p:nvPr/>
          </p:nvSpPr>
          <p:spPr bwMode="auto">
            <a:xfrm>
              <a:off x="10293088" y="5144860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사다리꼴 37">
              <a:extLst>
                <a:ext uri="{FF2B5EF4-FFF2-40B4-BE49-F238E27FC236}">
                  <a16:creationId xmlns:a16="http://schemas.microsoft.com/office/drawing/2014/main" id="{1D08A261-FFE2-451B-AF7E-FA64B6243BFB}"/>
                </a:ext>
              </a:extLst>
            </p:cNvPr>
            <p:cNvSpPr/>
            <p:nvPr/>
          </p:nvSpPr>
          <p:spPr bwMode="auto">
            <a:xfrm>
              <a:off x="10275919" y="4732759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사다리꼴 37">
              <a:extLst>
                <a:ext uri="{FF2B5EF4-FFF2-40B4-BE49-F238E27FC236}">
                  <a16:creationId xmlns:a16="http://schemas.microsoft.com/office/drawing/2014/main" id="{24E75727-FB88-45E0-AF45-90207164F9DA}"/>
                </a:ext>
              </a:extLst>
            </p:cNvPr>
            <p:cNvSpPr/>
            <p:nvPr/>
          </p:nvSpPr>
          <p:spPr bwMode="auto">
            <a:xfrm>
              <a:off x="10581639" y="4732759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사다리꼴 37">
              <a:extLst>
                <a:ext uri="{FF2B5EF4-FFF2-40B4-BE49-F238E27FC236}">
                  <a16:creationId xmlns:a16="http://schemas.microsoft.com/office/drawing/2014/main" id="{589648A0-C400-40E9-896C-1C2A1AB036AA}"/>
                </a:ext>
              </a:extLst>
            </p:cNvPr>
            <p:cNvSpPr/>
            <p:nvPr/>
          </p:nvSpPr>
          <p:spPr bwMode="auto">
            <a:xfrm>
              <a:off x="9976691" y="4733389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사다리꼴 37">
              <a:extLst>
                <a:ext uri="{FF2B5EF4-FFF2-40B4-BE49-F238E27FC236}">
                  <a16:creationId xmlns:a16="http://schemas.microsoft.com/office/drawing/2014/main" id="{C2A45EF5-948D-416A-8414-A6BD27A8C359}"/>
                </a:ext>
              </a:extLst>
            </p:cNvPr>
            <p:cNvSpPr/>
            <p:nvPr/>
          </p:nvSpPr>
          <p:spPr bwMode="auto">
            <a:xfrm>
              <a:off x="10889643" y="4733389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사다리꼴 37">
              <a:extLst>
                <a:ext uri="{FF2B5EF4-FFF2-40B4-BE49-F238E27FC236}">
                  <a16:creationId xmlns:a16="http://schemas.microsoft.com/office/drawing/2014/main" id="{236920D1-E8F4-4471-85C2-7983178713CC}"/>
                </a:ext>
              </a:extLst>
            </p:cNvPr>
            <p:cNvSpPr/>
            <p:nvPr/>
          </p:nvSpPr>
          <p:spPr bwMode="auto">
            <a:xfrm>
              <a:off x="10599112" y="4324715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사다리꼴 37">
              <a:extLst>
                <a:ext uri="{FF2B5EF4-FFF2-40B4-BE49-F238E27FC236}">
                  <a16:creationId xmlns:a16="http://schemas.microsoft.com/office/drawing/2014/main" id="{AA49F6A6-FDA8-4E5C-8170-0D669FCE711A}"/>
                </a:ext>
              </a:extLst>
            </p:cNvPr>
            <p:cNvSpPr/>
            <p:nvPr/>
          </p:nvSpPr>
          <p:spPr bwMode="auto">
            <a:xfrm>
              <a:off x="10902111" y="4324715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사다리꼴 37">
              <a:extLst>
                <a:ext uri="{FF2B5EF4-FFF2-40B4-BE49-F238E27FC236}">
                  <a16:creationId xmlns:a16="http://schemas.microsoft.com/office/drawing/2014/main" id="{40B98F48-AB5B-4CA1-88D4-5E7684A3C9D0}"/>
                </a:ext>
              </a:extLst>
            </p:cNvPr>
            <p:cNvSpPr/>
            <p:nvPr/>
          </p:nvSpPr>
          <p:spPr bwMode="auto">
            <a:xfrm>
              <a:off x="9985266" y="5546855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사다리꼴 37">
              <a:extLst>
                <a:ext uri="{FF2B5EF4-FFF2-40B4-BE49-F238E27FC236}">
                  <a16:creationId xmlns:a16="http://schemas.microsoft.com/office/drawing/2014/main" id="{3E3EF754-C4DD-419A-A5BE-35D13258CA98}"/>
                </a:ext>
              </a:extLst>
            </p:cNvPr>
            <p:cNvSpPr/>
            <p:nvPr/>
          </p:nvSpPr>
          <p:spPr bwMode="auto">
            <a:xfrm>
              <a:off x="10902587" y="5546924"/>
              <a:ext cx="303841" cy="282683"/>
            </a:xfrm>
            <a:prstGeom prst="trapezoid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사다리꼴 37">
              <a:extLst>
                <a:ext uri="{FF2B5EF4-FFF2-40B4-BE49-F238E27FC236}">
                  <a16:creationId xmlns:a16="http://schemas.microsoft.com/office/drawing/2014/main" id="{2645AF6C-7CDF-4F1F-8FF0-F0CB7DA25855}"/>
                </a:ext>
              </a:extLst>
            </p:cNvPr>
            <p:cNvSpPr/>
            <p:nvPr/>
          </p:nvSpPr>
          <p:spPr bwMode="auto">
            <a:xfrm>
              <a:off x="10590030" y="5544871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사다리꼴 37">
              <a:extLst>
                <a:ext uri="{FF2B5EF4-FFF2-40B4-BE49-F238E27FC236}">
                  <a16:creationId xmlns:a16="http://schemas.microsoft.com/office/drawing/2014/main" id="{CEE29138-C30C-40D7-8AAC-715EAA751DA0}"/>
                </a:ext>
              </a:extLst>
            </p:cNvPr>
            <p:cNvSpPr/>
            <p:nvPr/>
          </p:nvSpPr>
          <p:spPr bwMode="auto">
            <a:xfrm>
              <a:off x="10286189" y="5546924"/>
              <a:ext cx="303841" cy="282683"/>
            </a:xfrm>
            <a:prstGeom prst="trapezoid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37730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ko-KR" altLang="en-US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7" name="내용 개체 틀 2">
            <a:extLst>
              <a:ext uri="{FF2B5EF4-FFF2-40B4-BE49-F238E27FC236}">
                <a16:creationId xmlns:a16="http://schemas.microsoft.com/office/drawing/2014/main" id="{7C37E194-D4B1-4935-9DA6-2A81D391B158}"/>
              </a:ext>
            </a:extLst>
          </p:cNvPr>
          <p:cNvSpPr txBox="1">
            <a:spLocks/>
          </p:cNvSpPr>
          <p:nvPr/>
        </p:nvSpPr>
        <p:spPr bwMode="auto">
          <a:xfrm>
            <a:off x="588924" y="4924542"/>
            <a:ext cx="9395966" cy="12541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>
            <a:lvl1pPr marL="288000" indent="-288000" algn="l" defTabSz="377333" rtl="0" eaLnBrk="1" fontAlgn="base" hangingPunct="1">
              <a:spcBef>
                <a:spcPts val="50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1998" indent="-288000" algn="l" defTabSz="377333" rtl="0" eaLnBrk="1" fontAlgn="base" hangingPunct="1">
              <a:spcBef>
                <a:spcPts val="42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700">
                <a:solidFill>
                  <a:srgbClr val="000000"/>
                </a:solidFill>
                <a:latin typeface="+mn-lt"/>
                <a:ea typeface="+mn-ea"/>
              </a:defRPr>
            </a:lvl2pPr>
            <a:lvl3pPr marL="1007997" indent="-240000" algn="l" defTabSz="37733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91996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300">
                <a:solidFill>
                  <a:srgbClr val="000000"/>
                </a:solidFill>
                <a:latin typeface="+mn-lt"/>
                <a:ea typeface="+mn-ea"/>
              </a:defRPr>
            </a:lvl4pPr>
            <a:lvl5pPr marL="1775995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+mn-lt"/>
                <a:ea typeface="+mn-ea"/>
              </a:defRPr>
            </a:lvl5pPr>
            <a:lvl6pPr marL="2111994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6pPr>
            <a:lvl7pPr marL="2495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7pPr>
            <a:lvl8pPr marL="2879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8pPr>
            <a:lvl9pPr marL="3263990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latinLnBrk="0">
              <a:buNone/>
            </a:pPr>
            <a:r>
              <a:rPr lang="en-US" altLang="ko-KR" sz="1600" kern="0" dirty="0">
                <a:solidFill>
                  <a:schemeClr val="tx1"/>
                </a:solidFill>
              </a:rPr>
              <a:t>Assumption 1. Content channel structure per segment is similar to 11ax (1, 2, 1, 2)</a:t>
            </a:r>
          </a:p>
          <a:p>
            <a:pPr marL="0" indent="0" latinLnBrk="0">
              <a:buNone/>
            </a:pPr>
            <a:r>
              <a:rPr lang="en-US" altLang="ko-KR" sz="1600" dirty="0"/>
              <a:t>Assumption 2. Puncturing patterns per 80 MHz segment are individually determined</a:t>
            </a:r>
          </a:p>
          <a:p>
            <a:pPr marL="0" indent="0" latinLnBrk="0">
              <a:buNone/>
            </a:pPr>
            <a:r>
              <a:rPr lang="en-US" altLang="ko-KR" sz="1600" b="0" dirty="0"/>
              <a:t> -</a:t>
            </a:r>
            <a:r>
              <a:rPr lang="en-US" altLang="ko-KR" sz="1400" b="0" dirty="0"/>
              <a:t>Even if only P20 is IDLE within P80 channel, non-P80 segment can utilize preamble puncturing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2081D29-67AE-4475-875F-C59D74319922}"/>
              </a:ext>
            </a:extLst>
          </p:cNvPr>
          <p:cNvSpPr txBox="1"/>
          <p:nvPr/>
        </p:nvSpPr>
        <p:spPr>
          <a:xfrm>
            <a:off x="9063847" y="3185694"/>
            <a:ext cx="2785000" cy="6196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Available puncturing patterns</a:t>
            </a:r>
          </a:p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of Method 1 </a:t>
            </a:r>
          </a:p>
          <a:p>
            <a:pPr algn="ctr"/>
            <a:r>
              <a:rPr lang="en-US" altLang="ko-KR" sz="1400" dirty="0">
                <a:solidFill>
                  <a:srgbClr val="000000"/>
                </a:solidFill>
                <a:latin typeface="Times New Roman"/>
                <a:ea typeface="MS Gothic"/>
              </a:rPr>
              <a:t>(per segment)</a:t>
            </a:r>
            <a:endParaRPr lang="ko-KR" altLang="en-US" sz="1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사다리꼴 37">
            <a:extLst>
              <a:ext uri="{FF2B5EF4-FFF2-40B4-BE49-F238E27FC236}">
                <a16:creationId xmlns:a16="http://schemas.microsoft.com/office/drawing/2014/main" id="{1FF88B2B-67FD-4E9E-A55B-61736B560442}"/>
              </a:ext>
            </a:extLst>
          </p:cNvPr>
          <p:cNvSpPr/>
          <p:nvPr/>
        </p:nvSpPr>
        <p:spPr bwMode="auto">
          <a:xfrm>
            <a:off x="10057403" y="1550215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사다리꼴 37">
            <a:extLst>
              <a:ext uri="{FF2B5EF4-FFF2-40B4-BE49-F238E27FC236}">
                <a16:creationId xmlns:a16="http://schemas.microsoft.com/office/drawing/2014/main" id="{DE4E2761-6967-4304-B73E-4CBD7EBBF96D}"/>
              </a:ext>
            </a:extLst>
          </p:cNvPr>
          <p:cNvSpPr/>
          <p:nvPr/>
        </p:nvSpPr>
        <p:spPr bwMode="auto">
          <a:xfrm>
            <a:off x="10417562" y="1550215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사다리꼴 37">
            <a:extLst>
              <a:ext uri="{FF2B5EF4-FFF2-40B4-BE49-F238E27FC236}">
                <a16:creationId xmlns:a16="http://schemas.microsoft.com/office/drawing/2014/main" id="{C6242AF7-1412-4AC8-A4B2-1244AFE168EC}"/>
              </a:ext>
            </a:extLst>
          </p:cNvPr>
          <p:cNvSpPr/>
          <p:nvPr/>
        </p:nvSpPr>
        <p:spPr bwMode="auto">
          <a:xfrm>
            <a:off x="10777721" y="1550215"/>
            <a:ext cx="357945" cy="2826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Busy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사다리꼴 37">
            <a:extLst>
              <a:ext uri="{FF2B5EF4-FFF2-40B4-BE49-F238E27FC236}">
                <a16:creationId xmlns:a16="http://schemas.microsoft.com/office/drawing/2014/main" id="{DF642875-D145-4E61-A78D-5B4D035F8594}"/>
              </a:ext>
            </a:extLst>
          </p:cNvPr>
          <p:cNvSpPr/>
          <p:nvPr/>
        </p:nvSpPr>
        <p:spPr bwMode="auto">
          <a:xfrm>
            <a:off x="10057788" y="1958889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사다리꼴 37">
            <a:extLst>
              <a:ext uri="{FF2B5EF4-FFF2-40B4-BE49-F238E27FC236}">
                <a16:creationId xmlns:a16="http://schemas.microsoft.com/office/drawing/2014/main" id="{B45931AE-6DF1-45D6-877B-22DDE4D78455}"/>
              </a:ext>
            </a:extLst>
          </p:cNvPr>
          <p:cNvSpPr/>
          <p:nvPr/>
        </p:nvSpPr>
        <p:spPr bwMode="auto">
          <a:xfrm>
            <a:off x="10418334" y="1958889"/>
            <a:ext cx="357945" cy="2826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Busy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사다리꼴 37">
            <a:extLst>
              <a:ext uri="{FF2B5EF4-FFF2-40B4-BE49-F238E27FC236}">
                <a16:creationId xmlns:a16="http://schemas.microsoft.com/office/drawing/2014/main" id="{DF5D9B88-B3A4-436A-BAFA-3AD39F608C47}"/>
              </a:ext>
            </a:extLst>
          </p:cNvPr>
          <p:cNvSpPr/>
          <p:nvPr/>
        </p:nvSpPr>
        <p:spPr bwMode="auto">
          <a:xfrm>
            <a:off x="10778878" y="1958889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사다리꼴 37">
            <a:extLst>
              <a:ext uri="{FF2B5EF4-FFF2-40B4-BE49-F238E27FC236}">
                <a16:creationId xmlns:a16="http://schemas.microsoft.com/office/drawing/2014/main" id="{3477D8A5-074C-405F-93CB-6A8B9ED39627}"/>
              </a:ext>
            </a:extLst>
          </p:cNvPr>
          <p:cNvSpPr/>
          <p:nvPr/>
        </p:nvSpPr>
        <p:spPr bwMode="auto">
          <a:xfrm>
            <a:off x="10057403" y="2367563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사다리꼴 37">
            <a:extLst>
              <a:ext uri="{FF2B5EF4-FFF2-40B4-BE49-F238E27FC236}">
                <a16:creationId xmlns:a16="http://schemas.microsoft.com/office/drawing/2014/main" id="{1B9D491E-7D3A-4742-9CCC-60F5FC124DCF}"/>
              </a:ext>
            </a:extLst>
          </p:cNvPr>
          <p:cNvSpPr/>
          <p:nvPr/>
        </p:nvSpPr>
        <p:spPr bwMode="auto">
          <a:xfrm>
            <a:off x="10417562" y="2367563"/>
            <a:ext cx="357945" cy="2826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Busy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사다리꼴 37">
            <a:extLst>
              <a:ext uri="{FF2B5EF4-FFF2-40B4-BE49-F238E27FC236}">
                <a16:creationId xmlns:a16="http://schemas.microsoft.com/office/drawing/2014/main" id="{6DF057EB-E661-459C-ADAC-509150664CE7}"/>
              </a:ext>
            </a:extLst>
          </p:cNvPr>
          <p:cNvSpPr/>
          <p:nvPr/>
        </p:nvSpPr>
        <p:spPr bwMode="auto">
          <a:xfrm>
            <a:off x="10777721" y="2367563"/>
            <a:ext cx="357945" cy="2826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Busy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사다리꼴 37">
            <a:extLst>
              <a:ext uri="{FF2B5EF4-FFF2-40B4-BE49-F238E27FC236}">
                <a16:creationId xmlns:a16="http://schemas.microsoft.com/office/drawing/2014/main" id="{2815DDDB-A003-4AE2-9BE1-0A7EAB32920E}"/>
              </a:ext>
            </a:extLst>
          </p:cNvPr>
          <p:cNvSpPr/>
          <p:nvPr/>
        </p:nvSpPr>
        <p:spPr bwMode="auto">
          <a:xfrm>
            <a:off x="9697243" y="1550215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(Virtual)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P20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사다리꼴 37">
            <a:extLst>
              <a:ext uri="{FF2B5EF4-FFF2-40B4-BE49-F238E27FC236}">
                <a16:creationId xmlns:a16="http://schemas.microsoft.com/office/drawing/2014/main" id="{78AB79D0-9DA8-4DE4-A8A3-FD5D6C53DD39}"/>
              </a:ext>
            </a:extLst>
          </p:cNvPr>
          <p:cNvSpPr/>
          <p:nvPr/>
        </p:nvSpPr>
        <p:spPr bwMode="auto">
          <a:xfrm>
            <a:off x="9697243" y="1958889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(Virtual)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사다리꼴 37">
            <a:extLst>
              <a:ext uri="{FF2B5EF4-FFF2-40B4-BE49-F238E27FC236}">
                <a16:creationId xmlns:a16="http://schemas.microsoft.com/office/drawing/2014/main" id="{C610CD21-F67F-4E58-9AEC-99CB5650B7CF}"/>
              </a:ext>
            </a:extLst>
          </p:cNvPr>
          <p:cNvSpPr/>
          <p:nvPr/>
        </p:nvSpPr>
        <p:spPr bwMode="auto">
          <a:xfrm>
            <a:off x="9697243" y="2367563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(Virtual)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사다리꼴 37">
            <a:extLst>
              <a:ext uri="{FF2B5EF4-FFF2-40B4-BE49-F238E27FC236}">
                <a16:creationId xmlns:a16="http://schemas.microsoft.com/office/drawing/2014/main" id="{4E752AF5-CA21-499C-BA77-B3175E043E79}"/>
              </a:ext>
            </a:extLst>
          </p:cNvPr>
          <p:cNvSpPr/>
          <p:nvPr/>
        </p:nvSpPr>
        <p:spPr bwMode="auto">
          <a:xfrm>
            <a:off x="10421810" y="2786714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사다리꼴 37">
            <a:extLst>
              <a:ext uri="{FF2B5EF4-FFF2-40B4-BE49-F238E27FC236}">
                <a16:creationId xmlns:a16="http://schemas.microsoft.com/office/drawing/2014/main" id="{E655C027-6083-4A24-B9EE-918B299CD2D2}"/>
              </a:ext>
            </a:extLst>
          </p:cNvPr>
          <p:cNvSpPr/>
          <p:nvPr/>
        </p:nvSpPr>
        <p:spPr bwMode="auto">
          <a:xfrm>
            <a:off x="10061976" y="2786838"/>
            <a:ext cx="357945" cy="282683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Busy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사다리꼴 37">
            <a:extLst>
              <a:ext uri="{FF2B5EF4-FFF2-40B4-BE49-F238E27FC236}">
                <a16:creationId xmlns:a16="http://schemas.microsoft.com/office/drawing/2014/main" id="{260F300E-5A40-4E0B-8946-8AC699EF6651}"/>
              </a:ext>
            </a:extLst>
          </p:cNvPr>
          <p:cNvSpPr/>
          <p:nvPr/>
        </p:nvSpPr>
        <p:spPr bwMode="auto">
          <a:xfrm>
            <a:off x="9698897" y="2786838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(Virtual)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P20</a:t>
            </a: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사다리꼴 37">
            <a:extLst>
              <a:ext uri="{FF2B5EF4-FFF2-40B4-BE49-F238E27FC236}">
                <a16:creationId xmlns:a16="http://schemas.microsoft.com/office/drawing/2014/main" id="{DAF63409-08D6-4042-9787-D24C6D5566C2}"/>
              </a:ext>
            </a:extLst>
          </p:cNvPr>
          <p:cNvSpPr/>
          <p:nvPr/>
        </p:nvSpPr>
        <p:spPr bwMode="auto">
          <a:xfrm>
            <a:off x="10792814" y="2786838"/>
            <a:ext cx="357945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7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C2DE8C-5070-44DF-B02D-05C7497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5" y="1224280"/>
            <a:ext cx="10797496" cy="514794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Throughput results of method 1 and method 2 compared with 11ax design</a:t>
            </a:r>
          </a:p>
          <a:p>
            <a:pPr lvl="1"/>
            <a:r>
              <a:rPr lang="en-US" altLang="ko-KR" dirty="0"/>
              <a:t>Simulation setup in appendix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Method 1 shows lower TPUT performance than 11ax design</a:t>
            </a:r>
          </a:p>
          <a:p>
            <a:pPr lvl="1"/>
            <a:r>
              <a:rPr lang="en-US" altLang="ko-KR" dirty="0"/>
              <a:t>For the heavy loaded OBSS case, the method 1’s virtual P20 limitation incurs 20 % lower TPUT performance than 11ax design</a:t>
            </a:r>
          </a:p>
          <a:p>
            <a:r>
              <a:rPr lang="en-US" altLang="ko-KR" dirty="0"/>
              <a:t>Method 2 increases TPUT performance in the light loaded OBSS case</a:t>
            </a:r>
          </a:p>
          <a:p>
            <a:pPr lvl="1"/>
            <a:r>
              <a:rPr lang="en-US" altLang="ko-KR" dirty="0"/>
              <a:t>However, for the heavy loaded OBSS cases, the method 2 also shows slight performance drop than 11ax design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255830C-CD0A-4DEC-B84D-07FC0293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485777"/>
            <a:ext cx="10361084" cy="790573"/>
          </a:xfrm>
        </p:spPr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1A7B201-ACD4-4649-9E16-429311DB0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D1C741-BAD7-4735-AA87-63D5B6B61C7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B3FA97-1761-4B41-AA3A-039C47E02FFD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aphicFrame>
        <p:nvGraphicFramePr>
          <p:cNvPr id="16" name="차트 15">
            <a:extLst>
              <a:ext uri="{FF2B5EF4-FFF2-40B4-BE49-F238E27FC236}">
                <a16:creationId xmlns:a16="http://schemas.microsoft.com/office/drawing/2014/main" id="{BFA8981D-7CFB-4B1D-ACDC-80132C1DD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201528"/>
              </p:ext>
            </p:extLst>
          </p:nvPr>
        </p:nvGraphicFramePr>
        <p:xfrm>
          <a:off x="2886722" y="1986520"/>
          <a:ext cx="6391956" cy="2542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직사각형 16">
            <a:extLst>
              <a:ext uri="{FF2B5EF4-FFF2-40B4-BE49-F238E27FC236}">
                <a16:creationId xmlns:a16="http://schemas.microsoft.com/office/drawing/2014/main" id="{0E270BE4-DCDE-4ABB-9737-E3013A834AFB}"/>
              </a:ext>
            </a:extLst>
          </p:cNvPr>
          <p:cNvSpPr/>
          <p:nvPr/>
        </p:nvSpPr>
        <p:spPr>
          <a:xfrm>
            <a:off x="5280400" y="2098192"/>
            <a:ext cx="961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-2.5 % </a:t>
            </a:r>
          </a:p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TPUT</a:t>
            </a:r>
            <a:endParaRPr lang="ko-KR" altLang="en-US" sz="1050" dirty="0">
              <a:solidFill>
                <a:srgbClr val="FF0000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16ED1E6-8065-4347-A665-B8B4301304FB}"/>
              </a:ext>
            </a:extLst>
          </p:cNvPr>
          <p:cNvSpPr/>
          <p:nvPr/>
        </p:nvSpPr>
        <p:spPr>
          <a:xfrm>
            <a:off x="6017423" y="3010245"/>
            <a:ext cx="961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-20 % </a:t>
            </a:r>
          </a:p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TPUT</a:t>
            </a:r>
            <a:endParaRPr lang="ko-KR" altLang="en-US" sz="1050" dirty="0">
              <a:solidFill>
                <a:srgbClr val="FF0000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1E7085AB-E166-40DD-851A-5FE6C08F9CFF}"/>
              </a:ext>
            </a:extLst>
          </p:cNvPr>
          <p:cNvSpPr/>
          <p:nvPr/>
        </p:nvSpPr>
        <p:spPr>
          <a:xfrm>
            <a:off x="7279539" y="1982281"/>
            <a:ext cx="961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+6.5 % </a:t>
            </a:r>
          </a:p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TPUT</a:t>
            </a:r>
            <a:endParaRPr lang="ko-KR" altLang="en-US" sz="1050" dirty="0">
              <a:solidFill>
                <a:srgbClr val="FF0000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39C5F54-3D84-4ABE-AD11-5A1AD6648E11}"/>
              </a:ext>
            </a:extLst>
          </p:cNvPr>
          <p:cNvSpPr/>
          <p:nvPr/>
        </p:nvSpPr>
        <p:spPr>
          <a:xfrm>
            <a:off x="8042699" y="2914741"/>
            <a:ext cx="961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-1.5 % </a:t>
            </a:r>
          </a:p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TPUT</a:t>
            </a:r>
            <a:endParaRPr lang="ko-KR" altLang="en-US" sz="1050" dirty="0">
              <a:solidFill>
                <a:srgbClr val="FF0000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A68ECA98-3B83-479B-9411-9BB75265793C}"/>
              </a:ext>
            </a:extLst>
          </p:cNvPr>
          <p:cNvSpPr/>
          <p:nvPr/>
        </p:nvSpPr>
        <p:spPr>
          <a:xfrm>
            <a:off x="3168637" y="2027682"/>
            <a:ext cx="12128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Baseline</a:t>
            </a:r>
          </a:p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performance</a:t>
            </a:r>
            <a:endParaRPr lang="ko-KR" alt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3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9B044B-D7DB-4FCC-B7FE-CD3D14DEC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628653"/>
            <a:ext cx="10361084" cy="507998"/>
          </a:xfrm>
        </p:spPr>
        <p:txBody>
          <a:bodyPr/>
          <a:lstStyle/>
          <a:p>
            <a:r>
              <a:rPr lang="en-US" altLang="ko-KR" dirty="0"/>
              <a:t>Performance Analysis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8EBEAAE-1E05-4AEF-B212-E90F967DFE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CD931A-C81F-4872-A288-66558B699BA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2670A6-F342-4CDD-A438-6C890034E2C1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3" name="화살표: 아래쪽 102">
            <a:extLst>
              <a:ext uri="{FF2B5EF4-FFF2-40B4-BE49-F238E27FC236}">
                <a16:creationId xmlns:a16="http://schemas.microsoft.com/office/drawing/2014/main" id="{0DC55C8C-C5E3-456E-8DCD-BED423ECC9DE}"/>
              </a:ext>
            </a:extLst>
          </p:cNvPr>
          <p:cNvSpPr/>
          <p:nvPr/>
        </p:nvSpPr>
        <p:spPr bwMode="auto">
          <a:xfrm>
            <a:off x="9689142" y="4799320"/>
            <a:ext cx="409851" cy="275597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4" name="Content Placeholder 198">
            <a:extLst>
              <a:ext uri="{FF2B5EF4-FFF2-40B4-BE49-F238E27FC236}">
                <a16:creationId xmlns:a16="http://schemas.microsoft.com/office/drawing/2014/main" id="{24477453-86D4-466B-AC81-829981F6825F}"/>
              </a:ext>
            </a:extLst>
          </p:cNvPr>
          <p:cNvSpPr txBox="1">
            <a:spLocks/>
          </p:cNvSpPr>
          <p:nvPr/>
        </p:nvSpPr>
        <p:spPr bwMode="auto">
          <a:xfrm>
            <a:off x="44049" y="1123312"/>
            <a:ext cx="5876647" cy="5175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Autofit/>
          </a:bodyPr>
          <a:lstStyle>
            <a:lvl1pPr marL="288000" indent="-288000" algn="l" defTabSz="377333" rtl="0" eaLnBrk="1" fontAlgn="base" hangingPunct="1">
              <a:spcBef>
                <a:spcPts val="504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71998" indent="-288000" algn="l" defTabSz="377333" rtl="0" eaLnBrk="1" fontAlgn="base" hangingPunct="1">
              <a:spcBef>
                <a:spcPts val="42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700">
                <a:solidFill>
                  <a:srgbClr val="000000"/>
                </a:solidFill>
                <a:latin typeface="+mn-lt"/>
                <a:ea typeface="+mn-ea"/>
              </a:defRPr>
            </a:lvl2pPr>
            <a:lvl3pPr marL="1007997" indent="-240000" algn="l" defTabSz="377333" rtl="0" eaLnBrk="1" fontAlgn="base" hangingPunct="1"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91996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1300">
                <a:solidFill>
                  <a:srgbClr val="000000"/>
                </a:solidFill>
                <a:latin typeface="+mn-lt"/>
                <a:ea typeface="+mn-ea"/>
              </a:defRPr>
            </a:lvl4pPr>
            <a:lvl5pPr marL="1775995" indent="-240000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+mn-lt"/>
                <a:ea typeface="+mn-ea"/>
              </a:defRPr>
            </a:lvl5pPr>
            <a:lvl6pPr marL="2111994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6pPr>
            <a:lvl7pPr marL="2495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7pPr>
            <a:lvl8pPr marL="2879992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8pPr>
            <a:lvl9pPr marL="3263990" indent="-191999" algn="l" defTabSz="377333" rtl="0" eaLnBrk="1" fontAlgn="base" hangingPunct="1">
              <a:spcBef>
                <a:spcPts val="33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3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atinLnBrk="0"/>
            <a:r>
              <a:rPr lang="en-US" altLang="ko-KR" kern="0" dirty="0"/>
              <a:t>Method 1 and 2 have difficulty in utilizing non-P80 segments due to limited puncturing patterns</a:t>
            </a:r>
          </a:p>
          <a:p>
            <a:pPr lvl="1" latinLnBrk="0"/>
            <a:r>
              <a:rPr lang="en-US" altLang="ko-KR" kern="0" dirty="0"/>
              <a:t>Non-primary 80 MHz channel status rarely matches the available puncturing patterns</a:t>
            </a:r>
          </a:p>
          <a:p>
            <a:pPr lvl="2" latinLnBrk="0"/>
            <a:r>
              <a:rPr lang="en-US" altLang="ko-KR" sz="1600" kern="0" dirty="0"/>
              <a:t>For the P80 segment, one of two content channels is always present in the P20, but non-P80 segments have no dedicated channel to receive one of the two content channels</a:t>
            </a:r>
          </a:p>
          <a:p>
            <a:pPr lvl="2" latinLnBrk="0"/>
            <a:endParaRPr lang="en-US" altLang="ko-KR" sz="1600" dirty="0"/>
          </a:p>
          <a:p>
            <a:pPr lvl="1" latinLnBrk="0"/>
            <a:r>
              <a:rPr lang="en-US" altLang="ko-KR" kern="0" dirty="0"/>
              <a:t>STAs parked in non-P80 segment are relatively hard to be served</a:t>
            </a:r>
          </a:p>
          <a:p>
            <a:pPr lvl="1"/>
            <a:r>
              <a:rPr lang="en-US" altLang="ko-KR" dirty="0"/>
              <a:t>For the different EHT-SIG per 160 MHz, a similar phenomenon may</a:t>
            </a:r>
            <a:r>
              <a:rPr lang="ko-KR" altLang="en-US" dirty="0"/>
              <a:t> </a:t>
            </a:r>
            <a:r>
              <a:rPr lang="en-US" altLang="ko-KR" dirty="0"/>
              <a:t>occur at the secondary 160 MHz</a:t>
            </a:r>
          </a:p>
          <a:p>
            <a:pPr lvl="1" latinLnBrk="0"/>
            <a:endParaRPr lang="en-US" altLang="ko-KR" kern="0" dirty="0"/>
          </a:p>
          <a:p>
            <a:pPr latinLnBrk="0"/>
            <a:r>
              <a:rPr lang="en-US" altLang="ko-KR" dirty="0"/>
              <a:t>We need to consider ways to improve the signaling success probability on the non-primary segments</a:t>
            </a: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790AF79C-E99A-4BBE-AC97-977AB09DB7E3}"/>
              </a:ext>
            </a:extLst>
          </p:cNvPr>
          <p:cNvSpPr/>
          <p:nvPr/>
        </p:nvSpPr>
        <p:spPr bwMode="auto">
          <a:xfrm>
            <a:off x="7683499" y="3894767"/>
            <a:ext cx="4202871" cy="53884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11" name="직선 화살표 연결선 110">
            <a:extLst>
              <a:ext uri="{FF2B5EF4-FFF2-40B4-BE49-F238E27FC236}">
                <a16:creationId xmlns:a16="http://schemas.microsoft.com/office/drawing/2014/main" id="{F429FCCC-31F6-4FCD-9FF6-8561337E38E1}"/>
              </a:ext>
            </a:extLst>
          </p:cNvPr>
          <p:cNvCxnSpPr>
            <a:cxnSpLocks/>
            <a:endCxn id="116" idx="0"/>
          </p:cNvCxnSpPr>
          <p:nvPr/>
        </p:nvCxnSpPr>
        <p:spPr bwMode="auto">
          <a:xfrm flipH="1">
            <a:off x="7453835" y="5438382"/>
            <a:ext cx="870" cy="186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FF5D6F31-60B4-48DD-8514-5526E96F0329}"/>
              </a:ext>
            </a:extLst>
          </p:cNvPr>
          <p:cNvSpPr txBox="1"/>
          <p:nvPr/>
        </p:nvSpPr>
        <p:spPr>
          <a:xfrm>
            <a:off x="6913223" y="5221006"/>
            <a:ext cx="1090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/>
              <a:t>Never punctured</a:t>
            </a:r>
          </a:p>
        </p:txBody>
      </p:sp>
      <p:sp>
        <p:nvSpPr>
          <p:cNvPr id="113" name="사다리꼴 37">
            <a:extLst>
              <a:ext uri="{FF2B5EF4-FFF2-40B4-BE49-F238E27FC236}">
                <a16:creationId xmlns:a16="http://schemas.microsoft.com/office/drawing/2014/main" id="{8ED9ED45-9EEC-46D0-80D4-76AD0CAF1CD5}"/>
              </a:ext>
            </a:extLst>
          </p:cNvPr>
          <p:cNvSpPr/>
          <p:nvPr/>
        </p:nvSpPr>
        <p:spPr bwMode="auto">
          <a:xfrm>
            <a:off x="7564551" y="5625005"/>
            <a:ext cx="218727" cy="282683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사다리꼴 37">
            <a:extLst>
              <a:ext uri="{FF2B5EF4-FFF2-40B4-BE49-F238E27FC236}">
                <a16:creationId xmlns:a16="http://schemas.microsoft.com/office/drawing/2014/main" id="{65FAE051-D931-4514-A196-F2973098BE76}"/>
              </a:ext>
            </a:extLst>
          </p:cNvPr>
          <p:cNvSpPr/>
          <p:nvPr/>
        </p:nvSpPr>
        <p:spPr bwMode="auto">
          <a:xfrm>
            <a:off x="7784630" y="5625005"/>
            <a:ext cx="218727" cy="282683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사다리꼴 37">
            <a:extLst>
              <a:ext uri="{FF2B5EF4-FFF2-40B4-BE49-F238E27FC236}">
                <a16:creationId xmlns:a16="http://schemas.microsoft.com/office/drawing/2014/main" id="{BA13712E-03F7-4E9E-AD19-78EE55F14A34}"/>
              </a:ext>
            </a:extLst>
          </p:cNvPr>
          <p:cNvSpPr/>
          <p:nvPr/>
        </p:nvSpPr>
        <p:spPr bwMode="auto">
          <a:xfrm>
            <a:off x="8004710" y="5625005"/>
            <a:ext cx="218727" cy="282683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사다리꼴 37">
            <a:extLst>
              <a:ext uri="{FF2B5EF4-FFF2-40B4-BE49-F238E27FC236}">
                <a16:creationId xmlns:a16="http://schemas.microsoft.com/office/drawing/2014/main" id="{E86E6C29-93E9-4F9C-8AE4-72E4583A6083}"/>
              </a:ext>
            </a:extLst>
          </p:cNvPr>
          <p:cNvSpPr/>
          <p:nvPr/>
        </p:nvSpPr>
        <p:spPr bwMode="auto">
          <a:xfrm>
            <a:off x="7344471" y="5625005"/>
            <a:ext cx="218727" cy="282683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 dirty="0">
                <a:solidFill>
                  <a:srgbClr val="00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P20</a:t>
            </a:r>
            <a:endParaRPr lang="ko-KR" altLang="en-US" sz="5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사다리꼴 37">
            <a:extLst>
              <a:ext uri="{FF2B5EF4-FFF2-40B4-BE49-F238E27FC236}">
                <a16:creationId xmlns:a16="http://schemas.microsoft.com/office/drawing/2014/main" id="{DCD66EF9-6A6E-4B7D-B992-8A4B9A3ED196}"/>
              </a:ext>
            </a:extLst>
          </p:cNvPr>
          <p:cNvSpPr/>
          <p:nvPr/>
        </p:nvSpPr>
        <p:spPr bwMode="auto">
          <a:xfrm>
            <a:off x="8389114" y="5615715"/>
            <a:ext cx="218727" cy="282683"/>
          </a:xfrm>
          <a:prstGeom prst="trapezoid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ko-KR" altLang="en-US" sz="500" b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사다리꼴 37">
            <a:extLst>
              <a:ext uri="{FF2B5EF4-FFF2-40B4-BE49-F238E27FC236}">
                <a16:creationId xmlns:a16="http://schemas.microsoft.com/office/drawing/2014/main" id="{62C35A9A-FF4D-4B53-907C-A1EF3D194611}"/>
              </a:ext>
            </a:extLst>
          </p:cNvPr>
          <p:cNvSpPr/>
          <p:nvPr/>
        </p:nvSpPr>
        <p:spPr bwMode="auto">
          <a:xfrm>
            <a:off x="8609194" y="5615715"/>
            <a:ext cx="218727" cy="282683"/>
          </a:xfrm>
          <a:prstGeom prst="trapezoid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사다리꼴 37">
            <a:extLst>
              <a:ext uri="{FF2B5EF4-FFF2-40B4-BE49-F238E27FC236}">
                <a16:creationId xmlns:a16="http://schemas.microsoft.com/office/drawing/2014/main" id="{A07253F8-DF46-4D08-A942-43279BB7F196}"/>
              </a:ext>
            </a:extLst>
          </p:cNvPr>
          <p:cNvSpPr/>
          <p:nvPr/>
        </p:nvSpPr>
        <p:spPr bwMode="auto">
          <a:xfrm>
            <a:off x="8829273" y="5615715"/>
            <a:ext cx="218727" cy="282683"/>
          </a:xfrm>
          <a:prstGeom prst="trapezoid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사다리꼴 37">
            <a:extLst>
              <a:ext uri="{FF2B5EF4-FFF2-40B4-BE49-F238E27FC236}">
                <a16:creationId xmlns:a16="http://schemas.microsoft.com/office/drawing/2014/main" id="{C3C084FE-ABCA-44E0-99B0-3015C9A184C0}"/>
              </a:ext>
            </a:extLst>
          </p:cNvPr>
          <p:cNvSpPr/>
          <p:nvPr/>
        </p:nvSpPr>
        <p:spPr bwMode="auto">
          <a:xfrm>
            <a:off x="9048000" y="5612244"/>
            <a:ext cx="218727" cy="282683"/>
          </a:xfrm>
          <a:prstGeom prst="trapezoid">
            <a:avLst/>
          </a:prstGeom>
          <a:pattFill prst="wdUpDiag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사다리꼴 37">
            <a:extLst>
              <a:ext uri="{FF2B5EF4-FFF2-40B4-BE49-F238E27FC236}">
                <a16:creationId xmlns:a16="http://schemas.microsoft.com/office/drawing/2014/main" id="{C458045B-6016-409E-BF3E-CD4254283D85}"/>
              </a:ext>
            </a:extLst>
          </p:cNvPr>
          <p:cNvSpPr/>
          <p:nvPr/>
        </p:nvSpPr>
        <p:spPr bwMode="auto">
          <a:xfrm>
            <a:off x="9433757" y="5616044"/>
            <a:ext cx="218727" cy="282683"/>
          </a:xfrm>
          <a:prstGeom prst="trapezoid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altLang="ko-KR" sz="500" b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사다리꼴 37">
            <a:extLst>
              <a:ext uri="{FF2B5EF4-FFF2-40B4-BE49-F238E27FC236}">
                <a16:creationId xmlns:a16="http://schemas.microsoft.com/office/drawing/2014/main" id="{C6F17F55-2503-4F72-9BCE-D9BB9A2B14B3}"/>
              </a:ext>
            </a:extLst>
          </p:cNvPr>
          <p:cNvSpPr/>
          <p:nvPr/>
        </p:nvSpPr>
        <p:spPr bwMode="auto">
          <a:xfrm>
            <a:off x="9653837" y="5616044"/>
            <a:ext cx="218727" cy="282683"/>
          </a:xfrm>
          <a:prstGeom prst="trapezoid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사다리꼴 37">
            <a:extLst>
              <a:ext uri="{FF2B5EF4-FFF2-40B4-BE49-F238E27FC236}">
                <a16:creationId xmlns:a16="http://schemas.microsoft.com/office/drawing/2014/main" id="{B5E0487B-D1F4-41C2-BC05-13CCF20384A2}"/>
              </a:ext>
            </a:extLst>
          </p:cNvPr>
          <p:cNvSpPr/>
          <p:nvPr/>
        </p:nvSpPr>
        <p:spPr bwMode="auto">
          <a:xfrm>
            <a:off x="9873916" y="5616044"/>
            <a:ext cx="218727" cy="282683"/>
          </a:xfrm>
          <a:prstGeom prst="trapezoid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사다리꼴 37">
            <a:extLst>
              <a:ext uri="{FF2B5EF4-FFF2-40B4-BE49-F238E27FC236}">
                <a16:creationId xmlns:a16="http://schemas.microsoft.com/office/drawing/2014/main" id="{B68E6C25-FBD9-4E27-AB0E-F39F6504758A}"/>
              </a:ext>
            </a:extLst>
          </p:cNvPr>
          <p:cNvSpPr/>
          <p:nvPr/>
        </p:nvSpPr>
        <p:spPr bwMode="auto">
          <a:xfrm>
            <a:off x="10092643" y="5612573"/>
            <a:ext cx="218727" cy="282683"/>
          </a:xfrm>
          <a:prstGeom prst="trapezoid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사다리꼴 37">
            <a:extLst>
              <a:ext uri="{FF2B5EF4-FFF2-40B4-BE49-F238E27FC236}">
                <a16:creationId xmlns:a16="http://schemas.microsoft.com/office/drawing/2014/main" id="{982E2ADD-3CC4-4589-8B91-31C5BA445ADF}"/>
              </a:ext>
            </a:extLst>
          </p:cNvPr>
          <p:cNvSpPr/>
          <p:nvPr/>
        </p:nvSpPr>
        <p:spPr bwMode="auto">
          <a:xfrm>
            <a:off x="10476489" y="5616235"/>
            <a:ext cx="218727" cy="282683"/>
          </a:xfrm>
          <a:prstGeom prst="trapezoid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ko-KR" altLang="en-US" sz="500" b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사다리꼴 37">
            <a:extLst>
              <a:ext uri="{FF2B5EF4-FFF2-40B4-BE49-F238E27FC236}">
                <a16:creationId xmlns:a16="http://schemas.microsoft.com/office/drawing/2014/main" id="{257FD813-C70D-4C37-BD7D-3921D1290D1B}"/>
              </a:ext>
            </a:extLst>
          </p:cNvPr>
          <p:cNvSpPr/>
          <p:nvPr/>
        </p:nvSpPr>
        <p:spPr bwMode="auto">
          <a:xfrm>
            <a:off x="10696569" y="5616235"/>
            <a:ext cx="218727" cy="282683"/>
          </a:xfrm>
          <a:prstGeom prst="trapezoid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사다리꼴 37">
            <a:extLst>
              <a:ext uri="{FF2B5EF4-FFF2-40B4-BE49-F238E27FC236}">
                <a16:creationId xmlns:a16="http://schemas.microsoft.com/office/drawing/2014/main" id="{95C68D69-E268-4B30-9C7B-E5E3A8E62888}"/>
              </a:ext>
            </a:extLst>
          </p:cNvPr>
          <p:cNvSpPr/>
          <p:nvPr/>
        </p:nvSpPr>
        <p:spPr bwMode="auto">
          <a:xfrm>
            <a:off x="10916648" y="5616235"/>
            <a:ext cx="218727" cy="282683"/>
          </a:xfrm>
          <a:prstGeom prst="trapezoid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사다리꼴 37">
            <a:extLst>
              <a:ext uri="{FF2B5EF4-FFF2-40B4-BE49-F238E27FC236}">
                <a16:creationId xmlns:a16="http://schemas.microsoft.com/office/drawing/2014/main" id="{7D823684-B94B-4072-B880-32A82CD73689}"/>
              </a:ext>
            </a:extLst>
          </p:cNvPr>
          <p:cNvSpPr/>
          <p:nvPr/>
        </p:nvSpPr>
        <p:spPr bwMode="auto">
          <a:xfrm>
            <a:off x="11135375" y="5612764"/>
            <a:ext cx="218727" cy="282683"/>
          </a:xfrm>
          <a:prstGeom prst="trapezoid">
            <a:avLst/>
          </a:prstGeom>
          <a:pattFill prst="wdUpDiag">
            <a:fgClr>
              <a:srgbClr val="7030A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직사각형 80">
            <a:extLst>
              <a:ext uri="{FF2B5EF4-FFF2-40B4-BE49-F238E27FC236}">
                <a16:creationId xmlns:a16="http://schemas.microsoft.com/office/drawing/2014/main" id="{76E5C517-BB00-4E44-BB3A-05C04EB43B3B}"/>
              </a:ext>
            </a:extLst>
          </p:cNvPr>
          <p:cNvSpPr/>
          <p:nvPr/>
        </p:nvSpPr>
        <p:spPr>
          <a:xfrm>
            <a:off x="8406994" y="5236033"/>
            <a:ext cx="3076369" cy="208453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/>
            <a:r>
              <a:rPr lang="en-US" altLang="ko-KR" sz="1050" dirty="0">
                <a:solidFill>
                  <a:srgbClr val="FF0000"/>
                </a:solidFill>
              </a:rPr>
              <a:t>Non-P80 segments have no P20-like channel that never punctured</a:t>
            </a:r>
          </a:p>
        </p:txBody>
      </p:sp>
      <p:cxnSp>
        <p:nvCxnSpPr>
          <p:cNvPr id="136" name="직선 화살표 연결선 135">
            <a:extLst>
              <a:ext uri="{FF2B5EF4-FFF2-40B4-BE49-F238E27FC236}">
                <a16:creationId xmlns:a16="http://schemas.microsoft.com/office/drawing/2014/main" id="{9486FF54-5A42-4842-9D21-59CFE3E87F00}"/>
              </a:ext>
            </a:extLst>
          </p:cNvPr>
          <p:cNvCxnSpPr>
            <a:cxnSpLocks/>
          </p:cNvCxnSpPr>
          <p:nvPr/>
        </p:nvCxnSpPr>
        <p:spPr bwMode="auto">
          <a:xfrm>
            <a:off x="7344471" y="6020240"/>
            <a:ext cx="8789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76C04215-42C4-4FF0-8FF9-0D4953FBC065}"/>
              </a:ext>
            </a:extLst>
          </p:cNvPr>
          <p:cNvSpPr txBox="1"/>
          <p:nvPr/>
        </p:nvSpPr>
        <p:spPr>
          <a:xfrm>
            <a:off x="7238211" y="6017594"/>
            <a:ext cx="1090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/>
              <a:t>P80</a:t>
            </a:r>
          </a:p>
        </p:txBody>
      </p:sp>
      <p:cxnSp>
        <p:nvCxnSpPr>
          <p:cNvPr id="139" name="직선 화살표 연결선 138">
            <a:extLst>
              <a:ext uri="{FF2B5EF4-FFF2-40B4-BE49-F238E27FC236}">
                <a16:creationId xmlns:a16="http://schemas.microsoft.com/office/drawing/2014/main" id="{0E5FEAAF-F0B1-45E7-B4B8-9E775B1B0C7D}"/>
              </a:ext>
            </a:extLst>
          </p:cNvPr>
          <p:cNvCxnSpPr>
            <a:cxnSpLocks/>
          </p:cNvCxnSpPr>
          <p:nvPr/>
        </p:nvCxnSpPr>
        <p:spPr bwMode="auto">
          <a:xfrm>
            <a:off x="8389114" y="6013624"/>
            <a:ext cx="8789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A78847F1-045D-4D1A-A2FC-4AB843DC724F}"/>
              </a:ext>
            </a:extLst>
          </p:cNvPr>
          <p:cNvSpPr txBox="1"/>
          <p:nvPr/>
        </p:nvSpPr>
        <p:spPr>
          <a:xfrm>
            <a:off x="8282854" y="6010978"/>
            <a:ext cx="1090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/>
              <a:t>non-P80#1</a:t>
            </a:r>
          </a:p>
        </p:txBody>
      </p:sp>
      <p:cxnSp>
        <p:nvCxnSpPr>
          <p:cNvPr id="141" name="직선 화살표 연결선 140">
            <a:extLst>
              <a:ext uri="{FF2B5EF4-FFF2-40B4-BE49-F238E27FC236}">
                <a16:creationId xmlns:a16="http://schemas.microsoft.com/office/drawing/2014/main" id="{083C2615-80E6-4E30-A710-30A5AF3F7882}"/>
              </a:ext>
            </a:extLst>
          </p:cNvPr>
          <p:cNvCxnSpPr>
            <a:cxnSpLocks/>
          </p:cNvCxnSpPr>
          <p:nvPr/>
        </p:nvCxnSpPr>
        <p:spPr bwMode="auto">
          <a:xfrm>
            <a:off x="9418321" y="6003852"/>
            <a:ext cx="8789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2B3525DA-45EA-4999-B00E-CEFC9C400CE8}"/>
              </a:ext>
            </a:extLst>
          </p:cNvPr>
          <p:cNvSpPr txBox="1"/>
          <p:nvPr/>
        </p:nvSpPr>
        <p:spPr>
          <a:xfrm>
            <a:off x="9312061" y="6001206"/>
            <a:ext cx="1090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/>
              <a:t>non-P80#2</a:t>
            </a:r>
          </a:p>
        </p:txBody>
      </p: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BE178226-98F1-4DF7-B718-5A4432ADC20D}"/>
              </a:ext>
            </a:extLst>
          </p:cNvPr>
          <p:cNvCxnSpPr>
            <a:cxnSpLocks/>
          </p:cNvCxnSpPr>
          <p:nvPr/>
        </p:nvCxnSpPr>
        <p:spPr bwMode="auto">
          <a:xfrm>
            <a:off x="10476489" y="6019208"/>
            <a:ext cx="8789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B92FFDB4-DB32-42AC-B0BB-2BC200138F95}"/>
              </a:ext>
            </a:extLst>
          </p:cNvPr>
          <p:cNvSpPr txBox="1"/>
          <p:nvPr/>
        </p:nvSpPr>
        <p:spPr>
          <a:xfrm>
            <a:off x="10370229" y="6016562"/>
            <a:ext cx="1090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/>
              <a:t>non-P80#3</a:t>
            </a:r>
          </a:p>
        </p:txBody>
      </p:sp>
      <p:cxnSp>
        <p:nvCxnSpPr>
          <p:cNvPr id="145" name="Straight Arrow Connector 75">
            <a:extLst>
              <a:ext uri="{FF2B5EF4-FFF2-40B4-BE49-F238E27FC236}">
                <a16:creationId xmlns:a16="http://schemas.microsoft.com/office/drawing/2014/main" id="{0FBD8CB3-36B0-4ADE-9578-BE2367AF39C9}"/>
              </a:ext>
            </a:extLst>
          </p:cNvPr>
          <p:cNvCxnSpPr>
            <a:cxnSpLocks/>
          </p:cNvCxnSpPr>
          <p:nvPr/>
        </p:nvCxnSpPr>
        <p:spPr bwMode="auto">
          <a:xfrm flipV="1">
            <a:off x="8408262" y="5496193"/>
            <a:ext cx="289982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153" name="사다리꼴 37">
            <a:extLst>
              <a:ext uri="{FF2B5EF4-FFF2-40B4-BE49-F238E27FC236}">
                <a16:creationId xmlns:a16="http://schemas.microsoft.com/office/drawing/2014/main" id="{A0F71125-A95B-4EDE-93B4-0868F3E0C598}"/>
              </a:ext>
            </a:extLst>
          </p:cNvPr>
          <p:cNvSpPr/>
          <p:nvPr/>
        </p:nvSpPr>
        <p:spPr bwMode="auto">
          <a:xfrm>
            <a:off x="6304514" y="5737004"/>
            <a:ext cx="182305" cy="16961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사다리꼴 37">
            <a:extLst>
              <a:ext uri="{FF2B5EF4-FFF2-40B4-BE49-F238E27FC236}">
                <a16:creationId xmlns:a16="http://schemas.microsoft.com/office/drawing/2014/main" id="{4247E3C5-6E83-419C-81A9-B27CE3183DDC}"/>
              </a:ext>
            </a:extLst>
          </p:cNvPr>
          <p:cNvSpPr/>
          <p:nvPr/>
        </p:nvSpPr>
        <p:spPr bwMode="auto">
          <a:xfrm>
            <a:off x="6304514" y="5453160"/>
            <a:ext cx="182305" cy="16961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사다리꼴 37">
            <a:extLst>
              <a:ext uri="{FF2B5EF4-FFF2-40B4-BE49-F238E27FC236}">
                <a16:creationId xmlns:a16="http://schemas.microsoft.com/office/drawing/2014/main" id="{8341607E-E851-4941-B440-39688AF0D72F}"/>
              </a:ext>
            </a:extLst>
          </p:cNvPr>
          <p:cNvSpPr/>
          <p:nvPr/>
        </p:nvSpPr>
        <p:spPr bwMode="auto">
          <a:xfrm>
            <a:off x="6304514" y="6022351"/>
            <a:ext cx="182305" cy="169610"/>
          </a:xfrm>
          <a:prstGeom prst="trapezoid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ko-KR" altLang="en-US" sz="6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직사각형 80">
            <a:extLst>
              <a:ext uri="{FF2B5EF4-FFF2-40B4-BE49-F238E27FC236}">
                <a16:creationId xmlns:a16="http://schemas.microsoft.com/office/drawing/2014/main" id="{02BDF527-D2EE-4B46-9C97-A4A9B0FB7F96}"/>
              </a:ext>
            </a:extLst>
          </p:cNvPr>
          <p:cNvSpPr/>
          <p:nvPr/>
        </p:nvSpPr>
        <p:spPr>
          <a:xfrm>
            <a:off x="6592162" y="5453160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Idle</a:t>
            </a:r>
          </a:p>
        </p:txBody>
      </p:sp>
      <p:sp>
        <p:nvSpPr>
          <p:cNvPr id="157" name="직사각형 80">
            <a:extLst>
              <a:ext uri="{FF2B5EF4-FFF2-40B4-BE49-F238E27FC236}">
                <a16:creationId xmlns:a16="http://schemas.microsoft.com/office/drawing/2014/main" id="{BFBB722E-449F-4C90-B0B3-EB840259CDEA}"/>
              </a:ext>
            </a:extLst>
          </p:cNvPr>
          <p:cNvSpPr/>
          <p:nvPr/>
        </p:nvSpPr>
        <p:spPr>
          <a:xfrm>
            <a:off x="6592162" y="5737004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Busy</a:t>
            </a:r>
          </a:p>
        </p:txBody>
      </p:sp>
      <p:sp>
        <p:nvSpPr>
          <p:cNvPr id="158" name="직사각형 80">
            <a:extLst>
              <a:ext uri="{FF2B5EF4-FFF2-40B4-BE49-F238E27FC236}">
                <a16:creationId xmlns:a16="http://schemas.microsoft.com/office/drawing/2014/main" id="{E30CA36D-DC4B-4C9F-A278-492C88EDD3FB}"/>
              </a:ext>
            </a:extLst>
          </p:cNvPr>
          <p:cNvSpPr/>
          <p:nvPr/>
        </p:nvSpPr>
        <p:spPr>
          <a:xfrm>
            <a:off x="6592162" y="6022351"/>
            <a:ext cx="303841" cy="169610"/>
          </a:xfrm>
          <a:prstGeom prst="rect">
            <a:avLst/>
          </a:prstGeom>
        </p:spPr>
        <p:txBody>
          <a:bodyPr wrap="none" lIns="76758" tIns="38379" rIns="76758" bIns="38379" anchor="ctr">
            <a:noAutofit/>
          </a:bodyPr>
          <a:lstStyle/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Idle or</a:t>
            </a:r>
          </a:p>
          <a:p>
            <a:pPr algn="ctr" defTabSz="37730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900" b="1" i="1" dirty="0">
                <a:solidFill>
                  <a:srgbClr val="000000"/>
                </a:solidFill>
                <a:latin typeface="Times New Roman"/>
                <a:ea typeface="MS Gothic"/>
              </a:rPr>
              <a:t>Busy</a:t>
            </a:r>
          </a:p>
        </p:txBody>
      </p:sp>
      <p:graphicFrame>
        <p:nvGraphicFramePr>
          <p:cNvPr id="51" name="차트 50">
            <a:extLst>
              <a:ext uri="{FF2B5EF4-FFF2-40B4-BE49-F238E27FC236}">
                <a16:creationId xmlns:a16="http://schemas.microsoft.com/office/drawing/2014/main" id="{BDC52C9B-023B-491C-A991-680FDA4A06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670525"/>
              </p:ext>
            </p:extLst>
          </p:nvPr>
        </p:nvGraphicFramePr>
        <p:xfrm>
          <a:off x="5850190" y="3137888"/>
          <a:ext cx="61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2" name="차트 51">
            <a:extLst>
              <a:ext uri="{FF2B5EF4-FFF2-40B4-BE49-F238E27FC236}">
                <a16:creationId xmlns:a16="http://schemas.microsoft.com/office/drawing/2014/main" id="{69BA95FA-68E3-4086-ABA9-3D9D5D5BAE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783899"/>
              </p:ext>
            </p:extLst>
          </p:nvPr>
        </p:nvGraphicFramePr>
        <p:xfrm>
          <a:off x="5850190" y="1317090"/>
          <a:ext cx="6120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855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8E439D-178F-42DC-8607-B77F3FCAD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685803"/>
            <a:ext cx="10361084" cy="688638"/>
          </a:xfrm>
        </p:spPr>
        <p:txBody>
          <a:bodyPr/>
          <a:lstStyle/>
          <a:p>
            <a:r>
              <a:rPr lang="en-US" altLang="ko-KR" dirty="0"/>
              <a:t>Necessities of improving content channel structure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D843A9-82E1-40B2-9519-D1281D8DD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5" y="1485900"/>
            <a:ext cx="10361084" cy="4832351"/>
          </a:xfrm>
        </p:spPr>
        <p:txBody>
          <a:bodyPr>
            <a:normAutofit/>
          </a:bodyPr>
          <a:lstStyle/>
          <a:p>
            <a:r>
              <a:rPr lang="en-US" altLang="ko-KR" dirty="0"/>
              <a:t>Signaling success probability is highly dependent on the content channel structure</a:t>
            </a:r>
          </a:p>
          <a:p>
            <a:pPr lvl="1"/>
            <a:r>
              <a:rPr lang="en-US" altLang="ko-KR" dirty="0"/>
              <a:t>Our previous contribution concluded that two-content channel structure has good balance in terms of channel accessibility and signaling overhead, and single-content channel structure has the best channel accessibility (puncturing flexibility) [4] </a:t>
            </a:r>
          </a:p>
          <a:p>
            <a:pPr lvl="1"/>
            <a:endParaRPr lang="en-US" altLang="ko-KR" sz="2000" dirty="0"/>
          </a:p>
          <a:p>
            <a:r>
              <a:rPr lang="en-US" altLang="ko-KR" dirty="0"/>
              <a:t>11ax-like two-content channel structure may not be the best structure for EHT-SIG of the non-primary segment</a:t>
            </a:r>
          </a:p>
          <a:p>
            <a:endParaRPr lang="en-US" altLang="ko-KR" dirty="0"/>
          </a:p>
          <a:p>
            <a:r>
              <a:rPr lang="en-US" altLang="ko-KR" dirty="0"/>
              <a:t>Different channel accessibility of each segments can cause fairness issue between STAs parked in the primary segment and STAs parked in non-primary segments</a:t>
            </a:r>
          </a:p>
          <a:p>
            <a:endParaRPr lang="en-US" altLang="ko-KR" dirty="0"/>
          </a:p>
          <a:p>
            <a:r>
              <a:rPr lang="en-US" altLang="ko-KR" dirty="0"/>
              <a:t>We need to consider new content channel structures to enhance signaling success probability to improve puncturing flexibility</a:t>
            </a:r>
          </a:p>
          <a:p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0FB8021-2441-4D1E-A624-5FAE7D1AE6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D26D46-E0DD-4023-9D4D-BB5630775C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70F7D3-4EA1-43B4-9E48-065FE7A6EAD6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  <a:endParaRPr kumimoji="0" lang="en-GB" altLang="ko-KR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614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E87D01C-F658-4BAB-9F74-E4289E840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D8A1D8-CBD0-4560-8E75-2110AFAA655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kumimoji="0" lang="en-US" altLang="ko-KR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Apr 2020</a:t>
            </a:r>
            <a:endParaRPr kumimoji="0" lang="en-GB" altLang="ko-KR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F67010-F075-40A4-9639-126E37619C95}"/>
              </a:ext>
            </a:extLst>
          </p:cNvPr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rPr kumimoji="0" lang="en-GB" altLang="ko-K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Sanghyun Kim (WILUS), et al.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3420FF43-F752-4613-81E7-6BCAEB33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5" y="400052"/>
            <a:ext cx="10361084" cy="1065213"/>
          </a:xfrm>
        </p:spPr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6C389FD8-670D-43E1-B9F1-BD1E7C43B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4" y="1764254"/>
            <a:ext cx="10877545" cy="4760365"/>
          </a:xfrm>
        </p:spPr>
        <p:txBody>
          <a:bodyPr>
            <a:normAutofit/>
          </a:bodyPr>
          <a:lstStyle/>
          <a:p>
            <a:r>
              <a:rPr lang="en-US" altLang="ko-KR" dirty="0"/>
              <a:t>We showed two signaling methods for the non-primary segments and analyzed puncturing flexibility of the two methods incorporating different EHT-SIG per 80 MHz segments</a:t>
            </a:r>
          </a:p>
          <a:p>
            <a:pPr lvl="1"/>
            <a:r>
              <a:rPr lang="en-US" altLang="ko-KR" dirty="0"/>
              <a:t>Signaling failure on the non-P80 segments degrades puncturing flexibility and causes fairness issue between STAs parked in the P80 segment and the non-P80 segments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We propose to further study new content channel structures of EHT-SIG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202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23165</TotalTime>
  <Words>1538</Words>
  <Application>Microsoft Office PowerPoint</Application>
  <PresentationFormat>와이드스크린</PresentationFormat>
  <Paragraphs>296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Cambria Math</vt:lpstr>
      <vt:lpstr>Times New Roman</vt:lpstr>
      <vt:lpstr>Office Theme</vt:lpstr>
      <vt:lpstr>1_Office Theme</vt:lpstr>
      <vt:lpstr>Further Discussions on Preamble Puncturing and SIG-B (EHT-SIG) Signaling</vt:lpstr>
      <vt:lpstr>Introduction</vt:lpstr>
      <vt:lpstr>Two EHT-SIG content channels per 80 MHz segment</vt:lpstr>
      <vt:lpstr>Considerations on the signaling of non-primary segment</vt:lpstr>
      <vt:lpstr>Available puncturing patterns per 80 MHz segment</vt:lpstr>
      <vt:lpstr>Simulation results</vt:lpstr>
      <vt:lpstr>Performance Analysis</vt:lpstr>
      <vt:lpstr>Necessities of improving content channel structure</vt:lpstr>
      <vt:lpstr>Summary</vt:lpstr>
      <vt:lpstr>Straw Poll 1</vt:lpstr>
      <vt:lpstr>References</vt:lpstr>
      <vt:lpstr>Appendix: Simulation Setup</vt:lpstr>
      <vt:lpstr>Appendix: Simulation Setup (OBSS example)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Discussions on Preamble Puncturing and SIG-B Signaling</dc:title>
  <dc:creator>Shawn</dc:creator>
  <cp:lastModifiedBy>sanghyun kim</cp:lastModifiedBy>
  <cp:revision>535</cp:revision>
  <cp:lastPrinted>2020-04-01T07:02:56Z</cp:lastPrinted>
  <dcterms:created xsi:type="dcterms:W3CDTF">2020-03-18T02:52:23Z</dcterms:created>
  <dcterms:modified xsi:type="dcterms:W3CDTF">2020-04-08T12:31:09Z</dcterms:modified>
</cp:coreProperties>
</file>