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69" r:id="rId2"/>
    <p:sldId id="257" r:id="rId3"/>
    <p:sldId id="360" r:id="rId4"/>
    <p:sldId id="317" r:id="rId5"/>
    <p:sldId id="318" r:id="rId6"/>
    <p:sldId id="320" r:id="rId7"/>
    <p:sldId id="321" r:id="rId8"/>
    <p:sldId id="309" r:id="rId9"/>
    <p:sldId id="348" r:id="rId10"/>
    <p:sldId id="354" r:id="rId11"/>
    <p:sldId id="355" r:id="rId12"/>
    <p:sldId id="357" r:id="rId13"/>
    <p:sldId id="346" r:id="rId14"/>
    <p:sldId id="356" r:id="rId15"/>
    <p:sldId id="361" r:id="rId16"/>
    <p:sldId id="345" r:id="rId17"/>
    <p:sldId id="294" r:id="rId18"/>
    <p:sldId id="307" r:id="rId19"/>
    <p:sldId id="297" r:id="rId20"/>
    <p:sldId id="342" r:id="rId21"/>
    <p:sldId id="343" r:id="rId22"/>
    <p:sldId id="335" r:id="rId23"/>
    <p:sldId id="325" r:id="rId24"/>
    <p:sldId id="326" r:id="rId25"/>
    <p:sldId id="336" r:id="rId26"/>
    <p:sldId id="330" r:id="rId27"/>
    <p:sldId id="331" r:id="rId28"/>
    <p:sldId id="358" r:id="rId29"/>
    <p:sldId id="332"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0FA93"/>
    <a:srgbClr val="F49088"/>
    <a:srgbClr val="00B0F0"/>
    <a:srgbClr val="FF9933"/>
    <a:srgbClr val="DFB7D9"/>
    <a:srgbClr val="C2C2FE"/>
    <a:srgbClr val="1E1EFA"/>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94660"/>
  </p:normalViewPr>
  <p:slideViewPr>
    <p:cSldViewPr>
      <p:cViewPr varScale="1">
        <p:scale>
          <a:sx n="63" d="100"/>
          <a:sy n="63" d="100"/>
        </p:scale>
        <p:origin x="1088"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668" y="6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27947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25231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736903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39698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794697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972760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444672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095846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85332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02607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327175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0182562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963534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1801881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902677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258527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854601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5591082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154466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188452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87963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66013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24590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58155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98783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79646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41005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96913" y="10668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47800" y="2438400"/>
            <a:ext cx="6400800" cy="51415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4521284" y="332601"/>
            <a:ext cx="3924216"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802.11-20-0128-00-00be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2273764" cy="184666"/>
          </a:xfrm>
          <a:prstGeom prst="rect">
            <a:avLst/>
          </a:prstGeom>
          <a:noFill/>
          <a:ln w="9525">
            <a:noFill/>
            <a:miter lim="800000"/>
            <a:headEnd/>
            <a:tailEnd/>
          </a:ln>
          <a:effectLst/>
        </p:spPr>
        <p:txBody>
          <a:bodyPr wrap="none" lIns="0" tIns="0" rIns="0" bIns="0">
            <a:prstTxWarp prst="textNoShape">
              <a:avLst/>
            </a:prstTxWarp>
            <a:spAutoFit/>
          </a:bodyPr>
          <a:lstStyle/>
          <a:p>
            <a:r>
              <a:rPr lang="en-US" kern="1200" dirty="0" smtClean="0">
                <a:solidFill>
                  <a:schemeClr val="tx1"/>
                </a:solidFill>
              </a:rPr>
              <a:t>Discussion on Multi-RU in 802.11be</a:t>
            </a:r>
            <a:endParaRPr lang="en-US" dirty="0"/>
          </a:p>
        </p:txBody>
      </p:sp>
      <p:sp>
        <p:nvSpPr>
          <p:cNvPr id="1034" name="Line 10"/>
          <p:cNvSpPr>
            <a:spLocks noChangeShapeType="1"/>
          </p:cNvSpPr>
          <p:nvPr/>
        </p:nvSpPr>
        <p:spPr bwMode="auto">
          <a:xfrm>
            <a:off x="609599" y="6469481"/>
            <a:ext cx="8061397" cy="5932"/>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5"/>
          <p:cNvSpPr txBox="1">
            <a:spLocks noChangeArrowheads="1"/>
          </p:cNvSpPr>
          <p:nvPr userDrawn="1"/>
        </p:nvSpPr>
        <p:spPr bwMode="auto">
          <a:xfrm>
            <a:off x="673100" y="344083"/>
            <a:ext cx="1191032" cy="24622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z="1600" b="1" dirty="0" smtClean="0"/>
              <a:t>January 2020</a:t>
            </a:r>
            <a:endParaRPr lang="en-US" sz="1600" b="1" dirty="0"/>
          </a:p>
        </p:txBody>
      </p:sp>
      <p:sp>
        <p:nvSpPr>
          <p:cNvPr id="12" name="Rectangle 9"/>
          <p:cNvSpPr>
            <a:spLocks noChangeArrowheads="1"/>
          </p:cNvSpPr>
          <p:nvPr userDrawn="1"/>
        </p:nvSpPr>
        <p:spPr bwMode="auto">
          <a:xfrm>
            <a:off x="4038600" y="6482821"/>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smtClean="0"/>
              <a:t>Slide </a:t>
            </a:r>
            <a:fld id="{9FEDBD01-65D6-4F33-B50F-83DFB57815F1}" type="slidenum">
              <a:rPr lang="en-US" smtClean="0"/>
              <a:t>‹#›</a:t>
            </a:fld>
            <a:endParaRPr lang="en-US" dirty="0"/>
          </a:p>
        </p:txBody>
      </p:sp>
      <p:sp>
        <p:nvSpPr>
          <p:cNvPr id="13" name="Rectangle 9"/>
          <p:cNvSpPr>
            <a:spLocks noChangeArrowheads="1"/>
          </p:cNvSpPr>
          <p:nvPr userDrawn="1"/>
        </p:nvSpPr>
        <p:spPr bwMode="auto">
          <a:xfrm>
            <a:off x="6858000" y="6482821"/>
            <a:ext cx="1812997"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smtClean="0"/>
              <a:t>Oded Redlich,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1077913" y="1099943"/>
            <a:ext cx="6770687" cy="845943"/>
          </a:xfrm>
          <a:noFill/>
          <a:ln/>
        </p:spPr>
        <p:txBody>
          <a:bodyPr/>
          <a:lstStyle/>
          <a:p>
            <a:pPr eaLnBrk="1" hangingPunct="1">
              <a:lnSpc>
                <a:spcPct val="120000"/>
              </a:lnSpc>
            </a:pPr>
            <a:r>
              <a:rPr lang="en-US" kern="1200" dirty="0" smtClean="0">
                <a:solidFill>
                  <a:schemeClr val="tx1"/>
                </a:solidFill>
              </a:rPr>
              <a:t>Discussion on Multi-RU in 802.11be</a:t>
            </a:r>
            <a:endParaRPr lang="en-US" kern="1200" dirty="0">
              <a:solidFill>
                <a:schemeClr val="tx1"/>
              </a:solidFill>
            </a:endParaRPr>
          </a:p>
        </p:txBody>
      </p:sp>
      <p:sp>
        <p:nvSpPr>
          <p:cNvPr id="30726" name="Rectangle 6"/>
          <p:cNvSpPr>
            <a:spLocks noGrp="1" noChangeArrowheads="1"/>
          </p:cNvSpPr>
          <p:nvPr>
            <p:ph type="subTitle" idx="1"/>
          </p:nvPr>
        </p:nvSpPr>
        <p:spPr>
          <a:xfrm>
            <a:off x="1093153" y="2102423"/>
            <a:ext cx="6400800" cy="514156"/>
          </a:xfrm>
          <a:noFill/>
          <a:ln/>
        </p:spPr>
        <p:txBody>
          <a:bodyPr/>
          <a:lstStyle/>
          <a:p>
            <a:pPr algn="ctr">
              <a:buFontTx/>
              <a:buNone/>
            </a:pPr>
            <a:r>
              <a:rPr lang="en-US" sz="2000" dirty="0"/>
              <a:t>Date:</a:t>
            </a:r>
            <a:r>
              <a:rPr lang="en-US" sz="2000" b="0" dirty="0" smtClean="0"/>
              <a:t> 2020-xx-xx</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806806420"/>
              </p:ext>
            </p:extLst>
          </p:nvPr>
        </p:nvGraphicFramePr>
        <p:xfrm>
          <a:off x="914400" y="3811588"/>
          <a:ext cx="8420100" cy="2595562"/>
        </p:xfrm>
        <a:graphic>
          <a:graphicData uri="http://schemas.openxmlformats.org/presentationml/2006/ole">
            <mc:AlternateContent xmlns:mc="http://schemas.openxmlformats.org/markup-compatibility/2006">
              <mc:Choice xmlns:v="urn:schemas-microsoft-com:vml" Requires="v">
                <p:oleObj spid="_x0000_s31163" name="Document" r:id="rId4" imgW="8292141" imgH="2566493" progId="Word.Document.8">
                  <p:embed/>
                </p:oleObj>
              </mc:Choice>
              <mc:Fallback>
                <p:oleObj name="Document" r:id="rId4" imgW="8292141" imgH="2566493" progId="Word.Document.8">
                  <p:embed/>
                  <p:pic>
                    <p:nvPicPr>
                      <p:cNvPr id="0" name="Picture 11"/>
                      <p:cNvPicPr>
                        <a:picLocks noChangeAspect="1" noChangeArrowheads="1"/>
                      </p:cNvPicPr>
                      <p:nvPr/>
                    </p:nvPicPr>
                    <p:blipFill>
                      <a:blip r:embed="rId5"/>
                      <a:srcRect/>
                      <a:stretch>
                        <a:fillRect/>
                      </a:stretch>
                    </p:blipFill>
                    <p:spPr bwMode="auto">
                      <a:xfrm>
                        <a:off x="914400" y="3811588"/>
                        <a:ext cx="8420100" cy="2595562"/>
                      </a:xfrm>
                      <a:prstGeom prst="rect">
                        <a:avLst/>
                      </a:prstGeom>
                      <a:noFill/>
                      <a:extLst/>
                    </p:spPr>
                  </p:pic>
                </p:oleObj>
              </mc:Fallback>
            </mc:AlternateContent>
          </a:graphicData>
        </a:graphic>
      </p:graphicFrame>
      <p:sp>
        <p:nvSpPr>
          <p:cNvPr id="30732" name="Rectangle 12"/>
          <p:cNvSpPr>
            <a:spLocks noChangeArrowheads="1"/>
          </p:cNvSpPr>
          <p:nvPr/>
        </p:nvSpPr>
        <p:spPr bwMode="auto">
          <a:xfrm>
            <a:off x="802944" y="2904931"/>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r>
              <a:rPr lang="en-US" sz="2000" b="1" dirty="0" smtClean="0"/>
              <a:t>:</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 (</a:t>
            </a:r>
            <a:r>
              <a:rPr lang="en-IE" dirty="0">
                <a:solidFill>
                  <a:schemeClr val="tx1"/>
                </a:solidFill>
              </a:rPr>
              <a:t>cont.)</a:t>
            </a:r>
            <a:endParaRPr lang="en-US" dirty="0">
              <a:solidFill>
                <a:schemeClr val="tx1"/>
              </a:solidFill>
            </a:endParaRPr>
          </a:p>
        </p:txBody>
      </p:sp>
      <p:sp>
        <p:nvSpPr>
          <p:cNvPr id="5123" name="Rectangle 3"/>
          <p:cNvSpPr>
            <a:spLocks noGrp="1" noChangeArrowheads="1"/>
          </p:cNvSpPr>
          <p:nvPr>
            <p:ph type="body" idx="1"/>
          </p:nvPr>
        </p:nvSpPr>
        <p:spPr>
          <a:xfrm>
            <a:off x="381000" y="1600200"/>
            <a:ext cx="8229600" cy="5029200"/>
          </a:xfrm>
          <a:noFill/>
          <a:ln/>
        </p:spPr>
        <p:txBody>
          <a:bodyPr>
            <a:noAutofit/>
          </a:bodyPr>
          <a:lstStyle/>
          <a:p>
            <a:pPr marL="0" indent="0">
              <a:spcAft>
                <a:spcPts val="600"/>
              </a:spcAft>
              <a:buNone/>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MRUs:</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is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encoded separately and is comprised of 3 bitmap subfields:</a:t>
            </a: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MRU_1 – 9 bits: indicates which RU26 comprises the 1</a:t>
            </a:r>
            <a:r>
              <a:rPr lang="en-US" altLang="zh-CN" sz="1600" b="0" kern="12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MRU</a:t>
            </a: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MRU_2 – 7 bits: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indicates which RU26 comprises the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2</a:t>
            </a:r>
            <a:r>
              <a:rPr lang="en-US" altLang="zh-CN" sz="1600" kern="12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nd</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MRU</a:t>
            </a: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 – 5 bits: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indicates which RU26 comprises the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3</a:t>
            </a:r>
            <a:r>
              <a:rPr lang="en-US" altLang="zh-CN" sz="1600" kern="12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rd</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MRU</a:t>
            </a: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So, additional 21 (22 including the signaling bit) are required for signaling any combination of up to 3 MRUs per 20MHz channel</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Although it may appear as high overhead, we should bear in mind that a larger amount of additional bits will be saved later due to the reduction in the number of user-fields in the user-specific field</a:t>
            </a: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53522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 (</a:t>
            </a:r>
            <a:r>
              <a:rPr lang="en-IE" dirty="0">
                <a:solidFill>
                  <a:schemeClr val="tx1"/>
                </a:solidFill>
              </a:rPr>
              <a:t>cont.)</a:t>
            </a:r>
            <a:endParaRPr lang="en-US" dirty="0">
              <a:solidFill>
                <a:schemeClr val="tx1"/>
              </a:solidFill>
            </a:endParaRPr>
          </a:p>
        </p:txBody>
      </p:sp>
      <p:sp>
        <p:nvSpPr>
          <p:cNvPr id="5123" name="Rectangle 3"/>
          <p:cNvSpPr>
            <a:spLocks noGrp="1" noChangeArrowheads="1"/>
          </p:cNvSpPr>
          <p:nvPr>
            <p:ph type="body" idx="1"/>
          </p:nvPr>
        </p:nvSpPr>
        <p:spPr>
          <a:xfrm>
            <a:off x="381000" y="1600200"/>
            <a:ext cx="8229600" cy="5029200"/>
          </a:xfrm>
          <a:noFill/>
          <a:ln/>
        </p:spPr>
        <p:txBody>
          <a:bodyPr>
            <a:noAutofit/>
          </a:bodyPr>
          <a:lstStyle/>
          <a:p>
            <a:pPr marL="0" indent="0">
              <a:spcAft>
                <a:spcPts val="600"/>
              </a:spcAft>
              <a:buNone/>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Large MRUs:</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Large MRUs are identified by the corresponding RU Allocation subfield for RU&gt;=242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tones</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In this case the Common-MRU field bitmap indicates which other RUs (&gt;242) correspond to the same MRU</a:t>
            </a: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MRU_1 – 8 bits (9</a:t>
            </a:r>
            <a:r>
              <a:rPr lang="en-US" altLang="zh-CN" sz="1600" b="0" kern="12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th</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bit is omitted): indicate which RU242 belong to the MRU of this RU</a:t>
            </a: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MRU_2 – omitted</a:t>
            </a: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 – omitted</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Similar to the small MRU case, the user-specific field overhead is also reduced</a:t>
            </a: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302364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a:t>
            </a:r>
            <a:r>
              <a:rPr lang="en-IE" dirty="0">
                <a:solidFill>
                  <a:schemeClr val="tx1"/>
                </a:solidFill>
              </a:rPr>
              <a:t>3 (cont.)</a:t>
            </a:r>
            <a:endParaRPr lang="en-US" dirty="0">
              <a:solidFill>
                <a:schemeClr val="tx1"/>
              </a:solidFill>
            </a:endParaRPr>
          </a:p>
        </p:txBody>
      </p:sp>
      <p:sp>
        <p:nvSpPr>
          <p:cNvPr id="5123" name="Rectangle 3"/>
          <p:cNvSpPr>
            <a:spLocks noGrp="1" noChangeArrowheads="1"/>
          </p:cNvSpPr>
          <p:nvPr>
            <p:ph type="body" idx="1"/>
          </p:nvPr>
        </p:nvSpPr>
        <p:spPr>
          <a:xfrm>
            <a:off x="381000" y="1371600"/>
            <a:ext cx="8636690" cy="5257800"/>
          </a:xfrm>
          <a:noFill/>
          <a:ln/>
        </p:spPr>
        <p:txBody>
          <a:bodyPr>
            <a:noAutofit/>
          </a:bodyPr>
          <a:lstStyle/>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Example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a:t>
            </a:r>
            <a:r>
              <a:rPr lang="en-US" altLang="zh-CN" sz="1600" b="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RU_allocation</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0 0 0 0 0 1 1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1</a:t>
            </a: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Using a bitmap that is corresponding to the actual number of RUs, in this case 6 bits for MRU_1, 4 bits for MRU_2 and 2 bits for MRU_3.</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unused bits are set to ‘0’</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  	0 0 0 0 0 1 1 1</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field, MRU_1: 0 0 0 1 0 0 0 0 1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Only 6 bits required, therefore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3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MSB are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0) </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field, MRU_2: 0 0 0 1 0 0 1        (Only 4 bits required, therefore 3 MSB are 0)</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field,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 0 0 0 1 1              (Only 2 bits are required, therefore 3 MSB are 0)</a:t>
            </a:r>
          </a:p>
          <a:p>
            <a:pPr marL="342900" lvl="2" indent="0">
              <a:spcAft>
                <a:spcPts val="600"/>
              </a:spcAft>
              <a:buNone/>
            </a:pPr>
            <a:endParaRPr lang="en-US" altLang="zh-CN" sz="14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r>
              <a:rPr lang="en-US" altLang="zh-CN" sz="14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complete common field:</a:t>
            </a: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485900" lvl="5" indent="0">
              <a:spcAft>
                <a:spcPts val="600"/>
              </a:spcAft>
              <a:buNone/>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a:p>
            <a:pPr marL="1485900" lvl="5" indent="0">
              <a:spcAft>
                <a:spcPts val="600"/>
              </a:spcAft>
              <a:buNone/>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r>
            <a:b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endParaRPr lang="en-US" sz="12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2" name="Trapezoid 11"/>
          <p:cNvSpPr/>
          <p:nvPr/>
        </p:nvSpPr>
        <p:spPr bwMode="auto">
          <a:xfrm>
            <a:off x="4769785" y="2745839"/>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3" name="Trapezoid 12"/>
          <p:cNvSpPr/>
          <p:nvPr/>
        </p:nvSpPr>
        <p:spPr bwMode="auto">
          <a:xfrm>
            <a:off x="5244601" y="2745839"/>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4" name="Trapezoid 13"/>
          <p:cNvSpPr/>
          <p:nvPr/>
        </p:nvSpPr>
        <p:spPr bwMode="auto">
          <a:xfrm>
            <a:off x="6659929" y="2743200"/>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5" name="Trapezoid 14"/>
          <p:cNvSpPr/>
          <p:nvPr/>
        </p:nvSpPr>
        <p:spPr bwMode="auto">
          <a:xfrm>
            <a:off x="5724054" y="2745839"/>
            <a:ext cx="925835"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0"/>
          <p:cNvSpPr/>
          <p:nvPr/>
        </p:nvSpPr>
        <p:spPr>
          <a:xfrm>
            <a:off x="4699987" y="3090450"/>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RU26-1</a:t>
            </a:r>
            <a:endParaRPr lang="en-US" dirty="0"/>
          </a:p>
        </p:txBody>
      </p:sp>
      <p:sp>
        <p:nvSpPr>
          <p:cNvPr id="22" name="Rectangle 21"/>
          <p:cNvSpPr/>
          <p:nvPr/>
        </p:nvSpPr>
        <p:spPr>
          <a:xfrm>
            <a:off x="5791200" y="3079994"/>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RU52-2</a:t>
            </a:r>
            <a:endParaRPr lang="en-US" dirty="0"/>
          </a:p>
        </p:txBody>
      </p:sp>
      <p:sp>
        <p:nvSpPr>
          <p:cNvPr id="23" name="Rectangle 22"/>
          <p:cNvSpPr/>
          <p:nvPr/>
        </p:nvSpPr>
        <p:spPr>
          <a:xfrm>
            <a:off x="8237001" y="3076005"/>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RU54-4</a:t>
            </a:r>
            <a:endParaRPr lang="en-US" dirty="0"/>
          </a:p>
        </p:txBody>
      </p:sp>
      <p:sp>
        <p:nvSpPr>
          <p:cNvPr id="24" name="Rectangle 23"/>
          <p:cNvSpPr/>
          <p:nvPr/>
        </p:nvSpPr>
        <p:spPr>
          <a:xfrm>
            <a:off x="7263317" y="3064608"/>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RU52-3</a:t>
            </a:r>
            <a:endParaRPr lang="en-US" dirty="0"/>
          </a:p>
        </p:txBody>
      </p:sp>
      <p:sp>
        <p:nvSpPr>
          <p:cNvPr id="25" name="Trapezoid 24"/>
          <p:cNvSpPr/>
          <p:nvPr/>
        </p:nvSpPr>
        <p:spPr bwMode="auto">
          <a:xfrm>
            <a:off x="7142251" y="2745839"/>
            <a:ext cx="925835"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26" name="Trapezoid 25"/>
          <p:cNvSpPr/>
          <p:nvPr/>
        </p:nvSpPr>
        <p:spPr bwMode="auto">
          <a:xfrm>
            <a:off x="8091855" y="2743200"/>
            <a:ext cx="925835"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pic>
        <p:nvPicPr>
          <p:cNvPr id="2" name="Picture 1"/>
          <p:cNvPicPr>
            <a:picLocks noChangeAspect="1"/>
          </p:cNvPicPr>
          <p:nvPr/>
        </p:nvPicPr>
        <p:blipFill>
          <a:blip r:embed="rId3"/>
          <a:stretch>
            <a:fillRect/>
          </a:stretch>
        </p:blipFill>
        <p:spPr>
          <a:xfrm>
            <a:off x="381000" y="3429000"/>
            <a:ext cx="323116" cy="890106"/>
          </a:xfrm>
          <a:prstGeom prst="rect">
            <a:avLst/>
          </a:prstGeom>
        </p:spPr>
      </p:pic>
      <p:sp>
        <p:nvSpPr>
          <p:cNvPr id="33" name="Left Brace 32"/>
          <p:cNvSpPr/>
          <p:nvPr/>
        </p:nvSpPr>
        <p:spPr bwMode="auto">
          <a:xfrm rot="5400000" flipH="1">
            <a:off x="2670742" y="4929874"/>
            <a:ext cx="152401" cy="1436174"/>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5" name="Left Brace 34"/>
          <p:cNvSpPr/>
          <p:nvPr/>
        </p:nvSpPr>
        <p:spPr bwMode="auto">
          <a:xfrm rot="5400000" flipH="1">
            <a:off x="4226442" y="4869926"/>
            <a:ext cx="169019" cy="1539453"/>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6" name="Left Brace 35"/>
          <p:cNvSpPr/>
          <p:nvPr/>
        </p:nvSpPr>
        <p:spPr bwMode="auto">
          <a:xfrm rot="5400000" flipH="1">
            <a:off x="5679189" y="5049443"/>
            <a:ext cx="152402" cy="1197036"/>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7" name="Left Brace 36"/>
          <p:cNvSpPr/>
          <p:nvPr/>
        </p:nvSpPr>
        <p:spPr bwMode="auto">
          <a:xfrm rot="5400000" flipH="1">
            <a:off x="6796453" y="5205415"/>
            <a:ext cx="152400" cy="885093"/>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43" name="Curved Connector 42"/>
          <p:cNvCxnSpPr>
            <a:stCxn id="44" idx="0"/>
          </p:cNvCxnSpPr>
          <p:nvPr/>
        </p:nvCxnSpPr>
        <p:spPr bwMode="auto">
          <a:xfrm rot="5400000" flipH="1" flipV="1">
            <a:off x="4415572" y="4770258"/>
            <a:ext cx="238510" cy="469919"/>
          </a:xfrm>
          <a:prstGeom prst="curvedConnector2">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44" name="Oval 43"/>
          <p:cNvSpPr/>
          <p:nvPr/>
        </p:nvSpPr>
        <p:spPr bwMode="auto">
          <a:xfrm>
            <a:off x="3465030" y="5124472"/>
            <a:ext cx="1669676" cy="46115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31" name="Picture 30"/>
          <p:cNvPicPr>
            <a:picLocks noChangeAspect="1"/>
          </p:cNvPicPr>
          <p:nvPr/>
        </p:nvPicPr>
        <p:blipFill>
          <a:blip r:embed="rId4"/>
          <a:stretch>
            <a:fillRect/>
          </a:stretch>
        </p:blipFill>
        <p:spPr>
          <a:xfrm>
            <a:off x="4793708" y="4764635"/>
            <a:ext cx="311968" cy="229040"/>
          </a:xfrm>
          <a:prstGeom prst="rect">
            <a:avLst/>
          </a:prstGeom>
        </p:spPr>
      </p:pic>
      <p:sp>
        <p:nvSpPr>
          <p:cNvPr id="48" name="Oval 47"/>
          <p:cNvSpPr/>
          <p:nvPr/>
        </p:nvSpPr>
        <p:spPr bwMode="auto">
          <a:xfrm>
            <a:off x="3488579" y="5019479"/>
            <a:ext cx="526104" cy="626068"/>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49" name="Curved Connector 48"/>
          <p:cNvCxnSpPr/>
          <p:nvPr/>
        </p:nvCxnSpPr>
        <p:spPr bwMode="auto">
          <a:xfrm rot="5400000" flipH="1" flipV="1">
            <a:off x="3682459" y="4809545"/>
            <a:ext cx="276541" cy="130946"/>
          </a:xfrm>
          <a:prstGeom prst="curvedConnector3">
            <a:avLst>
              <a:gd name="adj1" fmla="val 50000"/>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8" name="Rectangle 37"/>
          <p:cNvSpPr/>
          <p:nvPr/>
        </p:nvSpPr>
        <p:spPr>
          <a:xfrm>
            <a:off x="3635974" y="4459747"/>
            <a:ext cx="994183"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Unused bits</a:t>
            </a:r>
            <a:endParaRPr lang="en-US" dirty="0"/>
          </a:p>
        </p:txBody>
      </p:sp>
      <p:sp>
        <p:nvSpPr>
          <p:cNvPr id="50" name="Oval 49"/>
          <p:cNvSpPr/>
          <p:nvPr/>
        </p:nvSpPr>
        <p:spPr bwMode="auto">
          <a:xfrm>
            <a:off x="5099118" y="5108982"/>
            <a:ext cx="1330988" cy="46115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51" name="Curved Connector 50"/>
          <p:cNvCxnSpPr/>
          <p:nvPr/>
        </p:nvCxnSpPr>
        <p:spPr bwMode="auto">
          <a:xfrm rot="5400000" flipH="1" flipV="1">
            <a:off x="5845402" y="4750070"/>
            <a:ext cx="238510" cy="469919"/>
          </a:xfrm>
          <a:prstGeom prst="curvedConnector2">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pic>
        <p:nvPicPr>
          <p:cNvPr id="41" name="Picture 40"/>
          <p:cNvPicPr>
            <a:picLocks noChangeAspect="1"/>
          </p:cNvPicPr>
          <p:nvPr/>
        </p:nvPicPr>
        <p:blipFill>
          <a:blip r:embed="rId5"/>
          <a:stretch>
            <a:fillRect/>
          </a:stretch>
        </p:blipFill>
        <p:spPr>
          <a:xfrm>
            <a:off x="6194537" y="4758014"/>
            <a:ext cx="329327" cy="245953"/>
          </a:xfrm>
          <a:prstGeom prst="rect">
            <a:avLst/>
          </a:prstGeom>
        </p:spPr>
      </p:pic>
      <p:sp>
        <p:nvSpPr>
          <p:cNvPr id="53" name="Oval 52"/>
          <p:cNvSpPr/>
          <p:nvPr/>
        </p:nvSpPr>
        <p:spPr bwMode="auto">
          <a:xfrm>
            <a:off x="5138118" y="5026523"/>
            <a:ext cx="526104" cy="626068"/>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54" name="Curved Connector 53"/>
          <p:cNvCxnSpPr/>
          <p:nvPr/>
        </p:nvCxnSpPr>
        <p:spPr bwMode="auto">
          <a:xfrm rot="5400000" flipH="1" flipV="1">
            <a:off x="5293534" y="4825258"/>
            <a:ext cx="276541" cy="130946"/>
          </a:xfrm>
          <a:prstGeom prst="curvedConnector3">
            <a:avLst>
              <a:gd name="adj1" fmla="val 50000"/>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55" name="Rectangle 54"/>
          <p:cNvSpPr/>
          <p:nvPr/>
        </p:nvSpPr>
        <p:spPr>
          <a:xfrm>
            <a:off x="5056014" y="4459747"/>
            <a:ext cx="994183"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Unused bits</a:t>
            </a:r>
            <a:endParaRPr lang="en-US" dirty="0"/>
          </a:p>
        </p:txBody>
      </p:sp>
      <p:sp>
        <p:nvSpPr>
          <p:cNvPr id="56" name="Oval 55"/>
          <p:cNvSpPr/>
          <p:nvPr/>
        </p:nvSpPr>
        <p:spPr bwMode="auto">
          <a:xfrm>
            <a:off x="6399735" y="5108982"/>
            <a:ext cx="984162" cy="46115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57" name="Curved Connector 56"/>
          <p:cNvCxnSpPr/>
          <p:nvPr/>
        </p:nvCxnSpPr>
        <p:spPr bwMode="auto">
          <a:xfrm rot="5400000" flipH="1" flipV="1">
            <a:off x="7015121" y="4758715"/>
            <a:ext cx="238510" cy="469919"/>
          </a:xfrm>
          <a:prstGeom prst="curvedConnector2">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pic>
        <p:nvPicPr>
          <p:cNvPr id="42" name="Picture 41"/>
          <p:cNvPicPr>
            <a:picLocks noChangeAspect="1"/>
          </p:cNvPicPr>
          <p:nvPr/>
        </p:nvPicPr>
        <p:blipFill>
          <a:blip r:embed="rId6"/>
          <a:stretch>
            <a:fillRect/>
          </a:stretch>
        </p:blipFill>
        <p:spPr>
          <a:xfrm>
            <a:off x="7338856" y="4769103"/>
            <a:ext cx="328713" cy="244428"/>
          </a:xfrm>
          <a:prstGeom prst="rect">
            <a:avLst/>
          </a:prstGeom>
        </p:spPr>
      </p:pic>
      <p:sp>
        <p:nvSpPr>
          <p:cNvPr id="59" name="Oval 58"/>
          <p:cNvSpPr/>
          <p:nvPr/>
        </p:nvSpPr>
        <p:spPr bwMode="auto">
          <a:xfrm>
            <a:off x="6411678" y="5017613"/>
            <a:ext cx="526104" cy="626068"/>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60" name="Curved Connector 59"/>
          <p:cNvCxnSpPr/>
          <p:nvPr/>
        </p:nvCxnSpPr>
        <p:spPr bwMode="auto">
          <a:xfrm rot="5400000" flipH="1" flipV="1">
            <a:off x="6605158" y="4805265"/>
            <a:ext cx="276541" cy="130946"/>
          </a:xfrm>
          <a:prstGeom prst="curvedConnector3">
            <a:avLst>
              <a:gd name="adj1" fmla="val 50000"/>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1" name="Rectangle 60"/>
          <p:cNvSpPr/>
          <p:nvPr/>
        </p:nvSpPr>
        <p:spPr>
          <a:xfrm>
            <a:off x="6344258" y="4419600"/>
            <a:ext cx="994183"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Unused bits</a:t>
            </a:r>
            <a:endParaRPr lang="en-US" dirty="0"/>
          </a:p>
        </p:txBody>
      </p:sp>
      <p:pic>
        <p:nvPicPr>
          <p:cNvPr id="4" name="Picture 3"/>
          <p:cNvPicPr>
            <a:picLocks noChangeAspect="1"/>
          </p:cNvPicPr>
          <p:nvPr/>
        </p:nvPicPr>
        <p:blipFill>
          <a:blip r:embed="rId7"/>
          <a:stretch>
            <a:fillRect/>
          </a:stretch>
        </p:blipFill>
        <p:spPr>
          <a:xfrm>
            <a:off x="3391544" y="5204352"/>
            <a:ext cx="4159165" cy="329213"/>
          </a:xfrm>
          <a:prstGeom prst="rect">
            <a:avLst/>
          </a:prstGeom>
        </p:spPr>
      </p:pic>
      <p:sp>
        <p:nvSpPr>
          <p:cNvPr id="5" name="Rectangle 4"/>
          <p:cNvSpPr/>
          <p:nvPr/>
        </p:nvSpPr>
        <p:spPr>
          <a:xfrm>
            <a:off x="3939230" y="5797947"/>
            <a:ext cx="3449983" cy="276999"/>
          </a:xfrm>
          <a:prstGeom prst="rect">
            <a:avLst/>
          </a:prstGeom>
        </p:spPr>
        <p:txBody>
          <a:bodyPr wrap="none">
            <a:spAutoFit/>
          </a:bodyPr>
          <a:lstStyle/>
          <a:p>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MRU_1                       MRU_2                MRU_3 </a:t>
            </a:r>
            <a:endParaRPr lang="en-US" dirty="0"/>
          </a:p>
        </p:txBody>
      </p:sp>
      <p:sp>
        <p:nvSpPr>
          <p:cNvPr id="6" name="Rectangle 5"/>
          <p:cNvSpPr/>
          <p:nvPr/>
        </p:nvSpPr>
        <p:spPr>
          <a:xfrm>
            <a:off x="1562848" y="5639652"/>
            <a:ext cx="2338283" cy="646331"/>
          </a:xfrm>
          <a:prstGeom prst="rect">
            <a:avLst/>
          </a:prstGeom>
        </p:spPr>
        <p:txBody>
          <a:bodyPr wrap="square">
            <a:spAutoFit/>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(Similar </a:t>
            </a: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to </a:t>
            </a: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802.11ax)</a:t>
            </a:r>
            <a:b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 MRU signal bit</a:t>
            </a:r>
            <a:b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br>
            <a:endParaRPr lang="en-US" dirty="0"/>
          </a:p>
        </p:txBody>
      </p:sp>
      <p:sp>
        <p:nvSpPr>
          <p:cNvPr id="45" name="Rectangle 44"/>
          <p:cNvSpPr/>
          <p:nvPr/>
        </p:nvSpPr>
        <p:spPr bwMode="auto">
          <a:xfrm>
            <a:off x="2028854" y="5214888"/>
            <a:ext cx="1388285"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a:t>
            </a:r>
            <a:endParaRPr kumimoji="0" lang="en-US" sz="1200" b="0" i="0" u="none" strike="noStrike" cap="none" normalizeH="0" baseline="0" dirty="0">
              <a:ln>
                <a:noFill/>
              </a:ln>
              <a:solidFill>
                <a:schemeClr val="tx1"/>
              </a:solidFill>
              <a:effectLst/>
              <a:latin typeface="Times New Roman" charset="0"/>
            </a:endParaRPr>
          </a:p>
        </p:txBody>
      </p:sp>
      <p:sp>
        <p:nvSpPr>
          <p:cNvPr id="46" name="Rectangle 45"/>
          <p:cNvSpPr/>
          <p:nvPr/>
        </p:nvSpPr>
        <p:spPr bwMode="auto">
          <a:xfrm>
            <a:off x="7425267" y="5182774"/>
            <a:ext cx="1388285"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CRC+Tail</a:t>
            </a:r>
            <a:endParaRPr kumimoji="0" lang="en-US" sz="1200" b="0" i="0" u="none" strike="noStrike" cap="none" normalizeH="0" baseline="0" dirty="0">
              <a:ln>
                <a:noFill/>
              </a:ln>
              <a:solidFill>
                <a:schemeClr val="tx1"/>
              </a:solidFill>
              <a:effectLst/>
              <a:latin typeface="Times New Roman" charset="0"/>
            </a:endParaRPr>
          </a:p>
        </p:txBody>
      </p:sp>
      <p:sp>
        <p:nvSpPr>
          <p:cNvPr id="7" name="Rectangle 6"/>
          <p:cNvSpPr/>
          <p:nvPr/>
        </p:nvSpPr>
        <p:spPr>
          <a:xfrm>
            <a:off x="5407032" y="6200828"/>
            <a:ext cx="1233030" cy="276999"/>
          </a:xfrm>
          <a:prstGeom prst="rect">
            <a:avLst/>
          </a:prstGeom>
        </p:spPr>
        <p:txBody>
          <a:bodyPr wrap="none">
            <a:spAutoFit/>
          </a:bodyPr>
          <a:lstStyle/>
          <a:p>
            <a:r>
              <a:rPr lang="en-US" altLang="zh-CN" dirty="0" err="1">
                <a:solidFill>
                  <a:schemeClr val="tx1">
                    <a:lumMod val="75000"/>
                    <a:lumOff val="25000"/>
                  </a:schemeClr>
                </a:solidFill>
                <a:latin typeface="Arial Unicode MS" pitchFamily="34" charset="-128"/>
                <a:ea typeface="Arial Unicode MS" pitchFamily="34" charset="-128"/>
                <a:cs typeface="Arial Unicode MS" pitchFamily="34" charset="-128"/>
              </a:rPr>
              <a:t>Common_MRU</a:t>
            </a:r>
            <a:endParaRPr lang="en-US" dirty="0"/>
          </a:p>
        </p:txBody>
      </p:sp>
      <p:sp>
        <p:nvSpPr>
          <p:cNvPr id="47" name="Left Brace 46"/>
          <p:cNvSpPr/>
          <p:nvPr/>
        </p:nvSpPr>
        <p:spPr bwMode="auto">
          <a:xfrm rot="5400000" flipH="1">
            <a:off x="6076342" y="3506754"/>
            <a:ext cx="228047" cy="5246371"/>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856867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 (cont.)</a:t>
            </a:r>
            <a:endParaRPr lang="en-US" dirty="0">
              <a:solidFill>
                <a:schemeClr val="tx1"/>
              </a:solidFill>
            </a:endParaRPr>
          </a:p>
        </p:txBody>
      </p:sp>
      <p:sp>
        <p:nvSpPr>
          <p:cNvPr id="5123" name="Rectangle 3"/>
          <p:cNvSpPr>
            <a:spLocks noGrp="1" noChangeArrowheads="1"/>
          </p:cNvSpPr>
          <p:nvPr>
            <p:ph type="body" idx="1"/>
          </p:nvPr>
        </p:nvSpPr>
        <p:spPr>
          <a:xfrm>
            <a:off x="228600" y="1371600"/>
            <a:ext cx="7543800" cy="4724400"/>
          </a:xfrm>
          <a:noFill/>
          <a:ln/>
        </p:spPr>
        <p:txBody>
          <a:bodyPr>
            <a:noAutofit/>
          </a:bodyPr>
          <a:lstStyle/>
          <a:p>
            <a:pPr marL="0" indent="0">
              <a:spcAft>
                <a:spcPts val="1200"/>
              </a:spcAft>
              <a:buNone/>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Decoding the user-specific field</a:t>
            </a:r>
          </a:p>
          <a:p>
            <a:pPr>
              <a:spcAft>
                <a:spcPts val="12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STA will decode the user-specific field similarly to the way it does on 802.11ax. A user-field location of a MRU will be in accordance with the RU of the lowest frequency as shown in the 2 examples below</a:t>
            </a:r>
          </a:p>
          <a:p>
            <a:pPr>
              <a:spcAft>
                <a:spcPts val="1200"/>
              </a:spcAft>
            </a:pP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Each user-field points to the first RU (the RU located in the lowest frequency) of the MRU. All STAs are already familiar with the RU structure (signaled in the common field) so they know that the user-field skips the rest of the RUs of the same MRU</a:t>
            </a:r>
          </a:p>
          <a:p>
            <a:pPr>
              <a:spcAft>
                <a:spcPts val="12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12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12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14" name="Picture 13"/>
          <p:cNvPicPr>
            <a:picLocks noChangeAspect="1"/>
          </p:cNvPicPr>
          <p:nvPr/>
        </p:nvPicPr>
        <p:blipFill>
          <a:blip r:embed="rId3"/>
          <a:stretch>
            <a:fillRect/>
          </a:stretch>
        </p:blipFill>
        <p:spPr>
          <a:xfrm>
            <a:off x="4553473" y="2743200"/>
            <a:ext cx="4361927" cy="1542422"/>
          </a:xfrm>
          <a:prstGeom prst="rect">
            <a:avLst/>
          </a:prstGeom>
        </p:spPr>
      </p:pic>
      <p:pic>
        <p:nvPicPr>
          <p:cNvPr id="15" name="Picture 14"/>
          <p:cNvPicPr>
            <a:picLocks noChangeAspect="1"/>
          </p:cNvPicPr>
          <p:nvPr/>
        </p:nvPicPr>
        <p:blipFill>
          <a:blip r:embed="rId4"/>
          <a:stretch>
            <a:fillRect/>
          </a:stretch>
        </p:blipFill>
        <p:spPr>
          <a:xfrm>
            <a:off x="228600" y="2743200"/>
            <a:ext cx="4038600" cy="1549398"/>
          </a:xfrm>
          <a:prstGeom prst="rect">
            <a:avLst/>
          </a:prstGeom>
        </p:spPr>
      </p:pic>
    </p:spTree>
    <p:extLst>
      <p:ext uri="{BB962C8B-B14F-4D97-AF65-F5344CB8AC3E}">
        <p14:creationId xmlns:p14="http://schemas.microsoft.com/office/powerpoint/2010/main" val="2728627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a:t>
            </a:r>
            <a:r>
              <a:rPr lang="en-IE" dirty="0">
                <a:solidFill>
                  <a:schemeClr val="tx1"/>
                </a:solidFill>
              </a:rPr>
              <a:t>3 (cont.)</a:t>
            </a:r>
            <a:endParaRPr lang="en-US" dirty="0">
              <a:solidFill>
                <a:schemeClr val="tx1"/>
              </a:solidFill>
            </a:endParaRPr>
          </a:p>
        </p:txBody>
      </p:sp>
      <p:sp>
        <p:nvSpPr>
          <p:cNvPr id="5123" name="Rectangle 3"/>
          <p:cNvSpPr>
            <a:spLocks noGrp="1" noChangeArrowheads="1"/>
          </p:cNvSpPr>
          <p:nvPr>
            <p:ph idx="1"/>
          </p:nvPr>
        </p:nvSpPr>
        <p:spPr>
          <a:xfrm>
            <a:off x="304800" y="1143000"/>
            <a:ext cx="7772400" cy="4114800"/>
          </a:xfrm>
          <a:solidFill>
            <a:schemeClr val="bg1"/>
          </a:solidFill>
          <a:ln/>
        </p:spPr>
        <p:txBody>
          <a:bodyPr>
            <a:noAutofit/>
          </a:bodyPr>
          <a:lstStyle/>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Example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(large 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Consider a 160MHz BW with MRUs as shown below</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 of each 20MHz: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1 1 1 0 0 x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x</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x</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(from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802.11ax, could be other options to signal the RU484)</a:t>
            </a: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b="1" u="sng" kern="1200" dirty="0">
                <a:solidFill>
                  <a:schemeClr val="tx1">
                    <a:lumMod val="75000"/>
                    <a:lumOff val="25000"/>
                  </a:schemeClr>
                </a:solidFill>
                <a:latin typeface="Arial Unicode MS" pitchFamily="34" charset="-128"/>
                <a:ea typeface="Arial Unicode MS" pitchFamily="34" charset="-128"/>
                <a:cs typeface="Arial Unicode MS" pitchFamily="34" charset="-128"/>
              </a:rPr>
              <a:t>Orange</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and </a:t>
            </a:r>
            <a:r>
              <a:rPr lang="en-US" altLang="zh-CN" sz="1400" b="1" u="sng" kern="1200" dirty="0">
                <a:solidFill>
                  <a:schemeClr val="tx1">
                    <a:lumMod val="75000"/>
                    <a:lumOff val="25000"/>
                  </a:schemeClr>
                </a:solidFill>
                <a:latin typeface="Arial Unicode MS" pitchFamily="34" charset="-128"/>
                <a:ea typeface="Arial Unicode MS" pitchFamily="34" charset="-128"/>
                <a:cs typeface="Arial Unicode MS" pitchFamily="34" charset="-128"/>
              </a:rPr>
              <a:t>green</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are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Blue is a RU242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(not MRU):</a:t>
            </a: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Only MRU_1 is valid and is 8 bits of length. MRU_2 &amp; MRU_3 are omitted (based on the MRU signal bit + RA subfield)</a:t>
            </a: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 the User-Specific field, each MRU will be indicated by a </a:t>
            </a:r>
            <a:r>
              <a:rPr lang="en-US" altLang="zh-CN" sz="1400" b="1"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single</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user-field, hence “reducing back” the over-head</a:t>
            </a: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485900" lvl="5" indent="0">
              <a:spcAft>
                <a:spcPts val="600"/>
              </a:spcAft>
              <a:buNone/>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p:txBody>
      </p:sp>
      <p:pic>
        <p:nvPicPr>
          <p:cNvPr id="114" name="Picture 113"/>
          <p:cNvPicPr>
            <a:picLocks noChangeAspect="1"/>
          </p:cNvPicPr>
          <p:nvPr/>
        </p:nvPicPr>
        <p:blipFill>
          <a:blip r:embed="rId3"/>
          <a:stretch>
            <a:fillRect/>
          </a:stretch>
        </p:blipFill>
        <p:spPr>
          <a:xfrm>
            <a:off x="1083603" y="3367784"/>
            <a:ext cx="8041347" cy="2652016"/>
          </a:xfrm>
          <a:prstGeom prst="rect">
            <a:avLst/>
          </a:prstGeom>
        </p:spPr>
      </p:pic>
    </p:spTree>
    <p:extLst>
      <p:ext uri="{BB962C8B-B14F-4D97-AF65-F5344CB8AC3E}">
        <p14:creationId xmlns:p14="http://schemas.microsoft.com/office/powerpoint/2010/main" val="84845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a:t>
            </a:r>
            <a:r>
              <a:rPr lang="en-IE" dirty="0">
                <a:solidFill>
                  <a:schemeClr val="tx1"/>
                </a:solidFill>
              </a:rPr>
              <a:t>3 (cont.)</a:t>
            </a:r>
            <a:endParaRPr lang="en-US" dirty="0">
              <a:solidFill>
                <a:schemeClr val="tx1"/>
              </a:solidFill>
            </a:endParaRPr>
          </a:p>
        </p:txBody>
      </p:sp>
      <p:sp>
        <p:nvSpPr>
          <p:cNvPr id="5123" name="Rectangle 3"/>
          <p:cNvSpPr>
            <a:spLocks noGrp="1" noChangeArrowheads="1"/>
          </p:cNvSpPr>
          <p:nvPr>
            <p:ph idx="1"/>
          </p:nvPr>
        </p:nvSpPr>
        <p:spPr>
          <a:xfrm>
            <a:off x="299720" y="1137920"/>
            <a:ext cx="7772400" cy="1747520"/>
          </a:xfrm>
          <a:solidFill>
            <a:schemeClr val="bg1"/>
          </a:solidFill>
          <a:ln/>
        </p:spPr>
        <p:txBody>
          <a:bodyPr>
            <a:noAutofit/>
          </a:bodyPr>
          <a:lstStyle/>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Example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(mixed 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Consider a 160MHz BW with MRUs as shown below</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 of each 20MHz: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1 1 1 0 0 x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x</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x</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(from 802.11ax, could be other options to signal the RU484)</a:t>
            </a:r>
          </a:p>
          <a:p>
            <a:pPr marL="685800" lvl="2" indent="-342900">
              <a:spcAft>
                <a:spcPts val="600"/>
              </a:spcAft>
            </a:pPr>
            <a:r>
              <a:rPr lang="en-US" altLang="zh-CN" sz="1400" b="1" u="sng" kern="1200" dirty="0">
                <a:solidFill>
                  <a:schemeClr val="tx1">
                    <a:lumMod val="75000"/>
                    <a:lumOff val="25000"/>
                  </a:schemeClr>
                </a:solidFill>
                <a:latin typeface="Arial Unicode MS" pitchFamily="34" charset="-128"/>
                <a:ea typeface="Arial Unicode MS" pitchFamily="34" charset="-128"/>
                <a:cs typeface="Arial Unicode MS" pitchFamily="34" charset="-128"/>
              </a:rPr>
              <a:t>Orange</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and </a:t>
            </a:r>
            <a:r>
              <a:rPr lang="en-US" altLang="zh-CN" sz="1400" b="1" u="sng" kern="1200" dirty="0">
                <a:solidFill>
                  <a:schemeClr val="tx1">
                    <a:lumMod val="75000"/>
                    <a:lumOff val="25000"/>
                  </a:schemeClr>
                </a:solidFill>
                <a:latin typeface="Arial Unicode MS" pitchFamily="34" charset="-128"/>
                <a:ea typeface="Arial Unicode MS" pitchFamily="34" charset="-128"/>
                <a:cs typeface="Arial Unicode MS" pitchFamily="34" charset="-128"/>
              </a:rPr>
              <a:t>green</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are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Blue is a RU242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that contains small MRUs as described in slide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hlinkClick r:id="rId3" action="ppaction://hlinksldjump" tooltip="small MRU example"/>
              </a:rPr>
              <a:t>12</a:t>
            </a: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485900" lvl="5" indent="0">
              <a:spcAft>
                <a:spcPts val="600"/>
              </a:spcAft>
              <a:buNone/>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p:txBody>
      </p:sp>
      <p:pic>
        <p:nvPicPr>
          <p:cNvPr id="3" name="Picture 2"/>
          <p:cNvPicPr>
            <a:picLocks noChangeAspect="1"/>
          </p:cNvPicPr>
          <p:nvPr/>
        </p:nvPicPr>
        <p:blipFill>
          <a:blip r:embed="rId4"/>
          <a:stretch>
            <a:fillRect/>
          </a:stretch>
        </p:blipFill>
        <p:spPr>
          <a:xfrm>
            <a:off x="-25400" y="3352800"/>
            <a:ext cx="9144000" cy="3189645"/>
          </a:xfrm>
          <a:prstGeom prst="rect">
            <a:avLst/>
          </a:prstGeom>
        </p:spPr>
      </p:pic>
    </p:spTree>
    <p:extLst>
      <p:ext uri="{BB962C8B-B14F-4D97-AF65-F5344CB8AC3E}">
        <p14:creationId xmlns:p14="http://schemas.microsoft.com/office/powerpoint/2010/main" val="2718558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文本框 78"/>
          <p:cNvSpPr txBox="1"/>
          <p:nvPr/>
        </p:nvSpPr>
        <p:spPr>
          <a:xfrm>
            <a:off x="304800" y="1371600"/>
            <a:ext cx="8686800" cy="2492990"/>
          </a:xfrm>
          <a:prstGeom prst="rect">
            <a:avLst/>
          </a:prstGeom>
          <a:noFill/>
        </p:spPr>
        <p:txBody>
          <a:bodyPr wrap="square" rtlCol="1">
            <a:spAutoFit/>
          </a:bodyPr>
          <a:lstStyle>
            <a:defPPr>
              <a:defRPr lang="zh-CN"/>
            </a:defPPr>
            <a:lvl1pPr marL="182563" indent="-182563">
              <a:spcAft>
                <a:spcPts val="1200"/>
              </a:spcAft>
              <a:buFont typeface="Arial" pitchFamily="34" charset="0"/>
              <a:buChar char="•"/>
              <a:defRPr>
                <a:solidFill>
                  <a:schemeClr val="tx1">
                    <a:lumMod val="75000"/>
                    <a:lumOff val="25000"/>
                  </a:schemeClr>
                </a:solidFill>
                <a:latin typeface="Arial Unicode MS" pitchFamily="34" charset="-128"/>
                <a:ea typeface="Arial Unicode MS" pitchFamily="34" charset="-128"/>
                <a:cs typeface="Arial Unicode MS" pitchFamily="34" charset="-128"/>
              </a:defRPr>
            </a:lvl1pPr>
          </a:lstStyle>
          <a:p>
            <a:pPr marL="0" lvl="1">
              <a:spcAft>
                <a:spcPts val="1200"/>
              </a:spcAft>
            </a:pP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Assuming puncturing is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a </a:t>
            </a:r>
            <a:r>
              <a:rPr lang="en-US" altLang="zh-CN" sz="1600" smtClean="0">
                <a:solidFill>
                  <a:schemeClr val="tx1">
                    <a:lumMod val="75000"/>
                    <a:lumOff val="25000"/>
                  </a:schemeClr>
                </a:solidFill>
                <a:latin typeface="Arial Unicode MS" pitchFamily="34" charset="-128"/>
                <a:ea typeface="Arial Unicode MS" pitchFamily="34" charset="-128"/>
                <a:cs typeface="Arial Unicode MS" pitchFamily="34" charset="-128"/>
              </a:rPr>
              <a:t>relatively common case (especially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in dense </a:t>
            </a:r>
            <a:r>
              <a:rPr lang="en-US" altLang="zh-CN" sz="1600">
                <a:solidFill>
                  <a:schemeClr val="tx1">
                    <a:lumMod val="75000"/>
                    <a:lumOff val="25000"/>
                  </a:schemeClr>
                </a:solidFill>
                <a:latin typeface="Arial Unicode MS" pitchFamily="34" charset="-128"/>
                <a:ea typeface="Arial Unicode MS" pitchFamily="34" charset="-128"/>
                <a:cs typeface="Arial Unicode MS" pitchFamily="34" charset="-128"/>
              </a:rPr>
              <a:t>networks</a:t>
            </a:r>
            <a:r>
              <a:rPr lang="en-US" altLang="zh-CN" sz="160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0" lvl="1">
              <a:spcAft>
                <a:spcPts val="1200"/>
              </a:spcAft>
            </a:pP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Referring to RU&gt;484, we may use the puncturing information (likely to be defined in U-SIG) in order to define a non-contiguous large RU so that a single RU is defined instead of a MRU which is likely to require additional overhead </a:t>
            </a:r>
          </a:p>
          <a:p>
            <a:pPr marL="0" lvl="1">
              <a:spcAft>
                <a:spcPts val="1200"/>
              </a:spcAft>
            </a:pP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Example:</a:t>
            </a:r>
          </a:p>
          <a:p>
            <a:pPr marL="285750" lvl="1" indent="-285750">
              <a:spcAft>
                <a:spcPts val="1200"/>
              </a:spcAft>
              <a:buFont typeface="Arial" panose="020B0604020202020204" pitchFamily="34" charset="0"/>
              <a:buChar char="•"/>
            </a:pPr>
            <a:endParaRPr lang="en-US" altLang="zh-CN" sz="18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285750" lvl="1" indent="-285750">
              <a:spcAft>
                <a:spcPts val="1200"/>
              </a:spcAft>
              <a:buFont typeface="Arial" panose="020B0604020202020204" pitchFamily="34" charset="0"/>
              <a:buChar char="•"/>
            </a:pPr>
            <a:endParaRPr lang="en-US" altLang="zh-CN"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76" name="Rectangle 2"/>
          <p:cNvSpPr txBox="1">
            <a:spLocks noChangeArrowheads="1"/>
          </p:cNvSpPr>
          <p:nvPr/>
        </p:nvSpPr>
        <p:spPr bwMode="auto">
          <a:xfrm>
            <a:off x="685800" y="685800"/>
            <a:ext cx="77724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kern="0" dirty="0" smtClean="0">
                <a:solidFill>
                  <a:schemeClr val="tx1"/>
                </a:solidFill>
              </a:rPr>
              <a:t>Special Case: </a:t>
            </a:r>
            <a:r>
              <a:rPr lang="en-US" kern="0" dirty="0">
                <a:solidFill>
                  <a:schemeClr val="tx1"/>
                </a:solidFill>
              </a:rPr>
              <a:t>OFDMA with puncturing</a:t>
            </a:r>
          </a:p>
        </p:txBody>
      </p:sp>
      <p:sp>
        <p:nvSpPr>
          <p:cNvPr id="8" name="Left Brace 7"/>
          <p:cNvSpPr/>
          <p:nvPr/>
        </p:nvSpPr>
        <p:spPr bwMode="auto">
          <a:xfrm rot="5400000" flipH="1">
            <a:off x="4967248" y="2802331"/>
            <a:ext cx="98044" cy="1656183"/>
          </a:xfrm>
          <a:prstGeom prst="leftBrace">
            <a:avLst>
              <a:gd name="adj1" fmla="val 8333"/>
              <a:gd name="adj2" fmla="val 52035"/>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9" name="Rectangle 8"/>
          <p:cNvSpPr/>
          <p:nvPr/>
        </p:nvSpPr>
        <p:spPr bwMode="auto">
          <a:xfrm>
            <a:off x="7010400" y="2727160"/>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10" name="Rectangle 9"/>
          <p:cNvSpPr/>
          <p:nvPr/>
        </p:nvSpPr>
        <p:spPr bwMode="auto">
          <a:xfrm>
            <a:off x="7010865" y="3040012"/>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11" name="Rectangle 10"/>
          <p:cNvSpPr/>
          <p:nvPr/>
        </p:nvSpPr>
        <p:spPr>
          <a:xfrm>
            <a:off x="7149995" y="2684321"/>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12" name="Rectangle 11"/>
          <p:cNvSpPr/>
          <p:nvPr/>
        </p:nvSpPr>
        <p:spPr>
          <a:xfrm>
            <a:off x="7143576" y="2992098"/>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13" name="Left Brace 12"/>
          <p:cNvSpPr/>
          <p:nvPr/>
        </p:nvSpPr>
        <p:spPr bwMode="auto">
          <a:xfrm rot="5400000" flipH="1">
            <a:off x="2414472" y="2829094"/>
            <a:ext cx="98044" cy="1656183"/>
          </a:xfrm>
          <a:prstGeom prst="leftBrace">
            <a:avLst>
              <a:gd name="adj1" fmla="val 8333"/>
              <a:gd name="adj2" fmla="val 52035"/>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 name="Rectangle 1"/>
          <p:cNvSpPr/>
          <p:nvPr/>
        </p:nvSpPr>
        <p:spPr>
          <a:xfrm>
            <a:off x="7500771" y="3741479"/>
            <a:ext cx="883575"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Punctured</a:t>
            </a:r>
            <a:endParaRPr lang="en-US" dirty="0"/>
          </a:p>
        </p:txBody>
      </p:sp>
      <p:sp>
        <p:nvSpPr>
          <p:cNvPr id="19" name="Rectangle 18"/>
          <p:cNvSpPr/>
          <p:nvPr/>
        </p:nvSpPr>
        <p:spPr>
          <a:xfrm>
            <a:off x="7500771" y="3456801"/>
            <a:ext cx="805029"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Available</a:t>
            </a:r>
            <a:endParaRPr lang="en-US" dirty="0"/>
          </a:p>
        </p:txBody>
      </p:sp>
      <p:sp>
        <p:nvSpPr>
          <p:cNvPr id="20" name="Rectangle 19"/>
          <p:cNvSpPr/>
          <p:nvPr/>
        </p:nvSpPr>
        <p:spPr>
          <a:xfrm>
            <a:off x="2209800" y="3744595"/>
            <a:ext cx="45717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P80</a:t>
            </a:r>
            <a:endParaRPr lang="en-US" dirty="0"/>
          </a:p>
        </p:txBody>
      </p:sp>
      <p:sp>
        <p:nvSpPr>
          <p:cNvPr id="21" name="Rectangle 20"/>
          <p:cNvSpPr/>
          <p:nvPr/>
        </p:nvSpPr>
        <p:spPr>
          <a:xfrm>
            <a:off x="4724400" y="3744594"/>
            <a:ext cx="45717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S80</a:t>
            </a:r>
            <a:endParaRPr lang="en-US" dirty="0"/>
          </a:p>
        </p:txBody>
      </p:sp>
      <p:sp>
        <p:nvSpPr>
          <p:cNvPr id="23" name="Rectangle 22"/>
          <p:cNvSpPr/>
          <p:nvPr/>
        </p:nvSpPr>
        <p:spPr>
          <a:xfrm>
            <a:off x="6931372" y="3282633"/>
            <a:ext cx="298480" cy="584775"/>
          </a:xfrm>
          <a:prstGeom prst="rect">
            <a:avLst/>
          </a:prstGeom>
        </p:spPr>
        <p:txBody>
          <a:bodyPr wrap="none">
            <a:spAutoFit/>
          </a:bodyPr>
          <a:lstStyle/>
          <a:p>
            <a:r>
              <a:rPr lang="en-US" altLang="zh-CN" sz="3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lang="en-US" sz="3200" dirty="0"/>
          </a:p>
        </p:txBody>
      </p:sp>
      <p:sp>
        <p:nvSpPr>
          <p:cNvPr id="3" name="Rectangle 2"/>
          <p:cNvSpPr/>
          <p:nvPr/>
        </p:nvSpPr>
        <p:spPr>
          <a:xfrm>
            <a:off x="313707" y="4024967"/>
            <a:ext cx="6163293" cy="2031325"/>
          </a:xfrm>
          <a:prstGeom prst="rect">
            <a:avLst/>
          </a:prstGeom>
        </p:spPr>
        <p:txBody>
          <a:bodyPr wrap="square">
            <a:spAutoFit/>
          </a:bodyPr>
          <a:lstStyle/>
          <a:p>
            <a:pPr marL="285750" lvl="1" indent="-285750">
              <a:spcAft>
                <a:spcPts val="1200"/>
              </a:spcAft>
              <a:buFont typeface="Arial" panose="020B0604020202020204" pitchFamily="34" charset="0"/>
              <a:buChar char="•"/>
            </a:pPr>
            <a:r>
              <a:rPr lang="en-US" altLang="zh-CN" sz="1600" dirty="0">
                <a:solidFill>
                  <a:srgbClr val="FF9933"/>
                </a:solidFill>
                <a:latin typeface="Arial Unicode MS" pitchFamily="34" charset="-128"/>
                <a:ea typeface="Arial Unicode MS" pitchFamily="34" charset="-128"/>
                <a:cs typeface="Arial Unicode MS" pitchFamily="34" charset="-128"/>
              </a:rPr>
              <a:t>STA1</a:t>
            </a:r>
            <a:r>
              <a:rPr lang="en-US" altLang="zh-CN" sz="1600" dirty="0">
                <a:solidFill>
                  <a:srgbClr val="FFC000"/>
                </a:solidFill>
                <a:latin typeface="Arial Unicode MS" pitchFamily="34" charset="-128"/>
                <a:ea typeface="Arial Unicode MS" pitchFamily="34" charset="-128"/>
                <a:cs typeface="Arial Unicode MS" pitchFamily="34" charset="-128"/>
              </a:rPr>
              <a:t>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allocation consists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of 1</a:t>
            </a:r>
            <a:r>
              <a:rPr lang="en-US" altLang="zh-CN" sz="16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RU-242 and 2</a:t>
            </a:r>
            <a:r>
              <a:rPr lang="en-US" altLang="zh-CN" sz="1600" baseline="30000" dirty="0">
                <a:solidFill>
                  <a:schemeClr val="tx1">
                    <a:lumMod val="75000"/>
                    <a:lumOff val="25000"/>
                  </a:schemeClr>
                </a:solidFill>
                <a:latin typeface="Arial Unicode MS" pitchFamily="34" charset="-128"/>
                <a:ea typeface="Arial Unicode MS" pitchFamily="34" charset="-128"/>
                <a:cs typeface="Arial Unicode MS" pitchFamily="34" charset="-128"/>
              </a:rPr>
              <a:t>nd</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 RU-484. </a:t>
            </a:r>
          </a:p>
          <a:p>
            <a:pPr marL="285750" lvl="1" indent="-285750">
              <a:spcAft>
                <a:spcPts val="1200"/>
              </a:spcAft>
              <a:buFont typeface="Arial" panose="020B0604020202020204" pitchFamily="34" charset="0"/>
              <a:buChar char="•"/>
            </a:pPr>
            <a:r>
              <a:rPr lang="en-US" altLang="zh-CN" sz="1600" dirty="0">
                <a:solidFill>
                  <a:srgbClr val="00B0F0"/>
                </a:solidFill>
                <a:latin typeface="Arial Unicode MS" pitchFamily="34" charset="-128"/>
                <a:ea typeface="Arial Unicode MS" pitchFamily="34" charset="-128"/>
                <a:cs typeface="Arial Unicode MS" pitchFamily="34" charset="-128"/>
              </a:rPr>
              <a:t>STA2</a:t>
            </a:r>
            <a:r>
              <a:rPr lang="en-US" altLang="zh-CN" sz="1600" dirty="0">
                <a:solidFill>
                  <a:srgbClr val="FFC000"/>
                </a:solidFill>
                <a:latin typeface="Arial Unicode MS" pitchFamily="34" charset="-128"/>
                <a:ea typeface="Arial Unicode MS" pitchFamily="34" charset="-128"/>
                <a:cs typeface="Arial Unicode MS" pitchFamily="34" charset="-128"/>
              </a:rPr>
              <a:t>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allocation consists of 6</a:t>
            </a:r>
            <a:r>
              <a:rPr lang="en-US" altLang="zh-CN" sz="1600" baseline="30000" dirty="0">
                <a:solidFill>
                  <a:schemeClr val="tx1">
                    <a:lumMod val="75000"/>
                    <a:lumOff val="25000"/>
                  </a:schemeClr>
                </a:solidFill>
                <a:latin typeface="Arial Unicode MS" pitchFamily="34" charset="-128"/>
                <a:ea typeface="Arial Unicode MS" pitchFamily="34" charset="-128"/>
                <a:cs typeface="Arial Unicode MS" pitchFamily="34" charset="-128"/>
              </a:rPr>
              <a:t>th</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  RU-242 and 8</a:t>
            </a:r>
            <a:r>
              <a:rPr lang="en-US" altLang="zh-CN" sz="1600" baseline="30000" dirty="0">
                <a:solidFill>
                  <a:schemeClr val="tx1">
                    <a:lumMod val="75000"/>
                    <a:lumOff val="25000"/>
                  </a:schemeClr>
                </a:solidFill>
                <a:latin typeface="Arial Unicode MS" pitchFamily="34" charset="-128"/>
                <a:ea typeface="Arial Unicode MS" pitchFamily="34" charset="-128"/>
                <a:cs typeface="Arial Unicode MS" pitchFamily="34" charset="-128"/>
              </a:rPr>
              <a:t>th</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 RU-242. </a:t>
            </a:r>
          </a:p>
          <a:p>
            <a:pPr marL="285750" lvl="1" indent="-285750">
              <a:spcAft>
                <a:spcPts val="1200"/>
              </a:spcAft>
              <a:buFont typeface="Arial" panose="020B0604020202020204" pitchFamily="34" charset="0"/>
              <a:buChar char="•"/>
            </a:pP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Both can be defined as </a:t>
            </a:r>
            <a:r>
              <a:rPr lang="en-US" altLang="zh-CN" sz="1600" b="1" u="sng" dirty="0">
                <a:solidFill>
                  <a:schemeClr val="tx1">
                    <a:lumMod val="75000"/>
                    <a:lumOff val="25000"/>
                  </a:schemeClr>
                </a:solidFill>
                <a:latin typeface="Arial Unicode MS" pitchFamily="34" charset="-128"/>
                <a:ea typeface="Arial Unicode MS" pitchFamily="34" charset="-128"/>
                <a:cs typeface="Arial Unicode MS" pitchFamily="34" charset="-128"/>
              </a:rPr>
              <a:t>1 (punctured) RU-996</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 hence using a single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RU definition instead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of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two (MRU)</a:t>
            </a:r>
            <a:endPar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285750" lvl="1" indent="-285750">
              <a:spcAft>
                <a:spcPts val="1200"/>
              </a:spcAft>
              <a:buFont typeface="Arial" panose="020B0604020202020204" pitchFamily="34" charset="0"/>
              <a:buChar char="•"/>
            </a:pP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When a STA realizes that RU-996 is assigned to it, it already knows that this RU is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punctured</a:t>
            </a:r>
            <a:endPar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 name="Rectangle 4"/>
          <p:cNvSpPr/>
          <p:nvPr/>
        </p:nvSpPr>
        <p:spPr>
          <a:xfrm>
            <a:off x="6424195" y="4418310"/>
            <a:ext cx="2818000" cy="1908215"/>
          </a:xfrm>
          <a:prstGeom prst="rect">
            <a:avLst/>
          </a:prstGeom>
        </p:spPr>
        <p:txBody>
          <a:bodyPr wrap="square">
            <a:spAutoFit/>
          </a:bodyPr>
          <a:lstStyle/>
          <a:p>
            <a:pPr marL="0" lvl="1">
              <a:spcAft>
                <a:spcPts val="1200"/>
              </a:spcAft>
            </a:pP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Note:</a:t>
            </a:r>
          </a:p>
          <a:p>
            <a:pPr marL="285750" lvl="1" indent="-285750">
              <a:spcAft>
                <a:spcPts val="1200"/>
              </a:spcAft>
              <a:buFont typeface="Arial" panose="020B0604020202020204" pitchFamily="34" charset="0"/>
              <a:buChar char="•"/>
            </a:pP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This definition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doesn’t contradict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other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definitions</a:t>
            </a:r>
          </a:p>
          <a:p>
            <a:pPr marL="285750" lvl="1" indent="-285750">
              <a:spcAft>
                <a:spcPts val="1200"/>
              </a:spcAft>
              <a:buFont typeface="Arial" panose="020B0604020202020204" pitchFamily="34" charset="0"/>
              <a:buChar char="•"/>
            </a:pP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Puncturing mechanism should be revised to provide info on S80</a:t>
            </a:r>
            <a:endParaRPr lang="en-US" sz="1100" dirty="0"/>
          </a:p>
        </p:txBody>
      </p:sp>
      <p:pic>
        <p:nvPicPr>
          <p:cNvPr id="4" name="Picture 3"/>
          <p:cNvPicPr>
            <a:picLocks noChangeAspect="1"/>
          </p:cNvPicPr>
          <p:nvPr/>
        </p:nvPicPr>
        <p:blipFill>
          <a:blip r:embed="rId3"/>
          <a:stretch>
            <a:fillRect/>
          </a:stretch>
        </p:blipFill>
        <p:spPr>
          <a:xfrm>
            <a:off x="1619932" y="3161130"/>
            <a:ext cx="1742972" cy="353599"/>
          </a:xfrm>
          <a:prstGeom prst="rect">
            <a:avLst/>
          </a:prstGeom>
        </p:spPr>
      </p:pic>
      <p:pic>
        <p:nvPicPr>
          <p:cNvPr id="6" name="Picture 5"/>
          <p:cNvPicPr>
            <a:picLocks noChangeAspect="1"/>
          </p:cNvPicPr>
          <p:nvPr/>
        </p:nvPicPr>
        <p:blipFill>
          <a:blip r:embed="rId4"/>
          <a:stretch>
            <a:fillRect/>
          </a:stretch>
        </p:blipFill>
        <p:spPr>
          <a:xfrm>
            <a:off x="4141295" y="3155929"/>
            <a:ext cx="1775706" cy="353599"/>
          </a:xfrm>
          <a:prstGeom prst="rect">
            <a:avLst/>
          </a:prstGeom>
        </p:spPr>
      </p:pic>
      <p:pic>
        <p:nvPicPr>
          <p:cNvPr id="15" name="Picture 14"/>
          <p:cNvPicPr>
            <a:picLocks noChangeAspect="1"/>
          </p:cNvPicPr>
          <p:nvPr/>
        </p:nvPicPr>
        <p:blipFill>
          <a:blip r:embed="rId5"/>
          <a:stretch>
            <a:fillRect/>
          </a:stretch>
        </p:blipFill>
        <p:spPr>
          <a:xfrm>
            <a:off x="6709453" y="3475452"/>
            <a:ext cx="273991" cy="204626"/>
          </a:xfrm>
          <a:prstGeom prst="rect">
            <a:avLst/>
          </a:prstGeom>
        </p:spPr>
      </p:pic>
      <p:pic>
        <p:nvPicPr>
          <p:cNvPr id="16" name="Picture 15"/>
          <p:cNvPicPr>
            <a:picLocks noChangeAspect="1"/>
          </p:cNvPicPr>
          <p:nvPr/>
        </p:nvPicPr>
        <p:blipFill>
          <a:blip r:embed="rId6"/>
          <a:stretch>
            <a:fillRect/>
          </a:stretch>
        </p:blipFill>
        <p:spPr>
          <a:xfrm>
            <a:off x="7155075" y="3466425"/>
            <a:ext cx="296696" cy="220620"/>
          </a:xfrm>
          <a:prstGeom prst="rect">
            <a:avLst/>
          </a:prstGeom>
        </p:spPr>
      </p:pic>
      <p:pic>
        <p:nvPicPr>
          <p:cNvPr id="28" name="Picture 27"/>
          <p:cNvPicPr>
            <a:picLocks noChangeAspect="1"/>
          </p:cNvPicPr>
          <p:nvPr/>
        </p:nvPicPr>
        <p:blipFill>
          <a:blip r:embed="rId7"/>
          <a:stretch>
            <a:fillRect/>
          </a:stretch>
        </p:blipFill>
        <p:spPr>
          <a:xfrm>
            <a:off x="7151091" y="3797534"/>
            <a:ext cx="318950" cy="237169"/>
          </a:xfrm>
          <a:prstGeom prst="rect">
            <a:avLst/>
          </a:prstGeom>
        </p:spPr>
      </p:pic>
    </p:spTree>
    <p:extLst>
      <p:ext uri="{BB962C8B-B14F-4D97-AF65-F5344CB8AC3E}">
        <p14:creationId xmlns:p14="http://schemas.microsoft.com/office/powerpoint/2010/main" val="16042937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533400"/>
          </a:xfrm>
          <a:noFill/>
          <a:ln/>
        </p:spPr>
        <p:txBody>
          <a:bodyPr/>
          <a:lstStyle/>
          <a:p>
            <a:r>
              <a:rPr lang="en-IE" dirty="0" smtClean="0">
                <a:solidFill>
                  <a:schemeClr val="tx1"/>
                </a:solidFill>
              </a:rPr>
              <a:t>Conclusions</a:t>
            </a:r>
            <a:endParaRPr lang="en-US"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115496045"/>
              </p:ext>
            </p:extLst>
          </p:nvPr>
        </p:nvGraphicFramePr>
        <p:xfrm>
          <a:off x="266700" y="1143000"/>
          <a:ext cx="8610600" cy="5080446"/>
        </p:xfrm>
        <a:graphic>
          <a:graphicData uri="http://schemas.openxmlformats.org/drawingml/2006/table">
            <a:tbl>
              <a:tblPr/>
              <a:tblGrid>
                <a:gridCol w="1066799">
                  <a:extLst>
                    <a:ext uri="{9D8B030D-6E8A-4147-A177-3AD203B41FA5}">
                      <a16:colId xmlns:a16="http://schemas.microsoft.com/office/drawing/2014/main" xmlns="" val="20000"/>
                    </a:ext>
                  </a:extLst>
                </a:gridCol>
                <a:gridCol w="1371601">
                  <a:extLst>
                    <a:ext uri="{9D8B030D-6E8A-4147-A177-3AD203B41FA5}">
                      <a16:colId xmlns:a16="http://schemas.microsoft.com/office/drawing/2014/main" xmlns="" val="20001"/>
                    </a:ext>
                  </a:extLst>
                </a:gridCol>
                <a:gridCol w="3653849">
                  <a:extLst>
                    <a:ext uri="{9D8B030D-6E8A-4147-A177-3AD203B41FA5}">
                      <a16:colId xmlns:a16="http://schemas.microsoft.com/office/drawing/2014/main" xmlns="" val="20002"/>
                    </a:ext>
                  </a:extLst>
                </a:gridCol>
                <a:gridCol w="2518351">
                  <a:extLst>
                    <a:ext uri="{9D8B030D-6E8A-4147-A177-3AD203B41FA5}">
                      <a16:colId xmlns:a16="http://schemas.microsoft.com/office/drawing/2014/main" xmlns="" val="20003"/>
                    </a:ext>
                  </a:extLst>
                </a:gridCol>
              </a:tblGrid>
              <a:tr h="332132">
                <a:tc>
                  <a:txBody>
                    <a:bodyPr/>
                    <a:lstStyle/>
                    <a:p>
                      <a:pPr algn="ctr" fontAlgn="ctr"/>
                      <a:r>
                        <a:rPr lang="en-US" sz="1400" b="1" i="0" u="none" strike="noStrike" dirty="0" smtClean="0">
                          <a:solidFill>
                            <a:srgbClr val="000000"/>
                          </a:solidFill>
                          <a:effectLst/>
                          <a:latin typeface="Calibri" panose="020F0502020204030204" pitchFamily="34" charset="0"/>
                        </a:rPr>
                        <a:t>Alternative</a:t>
                      </a:r>
                      <a:endParaRPr lang="en-US" sz="1400" b="1"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1" i="0" u="none" strike="noStrike" dirty="0">
                          <a:solidFill>
                            <a:srgbClr val="000000"/>
                          </a:solidFill>
                          <a:effectLst/>
                          <a:latin typeface="Calibri" panose="020F0502020204030204" pitchFamily="34" charset="0"/>
                        </a:rPr>
                        <a:t>Description</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000" b="1" i="0" u="none" strike="noStrike">
                          <a:solidFill>
                            <a:srgbClr val="000000"/>
                          </a:solidFill>
                          <a:effectLst/>
                          <a:latin typeface="Calibri" panose="020F0502020204030204" pitchFamily="34" charset="0"/>
                        </a:rPr>
                        <a:t>Pros</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000" b="1" i="0" u="none" strike="noStrike" dirty="0">
                          <a:solidFill>
                            <a:srgbClr val="000000"/>
                          </a:solidFill>
                          <a:effectLst/>
                          <a:latin typeface="Calibri" panose="020F0502020204030204" pitchFamily="34" charset="0"/>
                        </a:rPr>
                        <a:t>Cons</a:t>
                      </a: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550582">
                <a:tc rowSpan="4">
                  <a:txBody>
                    <a:bodyPr/>
                    <a:lstStyle/>
                    <a:p>
                      <a:pPr algn="ctr" fontAlgn="ctr"/>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l" fontAlgn="ctr"/>
                      <a:r>
                        <a:rPr lang="en-US" sz="1400" b="0" i="0" u="none" strike="noStrike" dirty="0">
                          <a:solidFill>
                            <a:srgbClr val="000000"/>
                          </a:solidFill>
                          <a:effectLst/>
                          <a:latin typeface="Calibri" panose="020F0502020204030204" pitchFamily="34" charset="0"/>
                        </a:rPr>
                        <a:t>Modify </a:t>
                      </a:r>
                      <a:r>
                        <a:rPr lang="en-US" sz="1400" b="0" i="0" u="none" strike="noStrike" dirty="0" smtClean="0">
                          <a:solidFill>
                            <a:srgbClr val="000000"/>
                          </a:solidFill>
                          <a:effectLst/>
                          <a:latin typeface="Calibri" panose="020F0502020204030204" pitchFamily="34" charset="0"/>
                        </a:rPr>
                        <a:t>remaining </a:t>
                      </a:r>
                      <a:r>
                        <a:rPr lang="en-US" sz="1400" b="0" i="0" u="none" strike="noStrike" dirty="0">
                          <a:solidFill>
                            <a:srgbClr val="000000"/>
                          </a:solidFill>
                          <a:effectLst/>
                          <a:latin typeface="Calibri" panose="020F0502020204030204" pitchFamily="34" charset="0"/>
                        </a:rPr>
                        <a:t>bits in duplicated </a:t>
                      </a:r>
                      <a:r>
                        <a:rPr lang="en-US" sz="1400" b="0" i="0" u="none" strike="noStrike" dirty="0" smtClean="0">
                          <a:solidFill>
                            <a:srgbClr val="000000"/>
                          </a:solidFill>
                          <a:effectLst/>
                          <a:latin typeface="Calibri" panose="020F0502020204030204" pitchFamily="34" charset="0"/>
                        </a:rPr>
                        <a:t>user-fields</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fontAlgn="ctr">
                        <a:buFont typeface="Arial" panose="020B0604020202020204" pitchFamily="34" charset="0"/>
                        <a:buNone/>
                      </a:pPr>
                      <a:r>
                        <a:rPr lang="en-US" sz="1400" b="0" i="0" u="none" strike="noStrike" dirty="0">
                          <a:solidFill>
                            <a:srgbClr val="000000"/>
                          </a:solidFill>
                          <a:effectLst/>
                          <a:latin typeface="Calibri" panose="020F0502020204030204" pitchFamily="34" charset="0"/>
                        </a:rPr>
                        <a:t>Allows to indicate additional MRU </a:t>
                      </a:r>
                      <a:r>
                        <a:rPr lang="en-US" sz="1400" b="0" i="0" u="none" strike="noStrike" dirty="0" smtClean="0">
                          <a:solidFill>
                            <a:srgbClr val="000000"/>
                          </a:solidFill>
                          <a:effectLst/>
                          <a:latin typeface="Calibri" panose="020F0502020204030204" pitchFamily="34" charset="0"/>
                        </a:rPr>
                        <a:t>info</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1400" b="0" i="0" u="none" strike="noStrike" dirty="0">
                          <a:solidFill>
                            <a:srgbClr val="000000"/>
                          </a:solidFill>
                          <a:effectLst/>
                          <a:latin typeface="Calibri" panose="020F0502020204030204" pitchFamily="34" charset="0"/>
                        </a:rPr>
                        <a:t>Efficiency is not improved </a:t>
                      </a:r>
                      <a:r>
                        <a:rPr lang="en-US" sz="1400" b="0" i="0" u="none" strike="noStrike" dirty="0" smtClean="0">
                          <a:solidFill>
                            <a:srgbClr val="000000"/>
                          </a:solidFill>
                          <a:effectLst/>
                          <a:latin typeface="Calibri" panose="020F0502020204030204" pitchFamily="34" charset="0"/>
                        </a:rPr>
                        <a:t>(Same number of user-fields as in 802.11ax)</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0">
                <a:tc vMerge="1">
                  <a:txBody>
                    <a:bodyPr/>
                    <a:lstStyle/>
                    <a:p>
                      <a:endParaRPr lang="en-US"/>
                    </a:p>
                  </a:txBody>
                  <a:tcPr/>
                </a:tc>
                <a:tc vMerge="1">
                  <a:txBody>
                    <a:bodyPr/>
                    <a:lstStyle/>
                    <a:p>
                      <a:endParaRPr lang="en-US"/>
                    </a:p>
                  </a:txBody>
                  <a:tcPr/>
                </a:tc>
                <a:tc rowSpan="2">
                  <a:txBody>
                    <a:bodyPr/>
                    <a:lstStyle/>
                    <a:p>
                      <a:pPr marL="0" marR="0" lvl="0" indent="0" algn="l" defTabSz="4572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smtClean="0">
                          <a:solidFill>
                            <a:srgbClr val="000000"/>
                          </a:solidFill>
                          <a:effectLst/>
                          <a:latin typeface="Calibri" panose="020F0502020204030204" pitchFamily="34" charset="0"/>
                        </a:rPr>
                        <a:t>Does not require</a:t>
                      </a:r>
                      <a:r>
                        <a:rPr lang="en-US" sz="1400" b="0" i="0" u="none" strike="noStrike" baseline="0" dirty="0" smtClean="0">
                          <a:solidFill>
                            <a:srgbClr val="000000"/>
                          </a:solidFill>
                          <a:effectLst/>
                          <a:latin typeface="Calibri" panose="020F0502020204030204" pitchFamily="34" charset="0"/>
                        </a:rPr>
                        <a:t> additional entries in the RU Allocation subfield</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10002"/>
                  </a:ext>
                </a:extLst>
              </a:tr>
              <a:tr h="228054">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l" fontAlgn="ctr"/>
                      <a:r>
                        <a:rPr lang="en-US" sz="1400" b="0" i="0" u="none" strike="noStrike" dirty="0">
                          <a:solidFill>
                            <a:srgbClr val="000000"/>
                          </a:solidFill>
                          <a:effectLst/>
                          <a:latin typeface="Calibri" panose="020F0502020204030204" pitchFamily="34" charset="0"/>
                        </a:rPr>
                        <a:t>All STAs need to detect all user-specific fields</a:t>
                      </a: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22528">
                <a:tc vMerge="1">
                  <a:txBody>
                    <a:bodyPr/>
                    <a:lstStyle/>
                    <a:p>
                      <a:endParaRPr lang="en-US"/>
                    </a:p>
                  </a:txBody>
                  <a:tcPr/>
                </a:tc>
                <a:tc vMerge="1">
                  <a:txBody>
                    <a:bodyPr/>
                    <a:lstStyle/>
                    <a:p>
                      <a:endParaRPr lang="en-US"/>
                    </a:p>
                  </a:txBody>
                  <a:tcPr/>
                </a:tc>
                <a:tc>
                  <a:txBody>
                    <a:bodyPr/>
                    <a:lstStyle/>
                    <a:p>
                      <a:pPr marL="0" marR="0" lvl="0" indent="0" algn="l" defTabSz="4572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smtClean="0">
                          <a:solidFill>
                            <a:srgbClr val="000000"/>
                          </a:solidFill>
                          <a:effectLst/>
                          <a:latin typeface="Calibri" panose="020F0502020204030204" pitchFamily="34" charset="0"/>
                        </a:rPr>
                        <a:t>MRU definition and signaling is simple</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10004"/>
                  </a:ext>
                </a:extLst>
              </a:tr>
              <a:tr h="333809">
                <a:tc rowSpan="4">
                  <a:txBody>
                    <a:bodyPr/>
                    <a:lstStyle/>
                    <a:p>
                      <a:pPr algn="ctr" fontAlgn="ctr"/>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4">
                  <a:txBody>
                    <a:bodyPr/>
                    <a:lstStyle/>
                    <a:p>
                      <a:pPr algn="l" fontAlgn="ctr"/>
                      <a:r>
                        <a:rPr lang="en-US" sz="1400" b="0" i="0" u="none" strike="noStrike" dirty="0">
                          <a:solidFill>
                            <a:srgbClr val="000000"/>
                          </a:solidFill>
                          <a:effectLst/>
                          <a:latin typeface="Calibri" panose="020F0502020204030204" pitchFamily="34" charset="0"/>
                        </a:rPr>
                        <a:t>Separate MRU user-specific and Single-RU user specific fields</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400" b="0" i="0" u="none" strike="noStrike" dirty="0">
                          <a:solidFill>
                            <a:srgbClr val="000000"/>
                          </a:solidFill>
                          <a:effectLst/>
                          <a:latin typeface="Calibri" panose="020F0502020204030204" pitchFamily="34" charset="0"/>
                        </a:rPr>
                        <a:t>MRU information may be added</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l" fontAlgn="ctr"/>
                      <a:r>
                        <a:rPr lang="en-US" sz="1400" b="0" i="0" u="none" strike="noStrike" dirty="0" smtClean="0">
                          <a:solidFill>
                            <a:srgbClr val="000000"/>
                          </a:solidFill>
                          <a:effectLst/>
                          <a:latin typeface="Calibri" panose="020F0502020204030204" pitchFamily="34" charset="0"/>
                        </a:rPr>
                        <a:t>implementation complexity may</a:t>
                      </a:r>
                      <a:r>
                        <a:rPr lang="en-US" sz="1400" b="0" i="0" u="none" strike="noStrike" baseline="0" dirty="0" smtClean="0">
                          <a:solidFill>
                            <a:srgbClr val="000000"/>
                          </a:solidFill>
                          <a:effectLst/>
                          <a:latin typeface="Calibri" panose="020F0502020204030204" pitchFamily="34" charset="0"/>
                        </a:rPr>
                        <a:t> be higher</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5"/>
                  </a:ext>
                </a:extLst>
              </a:tr>
              <a:tr h="325998">
                <a:tc vMerge="1">
                  <a:txBody>
                    <a:bodyPr/>
                    <a:lstStyle/>
                    <a:p>
                      <a:endParaRPr lang="en-US"/>
                    </a:p>
                  </a:txBody>
                  <a:tcPr/>
                </a:tc>
                <a:tc vMerge="1">
                  <a:txBody>
                    <a:bodyPr/>
                    <a:lstStyle/>
                    <a:p>
                      <a:endParaRPr lang="en-US"/>
                    </a:p>
                  </a:txBody>
                  <a:tcPr/>
                </a:tc>
                <a:tc rowSpan="2">
                  <a:txBody>
                    <a:bodyPr/>
                    <a:lstStyle/>
                    <a:p>
                      <a:pPr algn="l" fontAlgn="ctr"/>
                      <a:r>
                        <a:rPr lang="en-US" sz="1400" b="0" i="0" u="none" strike="noStrike" dirty="0">
                          <a:solidFill>
                            <a:srgbClr val="000000"/>
                          </a:solidFill>
                          <a:effectLst/>
                          <a:latin typeface="Calibri" panose="020F0502020204030204" pitchFamily="34" charset="0"/>
                        </a:rPr>
                        <a:t>Same error probability of SIG-B per STA </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10006"/>
                  </a:ext>
                </a:extLst>
              </a:tr>
              <a:tr h="129042">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l" fontAlgn="ctr"/>
                      <a:r>
                        <a:rPr lang="en-US" sz="1400" b="0" i="0" u="none" strike="noStrike" dirty="0" smtClean="0">
                          <a:solidFill>
                            <a:srgbClr val="000000"/>
                          </a:solidFill>
                          <a:effectLst/>
                          <a:latin typeface="Calibri" panose="020F0502020204030204" pitchFamily="34" charset="0"/>
                        </a:rPr>
                        <a:t>Single-RU STAs need to decode the MRU field</a:t>
                      </a:r>
                      <a:r>
                        <a:rPr lang="en-US" sz="1400" b="0" i="0" u="none" strike="noStrike" baseline="0" dirty="0" smtClean="0">
                          <a:solidFill>
                            <a:srgbClr val="000000"/>
                          </a:solidFill>
                          <a:effectLst/>
                          <a:latin typeface="Calibri" panose="020F0502020204030204" pitchFamily="34" charset="0"/>
                        </a:rPr>
                        <a:t> in order to realize the RUs structure</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7"/>
                  </a:ext>
                </a:extLst>
              </a:tr>
              <a:tr h="530764">
                <a:tc vMerge="1">
                  <a:txBody>
                    <a:bodyPr/>
                    <a:lstStyle/>
                    <a:p>
                      <a:endParaRPr lang="en-US"/>
                    </a:p>
                  </a:txBody>
                  <a:tcPr/>
                </a:tc>
                <a:tc vMerge="1">
                  <a:txBody>
                    <a:bodyPr/>
                    <a:lstStyle/>
                    <a:p>
                      <a:endParaRPr lang="en-US"/>
                    </a:p>
                  </a:txBody>
                  <a:tcPr/>
                </a:tc>
                <a:tc>
                  <a:txBody>
                    <a:bodyPr/>
                    <a:lstStyle/>
                    <a:p>
                      <a:pPr algn="l" fontAlgn="ctr"/>
                      <a:r>
                        <a:rPr lang="en-US" sz="1400" b="0" i="0" u="none" strike="noStrike" dirty="0">
                          <a:solidFill>
                            <a:srgbClr val="000000"/>
                          </a:solidFill>
                          <a:effectLst/>
                          <a:latin typeface="Calibri" panose="020F0502020204030204" pitchFamily="34" charset="0"/>
                        </a:rPr>
                        <a:t>For MRU that consists of 3 or more RUs total size is reduced</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10008"/>
                  </a:ext>
                </a:extLst>
              </a:tr>
              <a:tr h="441358">
                <a:tc rowSpan="3">
                  <a:txBody>
                    <a:bodyPr/>
                    <a:lstStyle/>
                    <a:p>
                      <a:pPr algn="ctr" fontAlgn="ctr"/>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ctr"/>
                      <a:r>
                        <a:rPr lang="en-US" sz="1400" b="0" i="0" u="none" strike="noStrike" dirty="0" smtClean="0">
                          <a:solidFill>
                            <a:srgbClr val="000000"/>
                          </a:solidFill>
                          <a:effectLst/>
                          <a:latin typeface="Calibri" panose="020F0502020204030204" pitchFamily="34" charset="0"/>
                        </a:rPr>
                        <a:t>A new Common sub-field with MRU bitmap</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Any combination of MRU may be defined</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Add</a:t>
                      </a:r>
                      <a:r>
                        <a:rPr lang="en-US" sz="1400" b="0" i="0" u="none" strike="noStrike" baseline="0" dirty="0" smtClean="0">
                          <a:solidFill>
                            <a:srgbClr val="000000"/>
                          </a:solidFill>
                          <a:effectLst/>
                          <a:latin typeface="Calibri" panose="020F0502020204030204" pitchFamily="34" charset="0"/>
                        </a:rPr>
                        <a:t> new content to the common field</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441357">
                <a:tc vMerge="1">
                  <a:txBody>
                    <a:bodyPr/>
                    <a:lstStyle/>
                    <a:p>
                      <a:endParaRPr lang="en-US"/>
                    </a:p>
                  </a:txBody>
                  <a:tcPr/>
                </a:tc>
                <a:tc vMerge="1">
                  <a:txBody>
                    <a:bodyPr/>
                    <a:lstStyle/>
                    <a:p>
                      <a:endParaRPr lang="en-US"/>
                    </a:p>
                  </a:txBody>
                  <a:tcPr/>
                </a:tc>
                <a:tc>
                  <a:txBody>
                    <a:bodyPr/>
                    <a:lstStyle/>
                    <a:p>
                      <a:pPr algn="l" fontAlgn="ctr"/>
                      <a:r>
                        <a:rPr lang="en-US" sz="1400" b="0" i="0" u="none" strike="noStrike" dirty="0" smtClean="0">
                          <a:solidFill>
                            <a:srgbClr val="000000"/>
                          </a:solidFill>
                          <a:effectLst/>
                          <a:latin typeface="Calibri" panose="020F0502020204030204" pitchFamily="34" charset="0"/>
                        </a:rPr>
                        <a:t>Avoid expanding the RU Allocation subfield make</a:t>
                      </a:r>
                      <a:r>
                        <a:rPr lang="en-US" sz="1400" b="0" i="0" u="none" strike="noStrike" baseline="0" dirty="0" smtClean="0">
                          <a:solidFill>
                            <a:srgbClr val="000000"/>
                          </a:solidFill>
                          <a:effectLst/>
                          <a:latin typeface="Calibri" panose="020F0502020204030204" pitchFamily="34" charset="0"/>
                        </a:rPr>
                        <a:t> the implementation practical</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10010"/>
                  </a:ext>
                </a:extLst>
              </a:tr>
              <a:tr h="441357">
                <a:tc vMerge="1">
                  <a:txBody>
                    <a:bodyPr/>
                    <a:lstStyle/>
                    <a:p>
                      <a:endParaRPr lang="en-US"/>
                    </a:p>
                  </a:txBody>
                  <a:tcPr/>
                </a:tc>
                <a:tc vMerge="1">
                  <a:txBody>
                    <a:bodyPr/>
                    <a:lstStyle/>
                    <a:p>
                      <a:endParaRPr lang="en-US"/>
                    </a:p>
                  </a:txBody>
                  <a:tcPr/>
                </a:tc>
                <a:tc>
                  <a:txBody>
                    <a:bodyPr/>
                    <a:lstStyle/>
                    <a:p>
                      <a:pPr algn="l" fontAlgn="ctr"/>
                      <a:r>
                        <a:rPr lang="en-US" sz="1400" b="0" i="0" u="none" strike="noStrike" dirty="0" smtClean="0">
                          <a:solidFill>
                            <a:srgbClr val="000000"/>
                          </a:solidFill>
                          <a:effectLst/>
                          <a:latin typeface="Calibri" panose="020F0502020204030204" pitchFamily="34" charset="0"/>
                        </a:rPr>
                        <a:t>Overall overhead in EHT-SIG is reduced</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361264">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Special Case</a:t>
                      </a:r>
                    </a:p>
                    <a:p>
                      <a:pPr algn="ctr" fontAlgn="ctr"/>
                      <a:endParaRPr lang="en-US" sz="1400" b="0"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1400" kern="0" dirty="0" smtClean="0">
                          <a:solidFill>
                            <a:schemeClr val="tx1"/>
                          </a:solidFill>
                        </a:rPr>
                        <a:t>OFDMA with puncturing</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1400" b="0" i="0" u="none" strike="noStrike" dirty="0" smtClean="0">
                          <a:solidFill>
                            <a:srgbClr val="000000"/>
                          </a:solidFill>
                          <a:effectLst/>
                          <a:latin typeface="Calibri" panose="020F0502020204030204" pitchFamily="34" charset="0"/>
                        </a:rPr>
                        <a:t>Reduce</a:t>
                      </a:r>
                      <a:r>
                        <a:rPr lang="en-US" sz="1400" b="0" i="0" u="none" strike="noStrike" baseline="0" dirty="0" smtClean="0">
                          <a:solidFill>
                            <a:srgbClr val="000000"/>
                          </a:solidFill>
                          <a:effectLst/>
                          <a:latin typeface="Calibri" panose="020F0502020204030204" pitchFamily="34" charset="0"/>
                        </a:rPr>
                        <a:t> overhead</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Relevant for</a:t>
                      </a:r>
                      <a:r>
                        <a:rPr lang="en-US" sz="1400" b="0" i="0" u="none" strike="noStrike" baseline="0" dirty="0" smtClean="0">
                          <a:solidFill>
                            <a:srgbClr val="000000"/>
                          </a:solidFill>
                          <a:effectLst/>
                          <a:latin typeface="Calibri" panose="020F0502020204030204" pitchFamily="34" charset="0"/>
                        </a:rPr>
                        <a:t> large </a:t>
                      </a:r>
                      <a:r>
                        <a:rPr lang="en-US" sz="1400" b="0" i="0" u="none" strike="noStrike" baseline="0" dirty="0" err="1" smtClean="0">
                          <a:solidFill>
                            <a:srgbClr val="000000"/>
                          </a:solidFill>
                          <a:effectLst/>
                          <a:latin typeface="Calibri" panose="020F0502020204030204" pitchFamily="34" charset="0"/>
                        </a:rPr>
                        <a:t>Rus</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43855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1400" b="0" i="0" u="none" strike="noStrike" dirty="0" smtClean="0">
                          <a:solidFill>
                            <a:srgbClr val="000000"/>
                          </a:solidFill>
                          <a:effectLst/>
                          <a:latin typeface="Calibri" panose="020F0502020204030204" pitchFamily="34" charset="0"/>
                        </a:rPr>
                        <a:t>Only</a:t>
                      </a:r>
                      <a:r>
                        <a:rPr lang="en-US" sz="1400" b="0" i="0" u="none" strike="noStrike" baseline="0" dirty="0" smtClean="0">
                          <a:solidFill>
                            <a:srgbClr val="000000"/>
                          </a:solidFill>
                          <a:effectLst/>
                          <a:latin typeface="Calibri" panose="020F0502020204030204" pitchFamily="34" charset="0"/>
                        </a:rPr>
                        <a:t> for STAs that support puncturing</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14226660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533400"/>
          </a:xfrm>
          <a:noFill/>
          <a:ln/>
        </p:spPr>
        <p:txBody>
          <a:bodyPr/>
          <a:lstStyle/>
          <a:p>
            <a:r>
              <a:rPr lang="en-IE" dirty="0" smtClean="0">
                <a:solidFill>
                  <a:schemeClr val="tx1"/>
                </a:solidFill>
              </a:rPr>
              <a:t>References</a:t>
            </a:r>
            <a:endParaRPr lang="en-US" dirty="0">
              <a:solidFill>
                <a:schemeClr val="tx1"/>
              </a:solidFill>
            </a:endParaRPr>
          </a:p>
        </p:txBody>
      </p:sp>
      <p:sp>
        <p:nvSpPr>
          <p:cNvPr id="5123" name="Rectangle 3"/>
          <p:cNvSpPr>
            <a:spLocks noGrp="1" noChangeArrowheads="1"/>
          </p:cNvSpPr>
          <p:nvPr>
            <p:ph type="body" idx="1"/>
          </p:nvPr>
        </p:nvSpPr>
        <p:spPr>
          <a:xfrm>
            <a:off x="533400" y="1530472"/>
            <a:ext cx="8153400" cy="3456802"/>
          </a:xfrm>
          <a:noFill/>
          <a:ln w="9525">
            <a:noFill/>
            <a:miter lim="800000"/>
            <a:headEnd/>
            <a:tailEnd/>
          </a:ln>
          <a:effectLst/>
        </p:spPr>
        <p:txBody>
          <a:bodyPr vert="horz" wrap="square" lIns="92075" tIns="46038" rIns="92075" bIns="46038" numCol="1" anchor="t" anchorCtr="0" compatLnSpc="1">
            <a:prstTxWarp prst="textNoShape">
              <a:avLst/>
            </a:prstTxWarp>
            <a:normAutofit/>
          </a:bodyPr>
          <a:lstStyle/>
          <a:p>
            <a:pPr>
              <a:lnSpc>
                <a:spcPct val="120000"/>
              </a:lnSpc>
              <a:spcBef>
                <a:spcPts val="400"/>
              </a:spcBef>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[1] 11-19-1907-00-00be-multiple-ru-combinations-for-eht (</a:t>
            </a:r>
            <a:r>
              <a:rPr lang="en-US" sz="1800" b="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Mediatek</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lang="he-IL"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lnSpc>
                <a:spcPct val="120000"/>
              </a:lnSpc>
              <a:spcBef>
                <a:spcPts val="400"/>
              </a:spcBef>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[2] 11-19-1908-00-00be-multi-ru-support (Broadcom)</a:t>
            </a:r>
          </a:p>
          <a:p>
            <a:pPr>
              <a:lnSpc>
                <a:spcPct val="120000"/>
              </a:lnSpc>
              <a:spcBef>
                <a:spcPts val="400"/>
              </a:spcBef>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[3] </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11-19-1126-01-00be-enhanced-resource-unit-allocation-schemes-for-11be (</a:t>
            </a:r>
            <a:r>
              <a:rPr lang="en-US" sz="1800" b="0" kern="1200" dirty="0" err="1">
                <a:solidFill>
                  <a:schemeClr val="tx1">
                    <a:lumMod val="75000"/>
                    <a:lumOff val="25000"/>
                  </a:schemeClr>
                </a:solidFill>
                <a:latin typeface="Arial Unicode MS" pitchFamily="34" charset="-128"/>
                <a:ea typeface="Arial Unicode MS" pitchFamily="34" charset="-128"/>
                <a:cs typeface="Arial Unicode MS" pitchFamily="34" charset="-128"/>
              </a:rPr>
              <a:t>Mediatek</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a:t>
            </a:r>
          </a:p>
          <a:p>
            <a:pPr>
              <a:lnSpc>
                <a:spcPct val="120000"/>
              </a:lnSpc>
              <a:spcBef>
                <a:spcPts val="400"/>
              </a:spcBef>
              <a:spcAft>
                <a:spcPts val="600"/>
              </a:spcAft>
            </a:pPr>
            <a:endPar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18176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smtClean="0"/>
              <a:t>Do you agree that within a 20MHz channel there is no combination of 2 RUs that is statistically superior to any of the other combinations of the same size</a:t>
            </a:r>
          </a:p>
          <a:p>
            <a:pPr lvl="1"/>
            <a:r>
              <a:rPr lang="en-US" dirty="0" smtClean="0"/>
              <a:t>Superior in means of SNR</a:t>
            </a:r>
          </a:p>
          <a:p>
            <a:pPr lvl="1"/>
            <a:r>
              <a:rPr lang="en-US" dirty="0" smtClean="0"/>
              <a:t>RUs in the above refer to RUs as defined in 802.11ax</a:t>
            </a:r>
          </a:p>
          <a:p>
            <a:pPr lvl="1"/>
            <a:r>
              <a:rPr lang="en-US" dirty="0" smtClean="0"/>
              <a:t>For example there is no RU26+RU52 pair that is superior to the other same-size pairs</a:t>
            </a:r>
            <a:endParaRPr lang="en-US" dirty="0"/>
          </a:p>
          <a:p>
            <a:pPr lvl="1"/>
            <a:endParaRPr lang="en-US" dirty="0"/>
          </a:p>
          <a:p>
            <a:pPr lvl="1"/>
            <a:endParaRPr lang="en-US" dirty="0"/>
          </a:p>
          <a:p>
            <a:r>
              <a:rPr lang="en-US" altLang="zh-CN" dirty="0" smtClean="0"/>
              <a:t>Y/N/A</a:t>
            </a:r>
            <a:endParaRPr lang="en-US" altLang="zh-CN" dirty="0"/>
          </a:p>
        </p:txBody>
      </p:sp>
    </p:spTree>
    <p:extLst>
      <p:ext uri="{BB962C8B-B14F-4D97-AF65-F5344CB8AC3E}">
        <p14:creationId xmlns:p14="http://schemas.microsoft.com/office/powerpoint/2010/main" val="1665419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IE" dirty="0" smtClean="0">
                <a:solidFill>
                  <a:schemeClr val="tx1"/>
                </a:solidFill>
              </a:rPr>
              <a:t>Background</a:t>
            </a:r>
            <a:endParaRPr lang="en-US" dirty="0">
              <a:solidFill>
                <a:schemeClr val="tx1"/>
              </a:solidFill>
            </a:endParaRPr>
          </a:p>
        </p:txBody>
      </p:sp>
      <p:sp>
        <p:nvSpPr>
          <p:cNvPr id="5123" name="Rectangle 3"/>
          <p:cNvSpPr>
            <a:spLocks noGrp="1" noChangeArrowheads="1"/>
          </p:cNvSpPr>
          <p:nvPr>
            <p:ph idx="1"/>
          </p:nvPr>
        </p:nvSpPr>
        <p:spPr>
          <a:xfrm>
            <a:off x="670560" y="1676400"/>
            <a:ext cx="7000240" cy="3886200"/>
          </a:xfrm>
          <a:noFill/>
          <a:ln/>
        </p:spPr>
        <p:txBody>
          <a:bodyPr>
            <a:noAutofit/>
          </a:bodyPr>
          <a:lstStyle/>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It was agreed that </a:t>
            </a:r>
            <a:r>
              <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11be shall allow more than one Resource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Unit (RU) to </a:t>
            </a:r>
            <a:r>
              <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be assigned to a single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a:t>
            </a: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As the supported BW in 802.11be is increased to 320MHz, many multiple RUs (abbreviated here as “MRU”) combinations exist</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 order to limit the overhead it is essential that only a subset of these combinations shall be allowed.</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One of the ideas discussed in various contributions ([1], [2]) is to split the RUs to 2 types: “small RUs” (size &lt;=106) and “large RUs” (size&gt;=242) so that MRU allocations consist of RUs of one type only.</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 this contribution we suggest some alternatives to define MRUs in 802.11be.</a:t>
            </a:r>
            <a:endPar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smtClean="0"/>
              <a:t>Do you agree that within a 20MHz channel, a MRU may be comprised of non-contiguous RUs </a:t>
            </a:r>
          </a:p>
          <a:p>
            <a:pPr lvl="1"/>
            <a:r>
              <a:rPr lang="en-US" dirty="0" smtClean="0"/>
              <a:t>RUs in the above refer to RUs as defined in 802.11ax</a:t>
            </a:r>
          </a:p>
          <a:p>
            <a:pPr lvl="1"/>
            <a:endParaRPr lang="en-US" dirty="0"/>
          </a:p>
          <a:p>
            <a:pPr lvl="1"/>
            <a:endParaRPr lang="en-US" dirty="0"/>
          </a:p>
          <a:p>
            <a:pPr lvl="1"/>
            <a:endParaRPr lang="en-US" dirty="0"/>
          </a:p>
          <a:p>
            <a:pPr lvl="1"/>
            <a:endParaRPr lang="en-US" dirty="0"/>
          </a:p>
          <a:p>
            <a:r>
              <a:rPr lang="en-US" altLang="zh-CN" dirty="0" smtClean="0"/>
              <a:t>Y/N/A</a:t>
            </a:r>
            <a:endParaRPr lang="en-US" altLang="zh-CN" dirty="0"/>
          </a:p>
        </p:txBody>
      </p:sp>
    </p:spTree>
    <p:extLst>
      <p:ext uri="{BB962C8B-B14F-4D97-AF65-F5344CB8AC3E}">
        <p14:creationId xmlns:p14="http://schemas.microsoft.com/office/powerpoint/2010/main" val="351088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3</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smtClean="0"/>
              <a:t>Do you agree to limit the number of small RUs exist in a multiple RU within a 20MHz channel</a:t>
            </a:r>
          </a:p>
          <a:p>
            <a:pPr lvl="1"/>
            <a:r>
              <a:rPr lang="en-US" dirty="0" smtClean="0"/>
              <a:t>RUs in the above refer to RUs as defined in 802.11ax</a:t>
            </a:r>
          </a:p>
          <a:p>
            <a:pPr lvl="1"/>
            <a:endParaRPr lang="en-US" dirty="0" smtClean="0"/>
          </a:p>
          <a:p>
            <a:pPr marL="457200" lvl="1" indent="0">
              <a:buNone/>
            </a:pPr>
            <a:endParaRPr lang="en-US" dirty="0"/>
          </a:p>
          <a:p>
            <a:r>
              <a:rPr lang="en-US" altLang="zh-CN" dirty="0" smtClean="0"/>
              <a:t>Y (2 RUs)</a:t>
            </a:r>
          </a:p>
          <a:p>
            <a:r>
              <a:rPr lang="en-US" altLang="zh-CN" dirty="0" smtClean="0"/>
              <a:t>Y (3 RUs)</a:t>
            </a:r>
          </a:p>
          <a:p>
            <a:r>
              <a:rPr lang="en-US" altLang="zh-CN" dirty="0" smtClean="0"/>
              <a:t>N (4 RUs)</a:t>
            </a:r>
          </a:p>
          <a:p>
            <a:r>
              <a:rPr lang="en-US" altLang="zh-CN" dirty="0" smtClean="0"/>
              <a:t>A</a:t>
            </a:r>
            <a:endParaRPr lang="en-US" altLang="zh-CN" dirty="0"/>
          </a:p>
        </p:txBody>
      </p:sp>
    </p:spTree>
    <p:extLst>
      <p:ext uri="{BB962C8B-B14F-4D97-AF65-F5344CB8AC3E}">
        <p14:creationId xmlns:p14="http://schemas.microsoft.com/office/powerpoint/2010/main" val="237644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09600" y="2743200"/>
            <a:ext cx="7772400" cy="609600"/>
          </a:xfrm>
        </p:spPr>
        <p:txBody>
          <a:bodyPr/>
          <a:lstStyle/>
          <a:p>
            <a:r>
              <a:rPr lang="en-US" dirty="0" smtClean="0"/>
              <a:t>Appendix 1: Examples</a:t>
            </a:r>
            <a:endParaRPr lang="en-US" dirty="0"/>
          </a:p>
        </p:txBody>
      </p:sp>
    </p:spTree>
    <p:extLst>
      <p:ext uri="{BB962C8B-B14F-4D97-AF65-F5344CB8AC3E}">
        <p14:creationId xmlns:p14="http://schemas.microsoft.com/office/powerpoint/2010/main" val="10316820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#2 – Example </a:t>
            </a:r>
            <a:r>
              <a:rPr lang="en-IE" dirty="0" smtClean="0">
                <a:solidFill>
                  <a:schemeClr val="tx1"/>
                </a:solidFill>
              </a:rPr>
              <a:t>(</a:t>
            </a:r>
            <a:r>
              <a:rPr lang="en-IE" dirty="0">
                <a:solidFill>
                  <a:schemeClr val="tx1"/>
                </a:solidFill>
              </a:rPr>
              <a:t>cont.)</a:t>
            </a:r>
            <a:endParaRPr lang="en-US" dirty="0">
              <a:solidFill>
                <a:schemeClr val="tx1"/>
              </a:solidFill>
            </a:endParaRPr>
          </a:p>
        </p:txBody>
      </p:sp>
      <p:sp>
        <p:nvSpPr>
          <p:cNvPr id="5123" name="Rectangle 3"/>
          <p:cNvSpPr>
            <a:spLocks noGrp="1" noChangeArrowheads="1"/>
          </p:cNvSpPr>
          <p:nvPr>
            <p:ph type="body" idx="1"/>
          </p:nvPr>
        </p:nvSpPr>
        <p:spPr>
          <a:xfrm>
            <a:off x="228600" y="1219200"/>
            <a:ext cx="8534400" cy="1143000"/>
          </a:xfrm>
          <a:noFill/>
          <a:ln/>
        </p:spPr>
        <p:txBody>
          <a:bodyPr>
            <a:normAutofit fontScale="92500" lnSpcReduction="10000"/>
          </a:bodyPr>
          <a:lstStyle/>
          <a:p>
            <a:pPr lvl="1">
              <a:lnSpc>
                <a:spcPct val="150000"/>
              </a:lnSpc>
              <a:spcAft>
                <a:spcPts val="600"/>
              </a:spcAft>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small-RUs: a 9-bits bitmap shall indicate which 26-tones RUs in the same 20MHz channel are part of the MRU allocation. A 52-tones RU or 106 tones RU shall be indicated by the appropriate 2/4 bits. The 10th bit is reserved. </a:t>
            </a:r>
          </a:p>
          <a:p>
            <a:pPr marL="342900" lvl="1" indent="-342900">
              <a:lnSpc>
                <a:spcPct val="150000"/>
              </a:lnSpc>
              <a:spcAft>
                <a:spcPts val="600"/>
              </a:spcAft>
              <a:buFont typeface="+mj-lt"/>
              <a:buAutoNum type="arabicPeriod" startAt="2"/>
            </a:pPr>
            <a:endParaRPr lang="en-US" altLang="zh-CN" sz="18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lnSpc>
                <a:spcPct val="150000"/>
              </a:lnSpc>
              <a:spcAft>
                <a:spcPts val="600"/>
              </a:spcAft>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lnSpc>
                <a:spcPct val="150000"/>
              </a:lnSpc>
              <a:spcAft>
                <a:spcPts val="600"/>
              </a:spcAft>
              <a:buChar char="•"/>
            </a:pPr>
            <a:endParaRPr lang="en-US" sz="18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7" name="Date Placeholder 3"/>
          <p:cNvSpPr>
            <a:spLocks noGrp="1"/>
          </p:cNvSpPr>
          <p:nvPr>
            <p:ph type="dt" sz="half" idx="4294967295"/>
          </p:nvPr>
        </p:nvSpPr>
        <p:spPr>
          <a:xfrm>
            <a:off x="696913" y="332601"/>
            <a:ext cx="968214" cy="276999"/>
          </a:xfrm>
          <a:prstGeom prst="rect">
            <a:avLst/>
          </a:prstGeom>
        </p:spPr>
        <p:txBody>
          <a:bodyPr/>
          <a:lstStyle/>
          <a:p>
            <a:r>
              <a:rPr lang="en-US" dirty="0"/>
              <a:t>Nov. 2019</a:t>
            </a:r>
          </a:p>
        </p:txBody>
      </p:sp>
      <p:sp>
        <p:nvSpPr>
          <p:cNvPr id="14" name="Rectangle 13"/>
          <p:cNvSpPr/>
          <p:nvPr/>
        </p:nvSpPr>
        <p:spPr>
          <a:xfrm>
            <a:off x="3083496" y="3804205"/>
            <a:ext cx="671979" cy="261610"/>
          </a:xfrm>
          <a:prstGeom prst="rect">
            <a:avLst/>
          </a:prstGeom>
        </p:spPr>
        <p:txBody>
          <a:bodyPr wrap="none">
            <a:spAutoFit/>
          </a:bodyPr>
          <a:lstStyle/>
          <a:p>
            <a:r>
              <a:rPr lang="en-US" sz="1050" dirty="0" smtClean="0">
                <a:solidFill>
                  <a:schemeClr val="tx1">
                    <a:lumMod val="75000"/>
                    <a:lumOff val="25000"/>
                  </a:schemeClr>
                </a:solidFill>
                <a:latin typeface="Arial Unicode MS" pitchFamily="34" charset="-128"/>
                <a:ea typeface="Arial Unicode MS" pitchFamily="34" charset="-128"/>
                <a:cs typeface="Arial Unicode MS" pitchFamily="34" charset="-128"/>
              </a:rPr>
              <a:t>RU26-1</a:t>
            </a:r>
            <a:endParaRPr lang="en-US" sz="1050" dirty="0"/>
          </a:p>
        </p:txBody>
      </p:sp>
      <p:sp>
        <p:nvSpPr>
          <p:cNvPr id="15" name="Rectangle 14"/>
          <p:cNvSpPr/>
          <p:nvPr/>
        </p:nvSpPr>
        <p:spPr>
          <a:xfrm>
            <a:off x="6790786" y="3802058"/>
            <a:ext cx="671979" cy="261610"/>
          </a:xfrm>
          <a:prstGeom prst="rect">
            <a:avLst/>
          </a:prstGeom>
        </p:spPr>
        <p:txBody>
          <a:bodyPr wrap="none">
            <a:spAutoFit/>
          </a:bodyPr>
          <a:lstStyle/>
          <a:p>
            <a:r>
              <a:rPr lang="en-US" sz="1050" dirty="0" smtClean="0">
                <a:solidFill>
                  <a:schemeClr val="tx1">
                    <a:lumMod val="75000"/>
                    <a:lumOff val="25000"/>
                  </a:schemeClr>
                </a:solidFill>
                <a:latin typeface="Arial Unicode MS" pitchFamily="34" charset="-128"/>
                <a:ea typeface="Arial Unicode MS" pitchFamily="34" charset="-128"/>
                <a:cs typeface="Arial Unicode MS" pitchFamily="34" charset="-128"/>
              </a:rPr>
              <a:t>RU26-9</a:t>
            </a:r>
            <a:endParaRPr lang="en-US" sz="1050" dirty="0"/>
          </a:p>
        </p:txBody>
      </p:sp>
      <p:sp>
        <p:nvSpPr>
          <p:cNvPr id="16" name="Rectangle 15"/>
          <p:cNvSpPr/>
          <p:nvPr/>
        </p:nvSpPr>
        <p:spPr bwMode="auto">
          <a:xfrm>
            <a:off x="2367843"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p:cNvSpPr/>
          <p:nvPr/>
        </p:nvSpPr>
        <p:spPr bwMode="auto">
          <a:xfrm>
            <a:off x="32766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p:cNvSpPr/>
          <p:nvPr/>
        </p:nvSpPr>
        <p:spPr bwMode="auto">
          <a:xfrm>
            <a:off x="41910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p:cNvSpPr/>
          <p:nvPr/>
        </p:nvSpPr>
        <p:spPr bwMode="auto">
          <a:xfrm>
            <a:off x="51054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 name="Rectangle 19"/>
          <p:cNvSpPr/>
          <p:nvPr/>
        </p:nvSpPr>
        <p:spPr bwMode="auto">
          <a:xfrm>
            <a:off x="60198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0"/>
          <p:cNvSpPr/>
          <p:nvPr/>
        </p:nvSpPr>
        <p:spPr bwMode="auto">
          <a:xfrm>
            <a:off x="69342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78486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bwMode="auto">
          <a:xfrm>
            <a:off x="1447799"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4" name="Rectangle 23"/>
          <p:cNvSpPr/>
          <p:nvPr/>
        </p:nvSpPr>
        <p:spPr>
          <a:xfrm>
            <a:off x="1301042" y="4514383"/>
            <a:ext cx="1219201" cy="646331"/>
          </a:xfrm>
          <a:prstGeom prst="rect">
            <a:avLst/>
          </a:prstGeom>
        </p:spPr>
        <p:txBody>
          <a:bodyPr wrap="square">
            <a:spAutoFit/>
          </a:bodyPr>
          <a:lstStyle/>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25" name="Rectangle 24"/>
          <p:cNvSpPr/>
          <p:nvPr/>
        </p:nvSpPr>
        <p:spPr bwMode="auto">
          <a:xfrm>
            <a:off x="7864005" y="316703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6" name="Rectangle 25"/>
          <p:cNvSpPr/>
          <p:nvPr/>
        </p:nvSpPr>
        <p:spPr bwMode="auto">
          <a:xfrm>
            <a:off x="7864470" y="347989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7" name="Rectangle 26"/>
          <p:cNvSpPr/>
          <p:nvPr/>
        </p:nvSpPr>
        <p:spPr>
          <a:xfrm>
            <a:off x="8003600" y="312420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28" name="Rectangle 27"/>
          <p:cNvSpPr/>
          <p:nvPr/>
        </p:nvSpPr>
        <p:spPr>
          <a:xfrm>
            <a:off x="7997181" y="343197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29" name="Rectangle 28"/>
          <p:cNvSpPr/>
          <p:nvPr/>
        </p:nvSpPr>
        <p:spPr>
          <a:xfrm>
            <a:off x="2362199" y="4514383"/>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30" name="Rectangle 29"/>
          <p:cNvSpPr/>
          <p:nvPr/>
        </p:nvSpPr>
        <p:spPr>
          <a:xfrm>
            <a:off x="3252020" y="4512508"/>
            <a:ext cx="1219201" cy="1384995"/>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101101000</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OR:</a:t>
            </a:r>
          </a:p>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N_RU=10</a:t>
            </a:r>
            <a:endParaRPr lang="en-US" dirty="0"/>
          </a:p>
          <a:p>
            <a:endParaRPr lang="en-US" dirty="0"/>
          </a:p>
        </p:txBody>
      </p:sp>
      <p:sp>
        <p:nvSpPr>
          <p:cNvPr id="31" name="Rectangle 30"/>
          <p:cNvSpPr/>
          <p:nvPr/>
        </p:nvSpPr>
        <p:spPr>
          <a:xfrm>
            <a:off x="4197646" y="4552944"/>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33" name="Rectangle 32"/>
          <p:cNvSpPr/>
          <p:nvPr/>
        </p:nvSpPr>
        <p:spPr>
          <a:xfrm>
            <a:off x="6960784" y="4560549"/>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34" name="Rectangle 33"/>
          <p:cNvSpPr/>
          <p:nvPr/>
        </p:nvSpPr>
        <p:spPr>
          <a:xfrm>
            <a:off x="6003784" y="4544665"/>
            <a:ext cx="1219201" cy="646331"/>
          </a:xfrm>
          <a:prstGeom prst="rect">
            <a:avLst/>
          </a:prstGeom>
        </p:spPr>
        <p:txBody>
          <a:bodyPr wrap="square">
            <a:spAutoFit/>
          </a:bodyPr>
          <a:lstStyle/>
          <a:p>
            <a:r>
              <a:rPr lang="en-US" altLang="zh-CN" dirty="0">
                <a:solidFill>
                  <a:srgbClr val="00B0F0"/>
                </a:solidFill>
                <a:latin typeface="Arial Unicode MS" pitchFamily="34" charset="-128"/>
                <a:ea typeface="Arial Unicode MS" pitchFamily="34" charset="-128"/>
                <a:cs typeface="Arial Unicode MS" pitchFamily="34" charset="-128"/>
              </a:rPr>
              <a:t>STA2_ID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35" name="Rectangle 34"/>
          <p:cNvSpPr/>
          <p:nvPr/>
        </p:nvSpPr>
        <p:spPr>
          <a:xfrm>
            <a:off x="7835306" y="4544664"/>
            <a:ext cx="1219201" cy="1384995"/>
          </a:xfrm>
          <a:prstGeom prst="rect">
            <a:avLst/>
          </a:prstGeom>
        </p:spPr>
        <p:txBody>
          <a:bodyPr wrap="square">
            <a:spAutoFit/>
          </a:bodyPr>
          <a:lstStyle/>
          <a:p>
            <a:r>
              <a:rPr lang="en-US" altLang="zh-CN" dirty="0" smtClean="0">
                <a:solidFill>
                  <a:srgbClr val="00B0F0"/>
                </a:solidFill>
                <a:latin typeface="Arial Unicode MS" pitchFamily="34" charset="-128"/>
                <a:ea typeface="Arial Unicode MS" pitchFamily="34" charset="-128"/>
                <a:cs typeface="Arial Unicode MS" pitchFamily="34" charset="-128"/>
              </a:rPr>
              <a:t>STA2_ID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000000101</a:t>
            </a:r>
          </a:p>
          <a:p>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OR:</a:t>
            </a:r>
          </a:p>
          <a:p>
            <a:r>
              <a:rPr lang="en-US" altLang="zh-CN" dirty="0">
                <a:solidFill>
                  <a:srgbClr val="00B0F0"/>
                </a:solidFill>
                <a:latin typeface="Arial Unicode MS" pitchFamily="34" charset="-128"/>
                <a:ea typeface="Arial Unicode MS" pitchFamily="34" charset="-128"/>
                <a:cs typeface="Arial Unicode MS" pitchFamily="34" charset="-128"/>
              </a:rPr>
              <a:t>STA2_ID</a:t>
            </a:r>
            <a:endParaRPr lang="en-US" altLang="zh-CN" dirty="0">
              <a:solidFill>
                <a:srgbClr val="FF9933"/>
              </a:solidFill>
              <a:latin typeface="Arial Unicode MS" pitchFamily="34" charset="-128"/>
              <a:ea typeface="Arial Unicode MS" pitchFamily="34" charset="-128"/>
              <a:cs typeface="Arial Unicode MS" pitchFamily="34" charset="-128"/>
            </a:endParaRP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N_RU=01</a:t>
            </a:r>
            <a:endParaRPr lang="en-US" dirty="0"/>
          </a:p>
          <a:p>
            <a:endParaRPr lang="en-US" dirty="0"/>
          </a:p>
        </p:txBody>
      </p:sp>
      <p:sp>
        <p:nvSpPr>
          <p:cNvPr id="36" name="Rectangle 35"/>
          <p:cNvSpPr/>
          <p:nvPr/>
        </p:nvSpPr>
        <p:spPr>
          <a:xfrm>
            <a:off x="1664433" y="4189404"/>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UF1</a:t>
            </a:r>
            <a:endParaRPr lang="en-US" dirty="0"/>
          </a:p>
        </p:txBody>
      </p:sp>
      <p:sp>
        <p:nvSpPr>
          <p:cNvPr id="37" name="Rectangle 36"/>
          <p:cNvSpPr/>
          <p:nvPr/>
        </p:nvSpPr>
        <p:spPr>
          <a:xfrm>
            <a:off x="2596443" y="4199284"/>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UF2</a:t>
            </a:r>
            <a:endParaRPr lang="en-US" dirty="0"/>
          </a:p>
        </p:txBody>
      </p:sp>
      <p:sp>
        <p:nvSpPr>
          <p:cNvPr id="38" name="Rectangle 37"/>
          <p:cNvSpPr/>
          <p:nvPr/>
        </p:nvSpPr>
        <p:spPr>
          <a:xfrm>
            <a:off x="81357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UF8</a:t>
            </a:r>
            <a:endParaRPr lang="en-US" dirty="0"/>
          </a:p>
        </p:txBody>
      </p:sp>
      <p:sp>
        <p:nvSpPr>
          <p:cNvPr id="39" name="Rectangle 38"/>
          <p:cNvSpPr/>
          <p:nvPr/>
        </p:nvSpPr>
        <p:spPr>
          <a:xfrm>
            <a:off x="71451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UF7</a:t>
            </a:r>
            <a:endParaRPr lang="en-US" dirty="0"/>
          </a:p>
        </p:txBody>
      </p:sp>
      <p:sp>
        <p:nvSpPr>
          <p:cNvPr id="40" name="Rectangle 39"/>
          <p:cNvSpPr/>
          <p:nvPr/>
        </p:nvSpPr>
        <p:spPr>
          <a:xfrm>
            <a:off x="63069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UF6</a:t>
            </a:r>
            <a:endParaRPr lang="en-US" dirty="0"/>
          </a:p>
        </p:txBody>
      </p:sp>
      <p:sp>
        <p:nvSpPr>
          <p:cNvPr id="41" name="Rectangle 40"/>
          <p:cNvSpPr/>
          <p:nvPr/>
        </p:nvSpPr>
        <p:spPr>
          <a:xfrm>
            <a:off x="53163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UF5</a:t>
            </a:r>
            <a:endParaRPr lang="en-US" dirty="0"/>
          </a:p>
        </p:txBody>
      </p:sp>
      <p:sp>
        <p:nvSpPr>
          <p:cNvPr id="42" name="Rectangle 41"/>
          <p:cNvSpPr/>
          <p:nvPr/>
        </p:nvSpPr>
        <p:spPr>
          <a:xfrm>
            <a:off x="441960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UF4</a:t>
            </a:r>
            <a:endParaRPr lang="en-US" dirty="0"/>
          </a:p>
        </p:txBody>
      </p:sp>
      <p:sp>
        <p:nvSpPr>
          <p:cNvPr id="43" name="Rectangle 42"/>
          <p:cNvSpPr/>
          <p:nvPr/>
        </p:nvSpPr>
        <p:spPr>
          <a:xfrm>
            <a:off x="34875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UF3</a:t>
            </a:r>
            <a:endParaRPr lang="en-US" dirty="0"/>
          </a:p>
        </p:txBody>
      </p:sp>
      <p:sp>
        <p:nvSpPr>
          <p:cNvPr id="44" name="Rectangle 43"/>
          <p:cNvSpPr/>
          <p:nvPr/>
        </p:nvSpPr>
        <p:spPr>
          <a:xfrm>
            <a:off x="4197646" y="3797837"/>
            <a:ext cx="671979" cy="261610"/>
          </a:xfrm>
          <a:prstGeom prst="rect">
            <a:avLst/>
          </a:prstGeom>
        </p:spPr>
        <p:txBody>
          <a:bodyPr wrap="none">
            <a:spAutoFit/>
          </a:bodyPr>
          <a:lstStyle/>
          <a:p>
            <a:r>
              <a:rPr lang="en-US" sz="1050" dirty="0" smtClean="0">
                <a:solidFill>
                  <a:schemeClr val="tx1">
                    <a:lumMod val="75000"/>
                    <a:lumOff val="25000"/>
                  </a:schemeClr>
                </a:solidFill>
                <a:latin typeface="Arial Unicode MS" pitchFamily="34" charset="-128"/>
                <a:ea typeface="Arial Unicode MS" pitchFamily="34" charset="-128"/>
                <a:cs typeface="Arial Unicode MS" pitchFamily="34" charset="-128"/>
              </a:rPr>
              <a:t>RU52-2</a:t>
            </a:r>
            <a:endParaRPr lang="en-US" sz="1050" dirty="0"/>
          </a:p>
        </p:txBody>
      </p:sp>
      <p:sp>
        <p:nvSpPr>
          <p:cNvPr id="45" name="Rectangle 44"/>
          <p:cNvSpPr/>
          <p:nvPr/>
        </p:nvSpPr>
        <p:spPr>
          <a:xfrm>
            <a:off x="269933" y="2913070"/>
            <a:ext cx="2467342" cy="461665"/>
          </a:xfrm>
          <a:prstGeom prst="rect">
            <a:avLst/>
          </a:prstGeom>
        </p:spPr>
        <p:txBody>
          <a:bodyPr wrap="none">
            <a:spAutoFit/>
          </a:bodyPr>
          <a:lstStyle/>
          <a:p>
            <a:r>
              <a:rPr lang="en-US" dirty="0" err="1" smtClean="0">
                <a:solidFill>
                  <a:srgbClr val="000000"/>
                </a:solidFill>
                <a:latin typeface="Times New Roman" panose="02020603050405020304" pitchFamily="18" charset="0"/>
              </a:rPr>
              <a:t>RU_Allocation</a:t>
            </a:r>
            <a:r>
              <a:rPr lang="en-US" dirty="0" smtClean="0">
                <a:solidFill>
                  <a:srgbClr val="000000"/>
                </a:solidFill>
                <a:latin typeface="Times New Roman" panose="02020603050405020304" pitchFamily="18" charset="0"/>
              </a:rPr>
              <a:t> Subfield = 00000100</a:t>
            </a:r>
          </a:p>
          <a:p>
            <a:r>
              <a:rPr lang="en-US" dirty="0" smtClean="0">
                <a:solidFill>
                  <a:srgbClr val="000000"/>
                </a:solidFill>
                <a:latin typeface="Times New Roman" panose="02020603050405020304" pitchFamily="18" charset="0"/>
              </a:rPr>
              <a:t>(8 user-fields) </a:t>
            </a:r>
            <a:endParaRPr lang="en-US" dirty="0"/>
          </a:p>
        </p:txBody>
      </p:sp>
      <p:sp>
        <p:nvSpPr>
          <p:cNvPr id="46" name="Rectangle 45"/>
          <p:cNvSpPr/>
          <p:nvPr/>
        </p:nvSpPr>
        <p:spPr>
          <a:xfrm>
            <a:off x="5838211" y="3792470"/>
            <a:ext cx="671979" cy="261610"/>
          </a:xfrm>
          <a:prstGeom prst="rect">
            <a:avLst/>
          </a:prstGeom>
        </p:spPr>
        <p:txBody>
          <a:bodyPr wrap="none">
            <a:spAutoFit/>
          </a:bodyPr>
          <a:lstStyle/>
          <a:p>
            <a:r>
              <a:rPr lang="en-US" sz="1050" dirty="0" smtClean="0">
                <a:solidFill>
                  <a:schemeClr val="tx1">
                    <a:lumMod val="75000"/>
                    <a:lumOff val="25000"/>
                  </a:schemeClr>
                </a:solidFill>
                <a:latin typeface="Arial Unicode MS" pitchFamily="34" charset="-128"/>
                <a:ea typeface="Arial Unicode MS" pitchFamily="34" charset="-128"/>
                <a:cs typeface="Arial Unicode MS" pitchFamily="34" charset="-128"/>
              </a:rPr>
              <a:t>RU26-7</a:t>
            </a:r>
            <a:endParaRPr lang="en-US" sz="1050" dirty="0"/>
          </a:p>
        </p:txBody>
      </p:sp>
      <p:sp>
        <p:nvSpPr>
          <p:cNvPr id="48" name="Rectangle 47"/>
          <p:cNvSpPr/>
          <p:nvPr/>
        </p:nvSpPr>
        <p:spPr>
          <a:xfrm>
            <a:off x="5102676" y="4532279"/>
            <a:ext cx="1219201" cy="1384995"/>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101101000</a:t>
            </a:r>
          </a:p>
          <a:p>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OR:</a:t>
            </a:r>
          </a:p>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N_RU=10</a:t>
            </a:r>
            <a:endParaRPr lang="en-US" dirty="0"/>
          </a:p>
          <a:p>
            <a:endParaRPr lang="en-US" dirty="0"/>
          </a:p>
        </p:txBody>
      </p:sp>
      <p:pic>
        <p:nvPicPr>
          <p:cNvPr id="4" name="Picture 3"/>
          <p:cNvPicPr>
            <a:picLocks noChangeAspect="1"/>
          </p:cNvPicPr>
          <p:nvPr/>
        </p:nvPicPr>
        <p:blipFill>
          <a:blip r:embed="rId3"/>
          <a:stretch>
            <a:fillRect/>
          </a:stretch>
        </p:blipFill>
        <p:spPr>
          <a:xfrm>
            <a:off x="3071253" y="3369766"/>
            <a:ext cx="4267570" cy="353599"/>
          </a:xfrm>
          <a:prstGeom prst="rect">
            <a:avLst/>
          </a:prstGeom>
        </p:spPr>
      </p:pic>
    </p:spTree>
    <p:extLst>
      <p:ext uri="{BB962C8B-B14F-4D97-AF65-F5344CB8AC3E}">
        <p14:creationId xmlns:p14="http://schemas.microsoft.com/office/powerpoint/2010/main" val="1374822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2 - Example (cont.)</a:t>
            </a:r>
            <a:endParaRPr lang="en-US" dirty="0">
              <a:solidFill>
                <a:schemeClr val="tx1"/>
              </a:solidFill>
            </a:endParaRPr>
          </a:p>
        </p:txBody>
      </p:sp>
      <p:sp>
        <p:nvSpPr>
          <p:cNvPr id="5123" name="Rectangle 3"/>
          <p:cNvSpPr>
            <a:spLocks noGrp="1" noChangeArrowheads="1"/>
          </p:cNvSpPr>
          <p:nvPr>
            <p:ph type="body" idx="1"/>
          </p:nvPr>
        </p:nvSpPr>
        <p:spPr>
          <a:xfrm>
            <a:off x="228600" y="1371600"/>
            <a:ext cx="8534400" cy="5029200"/>
          </a:xfrm>
          <a:noFill/>
          <a:ln/>
        </p:spPr>
        <p:txBody>
          <a:bodyPr>
            <a:normAutofit/>
          </a:bodyPr>
          <a:lstStyle/>
          <a:p>
            <a:pPr lvl="1">
              <a:spcAft>
                <a:spcPts val="600"/>
              </a:spcAft>
            </a:pPr>
            <a:r>
              <a:rPr lang="en-US" altLang="zh-CN" sz="15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large-RUs</a:t>
            </a:r>
            <a:r>
              <a:rPr lang="en-US" altLang="zh-CN" sz="1500" kern="1200" dirty="0">
                <a:solidFill>
                  <a:schemeClr val="tx1">
                    <a:lumMod val="75000"/>
                    <a:lumOff val="25000"/>
                  </a:schemeClr>
                </a:solidFill>
                <a:latin typeface="Arial Unicode MS" pitchFamily="34" charset="-128"/>
                <a:ea typeface="Arial Unicode MS" pitchFamily="34" charset="-128"/>
                <a:cs typeface="Arial Unicode MS" pitchFamily="34" charset="-128"/>
              </a:rPr>
              <a:t>: a 8-bits bitmap shall indicate which 242-tones RUs in the same 80MHz channel and the next 80MHz channel are part of the MRU allocation. A 484-tones RU or 996-tones RU shall be indicated by 2/4 </a:t>
            </a:r>
            <a:r>
              <a:rPr lang="en-US" altLang="zh-CN" sz="15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bits (2/4 X 242 tones-RU). </a:t>
            </a:r>
            <a:r>
              <a:rPr lang="en-US" altLang="zh-CN" sz="1500" kern="1200" dirty="0">
                <a:solidFill>
                  <a:schemeClr val="tx1">
                    <a:lumMod val="75000"/>
                    <a:lumOff val="25000"/>
                  </a:schemeClr>
                </a:solidFill>
                <a:latin typeface="Arial Unicode MS" pitchFamily="34" charset="-128"/>
                <a:ea typeface="Arial Unicode MS" pitchFamily="34" charset="-128"/>
                <a:cs typeface="Arial Unicode MS" pitchFamily="34" charset="-128"/>
              </a:rPr>
              <a:t>The 9th and 10th bits are </a:t>
            </a:r>
            <a:r>
              <a:rPr lang="en-US" altLang="zh-CN" sz="15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reserved. MRU is limited to 160MHz boundaries.</a:t>
            </a:r>
            <a:endParaRPr lang="en-US" altLang="zh-CN" sz="15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8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8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7" name="Date Placeholder 3"/>
          <p:cNvSpPr>
            <a:spLocks noGrp="1"/>
          </p:cNvSpPr>
          <p:nvPr>
            <p:ph type="dt" sz="half" idx="4294967295"/>
          </p:nvPr>
        </p:nvSpPr>
        <p:spPr>
          <a:xfrm>
            <a:off x="696913" y="332601"/>
            <a:ext cx="968214" cy="276999"/>
          </a:xfrm>
          <a:prstGeom prst="rect">
            <a:avLst/>
          </a:prstGeom>
        </p:spPr>
        <p:txBody>
          <a:bodyPr/>
          <a:lstStyle/>
          <a:p>
            <a:r>
              <a:rPr lang="en-US" dirty="0"/>
              <a:t>Nov. 2019</a:t>
            </a:r>
          </a:p>
        </p:txBody>
      </p:sp>
      <p:sp>
        <p:nvSpPr>
          <p:cNvPr id="14" name="Rectangle 13"/>
          <p:cNvSpPr/>
          <p:nvPr/>
        </p:nvSpPr>
        <p:spPr bwMode="auto">
          <a:xfrm>
            <a:off x="3378432" y="4503548"/>
            <a:ext cx="1213557"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5" name="Rectangle 14"/>
          <p:cNvSpPr/>
          <p:nvPr/>
        </p:nvSpPr>
        <p:spPr bwMode="auto">
          <a:xfrm>
            <a:off x="4591990" y="4503548"/>
            <a:ext cx="1219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p:cNvSpPr/>
          <p:nvPr/>
        </p:nvSpPr>
        <p:spPr bwMode="auto">
          <a:xfrm>
            <a:off x="5811190" y="4503548"/>
            <a:ext cx="1158442"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0"/>
          <p:cNvSpPr/>
          <p:nvPr/>
        </p:nvSpPr>
        <p:spPr bwMode="auto">
          <a:xfrm>
            <a:off x="2153589" y="4503548"/>
            <a:ext cx="1224844"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a:xfrm>
            <a:off x="2144444" y="4687669"/>
            <a:ext cx="1219201" cy="646331"/>
          </a:xfrm>
          <a:prstGeom prst="rect">
            <a:avLst/>
          </a:prstGeom>
        </p:spPr>
        <p:txBody>
          <a:bodyPr wrap="square">
            <a:spAutoFit/>
          </a:bodyPr>
          <a:lstStyle/>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23" name="Rectangle 22"/>
          <p:cNvSpPr/>
          <p:nvPr/>
        </p:nvSpPr>
        <p:spPr bwMode="auto">
          <a:xfrm>
            <a:off x="7046088" y="270983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4" name="Rectangle 23"/>
          <p:cNvSpPr/>
          <p:nvPr/>
        </p:nvSpPr>
        <p:spPr bwMode="auto">
          <a:xfrm>
            <a:off x="7046553" y="302269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5" name="Rectangle 24"/>
          <p:cNvSpPr/>
          <p:nvPr/>
        </p:nvSpPr>
        <p:spPr>
          <a:xfrm>
            <a:off x="7185683" y="266700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26" name="Rectangle 25"/>
          <p:cNvSpPr/>
          <p:nvPr/>
        </p:nvSpPr>
        <p:spPr>
          <a:xfrm>
            <a:off x="7179264" y="297477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27" name="Rectangle 26"/>
          <p:cNvSpPr/>
          <p:nvPr/>
        </p:nvSpPr>
        <p:spPr>
          <a:xfrm>
            <a:off x="4678236" y="4716660"/>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28" name="Rectangle 27"/>
          <p:cNvSpPr/>
          <p:nvPr/>
        </p:nvSpPr>
        <p:spPr>
          <a:xfrm>
            <a:off x="3428892" y="4687669"/>
            <a:ext cx="1219201" cy="646331"/>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10110000</a:t>
            </a:r>
            <a:endParaRPr lang="en-US" dirty="0"/>
          </a:p>
        </p:txBody>
      </p:sp>
      <p:sp>
        <p:nvSpPr>
          <p:cNvPr id="30" name="Rectangle 29"/>
          <p:cNvSpPr/>
          <p:nvPr/>
        </p:nvSpPr>
        <p:spPr>
          <a:xfrm>
            <a:off x="5867399" y="4701996"/>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34" name="Rectangle 33"/>
          <p:cNvSpPr/>
          <p:nvPr/>
        </p:nvSpPr>
        <p:spPr>
          <a:xfrm>
            <a:off x="2370223" y="4483369"/>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UF1</a:t>
            </a:r>
            <a:endParaRPr lang="en-US" dirty="0"/>
          </a:p>
        </p:txBody>
      </p:sp>
      <p:sp>
        <p:nvSpPr>
          <p:cNvPr id="35" name="Rectangle 34"/>
          <p:cNvSpPr/>
          <p:nvPr/>
        </p:nvSpPr>
        <p:spPr>
          <a:xfrm>
            <a:off x="3607033" y="4493249"/>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UF2</a:t>
            </a:r>
            <a:endParaRPr lang="en-US" dirty="0"/>
          </a:p>
        </p:txBody>
      </p:sp>
      <p:sp>
        <p:nvSpPr>
          <p:cNvPr id="40" name="Rectangle 39"/>
          <p:cNvSpPr/>
          <p:nvPr/>
        </p:nvSpPr>
        <p:spPr>
          <a:xfrm>
            <a:off x="6039790" y="4503548"/>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UF4</a:t>
            </a:r>
            <a:endParaRPr lang="en-US" dirty="0"/>
          </a:p>
        </p:txBody>
      </p:sp>
      <p:sp>
        <p:nvSpPr>
          <p:cNvPr id="41" name="Rectangle 40"/>
          <p:cNvSpPr/>
          <p:nvPr/>
        </p:nvSpPr>
        <p:spPr>
          <a:xfrm>
            <a:off x="4802980" y="4503548"/>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UF3</a:t>
            </a:r>
            <a:endParaRPr lang="en-US" dirty="0"/>
          </a:p>
        </p:txBody>
      </p:sp>
      <p:sp>
        <p:nvSpPr>
          <p:cNvPr id="45" name="Left Brace 44"/>
          <p:cNvSpPr/>
          <p:nvPr/>
        </p:nvSpPr>
        <p:spPr bwMode="auto">
          <a:xfrm rot="5400000" flipH="1">
            <a:off x="5440050" y="2514538"/>
            <a:ext cx="98044" cy="1656183"/>
          </a:xfrm>
          <a:prstGeom prst="leftBrace">
            <a:avLst>
              <a:gd name="adj1" fmla="val 8333"/>
              <a:gd name="adj2" fmla="val 52035"/>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6" name="Left Brace 45"/>
          <p:cNvSpPr/>
          <p:nvPr/>
        </p:nvSpPr>
        <p:spPr bwMode="auto">
          <a:xfrm rot="5400000" flipH="1">
            <a:off x="3237752" y="2537878"/>
            <a:ext cx="98044" cy="1656183"/>
          </a:xfrm>
          <a:prstGeom prst="leftBrace">
            <a:avLst>
              <a:gd name="adj1" fmla="val 8333"/>
              <a:gd name="adj2" fmla="val 52035"/>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7" name="Rectangle 46"/>
          <p:cNvSpPr/>
          <p:nvPr/>
        </p:nvSpPr>
        <p:spPr>
          <a:xfrm>
            <a:off x="3033080" y="3352800"/>
            <a:ext cx="45717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P80</a:t>
            </a:r>
            <a:endParaRPr lang="en-US" dirty="0"/>
          </a:p>
        </p:txBody>
      </p:sp>
      <p:sp>
        <p:nvSpPr>
          <p:cNvPr id="48" name="Rectangle 47"/>
          <p:cNvSpPr/>
          <p:nvPr/>
        </p:nvSpPr>
        <p:spPr>
          <a:xfrm>
            <a:off x="5197202" y="3356222"/>
            <a:ext cx="45717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S80</a:t>
            </a:r>
            <a:endParaRPr lang="en-US" dirty="0"/>
          </a:p>
        </p:txBody>
      </p:sp>
      <p:sp>
        <p:nvSpPr>
          <p:cNvPr id="49" name="Rectangle 48"/>
          <p:cNvSpPr/>
          <p:nvPr/>
        </p:nvSpPr>
        <p:spPr>
          <a:xfrm>
            <a:off x="2431281" y="2593432"/>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dirty="0"/>
          </a:p>
        </p:txBody>
      </p:sp>
      <p:sp>
        <p:nvSpPr>
          <p:cNvPr id="50" name="Rectangle 49"/>
          <p:cNvSpPr/>
          <p:nvPr/>
        </p:nvSpPr>
        <p:spPr>
          <a:xfrm>
            <a:off x="3286774" y="2593431"/>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dirty="0"/>
          </a:p>
        </p:txBody>
      </p:sp>
      <p:sp>
        <p:nvSpPr>
          <p:cNvPr id="51" name="Rectangle 50"/>
          <p:cNvSpPr/>
          <p:nvPr/>
        </p:nvSpPr>
        <p:spPr>
          <a:xfrm>
            <a:off x="4563820" y="2610544"/>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dirty="0"/>
          </a:p>
        </p:txBody>
      </p:sp>
      <p:sp>
        <p:nvSpPr>
          <p:cNvPr id="52" name="Rectangle 51"/>
          <p:cNvSpPr/>
          <p:nvPr/>
        </p:nvSpPr>
        <p:spPr>
          <a:xfrm>
            <a:off x="5445925" y="2610585"/>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dirty="0"/>
          </a:p>
        </p:txBody>
      </p:sp>
      <p:sp>
        <p:nvSpPr>
          <p:cNvPr id="53" name="Rectangle 52"/>
          <p:cNvSpPr/>
          <p:nvPr/>
        </p:nvSpPr>
        <p:spPr>
          <a:xfrm>
            <a:off x="2851398" y="2593432"/>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dirty="0"/>
          </a:p>
        </p:txBody>
      </p:sp>
      <p:sp>
        <p:nvSpPr>
          <p:cNvPr id="54" name="Rectangle 53"/>
          <p:cNvSpPr/>
          <p:nvPr/>
        </p:nvSpPr>
        <p:spPr>
          <a:xfrm>
            <a:off x="3735408" y="2599074"/>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dirty="0"/>
          </a:p>
        </p:txBody>
      </p:sp>
      <p:sp>
        <p:nvSpPr>
          <p:cNvPr id="55" name="Rectangle 54"/>
          <p:cNvSpPr/>
          <p:nvPr/>
        </p:nvSpPr>
        <p:spPr>
          <a:xfrm>
            <a:off x="5002214" y="2618601"/>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dirty="0"/>
          </a:p>
        </p:txBody>
      </p:sp>
      <p:sp>
        <p:nvSpPr>
          <p:cNvPr id="56" name="Rectangle 55"/>
          <p:cNvSpPr/>
          <p:nvPr/>
        </p:nvSpPr>
        <p:spPr>
          <a:xfrm>
            <a:off x="5897447" y="2613245"/>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dirty="0"/>
          </a:p>
        </p:txBody>
      </p:sp>
      <p:sp>
        <p:nvSpPr>
          <p:cNvPr id="57" name="Rectangle 56"/>
          <p:cNvSpPr/>
          <p:nvPr/>
        </p:nvSpPr>
        <p:spPr>
          <a:xfrm>
            <a:off x="312639" y="4459068"/>
            <a:ext cx="17187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 user-specific field</a:t>
            </a:r>
            <a:endParaRPr lang="en-US" dirty="0"/>
          </a:p>
        </p:txBody>
      </p:sp>
      <p:sp>
        <p:nvSpPr>
          <p:cNvPr id="67" name="Rectangle 66"/>
          <p:cNvSpPr/>
          <p:nvPr/>
        </p:nvSpPr>
        <p:spPr>
          <a:xfrm>
            <a:off x="2099082" y="5638800"/>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68" name="Rectangle 67"/>
          <p:cNvSpPr/>
          <p:nvPr/>
        </p:nvSpPr>
        <p:spPr>
          <a:xfrm>
            <a:off x="3363825" y="5653114"/>
            <a:ext cx="1219201" cy="646331"/>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10111000</a:t>
            </a:r>
            <a:endParaRPr lang="en-US" dirty="0"/>
          </a:p>
        </p:txBody>
      </p:sp>
      <p:sp>
        <p:nvSpPr>
          <p:cNvPr id="71" name="Rectangle 70"/>
          <p:cNvSpPr/>
          <p:nvPr/>
        </p:nvSpPr>
        <p:spPr>
          <a:xfrm>
            <a:off x="4551983" y="5666063"/>
            <a:ext cx="1219201" cy="646331"/>
          </a:xfrm>
          <a:prstGeom prst="rect">
            <a:avLst/>
          </a:prstGeom>
        </p:spPr>
        <p:txBody>
          <a:bodyPr wrap="square">
            <a:spAutoFit/>
          </a:bodyPr>
          <a:lstStyle/>
          <a:p>
            <a:r>
              <a:rPr lang="en-US" altLang="zh-CN" dirty="0">
                <a:solidFill>
                  <a:srgbClr val="00B0F0"/>
                </a:solidFill>
                <a:latin typeface="Arial Unicode MS" pitchFamily="34" charset="-128"/>
                <a:ea typeface="Arial Unicode MS" pitchFamily="34" charset="-128"/>
                <a:cs typeface="Arial Unicode MS" pitchFamily="34" charset="-128"/>
              </a:rPr>
              <a:t>STA2_ID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72" name="Rectangle 71"/>
          <p:cNvSpPr/>
          <p:nvPr/>
        </p:nvSpPr>
        <p:spPr>
          <a:xfrm>
            <a:off x="5800277" y="5666753"/>
            <a:ext cx="1219201" cy="646331"/>
          </a:xfrm>
          <a:prstGeom prst="rect">
            <a:avLst/>
          </a:prstGeom>
        </p:spPr>
        <p:txBody>
          <a:bodyPr wrap="square">
            <a:spAutoFit/>
          </a:bodyPr>
          <a:lstStyle/>
          <a:p>
            <a:r>
              <a:rPr lang="en-US" altLang="zh-CN" dirty="0" smtClean="0">
                <a:solidFill>
                  <a:srgbClr val="00B0F0"/>
                </a:solidFill>
                <a:latin typeface="Arial Unicode MS" pitchFamily="34" charset="-128"/>
                <a:ea typeface="Arial Unicode MS" pitchFamily="34" charset="-128"/>
                <a:cs typeface="Arial Unicode MS" pitchFamily="34" charset="-128"/>
              </a:rPr>
              <a:t>STA2_ID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0101xxxx</a:t>
            </a:r>
            <a:endParaRPr lang="en-US" dirty="0"/>
          </a:p>
        </p:txBody>
      </p:sp>
      <p:sp>
        <p:nvSpPr>
          <p:cNvPr id="81" name="Rectangle 80"/>
          <p:cNvSpPr/>
          <p:nvPr/>
        </p:nvSpPr>
        <p:spPr>
          <a:xfrm>
            <a:off x="312639" y="5396823"/>
            <a:ext cx="1705916"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a:t>
            </a:r>
            <a:r>
              <a:rPr lang="en-US" dirty="0" smtClean="0"/>
              <a:t>2 </a:t>
            </a:r>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user-specific field</a:t>
            </a:r>
            <a:endParaRPr lang="en-US" dirty="0"/>
          </a:p>
        </p:txBody>
      </p:sp>
      <p:sp>
        <p:nvSpPr>
          <p:cNvPr id="82" name="Rectangle 81"/>
          <p:cNvSpPr/>
          <p:nvPr/>
        </p:nvSpPr>
        <p:spPr bwMode="auto">
          <a:xfrm>
            <a:off x="3375610" y="5451787"/>
            <a:ext cx="1213557"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3" name="Rectangle 82"/>
          <p:cNvSpPr/>
          <p:nvPr/>
        </p:nvSpPr>
        <p:spPr bwMode="auto">
          <a:xfrm>
            <a:off x="4589168" y="5451787"/>
            <a:ext cx="1219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4" name="Rectangle 83"/>
          <p:cNvSpPr/>
          <p:nvPr/>
        </p:nvSpPr>
        <p:spPr bwMode="auto">
          <a:xfrm>
            <a:off x="5808368" y="5451787"/>
            <a:ext cx="1158442"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5" name="Rectangle 84"/>
          <p:cNvSpPr/>
          <p:nvPr/>
        </p:nvSpPr>
        <p:spPr bwMode="auto">
          <a:xfrm>
            <a:off x="2150767" y="5451787"/>
            <a:ext cx="1224844"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6" name="Rectangle 85"/>
          <p:cNvSpPr/>
          <p:nvPr/>
        </p:nvSpPr>
        <p:spPr>
          <a:xfrm>
            <a:off x="2367401" y="5431608"/>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UF1</a:t>
            </a:r>
            <a:endParaRPr lang="en-US" dirty="0"/>
          </a:p>
        </p:txBody>
      </p:sp>
      <p:sp>
        <p:nvSpPr>
          <p:cNvPr id="87" name="Rectangle 86"/>
          <p:cNvSpPr/>
          <p:nvPr/>
        </p:nvSpPr>
        <p:spPr>
          <a:xfrm>
            <a:off x="3604211" y="5441488"/>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UF2</a:t>
            </a:r>
            <a:endParaRPr lang="en-US" dirty="0"/>
          </a:p>
        </p:txBody>
      </p:sp>
      <p:sp>
        <p:nvSpPr>
          <p:cNvPr id="88" name="Rectangle 87"/>
          <p:cNvSpPr/>
          <p:nvPr/>
        </p:nvSpPr>
        <p:spPr>
          <a:xfrm>
            <a:off x="6036968" y="5451787"/>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UF4</a:t>
            </a:r>
            <a:endParaRPr lang="en-US" dirty="0"/>
          </a:p>
        </p:txBody>
      </p:sp>
      <p:sp>
        <p:nvSpPr>
          <p:cNvPr id="89" name="Rectangle 88"/>
          <p:cNvSpPr/>
          <p:nvPr/>
        </p:nvSpPr>
        <p:spPr>
          <a:xfrm>
            <a:off x="4800158" y="5451787"/>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UF3</a:t>
            </a:r>
            <a:endParaRPr lang="en-US" dirty="0"/>
          </a:p>
        </p:txBody>
      </p:sp>
      <p:sp>
        <p:nvSpPr>
          <p:cNvPr id="90" name="Rectangle 89"/>
          <p:cNvSpPr/>
          <p:nvPr/>
        </p:nvSpPr>
        <p:spPr>
          <a:xfrm>
            <a:off x="312639" y="3637485"/>
            <a:ext cx="4198585"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CC1-common = 11000000 11001000 </a:t>
            </a:r>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11000000 11000000 </a:t>
            </a:r>
            <a:endParaRPr lang="en-US" dirty="0"/>
          </a:p>
        </p:txBody>
      </p:sp>
      <p:sp>
        <p:nvSpPr>
          <p:cNvPr id="91" name="Rectangle 90"/>
          <p:cNvSpPr/>
          <p:nvPr/>
        </p:nvSpPr>
        <p:spPr>
          <a:xfrm>
            <a:off x="310444" y="3914001"/>
            <a:ext cx="4198585"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CC2-common = 11000000 11001000 </a:t>
            </a:r>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11000000 11000000 </a:t>
            </a:r>
            <a:endParaRPr lang="en-US" dirty="0"/>
          </a:p>
        </p:txBody>
      </p:sp>
      <p:pic>
        <p:nvPicPr>
          <p:cNvPr id="2" name="Picture 1"/>
          <p:cNvPicPr>
            <a:picLocks noChangeAspect="1"/>
          </p:cNvPicPr>
          <p:nvPr/>
        </p:nvPicPr>
        <p:blipFill>
          <a:blip r:embed="rId3"/>
          <a:stretch>
            <a:fillRect/>
          </a:stretch>
        </p:blipFill>
        <p:spPr>
          <a:xfrm>
            <a:off x="2430056" y="2921950"/>
            <a:ext cx="1750784" cy="353599"/>
          </a:xfrm>
          <a:prstGeom prst="rect">
            <a:avLst/>
          </a:prstGeom>
        </p:spPr>
      </p:pic>
      <p:pic>
        <p:nvPicPr>
          <p:cNvPr id="3" name="Picture 2"/>
          <p:cNvPicPr>
            <a:picLocks noChangeAspect="1"/>
          </p:cNvPicPr>
          <p:nvPr/>
        </p:nvPicPr>
        <p:blipFill>
          <a:blip r:embed="rId4"/>
          <a:stretch>
            <a:fillRect/>
          </a:stretch>
        </p:blipFill>
        <p:spPr>
          <a:xfrm>
            <a:off x="4627331" y="2923289"/>
            <a:ext cx="1754965" cy="353599"/>
          </a:xfrm>
          <a:prstGeom prst="rect">
            <a:avLst/>
          </a:prstGeom>
        </p:spPr>
      </p:pic>
    </p:spTree>
    <p:extLst>
      <p:ext uri="{BB962C8B-B14F-4D97-AF65-F5344CB8AC3E}">
        <p14:creationId xmlns:p14="http://schemas.microsoft.com/office/powerpoint/2010/main" val="5426450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3 - Example</a:t>
            </a:r>
            <a:endParaRPr lang="en-US" dirty="0">
              <a:solidFill>
                <a:schemeClr val="tx1"/>
              </a:solidFill>
            </a:endParaRPr>
          </a:p>
        </p:txBody>
      </p:sp>
      <p:sp>
        <p:nvSpPr>
          <p:cNvPr id="5123" name="Rectangle 3"/>
          <p:cNvSpPr>
            <a:spLocks noGrp="1" noChangeArrowheads="1"/>
          </p:cNvSpPr>
          <p:nvPr>
            <p:ph type="body" idx="1"/>
          </p:nvPr>
        </p:nvSpPr>
        <p:spPr>
          <a:xfrm>
            <a:off x="228600" y="1219200"/>
            <a:ext cx="8534400" cy="5029200"/>
          </a:xfrm>
          <a:noFill/>
          <a:ln/>
        </p:spPr>
        <p:txBody>
          <a:bodyPr>
            <a:normAutofit/>
          </a:bodyPr>
          <a:lstStyle/>
          <a:p>
            <a:pPr marL="342900" lvl="1" indent="-342900">
              <a:spcAft>
                <a:spcPts val="600"/>
              </a:spcAft>
              <a:buChar char="•"/>
            </a:pPr>
            <a:endPar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0" lvl="1" indent="0">
              <a:spcAft>
                <a:spcPts val="600"/>
              </a:spcAft>
              <a:buNone/>
            </a:pPr>
            <a:endPar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Example for 40MHz BW with MRU of small RU)</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7" name="Date Placeholder 3"/>
          <p:cNvSpPr>
            <a:spLocks noGrp="1"/>
          </p:cNvSpPr>
          <p:nvPr>
            <p:ph type="dt" sz="half" idx="4294967295"/>
          </p:nvPr>
        </p:nvSpPr>
        <p:spPr>
          <a:xfrm>
            <a:off x="696913" y="332601"/>
            <a:ext cx="968214" cy="276999"/>
          </a:xfrm>
          <a:prstGeom prst="rect">
            <a:avLst/>
          </a:prstGeom>
        </p:spPr>
        <p:txBody>
          <a:bodyPr/>
          <a:lstStyle/>
          <a:p>
            <a:r>
              <a:rPr lang="en-US" dirty="0"/>
              <a:t>Nov. 2019</a:t>
            </a:r>
          </a:p>
        </p:txBody>
      </p:sp>
      <p:sp>
        <p:nvSpPr>
          <p:cNvPr id="9" name="Rectangle 8"/>
          <p:cNvSpPr/>
          <p:nvPr/>
        </p:nvSpPr>
        <p:spPr bwMode="auto">
          <a:xfrm>
            <a:off x="3352803" y="2819400"/>
            <a:ext cx="17330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p:cNvSpPr/>
          <p:nvPr/>
        </p:nvSpPr>
        <p:spPr bwMode="auto">
          <a:xfrm>
            <a:off x="6824304" y="2819400"/>
            <a:ext cx="164282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p:cNvSpPr/>
          <p:nvPr/>
        </p:nvSpPr>
        <p:spPr bwMode="auto">
          <a:xfrm>
            <a:off x="533400" y="2819400"/>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p:cNvSpPr/>
          <p:nvPr/>
        </p:nvSpPr>
        <p:spPr>
          <a:xfrm>
            <a:off x="750035" y="2847202"/>
            <a:ext cx="253787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RU Allocation Subfield (Nx8/9 bits)</a:t>
            </a:r>
            <a:endParaRPr lang="en-US" dirty="0"/>
          </a:p>
        </p:txBody>
      </p:sp>
      <p:sp>
        <p:nvSpPr>
          <p:cNvPr id="20" name="Rectangle 19"/>
          <p:cNvSpPr/>
          <p:nvPr/>
        </p:nvSpPr>
        <p:spPr>
          <a:xfrm>
            <a:off x="3485620" y="2847202"/>
            <a:ext cx="1584088"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N_MRU_1 (Nx2 bits)</a:t>
            </a:r>
            <a:endParaRPr lang="en-US" dirty="0"/>
          </a:p>
        </p:txBody>
      </p:sp>
      <p:sp>
        <p:nvSpPr>
          <p:cNvPr id="26" name="Rectangle 25"/>
          <p:cNvSpPr/>
          <p:nvPr/>
        </p:nvSpPr>
        <p:spPr>
          <a:xfrm>
            <a:off x="6916709" y="2867381"/>
            <a:ext cx="155042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endParaRPr lang="en-US" dirty="0"/>
          </a:p>
        </p:txBody>
      </p:sp>
      <p:sp>
        <p:nvSpPr>
          <p:cNvPr id="27" name="Rectangle 26"/>
          <p:cNvSpPr/>
          <p:nvPr/>
        </p:nvSpPr>
        <p:spPr bwMode="auto">
          <a:xfrm>
            <a:off x="5085820" y="2819400"/>
            <a:ext cx="17330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 name="Rectangle 27"/>
          <p:cNvSpPr/>
          <p:nvPr/>
        </p:nvSpPr>
        <p:spPr>
          <a:xfrm>
            <a:off x="5218637" y="2847202"/>
            <a:ext cx="139653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N_MRU_2 (2 bits)</a:t>
            </a:r>
            <a:endParaRPr lang="en-US" dirty="0"/>
          </a:p>
        </p:txBody>
      </p:sp>
      <p:sp>
        <p:nvSpPr>
          <p:cNvPr id="34" name="Rectangle 33"/>
          <p:cNvSpPr/>
          <p:nvPr/>
        </p:nvSpPr>
        <p:spPr bwMode="auto">
          <a:xfrm>
            <a:off x="7992357" y="3940576"/>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35" name="Rectangle 34"/>
          <p:cNvSpPr/>
          <p:nvPr/>
        </p:nvSpPr>
        <p:spPr bwMode="auto">
          <a:xfrm>
            <a:off x="7992822" y="4253428"/>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36" name="Rectangle 35"/>
          <p:cNvSpPr/>
          <p:nvPr/>
        </p:nvSpPr>
        <p:spPr>
          <a:xfrm>
            <a:off x="8131952" y="389773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37" name="Rectangle 36"/>
          <p:cNvSpPr/>
          <p:nvPr/>
        </p:nvSpPr>
        <p:spPr>
          <a:xfrm>
            <a:off x="8125533" y="4205514"/>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60" name="Rectangle 59"/>
          <p:cNvSpPr/>
          <p:nvPr/>
        </p:nvSpPr>
        <p:spPr bwMode="auto">
          <a:xfrm>
            <a:off x="3581400" y="5029507"/>
            <a:ext cx="581482"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1" name="Rectangle 60"/>
          <p:cNvSpPr/>
          <p:nvPr/>
        </p:nvSpPr>
        <p:spPr bwMode="auto">
          <a:xfrm>
            <a:off x="4871156" y="5029507"/>
            <a:ext cx="1642829"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2" name="Rectangle 61"/>
          <p:cNvSpPr/>
          <p:nvPr/>
        </p:nvSpPr>
        <p:spPr bwMode="auto">
          <a:xfrm>
            <a:off x="1905000" y="5029507"/>
            <a:ext cx="1676400"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3" name="Rectangle 62"/>
          <p:cNvSpPr/>
          <p:nvPr/>
        </p:nvSpPr>
        <p:spPr>
          <a:xfrm>
            <a:off x="2121635" y="5012575"/>
            <a:ext cx="1338828" cy="276999"/>
          </a:xfrm>
          <a:prstGeom prst="rect">
            <a:avLst/>
          </a:prstGeom>
        </p:spPr>
        <p:txBody>
          <a:bodyPr wrap="none">
            <a:spAutoFit/>
          </a:bodyPr>
          <a:lstStyle/>
          <a:p>
            <a:r>
              <a:rPr lang="en-US" dirty="0" smtClean="0">
                <a:solidFill>
                  <a:srgbClr val="000000"/>
                </a:solidFill>
                <a:latin typeface="Times New Roman" panose="02020603050405020304" pitchFamily="18" charset="0"/>
              </a:rPr>
              <a:t>0  0  0  0  0  1  0  0</a:t>
            </a:r>
            <a:endParaRPr lang="en-US" dirty="0"/>
          </a:p>
        </p:txBody>
      </p:sp>
      <p:sp>
        <p:nvSpPr>
          <p:cNvPr id="64" name="Rectangle 63"/>
          <p:cNvSpPr/>
          <p:nvPr/>
        </p:nvSpPr>
        <p:spPr>
          <a:xfrm>
            <a:off x="3714216" y="5012575"/>
            <a:ext cx="44114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1  0</a:t>
            </a:r>
            <a:endParaRPr lang="en-US" dirty="0"/>
          </a:p>
        </p:txBody>
      </p:sp>
      <p:sp>
        <p:nvSpPr>
          <p:cNvPr id="65" name="Rectangle 64"/>
          <p:cNvSpPr/>
          <p:nvPr/>
        </p:nvSpPr>
        <p:spPr>
          <a:xfrm>
            <a:off x="4963561" y="5032754"/>
            <a:ext cx="155042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endParaRPr lang="en-US" dirty="0"/>
          </a:p>
        </p:txBody>
      </p:sp>
      <p:sp>
        <p:nvSpPr>
          <p:cNvPr id="66" name="Rectangle 65"/>
          <p:cNvSpPr/>
          <p:nvPr/>
        </p:nvSpPr>
        <p:spPr bwMode="auto">
          <a:xfrm>
            <a:off x="4165596" y="5029507"/>
            <a:ext cx="705380"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7" name="Rectangle 66"/>
          <p:cNvSpPr/>
          <p:nvPr/>
        </p:nvSpPr>
        <p:spPr>
          <a:xfrm>
            <a:off x="4298412" y="5012575"/>
            <a:ext cx="44114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0  0</a:t>
            </a:r>
            <a:endParaRPr lang="en-US" dirty="0"/>
          </a:p>
        </p:txBody>
      </p:sp>
      <p:sp>
        <p:nvSpPr>
          <p:cNvPr id="70" name="Rectangle 69"/>
          <p:cNvSpPr/>
          <p:nvPr/>
        </p:nvSpPr>
        <p:spPr bwMode="auto">
          <a:xfrm>
            <a:off x="3581400" y="5358861"/>
            <a:ext cx="581482"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1" name="Rectangle 70"/>
          <p:cNvSpPr/>
          <p:nvPr/>
        </p:nvSpPr>
        <p:spPr bwMode="auto">
          <a:xfrm>
            <a:off x="4871156" y="5358861"/>
            <a:ext cx="1642829"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2" name="Rectangle 71"/>
          <p:cNvSpPr/>
          <p:nvPr/>
        </p:nvSpPr>
        <p:spPr bwMode="auto">
          <a:xfrm>
            <a:off x="1905000" y="5358861"/>
            <a:ext cx="1676400"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3" name="Rectangle 72"/>
          <p:cNvSpPr/>
          <p:nvPr/>
        </p:nvSpPr>
        <p:spPr>
          <a:xfrm>
            <a:off x="2121635" y="5341929"/>
            <a:ext cx="1338828" cy="276999"/>
          </a:xfrm>
          <a:prstGeom prst="rect">
            <a:avLst/>
          </a:prstGeom>
        </p:spPr>
        <p:txBody>
          <a:bodyPr wrap="none">
            <a:spAutoFit/>
          </a:bodyPr>
          <a:lstStyle/>
          <a:p>
            <a:r>
              <a:rPr lang="en-US" dirty="0" smtClean="0">
                <a:solidFill>
                  <a:srgbClr val="000000"/>
                </a:solidFill>
                <a:latin typeface="Times New Roman" panose="02020603050405020304" pitchFamily="18" charset="0"/>
              </a:rPr>
              <a:t>0  0  0  0  1  0  1  1</a:t>
            </a:r>
            <a:endParaRPr lang="en-US" dirty="0"/>
          </a:p>
        </p:txBody>
      </p:sp>
      <p:sp>
        <p:nvSpPr>
          <p:cNvPr id="74" name="Rectangle 73"/>
          <p:cNvSpPr/>
          <p:nvPr/>
        </p:nvSpPr>
        <p:spPr>
          <a:xfrm>
            <a:off x="3714216" y="5341929"/>
            <a:ext cx="44114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1  0</a:t>
            </a:r>
            <a:endParaRPr lang="en-US" dirty="0"/>
          </a:p>
        </p:txBody>
      </p:sp>
      <p:sp>
        <p:nvSpPr>
          <p:cNvPr id="75" name="Rectangle 74"/>
          <p:cNvSpPr/>
          <p:nvPr/>
        </p:nvSpPr>
        <p:spPr>
          <a:xfrm>
            <a:off x="4963561" y="5362108"/>
            <a:ext cx="155042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endParaRPr lang="en-US" dirty="0"/>
          </a:p>
        </p:txBody>
      </p:sp>
      <p:sp>
        <p:nvSpPr>
          <p:cNvPr id="76" name="Rectangle 75"/>
          <p:cNvSpPr/>
          <p:nvPr/>
        </p:nvSpPr>
        <p:spPr bwMode="auto">
          <a:xfrm>
            <a:off x="4165596" y="5358861"/>
            <a:ext cx="705380"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7" name="Rectangle 76"/>
          <p:cNvSpPr/>
          <p:nvPr/>
        </p:nvSpPr>
        <p:spPr>
          <a:xfrm>
            <a:off x="4298412" y="5341929"/>
            <a:ext cx="44114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0  0</a:t>
            </a:r>
            <a:endParaRPr lang="en-US" dirty="0"/>
          </a:p>
        </p:txBody>
      </p:sp>
      <p:sp>
        <p:nvSpPr>
          <p:cNvPr id="78" name="Rectangle 77"/>
          <p:cNvSpPr/>
          <p:nvPr/>
        </p:nvSpPr>
        <p:spPr bwMode="auto">
          <a:xfrm>
            <a:off x="7992357" y="4611023"/>
            <a:ext cx="45719" cy="191092"/>
          </a:xfrm>
          <a:prstGeom prst="rect">
            <a:avLst/>
          </a:prstGeom>
          <a:solidFill>
            <a:srgbClr val="7030A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9" name="Rectangle 78"/>
          <p:cNvSpPr/>
          <p:nvPr/>
        </p:nvSpPr>
        <p:spPr bwMode="auto">
          <a:xfrm>
            <a:off x="7992822" y="4923875"/>
            <a:ext cx="45719" cy="191092"/>
          </a:xfrm>
          <a:prstGeom prst="rect">
            <a:avLst/>
          </a:prstGeom>
          <a:solidFill>
            <a:srgbClr val="F49088"/>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0" name="Rectangle 79"/>
          <p:cNvSpPr/>
          <p:nvPr/>
        </p:nvSpPr>
        <p:spPr>
          <a:xfrm>
            <a:off x="8131952" y="4568184"/>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3</a:t>
            </a:r>
            <a:endParaRPr lang="en-US" sz="1400" dirty="0"/>
          </a:p>
        </p:txBody>
      </p:sp>
      <p:sp>
        <p:nvSpPr>
          <p:cNvPr id="81" name="Rectangle 80"/>
          <p:cNvSpPr/>
          <p:nvPr/>
        </p:nvSpPr>
        <p:spPr>
          <a:xfrm>
            <a:off x="8125533" y="4875961"/>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4</a:t>
            </a:r>
            <a:endParaRPr lang="en-US" sz="1400" dirty="0"/>
          </a:p>
        </p:txBody>
      </p:sp>
      <p:sp>
        <p:nvSpPr>
          <p:cNvPr id="82" name="Rectangle 81"/>
          <p:cNvSpPr/>
          <p:nvPr/>
        </p:nvSpPr>
        <p:spPr bwMode="auto">
          <a:xfrm>
            <a:off x="7992357" y="5272317"/>
            <a:ext cx="45719" cy="191092"/>
          </a:xfrm>
          <a:prstGeom prst="rect">
            <a:avLst/>
          </a:prstGeom>
          <a:solidFill>
            <a:schemeClr val="accent1">
              <a:lumMod val="60000"/>
              <a:lumOff val="40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4" name="Rectangle 83"/>
          <p:cNvSpPr/>
          <p:nvPr/>
        </p:nvSpPr>
        <p:spPr>
          <a:xfrm>
            <a:off x="8131952" y="5229478"/>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5</a:t>
            </a:r>
            <a:endParaRPr lang="en-US" sz="1400" dirty="0"/>
          </a:p>
        </p:txBody>
      </p:sp>
      <p:sp>
        <p:nvSpPr>
          <p:cNvPr id="3" name="Rectangle 2"/>
          <p:cNvSpPr/>
          <p:nvPr/>
        </p:nvSpPr>
        <p:spPr>
          <a:xfrm>
            <a:off x="3457124" y="4765557"/>
            <a:ext cx="769763" cy="246221"/>
          </a:xfrm>
          <a:prstGeom prst="rect">
            <a:avLst/>
          </a:prstGeom>
        </p:spPr>
        <p:txBody>
          <a:bodyPr wrap="none">
            <a:spAutoFit/>
          </a:bodyPr>
          <a:lstStyle/>
          <a:p>
            <a:r>
              <a:rPr lang="en-US" altLang="zh-CN" sz="1000" dirty="0">
                <a:solidFill>
                  <a:schemeClr val="tx1">
                    <a:lumMod val="75000"/>
                    <a:lumOff val="25000"/>
                  </a:schemeClr>
                </a:solidFill>
                <a:latin typeface="Arial Unicode MS" pitchFamily="34" charset="-128"/>
                <a:ea typeface="Arial Unicode MS" pitchFamily="34" charset="-128"/>
                <a:cs typeface="Arial Unicode MS" pitchFamily="34" charset="-128"/>
              </a:rPr>
              <a:t>N_MRU_1</a:t>
            </a:r>
            <a:endParaRPr lang="en-US" sz="1000" dirty="0"/>
          </a:p>
        </p:txBody>
      </p:sp>
      <p:sp>
        <p:nvSpPr>
          <p:cNvPr id="100" name="Rectangle 99"/>
          <p:cNvSpPr/>
          <p:nvPr/>
        </p:nvSpPr>
        <p:spPr>
          <a:xfrm>
            <a:off x="4193798" y="4759243"/>
            <a:ext cx="769763" cy="246221"/>
          </a:xfrm>
          <a:prstGeom prst="rect">
            <a:avLst/>
          </a:prstGeom>
        </p:spPr>
        <p:txBody>
          <a:bodyPr wrap="none">
            <a:spAutoFit/>
          </a:bodyPr>
          <a:lstStyle/>
          <a:p>
            <a:r>
              <a:rPr lang="en-US" altLang="zh-CN" sz="1000"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N_MRU_2</a:t>
            </a:r>
            <a:endParaRPr lang="en-US" sz="1000" dirty="0"/>
          </a:p>
        </p:txBody>
      </p:sp>
      <p:sp>
        <p:nvSpPr>
          <p:cNvPr id="101" name="Rectangle 100"/>
          <p:cNvSpPr/>
          <p:nvPr/>
        </p:nvSpPr>
        <p:spPr>
          <a:xfrm>
            <a:off x="1962937" y="4757108"/>
            <a:ext cx="1497526" cy="246221"/>
          </a:xfrm>
          <a:prstGeom prst="rect">
            <a:avLst/>
          </a:prstGeom>
        </p:spPr>
        <p:txBody>
          <a:bodyPr wrap="none">
            <a:spAutoFit/>
          </a:bodyPr>
          <a:lstStyle/>
          <a:p>
            <a:r>
              <a:rPr lang="en-US" altLang="zh-CN" sz="10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RU_Allocation_dubfield</a:t>
            </a:r>
            <a:endParaRPr lang="en-US" sz="1000" dirty="0"/>
          </a:p>
        </p:txBody>
      </p:sp>
      <p:sp>
        <p:nvSpPr>
          <p:cNvPr id="102" name="Rectangle 101"/>
          <p:cNvSpPr/>
          <p:nvPr/>
        </p:nvSpPr>
        <p:spPr>
          <a:xfrm>
            <a:off x="1320804" y="5026096"/>
            <a:ext cx="441146" cy="246221"/>
          </a:xfrm>
          <a:prstGeom prst="rect">
            <a:avLst/>
          </a:prstGeom>
        </p:spPr>
        <p:txBody>
          <a:bodyPr wrap="none">
            <a:spAutoFit/>
          </a:bodyPr>
          <a:lstStyle/>
          <a:p>
            <a:r>
              <a:rPr lang="en-US" altLang="zh-CN" sz="1000"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sz="1000" dirty="0"/>
          </a:p>
        </p:txBody>
      </p:sp>
      <p:sp>
        <p:nvSpPr>
          <p:cNvPr id="103" name="Rectangle 102"/>
          <p:cNvSpPr/>
          <p:nvPr/>
        </p:nvSpPr>
        <p:spPr>
          <a:xfrm>
            <a:off x="1295291" y="5334238"/>
            <a:ext cx="441146" cy="246221"/>
          </a:xfrm>
          <a:prstGeom prst="rect">
            <a:avLst/>
          </a:prstGeom>
        </p:spPr>
        <p:txBody>
          <a:bodyPr wrap="none">
            <a:spAutoFit/>
          </a:bodyPr>
          <a:lstStyle/>
          <a:p>
            <a:r>
              <a:rPr lang="en-US" altLang="zh-CN" sz="1000"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sz="1000" dirty="0"/>
          </a:p>
        </p:txBody>
      </p:sp>
      <p:pic>
        <p:nvPicPr>
          <p:cNvPr id="49" name="Picture 48"/>
          <p:cNvPicPr>
            <a:picLocks noChangeAspect="1"/>
          </p:cNvPicPr>
          <p:nvPr/>
        </p:nvPicPr>
        <p:blipFill>
          <a:blip r:embed="rId3"/>
          <a:stretch>
            <a:fillRect/>
          </a:stretch>
        </p:blipFill>
        <p:spPr>
          <a:xfrm>
            <a:off x="692345" y="3797727"/>
            <a:ext cx="6727153" cy="676715"/>
          </a:xfrm>
          <a:prstGeom prst="rect">
            <a:avLst/>
          </a:prstGeom>
        </p:spPr>
      </p:pic>
    </p:spTree>
    <p:extLst>
      <p:ext uri="{BB962C8B-B14F-4D97-AF65-F5344CB8AC3E}">
        <p14:creationId xmlns:p14="http://schemas.microsoft.com/office/powerpoint/2010/main" val="24182856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3 – Example (cont.)</a:t>
            </a:r>
            <a:endParaRPr lang="en-US" dirty="0">
              <a:solidFill>
                <a:schemeClr val="tx1"/>
              </a:solidFill>
            </a:endParaRPr>
          </a:p>
        </p:txBody>
      </p:sp>
      <p:sp>
        <p:nvSpPr>
          <p:cNvPr id="5123" name="Rectangle 3"/>
          <p:cNvSpPr>
            <a:spLocks noGrp="1" noChangeArrowheads="1"/>
          </p:cNvSpPr>
          <p:nvPr>
            <p:ph type="body" idx="1"/>
          </p:nvPr>
        </p:nvSpPr>
        <p:spPr>
          <a:xfrm>
            <a:off x="228600" y="1306477"/>
            <a:ext cx="8534400" cy="5029200"/>
          </a:xfrm>
          <a:noFill/>
          <a:ln/>
        </p:spPr>
        <p:txBody>
          <a:bodyPr>
            <a:normAutofit/>
          </a:bodyPr>
          <a:lstStyle/>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7" name="Rectangle 16"/>
          <p:cNvSpPr/>
          <p:nvPr/>
        </p:nvSpPr>
        <p:spPr bwMode="auto">
          <a:xfrm>
            <a:off x="4484530" y="3227772"/>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1665127" y="3227772"/>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a:xfrm>
            <a:off x="1881762" y="3255574"/>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24" name="Rectangle 23"/>
          <p:cNvSpPr/>
          <p:nvPr/>
        </p:nvSpPr>
        <p:spPr>
          <a:xfrm>
            <a:off x="4780257" y="3244975"/>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sp>
        <p:nvSpPr>
          <p:cNvPr id="15" name="Rectangle 14"/>
          <p:cNvSpPr/>
          <p:nvPr/>
        </p:nvSpPr>
        <p:spPr bwMode="auto">
          <a:xfrm>
            <a:off x="228600" y="3957336"/>
            <a:ext cx="816872"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16" name="Rectangle 15"/>
          <p:cNvSpPr/>
          <p:nvPr/>
        </p:nvSpPr>
        <p:spPr>
          <a:xfrm>
            <a:off x="181914" y="3975168"/>
            <a:ext cx="846906" cy="276999"/>
          </a:xfrm>
          <a:prstGeom prst="rect">
            <a:avLst/>
          </a:prstGeom>
        </p:spPr>
        <p:txBody>
          <a:bodyPr wrap="squar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STA1_ID</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9" name="Rectangle 18"/>
          <p:cNvSpPr/>
          <p:nvPr/>
        </p:nvSpPr>
        <p:spPr bwMode="auto">
          <a:xfrm>
            <a:off x="1018214" y="3959642"/>
            <a:ext cx="491478"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5" name="Rectangle 24"/>
          <p:cNvSpPr/>
          <p:nvPr/>
        </p:nvSpPr>
        <p:spPr>
          <a:xfrm>
            <a:off x="990600" y="3992248"/>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26" name="Rectangle 25"/>
          <p:cNvSpPr/>
          <p:nvPr/>
        </p:nvSpPr>
        <p:spPr bwMode="auto">
          <a:xfrm>
            <a:off x="1495382" y="3959738"/>
            <a:ext cx="567121"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7" name="Rectangle 26"/>
          <p:cNvSpPr/>
          <p:nvPr/>
        </p:nvSpPr>
        <p:spPr>
          <a:xfrm>
            <a:off x="1447800" y="3967762"/>
            <a:ext cx="973854" cy="276999"/>
          </a:xfrm>
          <a:prstGeom prst="rect">
            <a:avLst/>
          </a:prstGeom>
        </p:spPr>
        <p:txBody>
          <a:bodyPr wrap="square">
            <a:spAutoFit/>
          </a:bodyPr>
          <a:lstStyle/>
          <a:p>
            <a:pPr marL="228600" lvl="1"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Coding</a:t>
            </a:r>
          </a:p>
        </p:txBody>
      </p:sp>
      <p:sp>
        <p:nvSpPr>
          <p:cNvPr id="28" name="Rectangle 27"/>
          <p:cNvSpPr/>
          <p:nvPr/>
        </p:nvSpPr>
        <p:spPr bwMode="auto">
          <a:xfrm>
            <a:off x="2047839" y="3955464"/>
            <a:ext cx="954402"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30" name="Rectangle 29"/>
          <p:cNvSpPr/>
          <p:nvPr/>
        </p:nvSpPr>
        <p:spPr>
          <a:xfrm>
            <a:off x="2099299" y="3974667"/>
            <a:ext cx="965571" cy="276999"/>
          </a:xfrm>
          <a:prstGeom prst="rect">
            <a:avLst/>
          </a:prstGeom>
        </p:spPr>
        <p:txBody>
          <a:bodyPr wrap="squar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101101000</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1" name="Rectangle 40"/>
          <p:cNvSpPr/>
          <p:nvPr/>
        </p:nvSpPr>
        <p:spPr bwMode="auto">
          <a:xfrm>
            <a:off x="3016048" y="3956257"/>
            <a:ext cx="81687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2" name="Rectangle 41"/>
          <p:cNvSpPr/>
          <p:nvPr/>
        </p:nvSpPr>
        <p:spPr>
          <a:xfrm>
            <a:off x="3003391" y="3961039"/>
            <a:ext cx="802271" cy="30001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STA1_ID</a:t>
            </a:r>
          </a:p>
        </p:txBody>
      </p:sp>
      <p:sp>
        <p:nvSpPr>
          <p:cNvPr id="43" name="Rectangle 42"/>
          <p:cNvSpPr/>
          <p:nvPr/>
        </p:nvSpPr>
        <p:spPr bwMode="auto">
          <a:xfrm>
            <a:off x="3805662" y="3958563"/>
            <a:ext cx="491478"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4" name="Rectangle 43"/>
          <p:cNvSpPr/>
          <p:nvPr/>
        </p:nvSpPr>
        <p:spPr>
          <a:xfrm>
            <a:off x="3778048" y="3991169"/>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5" name="Rectangle 44"/>
          <p:cNvSpPr/>
          <p:nvPr/>
        </p:nvSpPr>
        <p:spPr bwMode="auto">
          <a:xfrm>
            <a:off x="4282830" y="3958659"/>
            <a:ext cx="598857"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6" name="Rectangle 45"/>
          <p:cNvSpPr/>
          <p:nvPr/>
        </p:nvSpPr>
        <p:spPr>
          <a:xfrm>
            <a:off x="4235248" y="3966683"/>
            <a:ext cx="668773" cy="276999"/>
          </a:xfrm>
          <a:prstGeom prst="rect">
            <a:avLst/>
          </a:prstGeom>
        </p:spPr>
        <p:txBody>
          <a:bodyPr wrap="none">
            <a:spAutoFit/>
          </a:bodyPr>
          <a:lstStyle/>
          <a:p>
            <a:pPr marL="228600" lvl="1"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Coding</a:t>
            </a:r>
          </a:p>
        </p:txBody>
      </p:sp>
      <p:sp>
        <p:nvSpPr>
          <p:cNvPr id="47" name="Rectangle 46"/>
          <p:cNvSpPr/>
          <p:nvPr/>
        </p:nvSpPr>
        <p:spPr bwMode="auto">
          <a:xfrm>
            <a:off x="4874552" y="3960029"/>
            <a:ext cx="924697"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8" name="Rectangle 47"/>
          <p:cNvSpPr/>
          <p:nvPr/>
        </p:nvSpPr>
        <p:spPr>
          <a:xfrm>
            <a:off x="4886747" y="3973588"/>
            <a:ext cx="864339"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00000101</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9" name="Rectangle 48"/>
          <p:cNvSpPr/>
          <p:nvPr/>
        </p:nvSpPr>
        <p:spPr bwMode="auto">
          <a:xfrm>
            <a:off x="5799207" y="3955755"/>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UF(RU26-2)</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0" name="Rectangle 49"/>
          <p:cNvSpPr/>
          <p:nvPr/>
        </p:nvSpPr>
        <p:spPr bwMode="auto">
          <a:xfrm>
            <a:off x="6847974" y="3951112"/>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UF(RU26-5)</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1" name="Rectangle 50"/>
          <p:cNvSpPr/>
          <p:nvPr/>
        </p:nvSpPr>
        <p:spPr bwMode="auto">
          <a:xfrm>
            <a:off x="7890744" y="3951112"/>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UF(RU26-8)</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cxnSp>
        <p:nvCxnSpPr>
          <p:cNvPr id="3" name="Straight Connector 2"/>
          <p:cNvCxnSpPr/>
          <p:nvPr/>
        </p:nvCxnSpPr>
        <p:spPr bwMode="auto">
          <a:xfrm flipH="1">
            <a:off x="228515" y="3532573"/>
            <a:ext cx="1436614" cy="397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 name="Straight Connector 4"/>
          <p:cNvCxnSpPr/>
          <p:nvPr/>
        </p:nvCxnSpPr>
        <p:spPr bwMode="auto">
          <a:xfrm>
            <a:off x="4495800" y="3539803"/>
            <a:ext cx="1272023" cy="377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7995358" y="128389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4" name="Rectangle 53"/>
          <p:cNvSpPr/>
          <p:nvPr/>
        </p:nvSpPr>
        <p:spPr bwMode="auto">
          <a:xfrm>
            <a:off x="7995823" y="159675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5" name="Rectangle 54"/>
          <p:cNvSpPr/>
          <p:nvPr/>
        </p:nvSpPr>
        <p:spPr>
          <a:xfrm>
            <a:off x="8134953" y="124106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56" name="Rectangle 55"/>
          <p:cNvSpPr/>
          <p:nvPr/>
        </p:nvSpPr>
        <p:spPr>
          <a:xfrm>
            <a:off x="8128534" y="154883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57" name="Rectangle 56"/>
          <p:cNvSpPr/>
          <p:nvPr/>
        </p:nvSpPr>
        <p:spPr bwMode="auto">
          <a:xfrm>
            <a:off x="7995358" y="1954346"/>
            <a:ext cx="45719" cy="191092"/>
          </a:xfrm>
          <a:prstGeom prst="rect">
            <a:avLst/>
          </a:prstGeom>
          <a:solidFill>
            <a:srgbClr val="7030A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8" name="Rectangle 57"/>
          <p:cNvSpPr/>
          <p:nvPr/>
        </p:nvSpPr>
        <p:spPr bwMode="auto">
          <a:xfrm>
            <a:off x="7995823" y="2267198"/>
            <a:ext cx="45719" cy="191092"/>
          </a:xfrm>
          <a:prstGeom prst="rect">
            <a:avLst/>
          </a:prstGeom>
          <a:solidFill>
            <a:srgbClr val="F49088"/>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9" name="Rectangle 58"/>
          <p:cNvSpPr/>
          <p:nvPr/>
        </p:nvSpPr>
        <p:spPr>
          <a:xfrm>
            <a:off x="8134953" y="191150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3</a:t>
            </a:r>
            <a:endParaRPr lang="en-US" sz="1400" dirty="0"/>
          </a:p>
        </p:txBody>
      </p:sp>
      <p:sp>
        <p:nvSpPr>
          <p:cNvPr id="60" name="Rectangle 59"/>
          <p:cNvSpPr/>
          <p:nvPr/>
        </p:nvSpPr>
        <p:spPr>
          <a:xfrm>
            <a:off x="8128534" y="2219284"/>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4</a:t>
            </a:r>
            <a:endParaRPr lang="en-US" sz="1400" dirty="0"/>
          </a:p>
        </p:txBody>
      </p:sp>
      <p:sp>
        <p:nvSpPr>
          <p:cNvPr id="61" name="Rectangle 60"/>
          <p:cNvSpPr/>
          <p:nvPr/>
        </p:nvSpPr>
        <p:spPr bwMode="auto">
          <a:xfrm>
            <a:off x="7995358" y="2615640"/>
            <a:ext cx="45719" cy="191092"/>
          </a:xfrm>
          <a:prstGeom prst="rect">
            <a:avLst/>
          </a:prstGeom>
          <a:solidFill>
            <a:schemeClr val="accent1">
              <a:lumMod val="60000"/>
              <a:lumOff val="40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solidFill>
                <a:schemeClr val="accent1">
                  <a:lumMod val="40000"/>
                  <a:lumOff val="60000"/>
                </a:schemeClr>
              </a:solidFill>
              <a:latin typeface="Arial" charset="0"/>
              <a:ea typeface="宋体" charset="-122"/>
            </a:endParaRPr>
          </a:p>
        </p:txBody>
      </p:sp>
      <p:sp>
        <p:nvSpPr>
          <p:cNvPr id="62" name="Rectangle 61"/>
          <p:cNvSpPr/>
          <p:nvPr/>
        </p:nvSpPr>
        <p:spPr>
          <a:xfrm>
            <a:off x="8134953" y="2572801"/>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5</a:t>
            </a:r>
            <a:endParaRPr lang="en-US" sz="1400" dirty="0"/>
          </a:p>
        </p:txBody>
      </p:sp>
      <p:cxnSp>
        <p:nvCxnSpPr>
          <p:cNvPr id="63" name="Straight Connector 62"/>
          <p:cNvCxnSpPr/>
          <p:nvPr/>
        </p:nvCxnSpPr>
        <p:spPr bwMode="auto">
          <a:xfrm>
            <a:off x="6836211" y="3539715"/>
            <a:ext cx="2079189" cy="3774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5" name="Rectangle 64"/>
          <p:cNvSpPr/>
          <p:nvPr/>
        </p:nvSpPr>
        <p:spPr bwMode="auto">
          <a:xfrm>
            <a:off x="4425750" y="4888291"/>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6" name="Rectangle 65"/>
          <p:cNvSpPr/>
          <p:nvPr/>
        </p:nvSpPr>
        <p:spPr bwMode="auto">
          <a:xfrm>
            <a:off x="1606347" y="4888291"/>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7" name="Rectangle 66"/>
          <p:cNvSpPr/>
          <p:nvPr/>
        </p:nvSpPr>
        <p:spPr>
          <a:xfrm>
            <a:off x="1822982" y="4916093"/>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68" name="Rectangle 67"/>
          <p:cNvSpPr/>
          <p:nvPr/>
        </p:nvSpPr>
        <p:spPr>
          <a:xfrm>
            <a:off x="4721477" y="4905494"/>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cxnSp>
        <p:nvCxnSpPr>
          <p:cNvPr id="69" name="Straight Connector 68"/>
          <p:cNvCxnSpPr/>
          <p:nvPr/>
        </p:nvCxnSpPr>
        <p:spPr bwMode="auto">
          <a:xfrm flipH="1">
            <a:off x="169777" y="5193092"/>
            <a:ext cx="1436571" cy="6586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0" name="Straight Connector 69"/>
          <p:cNvCxnSpPr/>
          <p:nvPr/>
        </p:nvCxnSpPr>
        <p:spPr bwMode="auto">
          <a:xfrm>
            <a:off x="4437020" y="5200322"/>
            <a:ext cx="1303407" cy="657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1" name="Straight Connector 70"/>
          <p:cNvCxnSpPr/>
          <p:nvPr/>
        </p:nvCxnSpPr>
        <p:spPr bwMode="auto">
          <a:xfrm>
            <a:off x="6753320" y="5183016"/>
            <a:ext cx="26317" cy="64043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2" name="Rectangle 71"/>
          <p:cNvSpPr/>
          <p:nvPr/>
        </p:nvSpPr>
        <p:spPr bwMode="auto">
          <a:xfrm>
            <a:off x="160377" y="5882553"/>
            <a:ext cx="775807"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3" name="Rectangle 72"/>
          <p:cNvSpPr/>
          <p:nvPr/>
        </p:nvSpPr>
        <p:spPr>
          <a:xfrm>
            <a:off x="113691" y="5900385"/>
            <a:ext cx="846906" cy="276999"/>
          </a:xfrm>
          <a:prstGeom prst="rect">
            <a:avLst/>
          </a:prstGeom>
        </p:spPr>
        <p:txBody>
          <a:bodyPr wrap="square">
            <a:spAutoFit/>
          </a:bodyPr>
          <a:lstStyle/>
          <a:p>
            <a:pPr marL="228600" lvl="1" indent="-342900">
              <a:spcAft>
                <a:spcPts val="600"/>
              </a:spcAft>
            </a:pPr>
            <a:r>
              <a:rPr lang="en-US" altLang="zh-CN" dirty="0" smtClean="0">
                <a:solidFill>
                  <a:schemeClr val="accent1">
                    <a:lumMod val="40000"/>
                    <a:lumOff val="60000"/>
                  </a:schemeClr>
                </a:solidFill>
                <a:latin typeface="Arial Unicode MS" pitchFamily="34" charset="-128"/>
                <a:ea typeface="Arial Unicode MS" pitchFamily="34" charset="-128"/>
                <a:cs typeface="Arial Unicode MS" pitchFamily="34" charset="-128"/>
              </a:rPr>
              <a:t>STA3_ID</a:t>
            </a:r>
            <a:endPar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endParaRPr>
          </a:p>
        </p:txBody>
      </p:sp>
      <p:sp>
        <p:nvSpPr>
          <p:cNvPr id="74" name="Rectangle 73"/>
          <p:cNvSpPr/>
          <p:nvPr/>
        </p:nvSpPr>
        <p:spPr bwMode="auto">
          <a:xfrm>
            <a:off x="949991" y="5884859"/>
            <a:ext cx="491478"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5" name="Rectangle 74"/>
          <p:cNvSpPr/>
          <p:nvPr/>
        </p:nvSpPr>
        <p:spPr>
          <a:xfrm>
            <a:off x="922377" y="5917465"/>
            <a:ext cx="526106" cy="276999"/>
          </a:xfrm>
          <a:prstGeom prst="rect">
            <a:avLst/>
          </a:prstGeom>
        </p:spPr>
        <p:txBody>
          <a:bodyPr wrap="none">
            <a:spAutoFit/>
          </a:bodyPr>
          <a:lstStyle/>
          <a:p>
            <a:pPr marL="228600" lvl="1" indent="-342900">
              <a:spcAft>
                <a:spcPts val="600"/>
              </a:spcAft>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MCS</a:t>
            </a:r>
          </a:p>
        </p:txBody>
      </p:sp>
      <p:sp>
        <p:nvSpPr>
          <p:cNvPr id="76" name="Rectangle 75"/>
          <p:cNvSpPr/>
          <p:nvPr/>
        </p:nvSpPr>
        <p:spPr bwMode="auto">
          <a:xfrm>
            <a:off x="1427159" y="5884955"/>
            <a:ext cx="567121"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7" name="Rectangle 76"/>
          <p:cNvSpPr/>
          <p:nvPr/>
        </p:nvSpPr>
        <p:spPr>
          <a:xfrm>
            <a:off x="1379577" y="5892979"/>
            <a:ext cx="973854" cy="276999"/>
          </a:xfrm>
          <a:prstGeom prst="rect">
            <a:avLst/>
          </a:prstGeom>
        </p:spPr>
        <p:txBody>
          <a:bodyPr wrap="square">
            <a:spAutoFit/>
          </a:bodyPr>
          <a:lstStyle/>
          <a:p>
            <a:pPr marL="228600" lvl="1" indent="-342900">
              <a:spcAft>
                <a:spcPts val="600"/>
              </a:spcAft>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Coding</a:t>
            </a:r>
          </a:p>
        </p:txBody>
      </p:sp>
      <p:sp>
        <p:nvSpPr>
          <p:cNvPr id="78" name="Rectangle 77"/>
          <p:cNvSpPr/>
          <p:nvPr/>
        </p:nvSpPr>
        <p:spPr bwMode="auto">
          <a:xfrm>
            <a:off x="1979616" y="5886325"/>
            <a:ext cx="954402"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9" name="Rectangle 78"/>
          <p:cNvSpPr/>
          <p:nvPr/>
        </p:nvSpPr>
        <p:spPr>
          <a:xfrm>
            <a:off x="2031076" y="5899884"/>
            <a:ext cx="965571" cy="276999"/>
          </a:xfrm>
          <a:prstGeom prst="rect">
            <a:avLst/>
          </a:prstGeom>
        </p:spPr>
        <p:txBody>
          <a:bodyPr wrap="square">
            <a:spAutoFit/>
          </a:bodyPr>
          <a:lstStyle/>
          <a:p>
            <a:pPr marL="228600" lvl="1" indent="-342900">
              <a:spcAft>
                <a:spcPts val="600"/>
              </a:spcAft>
            </a:pPr>
            <a:r>
              <a:rPr lang="en-US" altLang="zh-CN" dirty="0" smtClean="0">
                <a:solidFill>
                  <a:schemeClr val="accent1">
                    <a:lumMod val="40000"/>
                    <a:lumOff val="60000"/>
                  </a:schemeClr>
                </a:solidFill>
                <a:latin typeface="Arial Unicode MS" pitchFamily="34" charset="-128"/>
                <a:ea typeface="Arial Unicode MS" pitchFamily="34" charset="-128"/>
                <a:cs typeface="Arial Unicode MS" pitchFamily="34" charset="-128"/>
              </a:rPr>
              <a:t>111000000</a:t>
            </a:r>
            <a:endPar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endParaRPr>
          </a:p>
        </p:txBody>
      </p:sp>
      <p:sp>
        <p:nvSpPr>
          <p:cNvPr id="81" name="Rectangle 80"/>
          <p:cNvSpPr/>
          <p:nvPr/>
        </p:nvSpPr>
        <p:spPr>
          <a:xfrm>
            <a:off x="2935168" y="5889976"/>
            <a:ext cx="802271" cy="30001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r>
              <a:rPr lang="en-US" altLang="zh-CN" dirty="0" smtClean="0">
                <a:latin typeface="Arial" charset="0"/>
                <a:ea typeface="宋体" charset="-122"/>
              </a:rPr>
              <a:t>STA4_ID</a:t>
            </a:r>
            <a:endParaRPr lang="en-US" altLang="zh-CN" dirty="0">
              <a:latin typeface="Arial" charset="0"/>
              <a:ea typeface="宋体" charset="-122"/>
            </a:endParaRPr>
          </a:p>
        </p:txBody>
      </p:sp>
      <p:sp>
        <p:nvSpPr>
          <p:cNvPr id="82" name="Rectangle 81"/>
          <p:cNvSpPr/>
          <p:nvPr/>
        </p:nvSpPr>
        <p:spPr bwMode="auto">
          <a:xfrm>
            <a:off x="3737439" y="5884332"/>
            <a:ext cx="491478" cy="30813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3" name="Rectangle 82"/>
          <p:cNvSpPr/>
          <p:nvPr/>
        </p:nvSpPr>
        <p:spPr>
          <a:xfrm>
            <a:off x="3709825" y="5916386"/>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4" name="Rectangle 83"/>
          <p:cNvSpPr/>
          <p:nvPr/>
        </p:nvSpPr>
        <p:spPr bwMode="auto">
          <a:xfrm>
            <a:off x="4214607" y="5883876"/>
            <a:ext cx="734502" cy="30813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r>
              <a:rPr lang="en-US" altLang="zh-CN" dirty="0">
                <a:latin typeface="Arial" charset="0"/>
                <a:ea typeface="宋体" charset="-122"/>
              </a:rPr>
              <a:t>Coding</a:t>
            </a:r>
            <a:endParaRPr lang="en-US" dirty="0">
              <a:latin typeface="Arial" charset="0"/>
              <a:ea typeface="宋体" charset="-122"/>
            </a:endParaRPr>
          </a:p>
        </p:txBody>
      </p:sp>
      <p:sp>
        <p:nvSpPr>
          <p:cNvPr id="86" name="Rectangle 85"/>
          <p:cNvSpPr/>
          <p:nvPr/>
        </p:nvSpPr>
        <p:spPr bwMode="auto">
          <a:xfrm>
            <a:off x="4806329" y="5882554"/>
            <a:ext cx="924697" cy="310832"/>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endParaRPr lang="en-US">
              <a:latin typeface="Arial" charset="0"/>
              <a:ea typeface="宋体" charset="-122"/>
            </a:endParaRPr>
          </a:p>
        </p:txBody>
      </p:sp>
      <p:sp>
        <p:nvSpPr>
          <p:cNvPr id="87" name="Rectangle 86"/>
          <p:cNvSpPr/>
          <p:nvPr/>
        </p:nvSpPr>
        <p:spPr>
          <a:xfrm>
            <a:off x="4818524" y="5898805"/>
            <a:ext cx="949299"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000111100</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9" name="Rectangle 88"/>
          <p:cNvSpPr/>
          <p:nvPr/>
        </p:nvSpPr>
        <p:spPr bwMode="auto">
          <a:xfrm>
            <a:off x="5736840" y="5881856"/>
            <a:ext cx="1048767" cy="308139"/>
          </a:xfrm>
          <a:prstGeom prst="rect">
            <a:avLst/>
          </a:prstGeom>
          <a:solidFill>
            <a:schemeClr val="accent1">
              <a:lumMod val="60000"/>
              <a:lumOff val="40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r>
              <a:rPr lang="en-US" altLang="zh-CN" dirty="0"/>
              <a:t>UF(STA-5)</a:t>
            </a:r>
          </a:p>
        </p:txBody>
      </p:sp>
      <p:pic>
        <p:nvPicPr>
          <p:cNvPr id="2" name="Picture 1"/>
          <p:cNvPicPr>
            <a:picLocks noChangeAspect="1"/>
          </p:cNvPicPr>
          <p:nvPr/>
        </p:nvPicPr>
        <p:blipFill>
          <a:blip r:embed="rId3"/>
          <a:stretch>
            <a:fillRect/>
          </a:stretch>
        </p:blipFill>
        <p:spPr>
          <a:xfrm>
            <a:off x="513456" y="1990992"/>
            <a:ext cx="6392737" cy="682811"/>
          </a:xfrm>
          <a:prstGeom prst="rect">
            <a:avLst/>
          </a:prstGeom>
        </p:spPr>
      </p:pic>
    </p:spTree>
    <p:extLst>
      <p:ext uri="{BB962C8B-B14F-4D97-AF65-F5344CB8AC3E}">
        <p14:creationId xmlns:p14="http://schemas.microsoft.com/office/powerpoint/2010/main" val="2007907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3 – Example (cont.)</a:t>
            </a:r>
            <a:endParaRPr lang="en-US" dirty="0">
              <a:solidFill>
                <a:schemeClr val="tx1"/>
              </a:solidFill>
            </a:endParaRPr>
          </a:p>
        </p:txBody>
      </p:sp>
      <p:sp>
        <p:nvSpPr>
          <p:cNvPr id="5123" name="Rectangle 3"/>
          <p:cNvSpPr>
            <a:spLocks noGrp="1" noChangeArrowheads="1"/>
          </p:cNvSpPr>
          <p:nvPr>
            <p:ph type="body" idx="1"/>
          </p:nvPr>
        </p:nvSpPr>
        <p:spPr>
          <a:xfrm>
            <a:off x="228600" y="1306477"/>
            <a:ext cx="8534400" cy="5029200"/>
          </a:xfrm>
          <a:noFill/>
          <a:ln/>
        </p:spPr>
        <p:txBody>
          <a:bodyPr>
            <a:normAutofit/>
          </a:bodyPr>
          <a:lstStyle/>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7" name="Rectangle 16"/>
          <p:cNvSpPr/>
          <p:nvPr/>
        </p:nvSpPr>
        <p:spPr bwMode="auto">
          <a:xfrm>
            <a:off x="4484530" y="3227772"/>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1665127" y="3227772"/>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a:xfrm>
            <a:off x="1881762" y="3255574"/>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24" name="Rectangle 23"/>
          <p:cNvSpPr/>
          <p:nvPr/>
        </p:nvSpPr>
        <p:spPr>
          <a:xfrm>
            <a:off x="4780257" y="3244975"/>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sp>
        <p:nvSpPr>
          <p:cNvPr id="15" name="Rectangle 14"/>
          <p:cNvSpPr/>
          <p:nvPr/>
        </p:nvSpPr>
        <p:spPr bwMode="auto">
          <a:xfrm>
            <a:off x="228600" y="3957336"/>
            <a:ext cx="816872"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16" name="Rectangle 15"/>
          <p:cNvSpPr/>
          <p:nvPr/>
        </p:nvSpPr>
        <p:spPr>
          <a:xfrm>
            <a:off x="181914" y="3975168"/>
            <a:ext cx="846906" cy="276999"/>
          </a:xfrm>
          <a:prstGeom prst="rect">
            <a:avLst/>
          </a:prstGeom>
        </p:spPr>
        <p:txBody>
          <a:bodyPr wrap="squar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STA1_ID</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9" name="Rectangle 18"/>
          <p:cNvSpPr/>
          <p:nvPr/>
        </p:nvSpPr>
        <p:spPr bwMode="auto">
          <a:xfrm>
            <a:off x="1018214" y="3959642"/>
            <a:ext cx="491478"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5" name="Rectangle 24"/>
          <p:cNvSpPr/>
          <p:nvPr/>
        </p:nvSpPr>
        <p:spPr>
          <a:xfrm>
            <a:off x="990600" y="3992248"/>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26" name="Rectangle 25"/>
          <p:cNvSpPr/>
          <p:nvPr/>
        </p:nvSpPr>
        <p:spPr bwMode="auto">
          <a:xfrm>
            <a:off x="1495382" y="3959738"/>
            <a:ext cx="567121"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7" name="Rectangle 26"/>
          <p:cNvSpPr/>
          <p:nvPr/>
        </p:nvSpPr>
        <p:spPr>
          <a:xfrm>
            <a:off x="1447800" y="3967762"/>
            <a:ext cx="973854" cy="276999"/>
          </a:xfrm>
          <a:prstGeom prst="rect">
            <a:avLst/>
          </a:prstGeom>
        </p:spPr>
        <p:txBody>
          <a:bodyPr wrap="square">
            <a:spAutoFit/>
          </a:bodyPr>
          <a:lstStyle/>
          <a:p>
            <a:pPr marL="228600" lvl="1"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Coding</a:t>
            </a:r>
          </a:p>
        </p:txBody>
      </p:sp>
      <p:sp>
        <p:nvSpPr>
          <p:cNvPr id="28" name="Rectangle 27"/>
          <p:cNvSpPr/>
          <p:nvPr/>
        </p:nvSpPr>
        <p:spPr bwMode="auto">
          <a:xfrm>
            <a:off x="2047839" y="3955464"/>
            <a:ext cx="954402"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30" name="Rectangle 29"/>
          <p:cNvSpPr/>
          <p:nvPr/>
        </p:nvSpPr>
        <p:spPr>
          <a:xfrm>
            <a:off x="2099299" y="3974667"/>
            <a:ext cx="965571" cy="276999"/>
          </a:xfrm>
          <a:prstGeom prst="rect">
            <a:avLst/>
          </a:prstGeom>
        </p:spPr>
        <p:txBody>
          <a:bodyPr wrap="squar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10101000</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1" name="Rectangle 40"/>
          <p:cNvSpPr/>
          <p:nvPr/>
        </p:nvSpPr>
        <p:spPr bwMode="auto">
          <a:xfrm>
            <a:off x="3016048" y="3956257"/>
            <a:ext cx="81687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2" name="Rectangle 41"/>
          <p:cNvSpPr/>
          <p:nvPr/>
        </p:nvSpPr>
        <p:spPr>
          <a:xfrm>
            <a:off x="3003391" y="3961039"/>
            <a:ext cx="802271" cy="30001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STA1_ID</a:t>
            </a:r>
          </a:p>
        </p:txBody>
      </p:sp>
      <p:sp>
        <p:nvSpPr>
          <p:cNvPr id="43" name="Rectangle 42"/>
          <p:cNvSpPr/>
          <p:nvPr/>
        </p:nvSpPr>
        <p:spPr bwMode="auto">
          <a:xfrm>
            <a:off x="3805662" y="3958563"/>
            <a:ext cx="491478"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4" name="Rectangle 43"/>
          <p:cNvSpPr/>
          <p:nvPr/>
        </p:nvSpPr>
        <p:spPr>
          <a:xfrm>
            <a:off x="3778048" y="3991169"/>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5" name="Rectangle 44"/>
          <p:cNvSpPr/>
          <p:nvPr/>
        </p:nvSpPr>
        <p:spPr bwMode="auto">
          <a:xfrm>
            <a:off x="4282830" y="3958659"/>
            <a:ext cx="598857"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6" name="Rectangle 45"/>
          <p:cNvSpPr/>
          <p:nvPr/>
        </p:nvSpPr>
        <p:spPr>
          <a:xfrm>
            <a:off x="4235248" y="3966683"/>
            <a:ext cx="668773" cy="276999"/>
          </a:xfrm>
          <a:prstGeom prst="rect">
            <a:avLst/>
          </a:prstGeom>
        </p:spPr>
        <p:txBody>
          <a:bodyPr wrap="none">
            <a:spAutoFit/>
          </a:bodyPr>
          <a:lstStyle/>
          <a:p>
            <a:pPr marL="228600" lvl="1"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Coding</a:t>
            </a:r>
          </a:p>
        </p:txBody>
      </p:sp>
      <p:sp>
        <p:nvSpPr>
          <p:cNvPr id="47" name="Rectangle 46"/>
          <p:cNvSpPr/>
          <p:nvPr/>
        </p:nvSpPr>
        <p:spPr bwMode="auto">
          <a:xfrm>
            <a:off x="4874552" y="3960029"/>
            <a:ext cx="924697"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8" name="Rectangle 47"/>
          <p:cNvSpPr/>
          <p:nvPr/>
        </p:nvSpPr>
        <p:spPr>
          <a:xfrm>
            <a:off x="4886747" y="3973588"/>
            <a:ext cx="864339"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00000101</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9" name="Rectangle 48"/>
          <p:cNvSpPr/>
          <p:nvPr/>
        </p:nvSpPr>
        <p:spPr bwMode="auto">
          <a:xfrm>
            <a:off x="5799207" y="3955755"/>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UF(RU26-2)</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0" name="Rectangle 49"/>
          <p:cNvSpPr/>
          <p:nvPr/>
        </p:nvSpPr>
        <p:spPr bwMode="auto">
          <a:xfrm>
            <a:off x="6847974" y="3951112"/>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UF(RU26-5)</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1" name="Rectangle 50"/>
          <p:cNvSpPr/>
          <p:nvPr/>
        </p:nvSpPr>
        <p:spPr bwMode="auto">
          <a:xfrm>
            <a:off x="7890744" y="3951112"/>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UF(RU26-8)</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cxnSp>
        <p:nvCxnSpPr>
          <p:cNvPr id="3" name="Straight Connector 2"/>
          <p:cNvCxnSpPr/>
          <p:nvPr/>
        </p:nvCxnSpPr>
        <p:spPr bwMode="auto">
          <a:xfrm flipH="1">
            <a:off x="228515" y="3532573"/>
            <a:ext cx="1436614" cy="397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 name="Straight Connector 4"/>
          <p:cNvCxnSpPr/>
          <p:nvPr/>
        </p:nvCxnSpPr>
        <p:spPr bwMode="auto">
          <a:xfrm>
            <a:off x="4495800" y="3539803"/>
            <a:ext cx="1272023" cy="377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7995358" y="128389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4" name="Rectangle 53"/>
          <p:cNvSpPr/>
          <p:nvPr/>
        </p:nvSpPr>
        <p:spPr bwMode="auto">
          <a:xfrm>
            <a:off x="7995823" y="159675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5" name="Rectangle 54"/>
          <p:cNvSpPr/>
          <p:nvPr/>
        </p:nvSpPr>
        <p:spPr>
          <a:xfrm>
            <a:off x="8134953" y="124106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56" name="Rectangle 55"/>
          <p:cNvSpPr/>
          <p:nvPr/>
        </p:nvSpPr>
        <p:spPr>
          <a:xfrm>
            <a:off x="8128534" y="154883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57" name="Rectangle 56"/>
          <p:cNvSpPr/>
          <p:nvPr/>
        </p:nvSpPr>
        <p:spPr bwMode="auto">
          <a:xfrm>
            <a:off x="7995358" y="1954346"/>
            <a:ext cx="45719" cy="191092"/>
          </a:xfrm>
          <a:prstGeom prst="rect">
            <a:avLst/>
          </a:prstGeom>
          <a:solidFill>
            <a:srgbClr val="7030A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8" name="Rectangle 57"/>
          <p:cNvSpPr/>
          <p:nvPr/>
        </p:nvSpPr>
        <p:spPr bwMode="auto">
          <a:xfrm>
            <a:off x="7995823" y="2267198"/>
            <a:ext cx="45719" cy="191092"/>
          </a:xfrm>
          <a:prstGeom prst="rect">
            <a:avLst/>
          </a:prstGeom>
          <a:solidFill>
            <a:srgbClr val="F49088"/>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9" name="Rectangle 58"/>
          <p:cNvSpPr/>
          <p:nvPr/>
        </p:nvSpPr>
        <p:spPr>
          <a:xfrm>
            <a:off x="8134953" y="191150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3</a:t>
            </a:r>
            <a:endParaRPr lang="en-US" sz="1400" dirty="0"/>
          </a:p>
        </p:txBody>
      </p:sp>
      <p:sp>
        <p:nvSpPr>
          <p:cNvPr id="60" name="Rectangle 59"/>
          <p:cNvSpPr/>
          <p:nvPr/>
        </p:nvSpPr>
        <p:spPr>
          <a:xfrm>
            <a:off x="8128534" y="2219284"/>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4</a:t>
            </a:r>
            <a:endParaRPr lang="en-US" sz="1400" dirty="0"/>
          </a:p>
        </p:txBody>
      </p:sp>
      <p:sp>
        <p:nvSpPr>
          <p:cNvPr id="61" name="Rectangle 60"/>
          <p:cNvSpPr/>
          <p:nvPr/>
        </p:nvSpPr>
        <p:spPr bwMode="auto">
          <a:xfrm>
            <a:off x="7995358" y="2615640"/>
            <a:ext cx="45719" cy="191092"/>
          </a:xfrm>
          <a:prstGeom prst="rect">
            <a:avLst/>
          </a:prstGeom>
          <a:solidFill>
            <a:schemeClr val="accent1">
              <a:lumMod val="60000"/>
              <a:lumOff val="40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solidFill>
                <a:schemeClr val="accent1">
                  <a:lumMod val="40000"/>
                  <a:lumOff val="60000"/>
                </a:schemeClr>
              </a:solidFill>
              <a:latin typeface="Arial" charset="0"/>
              <a:ea typeface="宋体" charset="-122"/>
            </a:endParaRPr>
          </a:p>
        </p:txBody>
      </p:sp>
      <p:sp>
        <p:nvSpPr>
          <p:cNvPr id="62" name="Rectangle 61"/>
          <p:cNvSpPr/>
          <p:nvPr/>
        </p:nvSpPr>
        <p:spPr>
          <a:xfrm>
            <a:off x="8134953" y="2572801"/>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5</a:t>
            </a:r>
            <a:endParaRPr lang="en-US" sz="1400" dirty="0"/>
          </a:p>
        </p:txBody>
      </p:sp>
      <p:cxnSp>
        <p:nvCxnSpPr>
          <p:cNvPr id="63" name="Straight Connector 62"/>
          <p:cNvCxnSpPr/>
          <p:nvPr/>
        </p:nvCxnSpPr>
        <p:spPr bwMode="auto">
          <a:xfrm>
            <a:off x="6836211" y="3539715"/>
            <a:ext cx="2079189" cy="3774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5" name="Rectangle 64"/>
          <p:cNvSpPr/>
          <p:nvPr/>
        </p:nvSpPr>
        <p:spPr bwMode="auto">
          <a:xfrm>
            <a:off x="4425750" y="4888291"/>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6" name="Rectangle 65"/>
          <p:cNvSpPr/>
          <p:nvPr/>
        </p:nvSpPr>
        <p:spPr bwMode="auto">
          <a:xfrm>
            <a:off x="1606347" y="4888291"/>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7" name="Rectangle 66"/>
          <p:cNvSpPr/>
          <p:nvPr/>
        </p:nvSpPr>
        <p:spPr>
          <a:xfrm>
            <a:off x="1822982" y="4916093"/>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68" name="Rectangle 67"/>
          <p:cNvSpPr/>
          <p:nvPr/>
        </p:nvSpPr>
        <p:spPr>
          <a:xfrm>
            <a:off x="4721477" y="4905494"/>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cxnSp>
        <p:nvCxnSpPr>
          <p:cNvPr id="69" name="Straight Connector 68"/>
          <p:cNvCxnSpPr/>
          <p:nvPr/>
        </p:nvCxnSpPr>
        <p:spPr bwMode="auto">
          <a:xfrm flipH="1">
            <a:off x="169777" y="5193092"/>
            <a:ext cx="1436571" cy="6586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0" name="Straight Connector 69"/>
          <p:cNvCxnSpPr/>
          <p:nvPr/>
        </p:nvCxnSpPr>
        <p:spPr bwMode="auto">
          <a:xfrm>
            <a:off x="4437020" y="5200322"/>
            <a:ext cx="1303407" cy="657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1" name="Straight Connector 70"/>
          <p:cNvCxnSpPr/>
          <p:nvPr/>
        </p:nvCxnSpPr>
        <p:spPr bwMode="auto">
          <a:xfrm>
            <a:off x="6753320" y="5183016"/>
            <a:ext cx="26317" cy="64043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2" name="Rectangle 71"/>
          <p:cNvSpPr/>
          <p:nvPr/>
        </p:nvSpPr>
        <p:spPr bwMode="auto">
          <a:xfrm>
            <a:off x="160377" y="5882553"/>
            <a:ext cx="775807"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3" name="Rectangle 72"/>
          <p:cNvSpPr/>
          <p:nvPr/>
        </p:nvSpPr>
        <p:spPr>
          <a:xfrm>
            <a:off x="113691" y="5900385"/>
            <a:ext cx="846906" cy="276999"/>
          </a:xfrm>
          <a:prstGeom prst="rect">
            <a:avLst/>
          </a:prstGeom>
        </p:spPr>
        <p:txBody>
          <a:bodyPr wrap="square">
            <a:spAutoFit/>
          </a:bodyPr>
          <a:lstStyle/>
          <a:p>
            <a:pPr marL="228600" lvl="1" indent="-342900">
              <a:spcAft>
                <a:spcPts val="600"/>
              </a:spcAft>
            </a:pPr>
            <a:r>
              <a:rPr lang="en-US" altLang="zh-CN" dirty="0" smtClean="0">
                <a:solidFill>
                  <a:schemeClr val="accent1">
                    <a:lumMod val="40000"/>
                    <a:lumOff val="60000"/>
                  </a:schemeClr>
                </a:solidFill>
                <a:latin typeface="Arial Unicode MS" pitchFamily="34" charset="-128"/>
                <a:ea typeface="Arial Unicode MS" pitchFamily="34" charset="-128"/>
                <a:cs typeface="Arial Unicode MS" pitchFamily="34" charset="-128"/>
              </a:rPr>
              <a:t>STA3_ID</a:t>
            </a:r>
            <a:endPar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endParaRPr>
          </a:p>
        </p:txBody>
      </p:sp>
      <p:sp>
        <p:nvSpPr>
          <p:cNvPr id="74" name="Rectangle 73"/>
          <p:cNvSpPr/>
          <p:nvPr/>
        </p:nvSpPr>
        <p:spPr bwMode="auto">
          <a:xfrm>
            <a:off x="949991" y="5884859"/>
            <a:ext cx="491478"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5" name="Rectangle 74"/>
          <p:cNvSpPr/>
          <p:nvPr/>
        </p:nvSpPr>
        <p:spPr>
          <a:xfrm>
            <a:off x="922377" y="5917465"/>
            <a:ext cx="526106" cy="276999"/>
          </a:xfrm>
          <a:prstGeom prst="rect">
            <a:avLst/>
          </a:prstGeom>
        </p:spPr>
        <p:txBody>
          <a:bodyPr wrap="none">
            <a:spAutoFit/>
          </a:bodyPr>
          <a:lstStyle/>
          <a:p>
            <a:pPr marL="228600" lvl="1" indent="-342900">
              <a:spcAft>
                <a:spcPts val="600"/>
              </a:spcAft>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MCS</a:t>
            </a:r>
          </a:p>
        </p:txBody>
      </p:sp>
      <p:sp>
        <p:nvSpPr>
          <p:cNvPr id="76" name="Rectangle 75"/>
          <p:cNvSpPr/>
          <p:nvPr/>
        </p:nvSpPr>
        <p:spPr bwMode="auto">
          <a:xfrm>
            <a:off x="1427159" y="5884955"/>
            <a:ext cx="567121"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7" name="Rectangle 76"/>
          <p:cNvSpPr/>
          <p:nvPr/>
        </p:nvSpPr>
        <p:spPr>
          <a:xfrm>
            <a:off x="1379577" y="5892979"/>
            <a:ext cx="973854" cy="276999"/>
          </a:xfrm>
          <a:prstGeom prst="rect">
            <a:avLst/>
          </a:prstGeom>
        </p:spPr>
        <p:txBody>
          <a:bodyPr wrap="square">
            <a:spAutoFit/>
          </a:bodyPr>
          <a:lstStyle/>
          <a:p>
            <a:pPr marL="228600" lvl="1" indent="-342900">
              <a:spcAft>
                <a:spcPts val="600"/>
              </a:spcAft>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Coding</a:t>
            </a:r>
          </a:p>
        </p:txBody>
      </p:sp>
      <p:sp>
        <p:nvSpPr>
          <p:cNvPr id="78" name="Rectangle 77"/>
          <p:cNvSpPr/>
          <p:nvPr/>
        </p:nvSpPr>
        <p:spPr bwMode="auto">
          <a:xfrm>
            <a:off x="1979616" y="5886325"/>
            <a:ext cx="954402"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9" name="Rectangle 78"/>
          <p:cNvSpPr/>
          <p:nvPr/>
        </p:nvSpPr>
        <p:spPr>
          <a:xfrm>
            <a:off x="2031076" y="5899884"/>
            <a:ext cx="965571" cy="276999"/>
          </a:xfrm>
          <a:prstGeom prst="rect">
            <a:avLst/>
          </a:prstGeom>
        </p:spPr>
        <p:txBody>
          <a:bodyPr wrap="square">
            <a:spAutoFit/>
          </a:bodyPr>
          <a:lstStyle/>
          <a:p>
            <a:pPr marL="228600" lvl="1" indent="-342900">
              <a:spcAft>
                <a:spcPts val="600"/>
              </a:spcAft>
            </a:pPr>
            <a:r>
              <a:rPr lang="en-US" altLang="zh-CN" dirty="0" smtClean="0">
                <a:solidFill>
                  <a:schemeClr val="accent1">
                    <a:lumMod val="40000"/>
                    <a:lumOff val="60000"/>
                  </a:schemeClr>
                </a:solidFill>
                <a:latin typeface="Arial Unicode MS" pitchFamily="34" charset="-128"/>
                <a:ea typeface="Arial Unicode MS" pitchFamily="34" charset="-128"/>
                <a:cs typeface="Arial Unicode MS" pitchFamily="34" charset="-128"/>
              </a:rPr>
              <a:t>110000</a:t>
            </a:r>
            <a:endPar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endParaRPr>
          </a:p>
        </p:txBody>
      </p:sp>
      <p:sp>
        <p:nvSpPr>
          <p:cNvPr id="81" name="Rectangle 80"/>
          <p:cNvSpPr/>
          <p:nvPr/>
        </p:nvSpPr>
        <p:spPr>
          <a:xfrm>
            <a:off x="2935168" y="5889976"/>
            <a:ext cx="802271" cy="30001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r>
              <a:rPr lang="en-US" altLang="zh-CN" dirty="0" smtClean="0">
                <a:latin typeface="Arial" charset="0"/>
                <a:ea typeface="宋体" charset="-122"/>
              </a:rPr>
              <a:t>STA4_ID</a:t>
            </a:r>
            <a:endParaRPr lang="en-US" altLang="zh-CN" dirty="0">
              <a:latin typeface="Arial" charset="0"/>
              <a:ea typeface="宋体" charset="-122"/>
            </a:endParaRPr>
          </a:p>
        </p:txBody>
      </p:sp>
      <p:sp>
        <p:nvSpPr>
          <p:cNvPr id="82" name="Rectangle 81"/>
          <p:cNvSpPr/>
          <p:nvPr/>
        </p:nvSpPr>
        <p:spPr bwMode="auto">
          <a:xfrm>
            <a:off x="3737439" y="5884332"/>
            <a:ext cx="491478" cy="30813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3" name="Rectangle 82"/>
          <p:cNvSpPr/>
          <p:nvPr/>
        </p:nvSpPr>
        <p:spPr>
          <a:xfrm>
            <a:off x="3709825" y="5916386"/>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4" name="Rectangle 83"/>
          <p:cNvSpPr/>
          <p:nvPr/>
        </p:nvSpPr>
        <p:spPr bwMode="auto">
          <a:xfrm>
            <a:off x="4214607" y="5883876"/>
            <a:ext cx="734502"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Coding</a:t>
            </a:r>
            <a:endParaRPr lang="en-US" sz="105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6" name="Rectangle 85"/>
          <p:cNvSpPr/>
          <p:nvPr/>
        </p:nvSpPr>
        <p:spPr bwMode="auto">
          <a:xfrm>
            <a:off x="4806329" y="5882554"/>
            <a:ext cx="924697" cy="310832"/>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7" name="Rectangle 86"/>
          <p:cNvSpPr/>
          <p:nvPr/>
        </p:nvSpPr>
        <p:spPr>
          <a:xfrm>
            <a:off x="4818524" y="5898805"/>
            <a:ext cx="694421"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001110</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9" name="Rectangle 88"/>
          <p:cNvSpPr/>
          <p:nvPr/>
        </p:nvSpPr>
        <p:spPr bwMode="auto">
          <a:xfrm>
            <a:off x="5736840" y="5881856"/>
            <a:ext cx="1048767" cy="308139"/>
          </a:xfrm>
          <a:prstGeom prst="rect">
            <a:avLst/>
          </a:prstGeom>
          <a:solidFill>
            <a:schemeClr val="accent1">
              <a:lumMod val="60000"/>
              <a:lumOff val="40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r>
              <a:rPr lang="en-US" altLang="zh-CN" dirty="0"/>
              <a:t>UF(STA-5)</a:t>
            </a:r>
          </a:p>
        </p:txBody>
      </p:sp>
      <p:sp>
        <p:nvSpPr>
          <p:cNvPr id="80" name="Rectangle 79"/>
          <p:cNvSpPr/>
          <p:nvPr/>
        </p:nvSpPr>
        <p:spPr>
          <a:xfrm>
            <a:off x="767657" y="1876882"/>
            <a:ext cx="3065263"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RU Allocation subfield: 00000100 (8 RUs) </a:t>
            </a:r>
            <a:endParaRPr lang="en-US" dirty="0"/>
          </a:p>
        </p:txBody>
      </p:sp>
      <p:sp>
        <p:nvSpPr>
          <p:cNvPr id="85" name="Rectangle 84"/>
          <p:cNvSpPr/>
          <p:nvPr/>
        </p:nvSpPr>
        <p:spPr>
          <a:xfrm>
            <a:off x="4451305" y="1876881"/>
            <a:ext cx="3065263"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RU Allocation subfield: 00001011 (6 RUs) </a:t>
            </a:r>
            <a:endParaRPr lang="en-US" dirty="0"/>
          </a:p>
        </p:txBody>
      </p:sp>
      <p:pic>
        <p:nvPicPr>
          <p:cNvPr id="4" name="Picture 3"/>
          <p:cNvPicPr>
            <a:picLocks noChangeAspect="1"/>
          </p:cNvPicPr>
          <p:nvPr/>
        </p:nvPicPr>
        <p:blipFill>
          <a:blip r:embed="rId3"/>
          <a:stretch>
            <a:fillRect/>
          </a:stretch>
        </p:blipFill>
        <p:spPr>
          <a:xfrm>
            <a:off x="698925" y="2383088"/>
            <a:ext cx="6727153" cy="676715"/>
          </a:xfrm>
          <a:prstGeom prst="rect">
            <a:avLst/>
          </a:prstGeom>
        </p:spPr>
      </p:pic>
    </p:spTree>
    <p:extLst>
      <p:ext uri="{BB962C8B-B14F-4D97-AF65-F5344CB8AC3E}">
        <p14:creationId xmlns:p14="http://schemas.microsoft.com/office/powerpoint/2010/main" val="41477572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a:t>
            </a:r>
            <a:r>
              <a:rPr lang="en-IE" dirty="0">
                <a:solidFill>
                  <a:schemeClr val="tx1"/>
                </a:solidFill>
              </a:rPr>
              <a:t>3 (cont.)</a:t>
            </a:r>
            <a:endParaRPr lang="en-US" dirty="0">
              <a:solidFill>
                <a:schemeClr val="tx1"/>
              </a:solidFill>
            </a:endParaRPr>
          </a:p>
        </p:txBody>
      </p:sp>
      <p:sp>
        <p:nvSpPr>
          <p:cNvPr id="5123" name="Rectangle 3"/>
          <p:cNvSpPr>
            <a:spLocks noGrp="1" noChangeArrowheads="1"/>
          </p:cNvSpPr>
          <p:nvPr>
            <p:ph type="body" idx="1"/>
          </p:nvPr>
        </p:nvSpPr>
        <p:spPr>
          <a:xfrm>
            <a:off x="381000" y="1371600"/>
            <a:ext cx="8229600" cy="5257800"/>
          </a:xfrm>
          <a:noFill/>
          <a:ln/>
        </p:spPr>
        <p:txBody>
          <a:bodyPr>
            <a:noAutofit/>
          </a:bodyPr>
          <a:lstStyle/>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Alternative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signaling</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a:t>
            </a:r>
            <a:r>
              <a:rPr lang="en-US" altLang="zh-CN" sz="1600" b="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RU_allocation</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p>
          <a:p>
            <a:pPr>
              <a:spcAft>
                <a:spcPts val="600"/>
              </a:spcAft>
            </a:pP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equivalent allocation</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using only RU26 </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the bitmap)</a:t>
            </a: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  	0 0 0 0 0 1 1 1</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field, MRU_1: 	1 0 0 0 0 0 0 1 1</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field, MRU_2:	0 1 0 0 0 1 1    Only 6 bits required, therefore MSB is 0)</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field,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	0 0 1 1 1	       (Only 3 bits are required, therefore 2 					        MSB are 0)</a:t>
            </a:r>
          </a:p>
          <a:p>
            <a:pPr marL="342900" lvl="2" indent="0">
              <a:spcAft>
                <a:spcPts val="600"/>
              </a:spcAft>
              <a:buNone/>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complete common field:</a:t>
            </a:r>
          </a:p>
          <a:p>
            <a:pPr marL="342900" lvl="2" indent="0">
              <a:spcAft>
                <a:spcPts val="600"/>
              </a:spcAft>
              <a:buNone/>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p:txBody>
      </p:sp>
      <p:sp>
        <p:nvSpPr>
          <p:cNvPr id="4" name="Trapezoid 3"/>
          <p:cNvSpPr/>
          <p:nvPr/>
        </p:nvSpPr>
        <p:spPr bwMode="auto">
          <a:xfrm>
            <a:off x="3365866" y="2787610"/>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5" name="Trapezoid 4"/>
          <p:cNvSpPr/>
          <p:nvPr/>
        </p:nvSpPr>
        <p:spPr bwMode="auto">
          <a:xfrm>
            <a:off x="3840682" y="2787610"/>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6" name="Trapezoid 5"/>
          <p:cNvSpPr/>
          <p:nvPr/>
        </p:nvSpPr>
        <p:spPr bwMode="auto">
          <a:xfrm>
            <a:off x="4314329" y="2787610"/>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 name="Trapezoid 6"/>
          <p:cNvSpPr/>
          <p:nvPr/>
        </p:nvSpPr>
        <p:spPr bwMode="auto">
          <a:xfrm>
            <a:off x="4785289" y="2787610"/>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Trapezoid 7"/>
          <p:cNvSpPr/>
          <p:nvPr/>
        </p:nvSpPr>
        <p:spPr bwMode="auto">
          <a:xfrm>
            <a:off x="5256010" y="2787610"/>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9" name="Trapezoid 8"/>
          <p:cNvSpPr/>
          <p:nvPr/>
        </p:nvSpPr>
        <p:spPr bwMode="auto">
          <a:xfrm>
            <a:off x="6208067" y="2787610"/>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0" name="Trapezoid 9"/>
          <p:cNvSpPr/>
          <p:nvPr/>
        </p:nvSpPr>
        <p:spPr bwMode="auto">
          <a:xfrm>
            <a:off x="6681714" y="2787610"/>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1" name="Trapezoid 10"/>
          <p:cNvSpPr/>
          <p:nvPr/>
        </p:nvSpPr>
        <p:spPr bwMode="auto">
          <a:xfrm>
            <a:off x="7152674" y="2787610"/>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2" name="Trapezoid 11"/>
          <p:cNvSpPr/>
          <p:nvPr/>
        </p:nvSpPr>
        <p:spPr bwMode="auto">
          <a:xfrm>
            <a:off x="3347210" y="1799445"/>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3" name="Trapezoid 12"/>
          <p:cNvSpPr/>
          <p:nvPr/>
        </p:nvSpPr>
        <p:spPr bwMode="auto">
          <a:xfrm>
            <a:off x="3822026" y="1799445"/>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4" name="Trapezoid 13"/>
          <p:cNvSpPr/>
          <p:nvPr/>
        </p:nvSpPr>
        <p:spPr bwMode="auto">
          <a:xfrm>
            <a:off x="5237354" y="1799445"/>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5" name="Trapezoid 14"/>
          <p:cNvSpPr/>
          <p:nvPr/>
        </p:nvSpPr>
        <p:spPr bwMode="auto">
          <a:xfrm>
            <a:off x="4301479" y="1799445"/>
            <a:ext cx="925835"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Trapezoid 15"/>
          <p:cNvSpPr/>
          <p:nvPr/>
        </p:nvSpPr>
        <p:spPr bwMode="auto">
          <a:xfrm>
            <a:off x="5731864" y="2787610"/>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7" name="Rectangle 16"/>
          <p:cNvSpPr/>
          <p:nvPr/>
        </p:nvSpPr>
        <p:spPr>
          <a:xfrm>
            <a:off x="3277412" y="3143327"/>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RU26-1</a:t>
            </a:r>
            <a:endParaRPr lang="en-US" dirty="0"/>
          </a:p>
        </p:txBody>
      </p:sp>
      <p:sp>
        <p:nvSpPr>
          <p:cNvPr id="18" name="Rectangle 17"/>
          <p:cNvSpPr/>
          <p:nvPr/>
        </p:nvSpPr>
        <p:spPr>
          <a:xfrm>
            <a:off x="4368625" y="3132871"/>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RU52-2</a:t>
            </a:r>
            <a:endParaRPr lang="en-US" dirty="0"/>
          </a:p>
        </p:txBody>
      </p:sp>
      <p:sp>
        <p:nvSpPr>
          <p:cNvPr id="19" name="Rectangle 18"/>
          <p:cNvSpPr/>
          <p:nvPr/>
        </p:nvSpPr>
        <p:spPr>
          <a:xfrm>
            <a:off x="7051905" y="3119768"/>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RU26-9</a:t>
            </a:r>
            <a:endParaRPr lang="en-US" dirty="0"/>
          </a:p>
        </p:txBody>
      </p:sp>
      <p:sp>
        <p:nvSpPr>
          <p:cNvPr id="20" name="Rectangle 19"/>
          <p:cNvSpPr/>
          <p:nvPr/>
        </p:nvSpPr>
        <p:spPr>
          <a:xfrm>
            <a:off x="6099733" y="3143327"/>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RU26-7</a:t>
            </a:r>
            <a:endParaRPr lang="en-US" dirty="0"/>
          </a:p>
        </p:txBody>
      </p:sp>
      <p:sp>
        <p:nvSpPr>
          <p:cNvPr id="21" name="Rectangle 20"/>
          <p:cNvSpPr/>
          <p:nvPr/>
        </p:nvSpPr>
        <p:spPr>
          <a:xfrm>
            <a:off x="3277412" y="2144056"/>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RU26-1</a:t>
            </a:r>
            <a:endParaRPr lang="en-US" dirty="0"/>
          </a:p>
        </p:txBody>
      </p:sp>
      <p:sp>
        <p:nvSpPr>
          <p:cNvPr id="22" name="Rectangle 21"/>
          <p:cNvSpPr/>
          <p:nvPr/>
        </p:nvSpPr>
        <p:spPr>
          <a:xfrm>
            <a:off x="4368625" y="2133600"/>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RU52-2</a:t>
            </a:r>
            <a:endParaRPr lang="en-US" dirty="0"/>
          </a:p>
        </p:txBody>
      </p:sp>
      <p:sp>
        <p:nvSpPr>
          <p:cNvPr id="23" name="Rectangle 22"/>
          <p:cNvSpPr/>
          <p:nvPr/>
        </p:nvSpPr>
        <p:spPr>
          <a:xfrm>
            <a:off x="6814426" y="2129611"/>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RU54-4</a:t>
            </a:r>
            <a:endParaRPr lang="en-US" dirty="0"/>
          </a:p>
        </p:txBody>
      </p:sp>
      <p:sp>
        <p:nvSpPr>
          <p:cNvPr id="24" name="Rectangle 23"/>
          <p:cNvSpPr/>
          <p:nvPr/>
        </p:nvSpPr>
        <p:spPr>
          <a:xfrm>
            <a:off x="5840742" y="2118214"/>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RU52-3</a:t>
            </a:r>
            <a:endParaRPr lang="en-US" dirty="0"/>
          </a:p>
        </p:txBody>
      </p:sp>
      <p:sp>
        <p:nvSpPr>
          <p:cNvPr id="25" name="Trapezoid 24"/>
          <p:cNvSpPr/>
          <p:nvPr/>
        </p:nvSpPr>
        <p:spPr bwMode="auto">
          <a:xfrm>
            <a:off x="5719676" y="1799445"/>
            <a:ext cx="925835"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26" name="Trapezoid 25"/>
          <p:cNvSpPr/>
          <p:nvPr/>
        </p:nvSpPr>
        <p:spPr bwMode="auto">
          <a:xfrm>
            <a:off x="6669280" y="1796806"/>
            <a:ext cx="925835"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pic>
        <p:nvPicPr>
          <p:cNvPr id="2" name="Picture 1"/>
          <p:cNvPicPr>
            <a:picLocks noChangeAspect="1"/>
          </p:cNvPicPr>
          <p:nvPr/>
        </p:nvPicPr>
        <p:blipFill>
          <a:blip r:embed="rId3"/>
          <a:stretch>
            <a:fillRect/>
          </a:stretch>
        </p:blipFill>
        <p:spPr>
          <a:xfrm>
            <a:off x="333376" y="4038600"/>
            <a:ext cx="323116" cy="890106"/>
          </a:xfrm>
          <a:prstGeom prst="rect">
            <a:avLst/>
          </a:prstGeom>
        </p:spPr>
      </p:pic>
      <p:sp>
        <p:nvSpPr>
          <p:cNvPr id="33" name="Left Brace 32"/>
          <p:cNvSpPr/>
          <p:nvPr/>
        </p:nvSpPr>
        <p:spPr bwMode="auto">
          <a:xfrm rot="5400000" flipH="1">
            <a:off x="2670742" y="5301712"/>
            <a:ext cx="152401" cy="1436174"/>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5" name="Left Brace 34"/>
          <p:cNvSpPr/>
          <p:nvPr/>
        </p:nvSpPr>
        <p:spPr bwMode="auto">
          <a:xfrm rot="5400000" flipH="1">
            <a:off x="4226442" y="5241764"/>
            <a:ext cx="169019" cy="1539453"/>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6" name="Left Brace 35"/>
          <p:cNvSpPr/>
          <p:nvPr/>
        </p:nvSpPr>
        <p:spPr bwMode="auto">
          <a:xfrm rot="5400000" flipH="1">
            <a:off x="5679189" y="5421281"/>
            <a:ext cx="152402" cy="1197036"/>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7" name="Left Brace 36"/>
          <p:cNvSpPr/>
          <p:nvPr/>
        </p:nvSpPr>
        <p:spPr bwMode="auto">
          <a:xfrm rot="5400000" flipH="1">
            <a:off x="6796453" y="5577253"/>
            <a:ext cx="152400" cy="885093"/>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43" name="Curved Connector 42"/>
          <p:cNvCxnSpPr/>
          <p:nvPr/>
        </p:nvCxnSpPr>
        <p:spPr bwMode="auto">
          <a:xfrm rot="16200000" flipV="1">
            <a:off x="5034001" y="3443162"/>
            <a:ext cx="2038439" cy="1743238"/>
          </a:xfrm>
          <a:prstGeom prst="curvedConnector3">
            <a:avLst>
              <a:gd name="adj1" fmla="val 50000"/>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44" name="Oval 43"/>
          <p:cNvSpPr/>
          <p:nvPr/>
        </p:nvSpPr>
        <p:spPr bwMode="auto">
          <a:xfrm>
            <a:off x="6735339" y="5513314"/>
            <a:ext cx="627486" cy="46115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5" name="Rectangle 44"/>
          <p:cNvSpPr/>
          <p:nvPr/>
        </p:nvSpPr>
        <p:spPr>
          <a:xfrm>
            <a:off x="2742670" y="1267895"/>
            <a:ext cx="5003293" cy="307777"/>
          </a:xfrm>
          <a:prstGeom prst="rect">
            <a:avLst/>
          </a:prstGeom>
        </p:spPr>
        <p:txBody>
          <a:bodyPr wrap="none">
            <a:spAutoFit/>
          </a:bodyPr>
          <a:lstStyle/>
          <a:p>
            <a:pPr marL="685800" lvl="2" indent="-342900">
              <a:spcAft>
                <a:spcPts val="600"/>
              </a:spcAft>
            </a:pP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1 0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0 0 0 0 1 1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1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1 0 0 0 0 0 0 1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1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0 1 0 0 0 1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1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0 0 1 1 1</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endPar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46" name="Picture 45"/>
          <p:cNvPicPr>
            <a:picLocks noChangeAspect="1"/>
          </p:cNvPicPr>
          <p:nvPr/>
        </p:nvPicPr>
        <p:blipFill>
          <a:blip r:embed="rId4"/>
          <a:stretch>
            <a:fillRect/>
          </a:stretch>
        </p:blipFill>
        <p:spPr>
          <a:xfrm>
            <a:off x="1295400" y="5548996"/>
            <a:ext cx="6231080" cy="377985"/>
          </a:xfrm>
          <a:prstGeom prst="rect">
            <a:avLst/>
          </a:prstGeom>
        </p:spPr>
      </p:pic>
      <p:sp>
        <p:nvSpPr>
          <p:cNvPr id="49" name="Trapezoid 48"/>
          <p:cNvSpPr/>
          <p:nvPr/>
        </p:nvSpPr>
        <p:spPr bwMode="auto">
          <a:xfrm>
            <a:off x="1711294" y="5548996"/>
            <a:ext cx="276256" cy="270922"/>
          </a:xfrm>
          <a:prstGeom prst="trapezoid">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47" name="Rectangle 46"/>
          <p:cNvSpPr/>
          <p:nvPr/>
        </p:nvSpPr>
        <p:spPr>
          <a:xfrm>
            <a:off x="2042138" y="6100835"/>
            <a:ext cx="5320687" cy="307777"/>
          </a:xfrm>
          <a:prstGeom prst="rect">
            <a:avLst/>
          </a:prstGeom>
        </p:spPr>
        <p:txBody>
          <a:bodyPr wrap="none">
            <a:spAutoFit/>
          </a:bodyPr>
          <a:lstStyle/>
          <a:p>
            <a:r>
              <a:rPr lang="en-US" altLang="zh-CN" sz="1400" dirty="0" err="1">
                <a:solidFill>
                  <a:schemeClr val="tx1">
                    <a:lumMod val="75000"/>
                    <a:lumOff val="25000"/>
                  </a:schemeClr>
                </a:solidFill>
                <a:latin typeface="Arial Unicode MS" pitchFamily="34" charset="-128"/>
                <a:ea typeface="Arial Unicode MS" pitchFamily="34" charset="-128"/>
                <a:cs typeface="Arial Unicode MS" pitchFamily="34" charset="-128"/>
              </a:rPr>
              <a:t>RU_allocation</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                MRU_1                 MRU_2           MRU_3 </a:t>
            </a:r>
            <a:endParaRPr lang="en-US" sz="1400" dirty="0"/>
          </a:p>
        </p:txBody>
      </p:sp>
    </p:spTree>
    <p:extLst>
      <p:ext uri="{BB962C8B-B14F-4D97-AF65-F5344CB8AC3E}">
        <p14:creationId xmlns:p14="http://schemas.microsoft.com/office/powerpoint/2010/main" val="6198104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914400" y="2819400"/>
            <a:ext cx="7772400" cy="609600"/>
          </a:xfrm>
        </p:spPr>
        <p:txBody>
          <a:bodyPr/>
          <a:lstStyle/>
          <a:p>
            <a:r>
              <a:rPr lang="en-US" dirty="0" smtClean="0"/>
              <a:t>Assisting Slides</a:t>
            </a:r>
            <a:endParaRPr lang="en-US" dirty="0"/>
          </a:p>
        </p:txBody>
      </p:sp>
    </p:spTree>
    <p:extLst>
      <p:ext uri="{BB962C8B-B14F-4D97-AF65-F5344CB8AC3E}">
        <p14:creationId xmlns:p14="http://schemas.microsoft.com/office/powerpoint/2010/main" val="481262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Assumptions for MRU</a:t>
            </a:r>
            <a:endParaRPr lang="en-US" dirty="0">
              <a:solidFill>
                <a:schemeClr val="tx1"/>
              </a:solidFill>
            </a:endParaRPr>
          </a:p>
        </p:txBody>
      </p:sp>
      <p:sp>
        <p:nvSpPr>
          <p:cNvPr id="5123" name="Rectangle 3"/>
          <p:cNvSpPr>
            <a:spLocks noGrp="1" noChangeArrowheads="1"/>
          </p:cNvSpPr>
          <p:nvPr>
            <p:ph type="body" idx="1"/>
          </p:nvPr>
        </p:nvSpPr>
        <p:spPr>
          <a:xfrm>
            <a:off x="228600" y="1676400"/>
            <a:ext cx="8534400" cy="4876800"/>
          </a:xfrm>
          <a:noFill/>
          <a:ln/>
        </p:spPr>
        <p:txBody>
          <a:bodyPr>
            <a:noAutofit/>
          </a:bodyPr>
          <a:lstStyle/>
          <a:p>
            <a:pPr>
              <a:spcAft>
                <a:spcPts val="600"/>
              </a:spcAft>
            </a:pPr>
            <a:r>
              <a:rPr lang="en-US" altLang="zh-CN" sz="1600" b="0" kern="1200" dirty="0" smtClean="0">
                <a:solidFill>
                  <a:srgbClr val="00B050"/>
                </a:solidFill>
                <a:latin typeface="Arial Unicode MS" pitchFamily="34" charset="-128"/>
                <a:ea typeface="Arial Unicode MS" pitchFamily="34" charset="-128"/>
                <a:cs typeface="Arial Unicode MS" pitchFamily="34" charset="-128"/>
              </a:rPr>
              <a:t>A single FEC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with the same parameters (MCS, coding, N_SS etc.) shall be assigned to a STA allocated with an MRU</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RUs and large RUs shall not be aggregated to the same MRU allocation</a:t>
            </a:r>
            <a:endPar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RUs shall not be aggregated across multiple 20MHz channels</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As also suggested in [3], we do </a:t>
            </a:r>
            <a:r>
              <a:rPr lang="en-US" sz="1600" b="0" kern="1200" dirty="0" smtClean="0">
                <a:solidFill>
                  <a:srgbClr val="00B050"/>
                </a:solidFill>
                <a:latin typeface="Arial Unicode MS" pitchFamily="34" charset="-128"/>
                <a:ea typeface="Arial Unicode MS" pitchFamily="34" charset="-128"/>
                <a:cs typeface="Arial Unicode MS" pitchFamily="34" charset="-128"/>
              </a:rPr>
              <a:t>not limit the MRUs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of small RUs to be comprised only of </a:t>
            </a:r>
            <a:r>
              <a:rPr lang="en-US" sz="1600" b="0" kern="1200" dirty="0" smtClean="0">
                <a:solidFill>
                  <a:srgbClr val="00B050"/>
                </a:solidFill>
                <a:latin typeface="Arial Unicode MS" pitchFamily="34" charset="-128"/>
                <a:ea typeface="Arial Unicode MS" pitchFamily="34" charset="-128"/>
                <a:cs typeface="Arial Unicode MS" pitchFamily="34" charset="-128"/>
              </a:rPr>
              <a:t>contiguous RUs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because some schedulers</a:t>
            </a:r>
            <a:b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allocate </a:t>
            </a:r>
            <a:r>
              <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RUs based on SNR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e.g.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CQI</a:t>
            </a:r>
            <a:b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feedback</a:t>
            </a:r>
            <a:r>
              <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and these would benefit from </a:t>
            </a:r>
            <a:b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using any </a:t>
            </a:r>
            <a:r>
              <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combination of MRU</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imulation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results show that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combining</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best RU26 to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an RU&gt;26,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to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form</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an MRU,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yields relatively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low SNR gain;</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combining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best R</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U26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to a given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RU26</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gives a much higher SNR gain</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Therefore, combining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RU26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with RU&gt;26 may be</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defined only if the overhead is reasonable</a:t>
            </a: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endPar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endPar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57" name="Picture 1"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199" y="3276600"/>
            <a:ext cx="4172209" cy="3154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6742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Assumptions for EHT-SIG</a:t>
            </a:r>
            <a:endParaRPr lang="en-US" dirty="0">
              <a:solidFill>
                <a:schemeClr val="tx1"/>
              </a:solidFill>
            </a:endParaRPr>
          </a:p>
        </p:txBody>
      </p:sp>
      <p:sp>
        <p:nvSpPr>
          <p:cNvPr id="5123" name="Rectangle 3"/>
          <p:cNvSpPr>
            <a:spLocks noGrp="1" noChangeArrowheads="1"/>
          </p:cNvSpPr>
          <p:nvPr>
            <p:ph type="body" idx="1"/>
          </p:nvPr>
        </p:nvSpPr>
        <p:spPr>
          <a:xfrm>
            <a:off x="228600" y="1600200"/>
            <a:ext cx="7620000" cy="3962400"/>
          </a:xfrm>
          <a:noFill/>
          <a:ln/>
        </p:spPr>
        <p:txBody>
          <a:bodyPr>
            <a:noAutofit/>
          </a:bodyPr>
          <a:lstStyle/>
          <a:p>
            <a:pPr>
              <a:spcAft>
                <a:spcPts val="600"/>
              </a:spcAft>
            </a:pPr>
            <a:r>
              <a:rPr lang="en-US" altLang="zh-CN"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EHT-SIG </a:t>
            </a:r>
            <a:r>
              <a:rPr lang="en-US" altLang="zh-CN"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successor </a:t>
            </a:r>
            <a:r>
              <a:rPr lang="en-US" altLang="zh-CN"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of HE-SIG-B) shall have 2 </a:t>
            </a:r>
            <a:r>
              <a:rPr lang="en-US" altLang="zh-CN"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fields: </a:t>
            </a:r>
            <a:r>
              <a:rPr lang="en-US" altLang="zh-CN"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common field and user-specific </a:t>
            </a:r>
            <a:r>
              <a:rPr lang="en-US" altLang="zh-CN"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field; both fields purposed shall be similar to 11ax</a:t>
            </a:r>
          </a:p>
          <a:p>
            <a:pPr>
              <a:spcAft>
                <a:spcPts val="600"/>
              </a:spcAft>
            </a:pP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structure of EHT-SIG being comprised of </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common </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part and </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user-specific </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part passed </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motion</a:t>
            </a:r>
            <a:endPar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User field length either remains 21 bits as in 11ax or is changed to a different but predefined number in order to avoid indicating it in U-SIG</a:t>
            </a:r>
          </a:p>
          <a:p>
            <a:pPr>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 11ax, the SIG-B user-fields are decoded in a chronological order; changing this in 11be would open possibilities for MRU signaling but it would increase the complexity of the EHT-SIG</a:t>
            </a:r>
          </a:p>
          <a:p>
            <a:pPr>
              <a:spcAft>
                <a:spcPts val="600"/>
              </a:spcAft>
            </a:pP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MRUs comprised of RUs&lt;106 will not support MU-MIMO</a:t>
            </a:r>
          </a:p>
        </p:txBody>
      </p:sp>
    </p:spTree>
    <p:extLst>
      <p:ext uri="{BB962C8B-B14F-4D97-AF65-F5344CB8AC3E}">
        <p14:creationId xmlns:p14="http://schemas.microsoft.com/office/powerpoint/2010/main" val="2670159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#1</a:t>
            </a:r>
            <a:endParaRPr lang="en-US" dirty="0">
              <a:solidFill>
                <a:schemeClr val="tx1"/>
              </a:solidFill>
            </a:endParaRPr>
          </a:p>
        </p:txBody>
      </p:sp>
      <p:sp>
        <p:nvSpPr>
          <p:cNvPr id="5123" name="Rectangle 3"/>
          <p:cNvSpPr>
            <a:spLocks noGrp="1" noChangeArrowheads="1"/>
          </p:cNvSpPr>
          <p:nvPr>
            <p:ph type="body" idx="1"/>
          </p:nvPr>
        </p:nvSpPr>
        <p:spPr>
          <a:xfrm>
            <a:off x="228600" y="1213555"/>
            <a:ext cx="8534400" cy="3200369"/>
          </a:xfrm>
          <a:noFill/>
          <a:ln/>
        </p:spPr>
        <p:txBody>
          <a:bodyPr>
            <a:noAutofit/>
          </a:bodyPr>
          <a:lstStyle/>
          <a:p>
            <a:pPr marL="0" lvl="1" indent="0">
              <a:spcAft>
                <a:spcPts val="600"/>
              </a:spcAft>
              <a:buNone/>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EHT-SIG user-specific field is </a:t>
            </a:r>
            <a:r>
              <a:rPr lang="en-US" altLang="zh-CN" sz="1600" b="1"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slightly</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modified to allow MRU signaling</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first user-field content remains </a:t>
            </a:r>
            <a:r>
              <a:rPr lang="en-US" altLang="zh-CN" sz="1600" b="0" kern="1200" dirty="0">
                <a:solidFill>
                  <a:srgbClr val="00B050"/>
                </a:solidFill>
                <a:latin typeface="Arial Unicode MS" pitchFamily="34" charset="-128"/>
                <a:ea typeface="Arial Unicode MS" pitchFamily="34" charset="-128"/>
                <a:cs typeface="Arial Unicode MS" pitchFamily="34" charset="-128"/>
              </a:rPr>
              <a:t>similar to the 11ax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user-field (additional bit/bits may be added to support e.g. 16SS)</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other user-fields are placed according to their locations as in 11ax, however their content is modified: </a:t>
            </a:r>
          </a:p>
          <a:p>
            <a:pPr lvl="1">
              <a:spcAft>
                <a:spcPts val="600"/>
              </a:spcAft>
            </a:pP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the first 11bits remain the same for STA_ID</a:t>
            </a:r>
          </a:p>
          <a:p>
            <a:pPr lvl="1">
              <a:spcAft>
                <a:spcPts val="600"/>
              </a:spcAft>
            </a:pP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The remaining bits shall have new content related to MRU</a:t>
            </a:r>
          </a:p>
          <a:p>
            <a:pPr>
              <a:spcAft>
                <a:spcPts val="600"/>
              </a:spcAft>
            </a:pPr>
            <a:r>
              <a:rPr lang="en-US" altLang="zh-CN" sz="1600" b="0" kern="1200">
                <a:solidFill>
                  <a:schemeClr val="tx1">
                    <a:lumMod val="75000"/>
                    <a:lumOff val="25000"/>
                  </a:schemeClr>
                </a:solidFill>
                <a:latin typeface="Arial Unicode MS" pitchFamily="34" charset="-128"/>
                <a:ea typeface="Arial Unicode MS" pitchFamily="34" charset="-128"/>
                <a:cs typeface="Arial Unicode MS" pitchFamily="34" charset="-128"/>
              </a:rPr>
              <a:t>A STA shall know if an MRU is assigned to it after it decodes EHT-SIG; thus no need for special signaling for MRU user-field</a:t>
            </a:r>
          </a:p>
          <a:p>
            <a:pPr lvl="1">
              <a:spcAft>
                <a:spcPts val="600"/>
              </a:spcAft>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7" name="Rectangle 56"/>
          <p:cNvSpPr/>
          <p:nvPr/>
        </p:nvSpPr>
        <p:spPr bwMode="auto">
          <a:xfrm>
            <a:off x="2124953"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8" name="Rectangle 57"/>
          <p:cNvSpPr/>
          <p:nvPr/>
        </p:nvSpPr>
        <p:spPr bwMode="auto">
          <a:xfrm>
            <a:off x="30337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9" name="Rectangle 58"/>
          <p:cNvSpPr/>
          <p:nvPr/>
        </p:nvSpPr>
        <p:spPr bwMode="auto">
          <a:xfrm>
            <a:off x="39481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0" name="Rectangle 59"/>
          <p:cNvSpPr/>
          <p:nvPr/>
        </p:nvSpPr>
        <p:spPr bwMode="auto">
          <a:xfrm>
            <a:off x="48625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1" name="Rectangle 60"/>
          <p:cNvSpPr/>
          <p:nvPr/>
        </p:nvSpPr>
        <p:spPr bwMode="auto">
          <a:xfrm>
            <a:off x="57769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2" name="Rectangle 61"/>
          <p:cNvSpPr/>
          <p:nvPr/>
        </p:nvSpPr>
        <p:spPr bwMode="auto">
          <a:xfrm>
            <a:off x="66913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3" name="Rectangle 62"/>
          <p:cNvSpPr/>
          <p:nvPr/>
        </p:nvSpPr>
        <p:spPr bwMode="auto">
          <a:xfrm>
            <a:off x="76057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4" name="Rectangle 63"/>
          <p:cNvSpPr/>
          <p:nvPr/>
        </p:nvSpPr>
        <p:spPr bwMode="auto">
          <a:xfrm>
            <a:off x="1204909"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5" name="Rectangle 64"/>
          <p:cNvSpPr/>
          <p:nvPr/>
        </p:nvSpPr>
        <p:spPr>
          <a:xfrm>
            <a:off x="1058152" y="5693793"/>
            <a:ext cx="1219201" cy="646331"/>
          </a:xfrm>
          <a:prstGeom prst="rect">
            <a:avLst/>
          </a:prstGeom>
        </p:spPr>
        <p:txBody>
          <a:bodyPr wrap="square">
            <a:spAutoFit/>
          </a:bodyPr>
          <a:lstStyle/>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66" name="Rectangle 65"/>
          <p:cNvSpPr/>
          <p:nvPr/>
        </p:nvSpPr>
        <p:spPr bwMode="auto">
          <a:xfrm>
            <a:off x="7621115" y="434644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67" name="Rectangle 66"/>
          <p:cNvSpPr/>
          <p:nvPr/>
        </p:nvSpPr>
        <p:spPr bwMode="auto">
          <a:xfrm>
            <a:off x="7621580" y="465930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68" name="Rectangle 67"/>
          <p:cNvSpPr/>
          <p:nvPr/>
        </p:nvSpPr>
        <p:spPr>
          <a:xfrm>
            <a:off x="7760710" y="430361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69" name="Rectangle 68"/>
          <p:cNvSpPr/>
          <p:nvPr/>
        </p:nvSpPr>
        <p:spPr>
          <a:xfrm>
            <a:off x="7754291" y="461138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70" name="Rectangle 69"/>
          <p:cNvSpPr/>
          <p:nvPr/>
        </p:nvSpPr>
        <p:spPr>
          <a:xfrm>
            <a:off x="2119309" y="5693793"/>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71" name="Rectangle 70"/>
          <p:cNvSpPr/>
          <p:nvPr/>
        </p:nvSpPr>
        <p:spPr>
          <a:xfrm>
            <a:off x="3009130" y="5691918"/>
            <a:ext cx="1219201" cy="461665"/>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rgbClr val="00B050"/>
                </a:solidFill>
                <a:latin typeface="Arial Unicode MS" pitchFamily="34" charset="-128"/>
                <a:ea typeface="Arial Unicode MS" pitchFamily="34" charset="-128"/>
                <a:cs typeface="Arial Unicode MS" pitchFamily="34" charset="-128"/>
              </a:rPr>
              <a:t>New content</a:t>
            </a:r>
            <a:endParaRPr lang="en-US" dirty="0">
              <a:solidFill>
                <a:srgbClr val="00B050"/>
              </a:solidFill>
            </a:endParaRPr>
          </a:p>
        </p:txBody>
      </p:sp>
      <p:sp>
        <p:nvSpPr>
          <p:cNvPr id="72" name="Rectangle 71"/>
          <p:cNvSpPr/>
          <p:nvPr/>
        </p:nvSpPr>
        <p:spPr>
          <a:xfrm>
            <a:off x="3954756" y="5732354"/>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73" name="Rectangle 72"/>
          <p:cNvSpPr/>
          <p:nvPr/>
        </p:nvSpPr>
        <p:spPr>
          <a:xfrm>
            <a:off x="6707616" y="5701845"/>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74" name="Rectangle 73"/>
          <p:cNvSpPr/>
          <p:nvPr/>
        </p:nvSpPr>
        <p:spPr>
          <a:xfrm>
            <a:off x="5814160" y="5691918"/>
            <a:ext cx="1219201" cy="646331"/>
          </a:xfrm>
          <a:prstGeom prst="rect">
            <a:avLst/>
          </a:prstGeom>
        </p:spPr>
        <p:txBody>
          <a:bodyPr wrap="square">
            <a:spAutoFit/>
          </a:bodyPr>
          <a:lstStyle/>
          <a:p>
            <a:r>
              <a:rPr lang="en-US" altLang="zh-CN" dirty="0">
                <a:solidFill>
                  <a:srgbClr val="00B0F0"/>
                </a:solidFill>
                <a:latin typeface="Arial Unicode MS" pitchFamily="34" charset="-128"/>
                <a:ea typeface="Arial Unicode MS" pitchFamily="34" charset="-128"/>
                <a:cs typeface="Arial Unicode MS" pitchFamily="34" charset="-128"/>
              </a:rPr>
              <a:t>STA2_ID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75" name="Rectangle 74"/>
          <p:cNvSpPr/>
          <p:nvPr/>
        </p:nvSpPr>
        <p:spPr>
          <a:xfrm>
            <a:off x="7605630" y="5691918"/>
            <a:ext cx="1219201" cy="461665"/>
          </a:xfrm>
          <a:prstGeom prst="rect">
            <a:avLst/>
          </a:prstGeom>
        </p:spPr>
        <p:txBody>
          <a:bodyPr wrap="square">
            <a:spAutoFit/>
          </a:bodyPr>
          <a:lstStyle/>
          <a:p>
            <a:r>
              <a:rPr lang="en-US" altLang="zh-CN" dirty="0" smtClean="0">
                <a:solidFill>
                  <a:srgbClr val="00B0F0"/>
                </a:solidFill>
                <a:latin typeface="Arial Unicode MS" pitchFamily="34" charset="-128"/>
                <a:ea typeface="Arial Unicode MS" pitchFamily="34" charset="-128"/>
                <a:cs typeface="Arial Unicode MS" pitchFamily="34" charset="-128"/>
              </a:rPr>
              <a:t>STA2_ID</a:t>
            </a:r>
          </a:p>
          <a:p>
            <a:r>
              <a:rPr lang="en-US" altLang="zh-CN" dirty="0">
                <a:solidFill>
                  <a:srgbClr val="00B050"/>
                </a:solidFill>
                <a:latin typeface="Arial Unicode MS" pitchFamily="34" charset="-128"/>
                <a:ea typeface="Arial Unicode MS" pitchFamily="34" charset="-128"/>
                <a:cs typeface="Arial Unicode MS" pitchFamily="34" charset="-128"/>
              </a:rPr>
              <a:t>New content</a:t>
            </a:r>
            <a:endParaRPr lang="en-US" dirty="0">
              <a:solidFill>
                <a:srgbClr val="00B050"/>
              </a:solidFill>
            </a:endParaRPr>
          </a:p>
        </p:txBody>
      </p:sp>
      <p:sp>
        <p:nvSpPr>
          <p:cNvPr id="76" name="Rectangle 75"/>
          <p:cNvSpPr/>
          <p:nvPr/>
        </p:nvSpPr>
        <p:spPr>
          <a:xfrm>
            <a:off x="1421543" y="5368814"/>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UF1</a:t>
            </a:r>
            <a:endParaRPr lang="en-US" dirty="0"/>
          </a:p>
        </p:txBody>
      </p:sp>
      <p:sp>
        <p:nvSpPr>
          <p:cNvPr id="77" name="Rectangle 76"/>
          <p:cNvSpPr/>
          <p:nvPr/>
        </p:nvSpPr>
        <p:spPr>
          <a:xfrm>
            <a:off x="2353553" y="5378694"/>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UF2</a:t>
            </a:r>
            <a:endParaRPr lang="en-US" dirty="0"/>
          </a:p>
        </p:txBody>
      </p:sp>
      <p:sp>
        <p:nvSpPr>
          <p:cNvPr id="78" name="Rectangle 77"/>
          <p:cNvSpPr/>
          <p:nvPr/>
        </p:nvSpPr>
        <p:spPr>
          <a:xfrm>
            <a:off x="78929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UF8</a:t>
            </a:r>
            <a:endParaRPr lang="en-US" dirty="0"/>
          </a:p>
        </p:txBody>
      </p:sp>
      <p:sp>
        <p:nvSpPr>
          <p:cNvPr id="79" name="Rectangle 78"/>
          <p:cNvSpPr/>
          <p:nvPr/>
        </p:nvSpPr>
        <p:spPr>
          <a:xfrm>
            <a:off x="69023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UF7</a:t>
            </a:r>
            <a:endParaRPr lang="en-US" dirty="0"/>
          </a:p>
        </p:txBody>
      </p:sp>
      <p:sp>
        <p:nvSpPr>
          <p:cNvPr id="80" name="Rectangle 79"/>
          <p:cNvSpPr/>
          <p:nvPr/>
        </p:nvSpPr>
        <p:spPr>
          <a:xfrm>
            <a:off x="60641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UF6</a:t>
            </a:r>
            <a:endParaRPr lang="en-US" dirty="0"/>
          </a:p>
        </p:txBody>
      </p:sp>
      <p:sp>
        <p:nvSpPr>
          <p:cNvPr id="81" name="Rectangle 80"/>
          <p:cNvSpPr/>
          <p:nvPr/>
        </p:nvSpPr>
        <p:spPr>
          <a:xfrm>
            <a:off x="50735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UF5</a:t>
            </a:r>
            <a:endParaRPr lang="en-US" dirty="0"/>
          </a:p>
        </p:txBody>
      </p:sp>
      <p:sp>
        <p:nvSpPr>
          <p:cNvPr id="82" name="Rectangle 81"/>
          <p:cNvSpPr/>
          <p:nvPr/>
        </p:nvSpPr>
        <p:spPr>
          <a:xfrm>
            <a:off x="417671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UF4</a:t>
            </a:r>
            <a:endParaRPr lang="en-US" dirty="0"/>
          </a:p>
        </p:txBody>
      </p:sp>
      <p:sp>
        <p:nvSpPr>
          <p:cNvPr id="83" name="Rectangle 82"/>
          <p:cNvSpPr/>
          <p:nvPr/>
        </p:nvSpPr>
        <p:spPr>
          <a:xfrm>
            <a:off x="32447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UF3</a:t>
            </a:r>
            <a:endParaRPr lang="en-US" dirty="0"/>
          </a:p>
        </p:txBody>
      </p:sp>
      <p:sp>
        <p:nvSpPr>
          <p:cNvPr id="85" name="Rectangle 84"/>
          <p:cNvSpPr/>
          <p:nvPr/>
        </p:nvSpPr>
        <p:spPr>
          <a:xfrm>
            <a:off x="20605" y="4691346"/>
            <a:ext cx="2739853" cy="461665"/>
          </a:xfrm>
          <a:prstGeom prst="rect">
            <a:avLst/>
          </a:prstGeom>
        </p:spPr>
        <p:txBody>
          <a:bodyPr wrap="none">
            <a:spAutoFit/>
          </a:bodyPr>
          <a:lstStyle/>
          <a:p>
            <a:r>
              <a:rPr lang="en-US" dirty="0" err="1" smtClean="0">
                <a:solidFill>
                  <a:srgbClr val="000000"/>
                </a:solidFill>
                <a:latin typeface="Times New Roman" panose="02020603050405020304" pitchFamily="18" charset="0"/>
              </a:rPr>
              <a:t>RU_Allocation</a:t>
            </a:r>
            <a:r>
              <a:rPr lang="en-US" dirty="0" smtClean="0">
                <a:solidFill>
                  <a:srgbClr val="000000"/>
                </a:solidFill>
                <a:latin typeface="Times New Roman" panose="02020603050405020304" pitchFamily="18" charset="0"/>
              </a:rPr>
              <a:t> Subfield = 00000100 </a:t>
            </a:r>
          </a:p>
          <a:p>
            <a:r>
              <a:rPr lang="en-US" dirty="0" smtClean="0">
                <a:solidFill>
                  <a:srgbClr val="000000"/>
                </a:solidFill>
                <a:latin typeface="Times New Roman" panose="02020603050405020304" pitchFamily="18" charset="0"/>
              </a:rPr>
              <a:t>(No change required for MRU signaling)</a:t>
            </a:r>
            <a:endParaRPr lang="en-US" dirty="0"/>
          </a:p>
        </p:txBody>
      </p:sp>
      <p:sp>
        <p:nvSpPr>
          <p:cNvPr id="88" name="Rectangle 87"/>
          <p:cNvSpPr/>
          <p:nvPr/>
        </p:nvSpPr>
        <p:spPr>
          <a:xfrm>
            <a:off x="4800600" y="5693792"/>
            <a:ext cx="1219201" cy="461665"/>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a:solidFill>
                  <a:srgbClr val="00B050"/>
                </a:solidFill>
                <a:latin typeface="Arial Unicode MS" pitchFamily="34" charset="-128"/>
                <a:ea typeface="Arial Unicode MS" pitchFamily="34" charset="-128"/>
                <a:cs typeface="Arial Unicode MS" pitchFamily="34" charset="-128"/>
              </a:rPr>
              <a:t>New content</a:t>
            </a:r>
            <a:endParaRPr lang="en-US" dirty="0">
              <a:solidFill>
                <a:srgbClr val="00B050"/>
              </a:solidFill>
            </a:endParaRPr>
          </a:p>
        </p:txBody>
      </p:sp>
      <p:pic>
        <p:nvPicPr>
          <p:cNvPr id="51" name="Picture 50"/>
          <p:cNvPicPr>
            <a:picLocks noChangeAspect="1"/>
          </p:cNvPicPr>
          <p:nvPr/>
        </p:nvPicPr>
        <p:blipFill>
          <a:blip r:embed="rId3"/>
          <a:stretch>
            <a:fillRect/>
          </a:stretch>
        </p:blipFill>
        <p:spPr>
          <a:xfrm>
            <a:off x="2801948" y="4714563"/>
            <a:ext cx="4126767" cy="676715"/>
          </a:xfrm>
          <a:prstGeom prst="rect">
            <a:avLst/>
          </a:prstGeom>
        </p:spPr>
      </p:pic>
    </p:spTree>
    <p:extLst>
      <p:ext uri="{BB962C8B-B14F-4D97-AF65-F5344CB8AC3E}">
        <p14:creationId xmlns:p14="http://schemas.microsoft.com/office/powerpoint/2010/main" val="806233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#2</a:t>
            </a:r>
            <a:endParaRPr lang="en-US" dirty="0">
              <a:solidFill>
                <a:schemeClr val="tx1"/>
              </a:solidFill>
            </a:endParaRPr>
          </a:p>
        </p:txBody>
      </p:sp>
      <p:sp>
        <p:nvSpPr>
          <p:cNvPr id="5123" name="Rectangle 3"/>
          <p:cNvSpPr>
            <a:spLocks noGrp="1" noChangeArrowheads="1"/>
          </p:cNvSpPr>
          <p:nvPr>
            <p:ph type="body" idx="1"/>
          </p:nvPr>
        </p:nvSpPr>
        <p:spPr>
          <a:xfrm>
            <a:off x="228600" y="1219200"/>
            <a:ext cx="8534400" cy="4343400"/>
          </a:xfrm>
          <a:noFill/>
          <a:ln/>
        </p:spPr>
        <p:txBody>
          <a:bodyPr>
            <a:normAutofit/>
          </a:bodyPr>
          <a:lstStyle/>
          <a:p>
            <a:pPr marL="0" lvl="1" indent="0">
              <a:spcAft>
                <a:spcPts val="1800"/>
              </a:spcAft>
              <a:buNone/>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EHT-SIG shall be </a:t>
            </a:r>
            <a:r>
              <a:rPr lang="en-US" altLang="zh-CN" sz="1600" b="1" u="sng" kern="1200" dirty="0" smtClean="0">
                <a:solidFill>
                  <a:srgbClr val="00B050"/>
                </a:solidFill>
                <a:latin typeface="Arial Unicode MS" pitchFamily="34" charset="-128"/>
                <a:ea typeface="Arial Unicode MS" pitchFamily="34" charset="-128"/>
                <a:cs typeface="Arial Unicode MS" pitchFamily="34" charset="-128"/>
              </a:rPr>
              <a:t>significantly</a:t>
            </a:r>
            <a:r>
              <a:rPr lang="en-US" altLang="zh-CN" sz="1600" b="1"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modified to allow MRU signaling in an efficient manner </a:t>
            </a: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1800"/>
              </a:spcAft>
              <a:buChar char="•"/>
            </a:pP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MRUs will be signaled in a separate subfield within the user-specific field </a:t>
            </a:r>
          </a:p>
          <a:p>
            <a:pPr marL="342900" lvl="1" indent="-342900">
              <a:spcAft>
                <a:spcPts val="1800"/>
              </a:spcAft>
              <a:buChar char="•"/>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common field</a:t>
            </a:r>
          </a:p>
          <a:p>
            <a:pPr marL="685800" lvl="2" indent="-342900">
              <a:spcAft>
                <a:spcPts val="18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Add 2 new sub-fields to the EHT-SIG common field</a:t>
            </a:r>
          </a:p>
          <a:p>
            <a:pPr marL="685800" lvl="2" indent="-342900">
              <a:spcAft>
                <a:spcPts val="1800"/>
              </a:spcAft>
              <a:buClr>
                <a:schemeClr val="tx1"/>
              </a:buClr>
            </a:pPr>
            <a:r>
              <a:rPr lang="en-US" altLang="zh-CN" sz="1400" kern="1200" dirty="0" smtClean="0">
                <a:solidFill>
                  <a:srgbClr val="00B050"/>
                </a:solidFill>
                <a:latin typeface="Arial Unicode MS" pitchFamily="34" charset="-128"/>
                <a:ea typeface="Arial Unicode MS" pitchFamily="34" charset="-128"/>
                <a:cs typeface="Arial Unicode MS" pitchFamily="34" charset="-128"/>
              </a:rPr>
              <a:t>N_MRU_1</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(N x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Nb</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bits) – this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field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indicates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how many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MRU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allocation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(26/52/106) exist in the corresponding 20MHz channel</a:t>
            </a:r>
          </a:p>
          <a:p>
            <a:pPr marL="1028700" lvl="3" indent="-342900">
              <a:spcAft>
                <a:spcPts val="1800"/>
              </a:spcAft>
              <a:buClr>
                <a:schemeClr val="tx1"/>
              </a:buClr>
            </a:pPr>
            <a:r>
              <a:rPr lang="en-US" altLang="zh-CN" sz="12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Nb</a:t>
            </a: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may be either 1 or 2; we suggest to limit the number of MRUs per 20MHz to 2; more than this seems too complex and redundant</a:t>
            </a:r>
          </a:p>
          <a:p>
            <a:pPr marL="685800" lvl="2" indent="-342900">
              <a:spcAft>
                <a:spcPts val="1800"/>
              </a:spcAft>
              <a:buClr>
                <a:schemeClr val="tx1"/>
              </a:buClr>
            </a:pPr>
            <a:r>
              <a:rPr lang="en-US" altLang="zh-CN" sz="1400" kern="1200" dirty="0" smtClean="0">
                <a:solidFill>
                  <a:srgbClr val="00B050"/>
                </a:solidFill>
                <a:latin typeface="Arial Unicode MS" pitchFamily="34" charset="-128"/>
                <a:ea typeface="Arial Unicode MS" pitchFamily="34" charset="-128"/>
                <a:cs typeface="Arial Unicode MS" pitchFamily="34" charset="-128"/>
              </a:rPr>
              <a:t>N_MRU_2</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(2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bits</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 this field indicates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how many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large MRU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allocation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(242/484/996)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exist in the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entire BW</a:t>
            </a: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1800"/>
              </a:spcAft>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18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9" name="Rectangle 8"/>
          <p:cNvSpPr/>
          <p:nvPr/>
        </p:nvSpPr>
        <p:spPr bwMode="auto">
          <a:xfrm>
            <a:off x="3352803" y="5181600"/>
            <a:ext cx="17330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p:cNvSpPr/>
          <p:nvPr/>
        </p:nvSpPr>
        <p:spPr bwMode="auto">
          <a:xfrm>
            <a:off x="6824304" y="5181600"/>
            <a:ext cx="164282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p:cNvSpPr/>
          <p:nvPr/>
        </p:nvSpPr>
        <p:spPr bwMode="auto">
          <a:xfrm>
            <a:off x="533400" y="5181600"/>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p:cNvSpPr/>
          <p:nvPr/>
        </p:nvSpPr>
        <p:spPr>
          <a:xfrm>
            <a:off x="750035" y="5209402"/>
            <a:ext cx="253787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RU Allocation Subfield (Nx8/9 bits)</a:t>
            </a:r>
            <a:endParaRPr lang="en-US" dirty="0"/>
          </a:p>
        </p:txBody>
      </p:sp>
      <p:sp>
        <p:nvSpPr>
          <p:cNvPr id="20" name="Rectangle 19"/>
          <p:cNvSpPr/>
          <p:nvPr/>
        </p:nvSpPr>
        <p:spPr>
          <a:xfrm>
            <a:off x="3485620" y="5209402"/>
            <a:ext cx="1694695"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N_MRU_1 (</a:t>
            </a:r>
            <a:r>
              <a:rPr lang="en-US" altLang="zh-CN"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NxNb</a:t>
            </a: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 bits)</a:t>
            </a:r>
            <a:endParaRPr lang="en-US" dirty="0"/>
          </a:p>
        </p:txBody>
      </p:sp>
      <p:sp>
        <p:nvSpPr>
          <p:cNvPr id="26" name="Rectangle 25"/>
          <p:cNvSpPr/>
          <p:nvPr/>
        </p:nvSpPr>
        <p:spPr>
          <a:xfrm>
            <a:off x="6916709" y="5229581"/>
            <a:ext cx="155042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endParaRPr lang="en-US" dirty="0"/>
          </a:p>
        </p:txBody>
      </p:sp>
      <p:sp>
        <p:nvSpPr>
          <p:cNvPr id="27" name="Rectangle 26"/>
          <p:cNvSpPr/>
          <p:nvPr/>
        </p:nvSpPr>
        <p:spPr bwMode="auto">
          <a:xfrm>
            <a:off x="5085820" y="5181600"/>
            <a:ext cx="17330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 name="Rectangle 27"/>
          <p:cNvSpPr/>
          <p:nvPr/>
        </p:nvSpPr>
        <p:spPr>
          <a:xfrm>
            <a:off x="5218637" y="5209402"/>
            <a:ext cx="139653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N_MRU_2 (2 bits)</a:t>
            </a:r>
            <a:endParaRPr lang="en-US" dirty="0"/>
          </a:p>
        </p:txBody>
      </p:sp>
      <p:sp>
        <p:nvSpPr>
          <p:cNvPr id="15" name="Rectangle 14"/>
          <p:cNvSpPr/>
          <p:nvPr/>
        </p:nvSpPr>
        <p:spPr bwMode="auto">
          <a:xfrm>
            <a:off x="533400" y="6019800"/>
            <a:ext cx="11430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RA Subfield</a:t>
            </a:r>
            <a:endParaRPr lang="en-US" dirty="0"/>
          </a:p>
        </p:txBody>
      </p:sp>
      <p:sp>
        <p:nvSpPr>
          <p:cNvPr id="16" name="Rectangle 15"/>
          <p:cNvSpPr/>
          <p:nvPr/>
        </p:nvSpPr>
        <p:spPr bwMode="auto">
          <a:xfrm>
            <a:off x="1676401" y="6019941"/>
            <a:ext cx="9144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a:solidFill>
                  <a:schemeClr val="tx1">
                    <a:lumMod val="75000"/>
                    <a:lumOff val="25000"/>
                  </a:schemeClr>
                </a:solidFill>
                <a:latin typeface="Arial Unicode MS" pitchFamily="34" charset="-128"/>
                <a:ea typeface="Arial Unicode MS" pitchFamily="34" charset="-128"/>
                <a:cs typeface="Arial Unicode MS" pitchFamily="34" charset="-128"/>
              </a:rPr>
              <a:t>N_MRU_1</a:t>
            </a:r>
            <a:endParaRPr kumimoji="0" lang="en-US" sz="1200" b="0" i="0" u="none" strike="noStrike" cap="none" normalizeH="0" baseline="0">
              <a:ln>
                <a:noFill/>
              </a:ln>
              <a:solidFill>
                <a:schemeClr val="tx1"/>
              </a:solidFill>
              <a:effectLst/>
              <a:latin typeface="Times New Roman" charset="0"/>
            </a:endParaRPr>
          </a:p>
        </p:txBody>
      </p:sp>
      <p:sp>
        <p:nvSpPr>
          <p:cNvPr id="17" name="Rectangle 16"/>
          <p:cNvSpPr/>
          <p:nvPr/>
        </p:nvSpPr>
        <p:spPr bwMode="auto">
          <a:xfrm>
            <a:off x="3287909" y="6019659"/>
            <a:ext cx="11430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RA Subfield</a:t>
            </a:r>
            <a:endParaRPr lang="en-US" dirty="0"/>
          </a:p>
        </p:txBody>
      </p:sp>
      <p:sp>
        <p:nvSpPr>
          <p:cNvPr id="21" name="Rectangle 20"/>
          <p:cNvSpPr/>
          <p:nvPr/>
        </p:nvSpPr>
        <p:spPr bwMode="auto">
          <a:xfrm>
            <a:off x="4430910" y="6019800"/>
            <a:ext cx="9144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a:solidFill>
                  <a:schemeClr val="tx1">
                    <a:lumMod val="75000"/>
                    <a:lumOff val="25000"/>
                  </a:schemeClr>
                </a:solidFill>
                <a:latin typeface="Arial Unicode MS" pitchFamily="34" charset="-128"/>
                <a:ea typeface="Arial Unicode MS" pitchFamily="34" charset="-128"/>
                <a:cs typeface="Arial Unicode MS" pitchFamily="34" charset="-128"/>
              </a:rPr>
              <a:t>N_MRU_1</a:t>
            </a:r>
            <a:endParaRPr kumimoji="0" lang="en-US" sz="1200" b="0" i="0" u="none" strike="noStrike" cap="none" normalizeH="0" baseline="0">
              <a:ln>
                <a:noFill/>
              </a:ln>
              <a:solidFill>
                <a:schemeClr val="tx1"/>
              </a:solidFill>
              <a:effectLst/>
              <a:latin typeface="Times New Roman" charset="0"/>
            </a:endParaRPr>
          </a:p>
        </p:txBody>
      </p:sp>
      <p:sp>
        <p:nvSpPr>
          <p:cNvPr id="2" name="Rectangle 1"/>
          <p:cNvSpPr/>
          <p:nvPr/>
        </p:nvSpPr>
        <p:spPr>
          <a:xfrm>
            <a:off x="2503177" y="5795405"/>
            <a:ext cx="774571" cy="646331"/>
          </a:xfrm>
          <a:prstGeom prst="rect">
            <a:avLst/>
          </a:prstGeom>
        </p:spPr>
        <p:txBody>
          <a:bodyPr wrap="none">
            <a:spAutoFit/>
          </a:bodyPr>
          <a:lstStyle/>
          <a:p>
            <a:r>
              <a:rPr lang="en-US" altLang="zh-CN" sz="36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endParaRPr lang="en-US" sz="3600" dirty="0"/>
          </a:p>
        </p:txBody>
      </p:sp>
      <p:sp>
        <p:nvSpPr>
          <p:cNvPr id="22" name="Rectangle 21"/>
          <p:cNvSpPr/>
          <p:nvPr/>
        </p:nvSpPr>
        <p:spPr bwMode="auto">
          <a:xfrm>
            <a:off x="5345310" y="6019659"/>
            <a:ext cx="9144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N_MRU_2</a:t>
            </a:r>
            <a:endParaRPr kumimoji="0" lang="en-US" sz="1200" b="0" i="0" u="none" strike="noStrike" cap="none" normalizeH="0" baseline="0" dirty="0">
              <a:ln>
                <a:noFill/>
              </a:ln>
              <a:solidFill>
                <a:schemeClr val="tx1"/>
              </a:solidFill>
              <a:effectLst/>
              <a:latin typeface="Times New Roman" charset="0"/>
            </a:endParaRPr>
          </a:p>
        </p:txBody>
      </p:sp>
      <p:sp>
        <p:nvSpPr>
          <p:cNvPr id="23" name="Rectangle 22"/>
          <p:cNvSpPr/>
          <p:nvPr/>
        </p:nvSpPr>
        <p:spPr bwMode="auto">
          <a:xfrm>
            <a:off x="6269871" y="6019800"/>
            <a:ext cx="112153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a:solidFill>
                  <a:schemeClr val="tx1">
                    <a:lumMod val="75000"/>
                    <a:lumOff val="25000"/>
                  </a:schemeClr>
                </a:solidFill>
                <a:latin typeface="Arial Unicode MS" pitchFamily="34" charset="-128"/>
                <a:ea typeface="Arial Unicode MS" pitchFamily="34" charset="-128"/>
                <a:cs typeface="Arial Unicode MS" pitchFamily="34" charset="-128"/>
              </a:rPr>
              <a:t>CRC &amp; Tail</a:t>
            </a:r>
            <a:endParaRPr kumimoji="0" lang="en-US" sz="1200" b="0" i="0" u="none" strike="noStrike" cap="none" normalizeH="0" baseline="0">
              <a:ln>
                <a:noFill/>
              </a:ln>
              <a:solidFill>
                <a:schemeClr val="tx1"/>
              </a:solidFill>
              <a:effectLst/>
              <a:latin typeface="Times New Roman" charset="0"/>
            </a:endParaRPr>
          </a:p>
        </p:txBody>
      </p:sp>
      <p:sp>
        <p:nvSpPr>
          <p:cNvPr id="3" name="Rectangle 2"/>
          <p:cNvSpPr/>
          <p:nvPr/>
        </p:nvSpPr>
        <p:spPr>
          <a:xfrm>
            <a:off x="76200" y="5641516"/>
            <a:ext cx="5048177" cy="307777"/>
          </a:xfrm>
          <a:prstGeom prst="rect">
            <a:avLst/>
          </a:prstGeom>
        </p:spPr>
        <p:txBody>
          <a:bodyPr wrap="none">
            <a:spAutoFit/>
          </a:bodyPr>
          <a:lstStyle/>
          <a:p>
            <a:pPr marL="685800" lvl="2" indent="-342900">
              <a:spcAft>
                <a:spcPts val="1800"/>
              </a:spcAft>
            </a:pP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And in general each CC common field will be of the form:</a:t>
            </a:r>
            <a:endPar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4067560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#2 (cont.)</a:t>
            </a:r>
            <a:endParaRPr lang="en-US" dirty="0">
              <a:solidFill>
                <a:schemeClr val="tx1"/>
              </a:solidFill>
            </a:endParaRPr>
          </a:p>
        </p:txBody>
      </p:sp>
      <p:sp>
        <p:nvSpPr>
          <p:cNvPr id="5123" name="Rectangle 3"/>
          <p:cNvSpPr>
            <a:spLocks noGrp="1" noChangeArrowheads="1"/>
          </p:cNvSpPr>
          <p:nvPr>
            <p:ph type="body" idx="1"/>
          </p:nvPr>
        </p:nvSpPr>
        <p:spPr>
          <a:xfrm>
            <a:off x="228600" y="1219200"/>
            <a:ext cx="8534400" cy="5181600"/>
          </a:xfrm>
          <a:noFill/>
          <a:ln/>
        </p:spPr>
        <p:txBody>
          <a:bodyPr>
            <a:normAutofit fontScale="92500" lnSpcReduction="10000"/>
          </a:bodyPr>
          <a:lstStyle/>
          <a:p>
            <a:pPr marL="342900" lvl="1" indent="-342900">
              <a:spcAft>
                <a:spcPts val="600"/>
              </a:spcAft>
              <a:buChar char="•"/>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user-specific field</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Define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a new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structure to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the user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specific field</a:t>
            </a: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user-specific field is split to 2 fields: </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 (always precedes single-RU specific field)</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 (with user-fields similar to 11ax)</a:t>
            </a: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Each Multi-RU user specific field shall contain the following subfields</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STA_ID	(11 bits)</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MCS	(4 bits)					</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Coding	(1 bit)</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 bitmap	(16 bits) – pointers to RUs that belong to the same MRU allocation</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 bitmap:</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a:t>
            </a:r>
            <a:r>
              <a:rPr lang="en-US" altLang="zh-CN" sz="1200" kern="1200" dirty="0">
                <a:solidFill>
                  <a:schemeClr val="tx1">
                    <a:lumMod val="75000"/>
                    <a:lumOff val="25000"/>
                  </a:schemeClr>
                </a:solidFill>
                <a:latin typeface="Arial Unicode MS" pitchFamily="34" charset="-128"/>
                <a:ea typeface="Arial Unicode MS" pitchFamily="34" charset="-128"/>
                <a:cs typeface="Arial Unicode MS" pitchFamily="34" charset="-128"/>
              </a:rPr>
              <a:t>small RUs there </a:t>
            </a: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are 9 </a:t>
            </a:r>
            <a:r>
              <a:rPr lang="en-US" altLang="zh-CN" sz="1200" kern="1200" dirty="0">
                <a:solidFill>
                  <a:schemeClr val="tx1">
                    <a:lumMod val="75000"/>
                    <a:lumOff val="25000"/>
                  </a:schemeClr>
                </a:solidFill>
                <a:latin typeface="Arial Unicode MS" pitchFamily="34" charset="-128"/>
                <a:ea typeface="Arial Unicode MS" pitchFamily="34" charset="-128"/>
                <a:cs typeface="Arial Unicode MS" pitchFamily="34" charset="-128"/>
              </a:rPr>
              <a:t>26-tones RUs, </a:t>
            </a: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therefore 7 bits are not used</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Alternatively, the number of RUs in each 20MHz may be extracted from the common field</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a:t>
            </a:r>
            <a:r>
              <a:rPr lang="en-US" altLang="zh-CN" sz="1200" kern="1200" dirty="0">
                <a:solidFill>
                  <a:schemeClr val="tx1">
                    <a:lumMod val="75000"/>
                    <a:lumOff val="25000"/>
                  </a:schemeClr>
                </a:solidFill>
                <a:latin typeface="Arial Unicode MS" pitchFamily="34" charset="-128"/>
                <a:ea typeface="Arial Unicode MS" pitchFamily="34" charset="-128"/>
                <a:cs typeface="Arial Unicode MS" pitchFamily="34" charset="-128"/>
              </a:rPr>
              <a:t>large RUs there </a:t>
            </a: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are 16 242-tones RUs (for 320MHz BW)</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Examples are given in the appendix</a:t>
            </a:r>
            <a:endParaRPr lang="en-US" altLang="zh-CN" sz="12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7" name="Rectangle 16"/>
          <p:cNvSpPr/>
          <p:nvPr/>
        </p:nvSpPr>
        <p:spPr bwMode="auto">
          <a:xfrm>
            <a:off x="4210583" y="2743200"/>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1391180" y="2743200"/>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a:xfrm>
            <a:off x="1607815" y="2771002"/>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24" name="Rectangle 23"/>
          <p:cNvSpPr/>
          <p:nvPr/>
        </p:nvSpPr>
        <p:spPr>
          <a:xfrm>
            <a:off x="4506310" y="2760403"/>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spTree>
    <p:extLst>
      <p:ext uri="{BB962C8B-B14F-4D97-AF65-F5344CB8AC3E}">
        <p14:creationId xmlns:p14="http://schemas.microsoft.com/office/powerpoint/2010/main" val="3986060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a:t>
            </a:r>
            <a:endParaRPr lang="en-US" dirty="0">
              <a:solidFill>
                <a:schemeClr val="tx1"/>
              </a:solidFill>
            </a:endParaRPr>
          </a:p>
        </p:txBody>
      </p:sp>
      <p:sp>
        <p:nvSpPr>
          <p:cNvPr id="5123" name="Rectangle 3"/>
          <p:cNvSpPr>
            <a:spLocks noGrp="1" noChangeArrowheads="1"/>
          </p:cNvSpPr>
          <p:nvPr>
            <p:ph type="body" idx="1"/>
          </p:nvPr>
        </p:nvSpPr>
        <p:spPr>
          <a:xfrm>
            <a:off x="381000" y="1224280"/>
            <a:ext cx="8001000" cy="5029200"/>
          </a:xfrm>
          <a:noFill/>
          <a:ln/>
        </p:spPr>
        <p:txBody>
          <a:bodyPr>
            <a:noAutofit/>
          </a:bodyPr>
          <a:lstStyle/>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straightforward approach may be to define new RU sizes that are comprised of combinations of 802.11ax RU sizes</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Add description for these RUs in the RU Allocation subfield</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user-specific field will most likely be shorter (and in any case will not be longer) because only a single user-field is required for each RU/MRU (we don’t need multiple user fields to describe an 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Based on the previous assumptions (given in slide 3) and in order to reduce the MRU signaling overhead we restrict the MRUs as follows:</a:t>
            </a:r>
          </a:p>
          <a:p>
            <a:pPr lvl="1">
              <a:spcAft>
                <a:spcPts val="600"/>
              </a:spcAft>
            </a:pPr>
            <a:r>
              <a:rPr lang="en-US" altLang="zh-CN" sz="14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add the middle RU26 to its adjacen</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 RU52/RU106 or </a:t>
            </a:r>
          </a:p>
          <a:p>
            <a:pPr lvl="1">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combine two RU26 that are different from the already defined RU52</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But even with the above restrictions, there are still too many entries required to support other MRU combinations so expanding the RU Allocation table is impractical</a:t>
            </a: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597470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 (</a:t>
            </a:r>
            <a:r>
              <a:rPr lang="en-IE" dirty="0">
                <a:solidFill>
                  <a:schemeClr val="tx1"/>
                </a:solidFill>
              </a:rPr>
              <a:t>cont.)</a:t>
            </a:r>
            <a:endParaRPr lang="en-US" dirty="0">
              <a:solidFill>
                <a:schemeClr val="tx1"/>
              </a:solidFill>
            </a:endParaRPr>
          </a:p>
        </p:txBody>
      </p:sp>
      <p:sp>
        <p:nvSpPr>
          <p:cNvPr id="5123" name="Rectangle 3"/>
          <p:cNvSpPr>
            <a:spLocks noGrp="1" noChangeArrowheads="1"/>
          </p:cNvSpPr>
          <p:nvPr>
            <p:ph type="body" idx="1"/>
          </p:nvPr>
        </p:nvSpPr>
        <p:spPr>
          <a:xfrm>
            <a:off x="381000" y="1600200"/>
            <a:ext cx="8229600" cy="5029200"/>
          </a:xfrm>
          <a:noFill/>
          <a:ln/>
        </p:spPr>
        <p:txBody>
          <a:bodyPr>
            <a:noAutofit/>
          </a:bodyPr>
          <a:lstStyle/>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So, instead of expanding the RU Allocation subfield to a huge dimension, we suggest to add another field that will follow the common field, let it be denoted as </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This field existence should be signaled either in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common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field (preferred) or in the U-SIG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(similarly to signaling the SIG-B compression mode in 802.11ax</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 name="Rectangle 4"/>
          <p:cNvSpPr/>
          <p:nvPr/>
        </p:nvSpPr>
        <p:spPr bwMode="auto">
          <a:xfrm>
            <a:off x="3733803" y="4491118"/>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           Common-MRU</a:t>
            </a:r>
            <a:endParaRPr lang="en-US" dirty="0"/>
          </a:p>
        </p:txBody>
      </p:sp>
      <p:sp>
        <p:nvSpPr>
          <p:cNvPr id="6" name="Rectangle 5"/>
          <p:cNvSpPr/>
          <p:nvPr/>
        </p:nvSpPr>
        <p:spPr bwMode="auto">
          <a:xfrm>
            <a:off x="914400" y="4491118"/>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      Common field (similar to 11ax)</a:t>
            </a:r>
            <a:endParaRPr kumimoji="0" lang="en-US" sz="1200" b="0" i="0" u="none" strike="noStrike" cap="none" normalizeH="0" baseline="0" dirty="0">
              <a:ln>
                <a:noFill/>
              </a:ln>
              <a:solidFill>
                <a:schemeClr val="tx1"/>
              </a:solidFill>
              <a:effectLst/>
              <a:latin typeface="Times New Roman" charset="0"/>
            </a:endParaRPr>
          </a:p>
        </p:txBody>
      </p:sp>
      <p:sp>
        <p:nvSpPr>
          <p:cNvPr id="7" name="Rectangle 6"/>
          <p:cNvSpPr/>
          <p:nvPr/>
        </p:nvSpPr>
        <p:spPr bwMode="auto">
          <a:xfrm>
            <a:off x="838200" y="5694275"/>
            <a:ext cx="1047751"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MRU_1</a:t>
            </a:r>
            <a:endParaRPr kumimoji="0" lang="en-US" sz="1200" b="0" i="0" u="none" strike="noStrike" cap="none" normalizeH="0" baseline="0" dirty="0">
              <a:ln>
                <a:noFill/>
              </a:ln>
              <a:solidFill>
                <a:schemeClr val="tx1"/>
              </a:solidFill>
              <a:effectLst/>
              <a:latin typeface="Times New Roman" charset="0"/>
            </a:endParaRPr>
          </a:p>
        </p:txBody>
      </p:sp>
      <p:sp>
        <p:nvSpPr>
          <p:cNvPr id="8" name="Rectangle 7"/>
          <p:cNvSpPr/>
          <p:nvPr/>
        </p:nvSpPr>
        <p:spPr bwMode="auto">
          <a:xfrm>
            <a:off x="1885951" y="5694276"/>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MRU_2</a:t>
            </a:r>
            <a:endParaRPr kumimoji="0" lang="en-US" sz="1200" b="0" i="0" u="none" strike="noStrike" cap="none" normalizeH="0" baseline="0" dirty="0">
              <a:ln>
                <a:noFill/>
              </a:ln>
              <a:solidFill>
                <a:schemeClr val="tx1"/>
              </a:solidFill>
              <a:effectLst/>
              <a:latin typeface="Times New Roman" charset="0"/>
            </a:endParaRPr>
          </a:p>
        </p:txBody>
      </p:sp>
      <p:sp>
        <p:nvSpPr>
          <p:cNvPr id="9" name="Rectangle 8"/>
          <p:cNvSpPr/>
          <p:nvPr/>
        </p:nvSpPr>
        <p:spPr bwMode="auto">
          <a:xfrm>
            <a:off x="2959100" y="5694274"/>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a:t>
            </a:r>
            <a:endParaRPr kumimoji="0" lang="en-US" sz="1200" b="0" i="0" u="none" strike="noStrike" cap="none" normalizeH="0" baseline="0" dirty="0">
              <a:ln>
                <a:noFill/>
              </a:ln>
              <a:solidFill>
                <a:schemeClr val="tx1"/>
              </a:solidFill>
              <a:effectLst/>
              <a:latin typeface="Times New Roman" charset="0"/>
            </a:endParaRPr>
          </a:p>
        </p:txBody>
      </p:sp>
      <p:cxnSp>
        <p:nvCxnSpPr>
          <p:cNvPr id="3" name="Straight Arrow Connector 2"/>
          <p:cNvCxnSpPr/>
          <p:nvPr/>
        </p:nvCxnSpPr>
        <p:spPr bwMode="auto">
          <a:xfrm flipH="1">
            <a:off x="838200" y="4799257"/>
            <a:ext cx="2895602" cy="86359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Straight Arrow Connector 11"/>
          <p:cNvCxnSpPr/>
          <p:nvPr/>
        </p:nvCxnSpPr>
        <p:spPr bwMode="auto">
          <a:xfrm>
            <a:off x="6076420" y="4799257"/>
            <a:ext cx="1841541" cy="89501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6076419" y="4491118"/>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CRC+Tail</a:t>
            </a:r>
            <a:endParaRPr kumimoji="0" lang="en-US" sz="1200" b="0" i="0" u="none" strike="noStrike" cap="none" normalizeH="0" baseline="0" dirty="0">
              <a:ln>
                <a:noFill/>
              </a:ln>
              <a:solidFill>
                <a:schemeClr val="tx1"/>
              </a:solidFill>
              <a:effectLst/>
              <a:latin typeface="Times New Roman" charset="0"/>
            </a:endParaRPr>
          </a:p>
        </p:txBody>
      </p:sp>
      <p:sp>
        <p:nvSpPr>
          <p:cNvPr id="15" name="Rectangle 14"/>
          <p:cNvSpPr/>
          <p:nvPr/>
        </p:nvSpPr>
        <p:spPr bwMode="auto">
          <a:xfrm>
            <a:off x="2819400" y="3581400"/>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11be Common field</a:t>
            </a:r>
            <a:endParaRPr kumimoji="0" lang="en-US" sz="1200" b="0" i="0" u="none" strike="noStrike" cap="none" normalizeH="0" baseline="0" dirty="0">
              <a:ln>
                <a:noFill/>
              </a:ln>
              <a:solidFill>
                <a:schemeClr val="tx1"/>
              </a:solidFill>
              <a:effectLst/>
              <a:latin typeface="Times New Roman" charset="0"/>
            </a:endParaRPr>
          </a:p>
        </p:txBody>
      </p:sp>
      <p:cxnSp>
        <p:nvCxnSpPr>
          <p:cNvPr id="16" name="Straight Arrow Connector 15"/>
          <p:cNvCxnSpPr/>
          <p:nvPr/>
        </p:nvCxnSpPr>
        <p:spPr bwMode="auto">
          <a:xfrm flipH="1">
            <a:off x="909773" y="3868819"/>
            <a:ext cx="1909628" cy="62229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a:off x="5666585" y="3886528"/>
            <a:ext cx="1472007" cy="6045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4730262" y="5701502"/>
            <a:ext cx="1047751"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MRU_1</a:t>
            </a:r>
            <a:endParaRPr kumimoji="0" lang="en-US" sz="1200" b="0" i="0" u="none" strike="noStrike" cap="none" normalizeH="0" baseline="0" dirty="0">
              <a:ln>
                <a:noFill/>
              </a:ln>
              <a:solidFill>
                <a:schemeClr val="tx1"/>
              </a:solidFill>
              <a:effectLst/>
              <a:latin typeface="Times New Roman" charset="0"/>
            </a:endParaRPr>
          </a:p>
        </p:txBody>
      </p:sp>
      <p:sp>
        <p:nvSpPr>
          <p:cNvPr id="22" name="Rectangle 21"/>
          <p:cNvSpPr/>
          <p:nvPr/>
        </p:nvSpPr>
        <p:spPr bwMode="auto">
          <a:xfrm>
            <a:off x="5778013" y="5701503"/>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MRU_2</a:t>
            </a:r>
            <a:endParaRPr kumimoji="0" lang="en-US" sz="1200" b="0" i="0" u="none" strike="noStrike" cap="none" normalizeH="0" baseline="0" dirty="0">
              <a:ln>
                <a:noFill/>
              </a:ln>
              <a:solidFill>
                <a:schemeClr val="tx1"/>
              </a:solidFill>
              <a:effectLst/>
              <a:latin typeface="Times New Roman" charset="0"/>
            </a:endParaRPr>
          </a:p>
        </p:txBody>
      </p:sp>
      <p:sp>
        <p:nvSpPr>
          <p:cNvPr id="23" name="Rectangle 22"/>
          <p:cNvSpPr/>
          <p:nvPr/>
        </p:nvSpPr>
        <p:spPr bwMode="auto">
          <a:xfrm>
            <a:off x="6851162" y="5701501"/>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a:t>
            </a:r>
            <a:endParaRPr kumimoji="0" lang="en-US" sz="1200" b="0" i="0" u="none" strike="noStrike" cap="none" normalizeH="0" baseline="0" dirty="0">
              <a:ln>
                <a:noFill/>
              </a:ln>
              <a:solidFill>
                <a:schemeClr val="tx1"/>
              </a:solidFill>
              <a:effectLst/>
              <a:latin typeface="Times New Roman" charset="0"/>
            </a:endParaRPr>
          </a:p>
        </p:txBody>
      </p:sp>
      <p:sp>
        <p:nvSpPr>
          <p:cNvPr id="26" name="Rectangle 25"/>
          <p:cNvSpPr/>
          <p:nvPr/>
        </p:nvSpPr>
        <p:spPr bwMode="auto">
          <a:xfrm>
            <a:off x="4235120" y="5583414"/>
            <a:ext cx="361018" cy="23617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28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kumimoji="0" lang="en-US" sz="2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978876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95962</TotalTime>
  <Words>2908</Words>
  <Application>Microsoft Office PowerPoint</Application>
  <PresentationFormat>On-screen Show (4:3)</PresentationFormat>
  <Paragraphs>640</Paragraphs>
  <Slides>29</Slides>
  <Notes>29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 Unicode MS</vt:lpstr>
      <vt:lpstr>ＭＳ Ｐゴシック</vt:lpstr>
      <vt:lpstr>宋体</vt:lpstr>
      <vt:lpstr>Arial</vt:lpstr>
      <vt:lpstr>Calibri</vt:lpstr>
      <vt:lpstr>Times New Roman</vt:lpstr>
      <vt:lpstr>Wingdings</vt:lpstr>
      <vt:lpstr>802-11-Submission</vt:lpstr>
      <vt:lpstr>Document</vt:lpstr>
      <vt:lpstr>Discussion on Multi-RU in 802.11be</vt:lpstr>
      <vt:lpstr>Background</vt:lpstr>
      <vt:lpstr>Assumptions for MRU</vt:lpstr>
      <vt:lpstr>Assumptions for EHT-SIG</vt:lpstr>
      <vt:lpstr>Alternative #1</vt:lpstr>
      <vt:lpstr>Alternative #2</vt:lpstr>
      <vt:lpstr>Alternative #2 (cont.)</vt:lpstr>
      <vt:lpstr>Alternative #3</vt:lpstr>
      <vt:lpstr>Alternative #3 (cont.)</vt:lpstr>
      <vt:lpstr>Alternative #3 (cont.)</vt:lpstr>
      <vt:lpstr>Alternative #3 (cont.)</vt:lpstr>
      <vt:lpstr>Alternative #3 (cont.)</vt:lpstr>
      <vt:lpstr>Alternative #3 (cont.)</vt:lpstr>
      <vt:lpstr>Alternative #3 (cont.)</vt:lpstr>
      <vt:lpstr>Alternative #3 (cont.)</vt:lpstr>
      <vt:lpstr>PowerPoint Presentation</vt:lpstr>
      <vt:lpstr>Conclusions</vt:lpstr>
      <vt:lpstr>References</vt:lpstr>
      <vt:lpstr>Straw Poll 1</vt:lpstr>
      <vt:lpstr>Straw Poll 2</vt:lpstr>
      <vt:lpstr>Straw Poll 3</vt:lpstr>
      <vt:lpstr>Appendix 1: Examples</vt:lpstr>
      <vt:lpstr>Alternative #2 – Example (cont.)</vt:lpstr>
      <vt:lpstr>Alternative #2 - Example (cont.)</vt:lpstr>
      <vt:lpstr>Alternative #3 - Example</vt:lpstr>
      <vt:lpstr>Alternative #3 – Example (cont.)</vt:lpstr>
      <vt:lpstr>Alternative #3 – Example (cont.)</vt:lpstr>
      <vt:lpstr>Alternative #3 (cont.)</vt:lpstr>
      <vt:lpstr>Assisting Slides</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Shimi Shilo</dc:creator>
  <cp:lastModifiedBy>Oded Redlich (TRC)</cp:lastModifiedBy>
  <cp:revision>566</cp:revision>
  <cp:lastPrinted>1998-02-10T13:28:06Z</cp:lastPrinted>
  <dcterms:created xsi:type="dcterms:W3CDTF">2013-11-12T18:41:50Z</dcterms:created>
  <dcterms:modified xsi:type="dcterms:W3CDTF">2020-01-13T17:22:21Z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(3)CcYJcqjnZdcB/4db+6olsvK4zQLHtcS1wREXu911GQhRGVo7G1jcNfh4RE2FBk7/N2qguxF9
rPk5AUPCXJB3+jpo4u9/3FkYhfCgvlmNYKmzcj4qtpED60B/JMcT5VTa6P7DMc28rSEJmZTE
uUFSvr1mqqki38ogNtFFVtTWC6UyBTeKiue105ln64OGlUbZXHvUKQYeoYW85NJ8c2rGEWWb
VRNup7l5cP4a3hUHZK</vt:lpwstr>
  </property>
  <property fmtid="{D5CDD505-2E9C-101B-9397-08002B2CF9AE}" pid="4" name="_2015_ms_pID_7253431">
    <vt:lpwstr>rUqdagGRdiXUIkD7+WSq0WmIi2epPKbktJpFah/vI8hIn/yYODbD8h
tHLTjtHuRsQT2nbpsSq1ETpUUrVR2UiEgXePLLB2JDybpK4Xt7uDKzJNiKsKcUyBDnE6P5zf
J5GZw4ozWQ7H+Fa/KbgQ4/8P0z6vXvSixs+Lmpbv/spoxlCJHB0RGzsYISeTKjlSYTbjRWPO
UM7QLbFMCgA6eV8QLUAFTllOStu/ThC+zoJY</vt:lpwstr>
  </property>
  <property fmtid="{D5CDD505-2E9C-101B-9397-08002B2CF9AE}" pid="5" name="_2015_ms_pID_7253432">
    <vt:lpwstr>Ww==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1578927047</vt:lpwstr>
  </property>
</Properties>
</file>