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319" r:id="rId2"/>
    <p:sldId id="490" r:id="rId3"/>
    <p:sldId id="491" r:id="rId4"/>
    <p:sldId id="477" r:id="rId5"/>
    <p:sldId id="493" r:id="rId6"/>
    <p:sldId id="326" r:id="rId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48" autoAdjust="0"/>
    <p:restoredTop sz="95179" autoAdjust="0"/>
  </p:normalViewPr>
  <p:slideViewPr>
    <p:cSldViewPr>
      <p:cViewPr varScale="1">
        <p:scale>
          <a:sx n="92" d="100"/>
          <a:sy n="92" d="100"/>
        </p:scale>
        <p:origin x="240" y="9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6" d="100"/>
          <a:sy n="86" d="100"/>
        </p:scale>
        <p:origin x="960"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865375" y="175081"/>
            <a:ext cx="37350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dirty="0"/>
              <a:t>doc.:</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dirty="0"/>
              <a:t>Page </a:t>
            </a:r>
            <a:fld id="{3EA90AA9-3F44-CA43-8734-385D9CB6D159}" type="slidenum">
              <a:rPr lang="en-US"/>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Tree>
    <p:extLst>
      <p:ext uri="{BB962C8B-B14F-4D97-AF65-F5344CB8AC3E}">
        <p14:creationId xmlns:p14="http://schemas.microsoft.com/office/powerpoint/2010/main" val="368539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908238" y="95706"/>
            <a:ext cx="37350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dirty="0"/>
              <a:t>doc.:</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dirty="0"/>
              <a:t>Page </a:t>
            </a:r>
            <a:fld id="{2474B621-0683-2C49-85C4-D962E663A1EC}" type="slidenum">
              <a:rPr lang="en-US"/>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Tree>
    <p:extLst>
      <p:ext uri="{BB962C8B-B14F-4D97-AF65-F5344CB8AC3E}">
        <p14:creationId xmlns:p14="http://schemas.microsoft.com/office/powerpoint/2010/main" val="1825952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doc.: 15-13/0083r0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sz="quarter" idx="12"/>
          </p:nvPr>
        </p:nvSpPr>
        <p:spPr/>
        <p:txBody>
          <a:bodyPr/>
          <a:lstStyle/>
          <a:p>
            <a:pPr lvl="4"/>
            <a:r>
              <a:rPr lang="en-US" dirty="0"/>
              <a:t>John Doe, Some Company</a:t>
            </a:r>
          </a:p>
        </p:txBody>
      </p:sp>
      <p:sp>
        <p:nvSpPr>
          <p:cNvPr id="7" name="Slide Number Placeholder 6"/>
          <p:cNvSpPr>
            <a:spLocks noGrp="1"/>
          </p:cNvSpPr>
          <p:nvPr>
            <p:ph type="sldNum" sz="quarter" idx="13"/>
          </p:nvPr>
        </p:nvSpPr>
        <p:spPr/>
        <p:txBody>
          <a:bodyPr/>
          <a:lstStyle/>
          <a:p>
            <a:r>
              <a:rPr lang="en-US" dirty="0"/>
              <a:t>Page </a:t>
            </a:r>
            <a:fld id="{2474B621-0683-2C49-85C4-D962E663A1EC}" type="slidenum">
              <a:rPr lang="en-US" smtClean="0"/>
              <a:pPr/>
              <a:t>1</a:t>
            </a:fld>
            <a:endParaRPr lang="en-US" dirty="0"/>
          </a:p>
        </p:txBody>
      </p:sp>
    </p:spTree>
    <p:extLst>
      <p:ext uri="{BB962C8B-B14F-4D97-AF65-F5344CB8AC3E}">
        <p14:creationId xmlns:p14="http://schemas.microsoft.com/office/powerpoint/2010/main" val="163963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29217" y="724694"/>
            <a:ext cx="10363200" cy="1066800"/>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929218" y="332601"/>
            <a:ext cx="968214" cy="276999"/>
          </a:xfrm>
        </p:spPr>
        <p:txBody>
          <a:bodyPr/>
          <a:lstStyle>
            <a:lvl1pPr>
              <a:defRPr/>
            </a:lvl1pPr>
          </a:lstStyle>
          <a:p>
            <a:r>
              <a:rPr lang="en-US"/>
              <a:t>Jan 2020</a:t>
            </a:r>
            <a:endParaRPr lang="en-US" dirty="0"/>
          </a:p>
        </p:txBody>
      </p:sp>
      <p:sp>
        <p:nvSpPr>
          <p:cNvPr id="5" name="Footer Placeholder 4"/>
          <p:cNvSpPr>
            <a:spLocks noGrp="1"/>
          </p:cNvSpPr>
          <p:nvPr>
            <p:ph type="ftr" sz="quarter" idx="11"/>
          </p:nvPr>
        </p:nvSpPr>
        <p:spPr>
          <a:xfrm>
            <a:off x="10133543" y="6475413"/>
            <a:ext cx="1258357" cy="184666"/>
          </a:xfrm>
        </p:spPr>
        <p:txBody>
          <a:bodyPr/>
          <a:lstStyle>
            <a:lvl1pPr>
              <a:defRPr/>
            </a:lvl1pPr>
          </a:lstStyle>
          <a:p>
            <a:r>
              <a:rPr lang="en-US" dirty="0"/>
              <a:t>Jay Holcomb (Itron)</a:t>
            </a:r>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A8A01DF-F7FD-444B-8432-819BBAFADCAE}"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t>Jan 2020</a:t>
            </a:r>
            <a:endParaRPr lang="en-US" dirty="0"/>
          </a:p>
        </p:txBody>
      </p:sp>
      <p:sp>
        <p:nvSpPr>
          <p:cNvPr id="1029" name="Rectangle 5"/>
          <p:cNvSpPr>
            <a:spLocks noGrp="1" noChangeArrowheads="1"/>
          </p:cNvSpPr>
          <p:nvPr>
            <p:ph type="ftr" sz="quarter" idx="3"/>
          </p:nvPr>
        </p:nvSpPr>
        <p:spPr bwMode="auto">
          <a:xfrm>
            <a:off x="10133543" y="6475413"/>
            <a:ext cx="125835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a:t>Jay Holcomb (Itron)</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C99DE0B-716D-1C46-81CF-44A5EF85A93A}" type="slidenum">
              <a:rPr lang="en-US"/>
              <a:pPr/>
              <a:t>‹#›</a:t>
            </a:fld>
            <a:endParaRPr lang="en-US" dirty="0"/>
          </a:p>
        </p:txBody>
      </p:sp>
      <p:sp>
        <p:nvSpPr>
          <p:cNvPr id="1031" name="Rectangle 7"/>
          <p:cNvSpPr>
            <a:spLocks noChangeArrowheads="1"/>
          </p:cNvSpPr>
          <p:nvPr userDrawn="1"/>
        </p:nvSpPr>
        <p:spPr bwMode="auto">
          <a:xfrm>
            <a:off x="6500285" y="332601"/>
            <a:ext cx="4777316"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 IEEE 802.11-20/0125r00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sz="1200" dirty="0"/>
          </a:p>
        </p:txBody>
      </p:sp>
      <p:sp>
        <p:nvSpPr>
          <p:cNvPr id="1033" name="Rectangle 9"/>
          <p:cNvSpPr>
            <a:spLocks noChangeArrowheads="1"/>
          </p:cNvSpPr>
          <p:nvPr/>
        </p:nvSpPr>
        <p:spPr bwMode="auto">
          <a:xfrm>
            <a:off x="914401" y="6475413"/>
            <a:ext cx="718145" cy="184666"/>
          </a:xfrm>
          <a:prstGeom prst="rect">
            <a:avLst/>
          </a:prstGeom>
          <a:noFill/>
          <a:ln w="9525">
            <a:noFill/>
            <a:miter lim="800000"/>
            <a:headEnd/>
            <a:tailEnd/>
          </a:ln>
          <a:effectLst/>
        </p:spPr>
        <p:txBody>
          <a:bodyPr wrap="none" lIns="0" tIns="0" rIns="0" bIns="0">
            <a:prstTxWarp prst="textNoShape">
              <a:avLst/>
            </a:prstTxWarp>
            <a:spAutoFit/>
          </a:bodyPr>
          <a:lstStyle/>
          <a:p>
            <a:r>
              <a:rPr lang="en-US" sz="1200" dirty="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sz="1200" dirty="0"/>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8/dcn/20/18-20-0003"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20/11-20-0184-01-0itu-overview-of-target-itu-recommendations-and-outline-of-required-update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8/dcn/17/18-17-0051-01-0000-meeting-minutes-march-2017-vancouver.docx" TargetMode="External"/><Relationship Id="rId2" Type="http://schemas.openxmlformats.org/officeDocument/2006/relationships/hyperlink" Target="https://mentor.ieee.org/802.18/dcn/20/18-20-0003" TargetMode="External"/><Relationship Id="rId1" Type="http://schemas.openxmlformats.org/officeDocument/2006/relationships/slideLayout" Target="../slideLayouts/slideLayout1.xml"/><Relationship Id="rId4" Type="http://schemas.openxmlformats.org/officeDocument/2006/relationships/hyperlink" Target="https://mentor.ieee.org/802.18/dcn/19/18-19-0143-00-0000-minutes-koa-plenary-10-15nov2019-rr-tag.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6/18-16-0038"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914400" y="304800"/>
            <a:ext cx="968214" cy="276999"/>
          </a:xfrm>
        </p:spPr>
        <p:txBody>
          <a:bodyPr/>
          <a:lstStyle/>
          <a:p>
            <a:r>
              <a:rPr lang="en-US"/>
              <a:t>Jan 2020</a:t>
            </a:r>
            <a:endParaRPr lang="en-US" dirty="0"/>
          </a:p>
        </p:txBody>
      </p:sp>
      <p:sp>
        <p:nvSpPr>
          <p:cNvPr id="5" name="Footer Placeholder 4"/>
          <p:cNvSpPr>
            <a:spLocks noGrp="1"/>
          </p:cNvSpPr>
          <p:nvPr>
            <p:ph type="ftr" sz="quarter" idx="11"/>
          </p:nvPr>
        </p:nvSpPr>
        <p:spPr>
          <a:xfrm>
            <a:off x="10134600" y="6475413"/>
            <a:ext cx="1296830" cy="184666"/>
          </a:xfrm>
        </p:spPr>
        <p:txBody>
          <a:bodyPr/>
          <a:lstStyle/>
          <a:p>
            <a:r>
              <a:rPr lang="en-US" dirty="0"/>
              <a:t>Jay Holcomb (Itron)</a:t>
            </a:r>
          </a:p>
        </p:txBody>
      </p:sp>
      <p:sp>
        <p:nvSpPr>
          <p:cNvPr id="6" name="Slide Number Placeholder 5"/>
          <p:cNvSpPr>
            <a:spLocks noGrp="1"/>
          </p:cNvSpPr>
          <p:nvPr>
            <p:ph type="sldNum" sz="quarter" idx="12"/>
          </p:nvPr>
        </p:nvSpPr>
        <p:spPr>
          <a:xfrm>
            <a:off x="5930396" y="6475413"/>
            <a:ext cx="432811" cy="184666"/>
          </a:xfrm>
        </p:spPr>
        <p:txBody>
          <a:bodyPr/>
          <a:lstStyle/>
          <a:p>
            <a:r>
              <a:rPr lang="en-US" dirty="0"/>
              <a:t>Slide </a:t>
            </a:r>
            <a:fld id="{AA8A01DF-F7FD-444B-8432-819BBAFADCAE}" type="slidenum">
              <a:rPr lang="en-US" smtClean="0"/>
              <a:pPr/>
              <a:t>1</a:t>
            </a:fld>
            <a:endParaRPr lang="en-US" dirty="0"/>
          </a:p>
        </p:txBody>
      </p:sp>
      <p:sp>
        <p:nvSpPr>
          <p:cNvPr id="10" name="Rectangle 1">
            <a:extLst>
              <a:ext uri="{FF2B5EF4-FFF2-40B4-BE49-F238E27FC236}">
                <a16:creationId xmlns:a16="http://schemas.microsoft.com/office/drawing/2014/main" id="{2473E782-B72C-4428-B60E-2195EFA1034A}"/>
              </a:ext>
            </a:extLst>
          </p:cNvPr>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t>IEEE 802.18 RR-TAG</a:t>
            </a:r>
            <a:br>
              <a:rPr lang="en-US" sz="2400" dirty="0"/>
            </a:br>
            <a:r>
              <a:rPr lang="en-US" sz="2400" dirty="0"/>
              <a:t>Irvine, CA Wireless Interim</a:t>
            </a:r>
            <a:br>
              <a:rPr lang="en-US" sz="2400" dirty="0"/>
            </a:br>
            <a:r>
              <a:rPr lang="en-GB" sz="2400" dirty="0"/>
              <a:t>Liaison  from 802.18 to 802.11</a:t>
            </a:r>
            <a:endParaRPr lang="en-GB" dirty="0"/>
          </a:p>
        </p:txBody>
      </p:sp>
      <p:sp>
        <p:nvSpPr>
          <p:cNvPr id="11" name="Rectangle 2">
            <a:extLst>
              <a:ext uri="{FF2B5EF4-FFF2-40B4-BE49-F238E27FC236}">
                <a16:creationId xmlns:a16="http://schemas.microsoft.com/office/drawing/2014/main" id="{922D0B4D-6157-453D-B582-E968662E5130}"/>
              </a:ext>
            </a:extLst>
          </p:cNvPr>
          <p:cNvSpPr txBox="1">
            <a:spLocks noChangeArrowheads="1"/>
          </p:cNvSpPr>
          <p:nvPr/>
        </p:nvSpPr>
        <p:spPr bwMode="auto">
          <a:xfrm>
            <a:off x="1982788" y="1793082"/>
            <a:ext cx="7772400" cy="77152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lgn="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Dates:</a:t>
            </a:r>
            <a:r>
              <a:rPr lang="en-GB" sz="2000" b="0" kern="0" dirty="0"/>
              <a:t> 17 Jan 20</a:t>
            </a:r>
          </a:p>
        </p:txBody>
      </p:sp>
      <p:graphicFrame>
        <p:nvGraphicFramePr>
          <p:cNvPr id="12" name="Object 3">
            <a:extLst>
              <a:ext uri="{FF2B5EF4-FFF2-40B4-BE49-F238E27FC236}">
                <a16:creationId xmlns:a16="http://schemas.microsoft.com/office/drawing/2014/main" id="{CBF8EF22-59AA-407B-9065-E5F02544E75B}"/>
              </a:ext>
            </a:extLst>
          </p:cNvPr>
          <p:cNvGraphicFramePr>
            <a:graphicFrameLocks noChangeAspect="1"/>
          </p:cNvGraphicFramePr>
          <p:nvPr>
            <p:extLst>
              <p:ext uri="{D42A27DB-BD31-4B8C-83A1-F6EECF244321}">
                <p14:modId xmlns:p14="http://schemas.microsoft.com/office/powerpoint/2010/main" val="730229955"/>
              </p:ext>
            </p:extLst>
          </p:nvPr>
        </p:nvGraphicFramePr>
        <p:xfrm>
          <a:off x="2070101" y="3600450"/>
          <a:ext cx="7834313" cy="2508250"/>
        </p:xfrm>
        <a:graphic>
          <a:graphicData uri="http://schemas.openxmlformats.org/presentationml/2006/ole">
            <mc:AlternateContent xmlns:mc="http://schemas.openxmlformats.org/markup-compatibility/2006">
              <mc:Choice xmlns:v="urn:schemas-microsoft-com:vml" Requires="v">
                <p:oleObj spid="_x0000_s2162" name="Document" r:id="rId4" imgW="8245941" imgH="2648712" progId="Word.Document.8">
                  <p:embed/>
                </p:oleObj>
              </mc:Choice>
              <mc:Fallback>
                <p:oleObj name="Document" r:id="rId4" imgW="8245941" imgH="2648712" progId="Word.Document.8">
                  <p:embed/>
                  <p:pic>
                    <p:nvPicPr>
                      <p:cNvPr id="3075" name="Object 3"/>
                      <p:cNvPicPr>
                        <a:picLocks noChangeAspect="1" noChangeArrowheads="1"/>
                      </p:cNvPicPr>
                      <p:nvPr/>
                    </p:nvPicPr>
                    <p:blipFill>
                      <a:blip r:embed="rId5"/>
                      <a:srcRect/>
                      <a:stretch>
                        <a:fillRect/>
                      </a:stretch>
                    </p:blipFill>
                    <p:spPr bwMode="auto">
                      <a:xfrm>
                        <a:off x="2070101" y="3600450"/>
                        <a:ext cx="7834313" cy="2508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3" name="Rectangle 4">
            <a:extLst>
              <a:ext uri="{FF2B5EF4-FFF2-40B4-BE49-F238E27FC236}">
                <a16:creationId xmlns:a16="http://schemas.microsoft.com/office/drawing/2014/main" id="{6035F870-CB2C-47E7-AA77-80949CEE64F7}"/>
              </a:ext>
            </a:extLst>
          </p:cNvPr>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4158764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7EFEE-2340-439A-9906-78EF1022E61C}"/>
              </a:ext>
            </a:extLst>
          </p:cNvPr>
          <p:cNvSpPr>
            <a:spLocks noGrp="1"/>
          </p:cNvSpPr>
          <p:nvPr>
            <p:ph type="title"/>
          </p:nvPr>
        </p:nvSpPr>
        <p:spPr>
          <a:xfrm>
            <a:off x="2220913" y="609600"/>
            <a:ext cx="7772400" cy="533400"/>
          </a:xfrm>
        </p:spPr>
        <p:txBody>
          <a:bodyPr/>
          <a:lstStyle/>
          <a:p>
            <a:r>
              <a:rPr lang="en-US" sz="2800" dirty="0"/>
              <a:t>Items Discussed - Tuesday</a:t>
            </a:r>
          </a:p>
        </p:txBody>
      </p:sp>
      <p:sp>
        <p:nvSpPr>
          <p:cNvPr id="3" name="Content Placeholder 2">
            <a:extLst>
              <a:ext uri="{FF2B5EF4-FFF2-40B4-BE49-F238E27FC236}">
                <a16:creationId xmlns:a16="http://schemas.microsoft.com/office/drawing/2014/main" id="{E688CBFF-6841-4A69-ACB6-C9861AE6A4B7}"/>
              </a:ext>
            </a:extLst>
          </p:cNvPr>
          <p:cNvSpPr>
            <a:spLocks noGrp="1"/>
          </p:cNvSpPr>
          <p:nvPr>
            <p:ph idx="1"/>
          </p:nvPr>
        </p:nvSpPr>
        <p:spPr>
          <a:xfrm>
            <a:off x="984847" y="940614"/>
            <a:ext cx="10222306" cy="5534799"/>
          </a:xfrm>
        </p:spPr>
        <p:txBody>
          <a:bodyPr/>
          <a:lstStyle/>
          <a:p>
            <a:pPr lvl="5">
              <a:spcBef>
                <a:spcPts val="0"/>
              </a:spcBef>
              <a:buFont typeface="Arial" panose="020B0604020202020204" pitchFamily="34" charset="0"/>
              <a:buChar char="•"/>
            </a:pPr>
            <a:endParaRPr lang="en-US" altLang="en-US" sz="1400" u="sng" dirty="0"/>
          </a:p>
          <a:p>
            <a:pPr lvl="1">
              <a:spcBef>
                <a:spcPts val="0"/>
              </a:spcBef>
              <a:buFont typeface="Arial" panose="020B0604020202020204" pitchFamily="34" charset="0"/>
              <a:buChar char="•"/>
            </a:pPr>
            <a:r>
              <a:rPr lang="en-US" altLang="en-US" dirty="0"/>
              <a:t>Announced elections coming up at the Plenary in March in Atlanta.</a:t>
            </a:r>
          </a:p>
          <a:p>
            <a:pPr lvl="1">
              <a:spcBef>
                <a:spcPts val="0"/>
              </a:spcBef>
              <a:buFont typeface="Arial" panose="020B0604020202020204" pitchFamily="34" charset="0"/>
              <a:buChar char="•"/>
            </a:pPr>
            <a:r>
              <a:rPr lang="en-US" altLang="en-US" dirty="0"/>
              <a:t>Discussed what members had to share on EU activities in ETSI, CEPT, etc. </a:t>
            </a:r>
          </a:p>
          <a:p>
            <a:pPr lvl="2">
              <a:spcBef>
                <a:spcPts val="0"/>
              </a:spcBef>
              <a:buFont typeface="Arial" panose="020B0604020202020204" pitchFamily="34" charset="0"/>
              <a:buChar char="•"/>
            </a:pPr>
            <a:r>
              <a:rPr lang="en-US" altLang="en-US" dirty="0"/>
              <a:t>BRAN is busy  with many standards .</a:t>
            </a:r>
          </a:p>
          <a:p>
            <a:pPr lvl="2">
              <a:spcBef>
                <a:spcPts val="0"/>
              </a:spcBef>
              <a:buFont typeface="Arial" panose="020B0604020202020204" pitchFamily="34" charset="0"/>
              <a:buChar char="•"/>
            </a:pPr>
            <a:r>
              <a:rPr lang="en-US" altLang="en-US" dirty="0"/>
              <a:t>As is SE45 that will be meeting for the last time next week, unless re-charted. </a:t>
            </a:r>
          </a:p>
          <a:p>
            <a:pPr lvl="2">
              <a:spcBef>
                <a:spcPts val="0"/>
              </a:spcBef>
              <a:buFont typeface="Arial" panose="020B0604020202020204" pitchFamily="34" charset="0"/>
              <a:buChar char="•"/>
            </a:pPr>
            <a:r>
              <a:rPr lang="en-US" altLang="en-US" dirty="0"/>
              <a:t>Please see the agenda file (link below) for more detail we discussed. </a:t>
            </a:r>
          </a:p>
          <a:p>
            <a:pPr lvl="1">
              <a:spcBef>
                <a:spcPts val="0"/>
              </a:spcBef>
              <a:buFont typeface="Arial" panose="020B0604020202020204" pitchFamily="34" charset="0"/>
              <a:buChar char="•"/>
            </a:pPr>
            <a:endParaRPr lang="en-US" altLang="en-US" dirty="0">
              <a:solidFill>
                <a:schemeClr val="bg1">
                  <a:lumMod val="75000"/>
                </a:schemeClr>
              </a:solidFill>
            </a:endParaRPr>
          </a:p>
          <a:p>
            <a:pPr lvl="1">
              <a:spcBef>
                <a:spcPts val="0"/>
              </a:spcBef>
              <a:buFont typeface="Arial" panose="020B0604020202020204" pitchFamily="34" charset="0"/>
              <a:buChar char="•"/>
            </a:pPr>
            <a:r>
              <a:rPr lang="en-US" dirty="0"/>
              <a:t>Main topic this week is the FCC 5.9 GHz NPRM to re-configure the 5.9 GHz band. </a:t>
            </a:r>
          </a:p>
          <a:p>
            <a:pPr lvl="2">
              <a:spcBef>
                <a:spcPts val="0"/>
              </a:spcBef>
              <a:buFont typeface="Arial" panose="020B0604020202020204" pitchFamily="34" charset="0"/>
              <a:buChar char="•"/>
            </a:pPr>
            <a:r>
              <a:rPr lang="en-US" dirty="0"/>
              <a:t>Thanks to 802.11bd, a working draft of comments was available. </a:t>
            </a:r>
          </a:p>
          <a:p>
            <a:pPr lvl="2">
              <a:spcBef>
                <a:spcPts val="0"/>
              </a:spcBef>
              <a:buFont typeface="Arial" panose="020B0604020202020204" pitchFamily="34" charset="0"/>
              <a:buChar char="•"/>
            </a:pPr>
            <a:r>
              <a:rPr lang="en-US" dirty="0"/>
              <a:t>The draft started with IEEE 802 comments that have been done before for the FCC on this band.</a:t>
            </a:r>
          </a:p>
          <a:p>
            <a:pPr lvl="2">
              <a:spcBef>
                <a:spcPts val="0"/>
              </a:spcBef>
              <a:buFont typeface="Arial" panose="020B0604020202020204" pitchFamily="34" charset="0"/>
              <a:buChar char="•"/>
            </a:pPr>
            <a:r>
              <a:rPr lang="en-US" dirty="0"/>
              <a:t>In the Tuesday session of 802.18 we walked through the working draft and focused on the updates and additional text added to our previous comments.  Had very good participation from many in the room and inputs to be considered as the comments continue to be developed. </a:t>
            </a:r>
          </a:p>
          <a:p>
            <a:pPr lvl="2">
              <a:spcBef>
                <a:spcPts val="0"/>
              </a:spcBef>
              <a:buFont typeface="Arial" panose="020B0604020202020204" pitchFamily="34" charset="0"/>
              <a:buChar char="•"/>
            </a:pPr>
            <a:endParaRPr lang="en-US" dirty="0"/>
          </a:p>
          <a:p>
            <a:pPr lvl="1">
              <a:spcBef>
                <a:spcPts val="0"/>
              </a:spcBef>
              <a:buFont typeface="Arial" panose="020B0604020202020204" pitchFamily="34" charset="0"/>
              <a:buChar char="•"/>
            </a:pPr>
            <a:r>
              <a:rPr lang="en-US" dirty="0"/>
              <a:t>Under general items: </a:t>
            </a:r>
          </a:p>
          <a:p>
            <a:pPr lvl="2">
              <a:spcBef>
                <a:spcPts val="0"/>
              </a:spcBef>
              <a:buFont typeface="Arial" panose="020B0604020202020204" pitchFamily="34" charset="0"/>
              <a:buChar char="•"/>
            </a:pPr>
            <a:r>
              <a:rPr lang="en-US" dirty="0"/>
              <a:t>National Body adoption of  IEEE standards, </a:t>
            </a:r>
          </a:p>
          <a:p>
            <a:pPr lvl="2">
              <a:spcBef>
                <a:spcPts val="0"/>
              </a:spcBef>
              <a:buFont typeface="Arial" panose="020B0604020202020204" pitchFamily="34" charset="0"/>
              <a:buChar char="•"/>
            </a:pPr>
            <a:r>
              <a:rPr lang="en-US" dirty="0"/>
              <a:t>Items discussed in teleconferences since Nov</a:t>
            </a:r>
          </a:p>
          <a:p>
            <a:pPr lvl="3">
              <a:spcBef>
                <a:spcPts val="0"/>
              </a:spcBef>
              <a:buFont typeface="Arial" panose="020B0604020202020204" pitchFamily="34" charset="0"/>
              <a:buChar char="•"/>
            </a:pPr>
            <a:r>
              <a:rPr lang="en-US" dirty="0"/>
              <a:t>E.g. , looking like March for 6GHz R&amp;O, maybe.  </a:t>
            </a:r>
            <a:endParaRPr lang="en-US" sz="2000" dirty="0"/>
          </a:p>
          <a:p>
            <a:pPr lvl="1">
              <a:spcBef>
                <a:spcPts val="0"/>
              </a:spcBef>
              <a:buFont typeface="Arial" panose="020B0604020202020204" pitchFamily="34" charset="0"/>
              <a:buChar char="•"/>
            </a:pPr>
            <a:r>
              <a:rPr lang="en-US" dirty="0"/>
              <a:t>More detail in 802.18 agenda: </a:t>
            </a:r>
            <a:r>
              <a:rPr lang="en-US" dirty="0">
                <a:hlinkClick r:id="rId2"/>
              </a:rPr>
              <a:t>https://mentor.ieee.org/802.18/dcn/20/18-20-0003</a:t>
            </a:r>
            <a:endParaRPr lang="en-US" altLang="en-US" sz="2000" dirty="0"/>
          </a:p>
        </p:txBody>
      </p:sp>
      <p:sp>
        <p:nvSpPr>
          <p:cNvPr id="4" name="Date Placeholder 3">
            <a:extLst>
              <a:ext uri="{FF2B5EF4-FFF2-40B4-BE49-F238E27FC236}">
                <a16:creationId xmlns:a16="http://schemas.microsoft.com/office/drawing/2014/main" id="{B3D02219-1223-4A94-B7A4-D63635EBBEF5}"/>
              </a:ext>
            </a:extLst>
          </p:cNvPr>
          <p:cNvSpPr>
            <a:spLocks noGrp="1"/>
          </p:cNvSpPr>
          <p:nvPr>
            <p:ph type="dt" sz="half" idx="10"/>
          </p:nvPr>
        </p:nvSpPr>
        <p:spPr/>
        <p:txBody>
          <a:bodyPr/>
          <a:lstStyle/>
          <a:p>
            <a:r>
              <a:rPr lang="en-US"/>
              <a:t>Jan 2020</a:t>
            </a:r>
            <a:endParaRPr lang="en-US" dirty="0"/>
          </a:p>
        </p:txBody>
      </p:sp>
      <p:sp>
        <p:nvSpPr>
          <p:cNvPr id="5" name="Footer Placeholder 4">
            <a:extLst>
              <a:ext uri="{FF2B5EF4-FFF2-40B4-BE49-F238E27FC236}">
                <a16:creationId xmlns:a16="http://schemas.microsoft.com/office/drawing/2014/main" id="{9CC7141F-4D14-416D-9A07-6BE0BD33A2C9}"/>
              </a:ext>
            </a:extLst>
          </p:cNvPr>
          <p:cNvSpPr>
            <a:spLocks noGrp="1"/>
          </p:cNvSpPr>
          <p:nvPr>
            <p:ph type="ftr" sz="quarter" idx="11"/>
          </p:nvPr>
        </p:nvSpPr>
        <p:spPr/>
        <p:txBody>
          <a:bodyPr/>
          <a:lstStyle/>
          <a:p>
            <a:r>
              <a:rPr lang="en-US" dirty="0"/>
              <a:t>Jay Holcomb (Itron)</a:t>
            </a:r>
          </a:p>
        </p:txBody>
      </p:sp>
      <p:sp>
        <p:nvSpPr>
          <p:cNvPr id="6" name="Slide Number Placeholder 5">
            <a:extLst>
              <a:ext uri="{FF2B5EF4-FFF2-40B4-BE49-F238E27FC236}">
                <a16:creationId xmlns:a16="http://schemas.microsoft.com/office/drawing/2014/main" id="{4A7F363D-C216-452D-A702-44C3E0830229}"/>
              </a:ext>
            </a:extLst>
          </p:cNvPr>
          <p:cNvSpPr>
            <a:spLocks noGrp="1"/>
          </p:cNvSpPr>
          <p:nvPr>
            <p:ph type="sldNum" sz="quarter" idx="12"/>
          </p:nvPr>
        </p:nvSpPr>
        <p:spPr>
          <a:xfrm>
            <a:off x="5930396" y="6475413"/>
            <a:ext cx="432811" cy="184666"/>
          </a:xfrm>
        </p:spPr>
        <p:txBody>
          <a:bodyPr/>
          <a:lstStyle/>
          <a:p>
            <a:r>
              <a:rPr lang="en-US" dirty="0"/>
              <a:t>Slide </a:t>
            </a:r>
            <a:fld id="{AA8A01DF-F7FD-444B-8432-819BBAFADCAE}" type="slidenum">
              <a:rPr lang="en-US" smtClean="0"/>
              <a:pPr/>
              <a:t>2</a:t>
            </a:fld>
            <a:endParaRPr lang="en-US" dirty="0"/>
          </a:p>
        </p:txBody>
      </p:sp>
    </p:spTree>
    <p:extLst>
      <p:ext uri="{BB962C8B-B14F-4D97-AF65-F5344CB8AC3E}">
        <p14:creationId xmlns:p14="http://schemas.microsoft.com/office/powerpoint/2010/main" val="161135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7EFEE-2340-439A-9906-78EF1022E61C}"/>
              </a:ext>
            </a:extLst>
          </p:cNvPr>
          <p:cNvSpPr>
            <a:spLocks noGrp="1"/>
          </p:cNvSpPr>
          <p:nvPr>
            <p:ph type="title"/>
          </p:nvPr>
        </p:nvSpPr>
        <p:spPr>
          <a:xfrm>
            <a:off x="2220913" y="609600"/>
            <a:ext cx="7772400" cy="533400"/>
          </a:xfrm>
        </p:spPr>
        <p:txBody>
          <a:bodyPr/>
          <a:lstStyle/>
          <a:p>
            <a:r>
              <a:rPr lang="en-US" sz="2800" dirty="0"/>
              <a:t>Items Discussed – Thursday</a:t>
            </a:r>
          </a:p>
        </p:txBody>
      </p:sp>
      <p:sp>
        <p:nvSpPr>
          <p:cNvPr id="3" name="Content Placeholder 2">
            <a:extLst>
              <a:ext uri="{FF2B5EF4-FFF2-40B4-BE49-F238E27FC236}">
                <a16:creationId xmlns:a16="http://schemas.microsoft.com/office/drawing/2014/main" id="{E688CBFF-6841-4A69-ACB6-C9861AE6A4B7}"/>
              </a:ext>
            </a:extLst>
          </p:cNvPr>
          <p:cNvSpPr>
            <a:spLocks noGrp="1"/>
          </p:cNvSpPr>
          <p:nvPr>
            <p:ph idx="1"/>
          </p:nvPr>
        </p:nvSpPr>
        <p:spPr>
          <a:xfrm>
            <a:off x="929218" y="1066801"/>
            <a:ext cx="10462682" cy="5369199"/>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Status from ad hoc on updates needed on  ITU-R M.1450 (Characteristics of broadband RLANs) and M.1801.</a:t>
            </a:r>
          </a:p>
          <a:p>
            <a:pPr lvl="1">
              <a:buFont typeface="Arial" panose="020B0604020202020204" pitchFamily="34" charset="0"/>
              <a:buChar char="•"/>
            </a:pPr>
            <a:r>
              <a:rPr lang="en-US" sz="1600" dirty="0">
                <a:hlinkClick r:id="rId2"/>
              </a:rPr>
              <a:t>https://mentor.ieee.org/802.11/dcn/20/11-20-0184-01-0itu-overview-of-target-itu-recommendations-and-outline-of-required-updates.pptx</a:t>
            </a:r>
            <a:r>
              <a:rPr lang="en-US" sz="1600" dirty="0"/>
              <a:t> </a:t>
            </a:r>
          </a:p>
          <a:p>
            <a:pPr lvl="1">
              <a:buFont typeface="Arial" panose="020B0604020202020204" pitchFamily="34" charset="0"/>
              <a:buChar char="•"/>
            </a:pPr>
            <a:r>
              <a:rPr lang="en-US" sz="1600" dirty="0"/>
              <a:t>Summary at end lists out specific areas and points that will be requested to be updated. </a:t>
            </a:r>
          </a:p>
          <a:p>
            <a:pPr>
              <a:buFont typeface="Arial" panose="020B0604020202020204" pitchFamily="34" charset="0"/>
              <a:buChar char="•"/>
            </a:pPr>
            <a:r>
              <a:rPr lang="en-US" altLang="en-US" sz="2000" dirty="0"/>
              <a:t>Continue on reviewing / helping to develop comments on FCC NPRM on 5.9 GHz</a:t>
            </a:r>
          </a:p>
          <a:p>
            <a:pPr lvl="1">
              <a:buFont typeface="Arial" panose="020B0604020202020204" pitchFamily="34" charset="0"/>
              <a:buChar char="•"/>
            </a:pPr>
            <a:r>
              <a:rPr lang="en-US" sz="1800" dirty="0"/>
              <a:t>We focused on how to get to comments, keeping in mind they need to be for IEEE 802 and IEEE 802.11 as a whole. </a:t>
            </a:r>
          </a:p>
          <a:p>
            <a:pPr lvl="1">
              <a:buFont typeface="Arial" panose="020B0604020202020204" pitchFamily="34" charset="0"/>
              <a:buChar char="•"/>
            </a:pPr>
            <a:r>
              <a:rPr lang="en-US" sz="1800" dirty="0"/>
              <a:t>Look to focus on topics we are all in agreement on and pass on areas there is different opinions on and focus on the seek comments in the NPRM.</a:t>
            </a:r>
          </a:p>
          <a:p>
            <a:pPr lvl="1">
              <a:buFont typeface="Arial" panose="020B0604020202020204" pitchFamily="34" charset="0"/>
              <a:buChar char="•"/>
            </a:pPr>
            <a:r>
              <a:rPr lang="en-US" sz="1800" dirty="0"/>
              <a:t>4 areas stood out this week, most are repeats from previous discussions. </a:t>
            </a:r>
          </a:p>
          <a:p>
            <a:pPr lvl="2">
              <a:buFont typeface="Arial" panose="020B0604020202020204" pitchFamily="34" charset="0"/>
              <a:buChar char="•"/>
            </a:pPr>
            <a:r>
              <a:rPr lang="en-US" sz="1600" dirty="0"/>
              <a:t>OOBE</a:t>
            </a:r>
          </a:p>
          <a:p>
            <a:pPr lvl="2">
              <a:buFont typeface="Arial" panose="020B0604020202020204" pitchFamily="34" charset="0"/>
              <a:buChar char="•"/>
            </a:pPr>
            <a:r>
              <a:rPr lang="en-US" sz="1600" dirty="0"/>
              <a:t>30 MHz for ITS (includes safety, advocate for DSRC …) </a:t>
            </a:r>
          </a:p>
          <a:p>
            <a:pPr lvl="2">
              <a:buFont typeface="Arial" panose="020B0604020202020204" pitchFamily="34" charset="0"/>
              <a:buChar char="•"/>
            </a:pPr>
            <a:r>
              <a:rPr lang="en-US" sz="1600" dirty="0"/>
              <a:t>Update the terminology used for standards.</a:t>
            </a:r>
          </a:p>
          <a:p>
            <a:pPr lvl="2">
              <a:buFont typeface="Arial" panose="020B0604020202020204" pitchFamily="34" charset="0"/>
              <a:buChar char="•"/>
            </a:pPr>
            <a:r>
              <a:rPr lang="en-US" sz="1600" dirty="0"/>
              <a:t>802.11-2016 is an open standard, and meets government  rules </a:t>
            </a:r>
          </a:p>
          <a:p>
            <a:pPr lvl="1">
              <a:buFont typeface="Arial" panose="020B0604020202020204" pitchFamily="34" charset="0"/>
              <a:buChar char="•"/>
            </a:pPr>
            <a:r>
              <a:rPr lang="en-US" dirty="0"/>
              <a:t>30 day time frame could start any time. </a:t>
            </a:r>
          </a:p>
          <a:p>
            <a:pPr lvl="2">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altLang="en-US" sz="2000" dirty="0"/>
          </a:p>
        </p:txBody>
      </p:sp>
      <p:sp>
        <p:nvSpPr>
          <p:cNvPr id="4" name="Date Placeholder 3">
            <a:extLst>
              <a:ext uri="{FF2B5EF4-FFF2-40B4-BE49-F238E27FC236}">
                <a16:creationId xmlns:a16="http://schemas.microsoft.com/office/drawing/2014/main" id="{B3D02219-1223-4A94-B7A4-D63635EBBEF5}"/>
              </a:ext>
            </a:extLst>
          </p:cNvPr>
          <p:cNvSpPr>
            <a:spLocks noGrp="1"/>
          </p:cNvSpPr>
          <p:nvPr>
            <p:ph type="dt" sz="half" idx="10"/>
          </p:nvPr>
        </p:nvSpPr>
        <p:spPr/>
        <p:txBody>
          <a:bodyPr/>
          <a:lstStyle/>
          <a:p>
            <a:r>
              <a:rPr lang="en-US"/>
              <a:t>Jan 2020</a:t>
            </a:r>
            <a:endParaRPr lang="en-US" dirty="0"/>
          </a:p>
        </p:txBody>
      </p:sp>
      <p:sp>
        <p:nvSpPr>
          <p:cNvPr id="5" name="Footer Placeholder 4">
            <a:extLst>
              <a:ext uri="{FF2B5EF4-FFF2-40B4-BE49-F238E27FC236}">
                <a16:creationId xmlns:a16="http://schemas.microsoft.com/office/drawing/2014/main" id="{9CC7141F-4D14-416D-9A07-6BE0BD33A2C9}"/>
              </a:ext>
            </a:extLst>
          </p:cNvPr>
          <p:cNvSpPr>
            <a:spLocks noGrp="1"/>
          </p:cNvSpPr>
          <p:nvPr>
            <p:ph type="ftr" sz="quarter" idx="11"/>
          </p:nvPr>
        </p:nvSpPr>
        <p:spPr/>
        <p:txBody>
          <a:bodyPr/>
          <a:lstStyle/>
          <a:p>
            <a:r>
              <a:rPr lang="en-US" dirty="0"/>
              <a:t>Jay Holcomb (Itron)</a:t>
            </a:r>
          </a:p>
        </p:txBody>
      </p:sp>
      <p:sp>
        <p:nvSpPr>
          <p:cNvPr id="6" name="Slide Number Placeholder 5">
            <a:extLst>
              <a:ext uri="{FF2B5EF4-FFF2-40B4-BE49-F238E27FC236}">
                <a16:creationId xmlns:a16="http://schemas.microsoft.com/office/drawing/2014/main" id="{4A7F363D-C216-452D-A702-44C3E0830229}"/>
              </a:ext>
            </a:extLst>
          </p:cNvPr>
          <p:cNvSpPr>
            <a:spLocks noGrp="1"/>
          </p:cNvSpPr>
          <p:nvPr>
            <p:ph type="sldNum" sz="quarter" idx="12"/>
          </p:nvPr>
        </p:nvSpPr>
        <p:spPr>
          <a:xfrm>
            <a:off x="5930396" y="6475413"/>
            <a:ext cx="432811" cy="184666"/>
          </a:xfrm>
        </p:spPr>
        <p:txBody>
          <a:bodyPr/>
          <a:lstStyle/>
          <a:p>
            <a:r>
              <a:rPr lang="en-US" dirty="0"/>
              <a:t>Slide </a:t>
            </a:r>
            <a:fld id="{AA8A01DF-F7FD-444B-8432-819BBAFADCAE}" type="slidenum">
              <a:rPr lang="en-US" smtClean="0"/>
              <a:pPr/>
              <a:t>3</a:t>
            </a:fld>
            <a:endParaRPr lang="en-US" dirty="0"/>
          </a:p>
        </p:txBody>
      </p:sp>
    </p:spTree>
    <p:extLst>
      <p:ext uri="{BB962C8B-B14F-4D97-AF65-F5344CB8AC3E}">
        <p14:creationId xmlns:p14="http://schemas.microsoft.com/office/powerpoint/2010/main" val="267972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914400" y="304800"/>
            <a:ext cx="968214" cy="276999"/>
          </a:xfrm>
        </p:spPr>
        <p:txBody>
          <a:bodyPr/>
          <a:lstStyle/>
          <a:p>
            <a:r>
              <a:rPr lang="en-US"/>
              <a:t>Jan 2020</a:t>
            </a:r>
            <a:endParaRPr lang="en-US" dirty="0"/>
          </a:p>
        </p:txBody>
      </p:sp>
      <p:sp>
        <p:nvSpPr>
          <p:cNvPr id="5" name="Footer Placeholder 4"/>
          <p:cNvSpPr>
            <a:spLocks noGrp="1"/>
          </p:cNvSpPr>
          <p:nvPr>
            <p:ph type="ftr" sz="quarter" idx="11"/>
          </p:nvPr>
        </p:nvSpPr>
        <p:spPr>
          <a:xfrm>
            <a:off x="10072690" y="6475413"/>
            <a:ext cx="1296830" cy="184666"/>
          </a:xfrm>
        </p:spPr>
        <p:txBody>
          <a:bodyPr/>
          <a:lstStyle/>
          <a:p>
            <a:r>
              <a:rPr lang="en-US" dirty="0"/>
              <a:t>Jay Holcomb (Itron)</a:t>
            </a:r>
          </a:p>
        </p:txBody>
      </p:sp>
      <p:sp>
        <p:nvSpPr>
          <p:cNvPr id="6" name="Slide Number Placeholder 5"/>
          <p:cNvSpPr>
            <a:spLocks noGrp="1"/>
          </p:cNvSpPr>
          <p:nvPr>
            <p:ph type="sldNum" sz="quarter" idx="12"/>
          </p:nvPr>
        </p:nvSpPr>
        <p:spPr>
          <a:xfrm>
            <a:off x="5930396" y="6475413"/>
            <a:ext cx="432811" cy="184666"/>
          </a:xfrm>
        </p:spPr>
        <p:txBody>
          <a:bodyPr/>
          <a:lstStyle/>
          <a:p>
            <a:r>
              <a:rPr lang="en-US" dirty="0"/>
              <a:t>Slide </a:t>
            </a:r>
            <a:fld id="{AA8A01DF-F7FD-444B-8432-819BBAFADCAE}" type="slidenum">
              <a:rPr lang="en-US" smtClean="0"/>
              <a:pPr/>
              <a:t>4</a:t>
            </a:fld>
            <a:endParaRPr lang="en-US" dirty="0"/>
          </a:p>
        </p:txBody>
      </p:sp>
      <p:sp>
        <p:nvSpPr>
          <p:cNvPr id="7" name="Title 1"/>
          <p:cNvSpPr>
            <a:spLocks noGrp="1"/>
          </p:cNvSpPr>
          <p:nvPr>
            <p:ph type="title"/>
          </p:nvPr>
        </p:nvSpPr>
        <p:spPr>
          <a:xfrm>
            <a:off x="2220913" y="685800"/>
            <a:ext cx="7772400" cy="533400"/>
          </a:xfrm>
        </p:spPr>
        <p:txBody>
          <a:bodyPr/>
          <a:lstStyle/>
          <a:p>
            <a:r>
              <a:rPr lang="en-US" altLang="en-US" sz="2800" dirty="0"/>
              <a:t>Approved</a:t>
            </a:r>
          </a:p>
        </p:txBody>
      </p:sp>
      <p:sp>
        <p:nvSpPr>
          <p:cNvPr id="8" name="Content Placeholder 2"/>
          <p:cNvSpPr>
            <a:spLocks noGrp="1"/>
          </p:cNvSpPr>
          <p:nvPr>
            <p:ph idx="1"/>
          </p:nvPr>
        </p:nvSpPr>
        <p:spPr>
          <a:xfrm>
            <a:off x="2220913" y="1175657"/>
            <a:ext cx="7772400" cy="5161757"/>
          </a:xfrm>
        </p:spPr>
        <p:txBody>
          <a:bodyPr/>
          <a:lstStyle/>
          <a:p>
            <a:r>
              <a:rPr lang="en-US" altLang="en-US" dirty="0"/>
              <a:t>Documents Approved this week</a:t>
            </a:r>
            <a:endParaRPr lang="en-US" altLang="en-US" sz="2000" dirty="0"/>
          </a:p>
          <a:p>
            <a:pPr lvl="1"/>
            <a:r>
              <a:rPr lang="en-US" altLang="en-US" sz="2400" dirty="0"/>
              <a:t>Agenda for the week, with more detail on topics discussed.</a:t>
            </a:r>
          </a:p>
          <a:p>
            <a:pPr lvl="2"/>
            <a:r>
              <a:rPr lang="en-US" dirty="0">
                <a:hlinkClick r:id="rId2"/>
              </a:rPr>
              <a:t>https://mentor.ieee.org/802.18/dcn/20/18-20-0003</a:t>
            </a:r>
            <a:r>
              <a:rPr lang="en-US" dirty="0"/>
              <a:t> </a:t>
            </a:r>
            <a:endParaRPr lang="en-US" altLang="en-US" sz="2000" dirty="0"/>
          </a:p>
          <a:p>
            <a:pPr lvl="1"/>
            <a:endParaRPr lang="en-US" altLang="en-US" sz="2400" dirty="0"/>
          </a:p>
          <a:p>
            <a:pPr lvl="1"/>
            <a:r>
              <a:rPr lang="en-US" altLang="en-US" sz="2400" dirty="0"/>
              <a:t>Nov Plenary minutes</a:t>
            </a:r>
            <a:endParaRPr lang="en-US" altLang="en-US" sz="1400" dirty="0">
              <a:hlinkClick r:id="rId3"/>
            </a:endParaRPr>
          </a:p>
          <a:p>
            <a:pPr lvl="2"/>
            <a:r>
              <a:rPr lang="en-US" altLang="en-US" dirty="0">
                <a:hlinkClick r:id="rId4"/>
              </a:rPr>
              <a:t>https://mentor.ieee.org/802.18/dcn/19/18-19-0143-00-0000-minutes-koa-plenary-10-15nov2019-rr-tag.docx</a:t>
            </a:r>
            <a:r>
              <a:rPr lang="en-US" altLang="en-US" dirty="0"/>
              <a:t>  </a:t>
            </a:r>
          </a:p>
          <a:p>
            <a:pPr marL="0" indent="0" algn="ctr">
              <a:buNone/>
            </a:pPr>
            <a:endParaRPr lang="en-US" altLang="en-US" sz="2800" dirty="0"/>
          </a:p>
        </p:txBody>
      </p:sp>
    </p:spTree>
    <p:extLst>
      <p:ext uri="{BB962C8B-B14F-4D97-AF65-F5344CB8AC3E}">
        <p14:creationId xmlns:p14="http://schemas.microsoft.com/office/powerpoint/2010/main" val="2355173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914400" y="304800"/>
            <a:ext cx="968214" cy="276999"/>
          </a:xfrm>
        </p:spPr>
        <p:txBody>
          <a:bodyPr/>
          <a:lstStyle/>
          <a:p>
            <a:r>
              <a:rPr lang="en-US"/>
              <a:t>Jan 2020</a:t>
            </a:r>
            <a:endParaRPr lang="en-US" dirty="0"/>
          </a:p>
        </p:txBody>
      </p:sp>
      <p:sp>
        <p:nvSpPr>
          <p:cNvPr id="5" name="Footer Placeholder 4"/>
          <p:cNvSpPr>
            <a:spLocks noGrp="1"/>
          </p:cNvSpPr>
          <p:nvPr>
            <p:ph type="ftr" sz="quarter" idx="11"/>
          </p:nvPr>
        </p:nvSpPr>
        <p:spPr>
          <a:xfrm>
            <a:off x="10072690" y="6475413"/>
            <a:ext cx="1296830" cy="184666"/>
          </a:xfrm>
        </p:spPr>
        <p:txBody>
          <a:bodyPr/>
          <a:lstStyle/>
          <a:p>
            <a:r>
              <a:rPr lang="en-US" dirty="0"/>
              <a:t>Jay Holcomb (Itron)</a:t>
            </a:r>
          </a:p>
        </p:txBody>
      </p:sp>
      <p:sp>
        <p:nvSpPr>
          <p:cNvPr id="6" name="Slide Number Placeholder 5"/>
          <p:cNvSpPr>
            <a:spLocks noGrp="1"/>
          </p:cNvSpPr>
          <p:nvPr>
            <p:ph type="sldNum" sz="quarter" idx="12"/>
          </p:nvPr>
        </p:nvSpPr>
        <p:spPr>
          <a:xfrm>
            <a:off x="5930396" y="6475413"/>
            <a:ext cx="432811" cy="184666"/>
          </a:xfrm>
        </p:spPr>
        <p:txBody>
          <a:bodyPr/>
          <a:lstStyle/>
          <a:p>
            <a:r>
              <a:rPr lang="en-US" dirty="0"/>
              <a:t>Slide </a:t>
            </a:r>
            <a:fld id="{AA8A01DF-F7FD-444B-8432-819BBAFADCAE}" type="slidenum">
              <a:rPr lang="en-US" smtClean="0"/>
              <a:pPr/>
              <a:t>5</a:t>
            </a:fld>
            <a:endParaRPr lang="en-US" dirty="0"/>
          </a:p>
        </p:txBody>
      </p:sp>
      <p:sp>
        <p:nvSpPr>
          <p:cNvPr id="7" name="Title 1"/>
          <p:cNvSpPr>
            <a:spLocks noGrp="1"/>
          </p:cNvSpPr>
          <p:nvPr>
            <p:ph type="title"/>
          </p:nvPr>
        </p:nvSpPr>
        <p:spPr>
          <a:xfrm>
            <a:off x="2220913" y="685800"/>
            <a:ext cx="7772400" cy="533400"/>
          </a:xfrm>
        </p:spPr>
        <p:txBody>
          <a:bodyPr/>
          <a:lstStyle/>
          <a:p>
            <a:r>
              <a:rPr lang="en-US" altLang="en-US" sz="2800" dirty="0"/>
              <a:t>Next</a:t>
            </a:r>
          </a:p>
        </p:txBody>
      </p:sp>
      <p:sp>
        <p:nvSpPr>
          <p:cNvPr id="8" name="Content Placeholder 2"/>
          <p:cNvSpPr>
            <a:spLocks noGrp="1"/>
          </p:cNvSpPr>
          <p:nvPr>
            <p:ph idx="1"/>
          </p:nvPr>
        </p:nvSpPr>
        <p:spPr>
          <a:xfrm>
            <a:off x="2220913" y="1175657"/>
            <a:ext cx="7772400" cy="5161757"/>
          </a:xfrm>
        </p:spPr>
        <p:txBody>
          <a:bodyPr/>
          <a:lstStyle/>
          <a:p>
            <a:pPr>
              <a:buFont typeface="Wingdings" panose="05000000000000000000" pitchFamily="2" charset="2"/>
              <a:buChar char="q"/>
            </a:pPr>
            <a:endParaRPr lang="en-US" sz="2000" b="0" dirty="0">
              <a:solidFill>
                <a:srgbClr val="00B0F0"/>
              </a:solidFill>
            </a:endParaRPr>
          </a:p>
          <a:p>
            <a:pPr>
              <a:buFont typeface="Wingdings" panose="05000000000000000000" pitchFamily="2" charset="2"/>
              <a:buChar char="q"/>
            </a:pPr>
            <a:r>
              <a:rPr lang="en-US" sz="2800" b="0" dirty="0">
                <a:solidFill>
                  <a:srgbClr val="00B0F0"/>
                </a:solidFill>
              </a:rPr>
              <a:t> </a:t>
            </a:r>
            <a:r>
              <a:rPr lang="en-US" altLang="en-US" sz="2800" dirty="0">
                <a:solidFill>
                  <a:srgbClr val="00B0F0"/>
                </a:solidFill>
              </a:rPr>
              <a:t>Continue on comments to FCC NPRM on 5.9 GHz re-configuration</a:t>
            </a:r>
          </a:p>
          <a:p>
            <a:pPr>
              <a:buFont typeface="Wingdings" panose="05000000000000000000" pitchFamily="2" charset="2"/>
              <a:buChar char="q"/>
            </a:pPr>
            <a:endParaRPr lang="en-US" altLang="en-US" sz="2800" dirty="0">
              <a:solidFill>
                <a:srgbClr val="00B0F0"/>
              </a:solidFill>
            </a:endParaRPr>
          </a:p>
          <a:p>
            <a:pPr>
              <a:buFont typeface="Wingdings" panose="05000000000000000000" pitchFamily="2" charset="2"/>
              <a:buChar char="q"/>
            </a:pPr>
            <a:r>
              <a:rPr lang="en-US" altLang="en-US" sz="2800" dirty="0">
                <a:solidFill>
                  <a:srgbClr val="00B0F0"/>
                </a:solidFill>
              </a:rPr>
              <a:t>Soon, Chair to setup start of IEEE 802 viewpoints for WRC-23 agenda items. </a:t>
            </a:r>
          </a:p>
          <a:p>
            <a:endParaRPr lang="en-US" sz="2000" b="0" dirty="0"/>
          </a:p>
          <a:p>
            <a:r>
              <a:rPr lang="en-US" b="0" dirty="0"/>
              <a:t>Also ITU-R THz submission for 802.15</a:t>
            </a:r>
          </a:p>
          <a:p>
            <a:endParaRPr lang="en-US" sz="1800" b="0" dirty="0"/>
          </a:p>
          <a:p>
            <a:endParaRPr lang="en-US" sz="1800" b="0" dirty="0"/>
          </a:p>
          <a:p>
            <a:endParaRPr lang="en-US" sz="1800" b="0" dirty="0"/>
          </a:p>
          <a:p>
            <a:r>
              <a:rPr lang="en-US" sz="1800" b="0" dirty="0"/>
              <a:t>Also, still looking for a RR-TAG vice-chair and secretary.  If any interest, please see the Chair. </a:t>
            </a:r>
          </a:p>
          <a:p>
            <a:pPr marL="0" indent="0" algn="ctr">
              <a:buNone/>
            </a:pPr>
            <a:endParaRPr lang="en-US" altLang="en-US" sz="2800" dirty="0"/>
          </a:p>
        </p:txBody>
      </p:sp>
    </p:spTree>
    <p:extLst>
      <p:ext uri="{BB962C8B-B14F-4D97-AF65-F5344CB8AC3E}">
        <p14:creationId xmlns:p14="http://schemas.microsoft.com/office/powerpoint/2010/main" val="2317318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914400" y="304800"/>
            <a:ext cx="968214" cy="276999"/>
          </a:xfrm>
        </p:spPr>
        <p:txBody>
          <a:bodyPr/>
          <a:lstStyle/>
          <a:p>
            <a:r>
              <a:rPr lang="en-US"/>
              <a:t>Jan 2020</a:t>
            </a:r>
            <a:endParaRPr lang="en-US" dirty="0"/>
          </a:p>
        </p:txBody>
      </p:sp>
      <p:sp>
        <p:nvSpPr>
          <p:cNvPr id="5" name="Footer Placeholder 4"/>
          <p:cNvSpPr>
            <a:spLocks noGrp="1"/>
          </p:cNvSpPr>
          <p:nvPr>
            <p:ph type="ftr" sz="quarter" idx="11"/>
          </p:nvPr>
        </p:nvSpPr>
        <p:spPr>
          <a:xfrm>
            <a:off x="10134600" y="6475413"/>
            <a:ext cx="1258358" cy="184666"/>
          </a:xfrm>
        </p:spPr>
        <p:txBody>
          <a:bodyPr/>
          <a:lstStyle/>
          <a:p>
            <a:r>
              <a:rPr lang="en-US" dirty="0"/>
              <a:t>Jay Holcomb (Itron)</a:t>
            </a:r>
          </a:p>
        </p:txBody>
      </p:sp>
      <p:sp>
        <p:nvSpPr>
          <p:cNvPr id="6" name="Slide Number Placeholder 5"/>
          <p:cNvSpPr>
            <a:spLocks noGrp="1"/>
          </p:cNvSpPr>
          <p:nvPr>
            <p:ph type="sldNum" sz="quarter" idx="12"/>
          </p:nvPr>
        </p:nvSpPr>
        <p:spPr>
          <a:xfrm>
            <a:off x="5930396" y="6475413"/>
            <a:ext cx="432811" cy="184666"/>
          </a:xfrm>
        </p:spPr>
        <p:txBody>
          <a:bodyPr/>
          <a:lstStyle/>
          <a:p>
            <a:r>
              <a:rPr lang="en-US" dirty="0"/>
              <a:t>Slide </a:t>
            </a:r>
            <a:fld id="{AA8A01DF-F7FD-444B-8432-819BBAFADCAE}" type="slidenum">
              <a:rPr lang="en-US" smtClean="0"/>
              <a:pPr/>
              <a:t>6</a:t>
            </a:fld>
            <a:endParaRPr lang="en-US" dirty="0"/>
          </a:p>
        </p:txBody>
      </p:sp>
      <p:sp>
        <p:nvSpPr>
          <p:cNvPr id="7" name="Title 1"/>
          <p:cNvSpPr>
            <a:spLocks noGrp="1"/>
          </p:cNvSpPr>
          <p:nvPr>
            <p:ph type="title"/>
          </p:nvPr>
        </p:nvSpPr>
        <p:spPr>
          <a:xfrm>
            <a:off x="2260601" y="714703"/>
            <a:ext cx="7772400" cy="676878"/>
          </a:xfrm>
        </p:spPr>
        <p:txBody>
          <a:bodyPr/>
          <a:lstStyle/>
          <a:p>
            <a:r>
              <a:rPr lang="en-GB" sz="2800" dirty="0"/>
              <a:t>802.18 Meeting Close</a:t>
            </a:r>
            <a:endParaRPr lang="en-US" sz="2800" dirty="0"/>
          </a:p>
        </p:txBody>
      </p:sp>
      <p:sp>
        <p:nvSpPr>
          <p:cNvPr id="8" name="Content Placeholder 2"/>
          <p:cNvSpPr>
            <a:spLocks noGrp="1"/>
          </p:cNvSpPr>
          <p:nvPr>
            <p:ph idx="1"/>
          </p:nvPr>
        </p:nvSpPr>
        <p:spPr>
          <a:xfrm>
            <a:off x="990600" y="1723697"/>
            <a:ext cx="10402358" cy="4419600"/>
          </a:xfrm>
        </p:spPr>
        <p:txBody>
          <a:bodyPr/>
          <a:lstStyle/>
          <a:p>
            <a:r>
              <a:rPr lang="en-US" sz="2000" dirty="0"/>
              <a:t>The RR-TAG adjourned AM1 Thursday this week. </a:t>
            </a:r>
          </a:p>
          <a:p>
            <a:pPr lvl="1"/>
            <a:r>
              <a:rPr lang="en-US" dirty="0"/>
              <a:t>Will hold weekly, as needed, teleconferences, Thursdays 15:00-15:55et</a:t>
            </a:r>
          </a:p>
          <a:p>
            <a:pPr lvl="1"/>
            <a:endParaRPr lang="en-US" dirty="0"/>
          </a:p>
          <a:p>
            <a:r>
              <a:rPr lang="en-US" sz="2000" dirty="0"/>
              <a:t>Next teleconference planned for 23 Jan 20, 1500et/1200pt </a:t>
            </a:r>
          </a:p>
          <a:p>
            <a:pPr lvl="1"/>
            <a:r>
              <a:rPr lang="en-US" dirty="0"/>
              <a:t>Call in information: </a:t>
            </a:r>
            <a:r>
              <a:rPr lang="en-US" dirty="0">
                <a:hlinkClick r:id="rId2"/>
              </a:rPr>
              <a:t>https://mentor.ieee.org/802.18/dcn/16/18-16-0038</a:t>
            </a:r>
            <a:r>
              <a:rPr lang="en-US" dirty="0"/>
              <a:t> </a:t>
            </a:r>
            <a:r>
              <a:rPr lang="en-US" altLang="en-US" dirty="0"/>
              <a:t> </a:t>
            </a:r>
            <a:r>
              <a:rPr lang="en-US" altLang="en-US" b="1" dirty="0"/>
              <a:t>(r14 </a:t>
            </a:r>
            <a:r>
              <a:rPr lang="en-US" altLang="en-US" b="1" i="1" u="sng" dirty="0"/>
              <a:t>or latest</a:t>
            </a:r>
            <a:r>
              <a:rPr lang="en-US" altLang="en-US" b="1" dirty="0"/>
              <a:t>)</a:t>
            </a:r>
            <a:endParaRPr lang="en-US" b="1" dirty="0"/>
          </a:p>
          <a:p>
            <a:pPr lvl="1"/>
            <a:r>
              <a:rPr lang="en-US" dirty="0"/>
              <a:t>All notices are sent through the 802.18 list server reflector.  </a:t>
            </a:r>
          </a:p>
          <a:p>
            <a:pPr lvl="3">
              <a:buFont typeface="Arial" panose="020B0604020202020204" pitchFamily="34" charset="0"/>
              <a:buChar char="•"/>
            </a:pPr>
            <a:endParaRPr lang="en-US" sz="1000" dirty="0"/>
          </a:p>
          <a:p>
            <a:pPr>
              <a:buFont typeface="Arial" panose="020B0604020202020204" pitchFamily="34" charset="0"/>
              <a:buChar char="•"/>
            </a:pPr>
            <a:r>
              <a:rPr lang="en-US" sz="1800" b="0" dirty="0"/>
              <a:t>The next face to face meeting of the 802.18 RR-TAG will be at the IEEE 802, 15-20 March 2020 Plenary in Hilton Atlanta, Atlanta, GA, USA</a:t>
            </a:r>
          </a:p>
          <a:p>
            <a:pPr lvl="1">
              <a:buFont typeface="Arial" panose="020B0604020202020204" pitchFamily="34" charset="0"/>
              <a:buChar char="•"/>
            </a:pPr>
            <a:r>
              <a:rPr lang="en-US" sz="1800" dirty="0"/>
              <a:t>Normal time slots, Tuesday AM2 and Thursday AM1 (08:30 Start)</a:t>
            </a:r>
          </a:p>
          <a:p>
            <a:pPr lvl="3">
              <a:buFont typeface="Arial" panose="020B0604020202020204" pitchFamily="34" charset="0"/>
              <a:buChar char="•"/>
            </a:pPr>
            <a:endParaRPr lang="en-US" dirty="0"/>
          </a:p>
          <a:p>
            <a:pPr>
              <a:buFont typeface="Arial" panose="020B0604020202020204" pitchFamily="34" charset="0"/>
              <a:buChar char="•"/>
            </a:pPr>
            <a:r>
              <a:rPr lang="en-US" dirty="0"/>
              <a:t>Thank You and Safe Travels</a:t>
            </a:r>
          </a:p>
        </p:txBody>
      </p:sp>
    </p:spTree>
    <p:extLst>
      <p:ext uri="{BB962C8B-B14F-4D97-AF65-F5344CB8AC3E}">
        <p14:creationId xmlns:p14="http://schemas.microsoft.com/office/powerpoint/2010/main" val="4259647115"/>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3075</TotalTime>
  <Words>704</Words>
  <Application>Microsoft Office PowerPoint</Application>
  <PresentationFormat>Widescreen</PresentationFormat>
  <Paragraphs>88</Paragraphs>
  <Slides>6</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Times New Roman</vt:lpstr>
      <vt:lpstr>Wingdings</vt:lpstr>
      <vt:lpstr>802-18-Submission</vt:lpstr>
      <vt:lpstr>Document</vt:lpstr>
      <vt:lpstr>IEEE 802.18 RR-TAG Irvine, CA Wireless Interim Liaison  from 802.18 to 802.11</vt:lpstr>
      <vt:lpstr>Items Discussed - Tuesday</vt:lpstr>
      <vt:lpstr>Items Discussed – Thursday</vt:lpstr>
      <vt:lpstr>Approved</vt:lpstr>
      <vt:lpstr>Next</vt:lpstr>
      <vt:lpstr>802.18 Meeting Close</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 from 802.18</dc:title>
  <dc:creator/>
  <cp:keywords>___</cp:keywords>
  <cp:lastModifiedBy>Holcomb, Jay</cp:lastModifiedBy>
  <cp:revision>676</cp:revision>
  <cp:lastPrinted>2012-05-17T14:33:36Z</cp:lastPrinted>
  <dcterms:created xsi:type="dcterms:W3CDTF">2012-05-17T18:49:07Z</dcterms:created>
  <dcterms:modified xsi:type="dcterms:W3CDTF">2020-01-17T00:25:21Z</dcterms:modified>
</cp:coreProperties>
</file>