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5" r:id="rId1"/>
  </p:sldMasterIdLst>
  <p:notesMasterIdLst>
    <p:notesMasterId r:id="rId17"/>
  </p:notesMasterIdLst>
  <p:handoutMasterIdLst>
    <p:handoutMasterId r:id="rId18"/>
  </p:handoutMasterIdLst>
  <p:sldIdLst>
    <p:sldId id="448" r:id="rId2"/>
    <p:sldId id="446" r:id="rId3"/>
    <p:sldId id="487" r:id="rId4"/>
    <p:sldId id="463" r:id="rId5"/>
    <p:sldId id="460" r:id="rId6"/>
    <p:sldId id="467" r:id="rId7"/>
    <p:sldId id="468" r:id="rId8"/>
    <p:sldId id="465" r:id="rId9"/>
    <p:sldId id="482" r:id="rId10"/>
    <p:sldId id="459" r:id="rId11"/>
    <p:sldId id="488" r:id="rId12"/>
    <p:sldId id="466" r:id="rId13"/>
    <p:sldId id="484" r:id="rId14"/>
    <p:sldId id="485" r:id="rId15"/>
    <p:sldId id="486" r:id="rId16"/>
  </p:sldIdLst>
  <p:sldSz cx="9144000" cy="6858000" type="screen4x3"/>
  <p:notesSz cx="7315200" cy="96012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 userDrawn="1">
          <p15:clr>
            <a:srgbClr val="A4A3A4"/>
          </p15:clr>
        </p15:guide>
        <p15:guide id="2" pos="2304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rian Stephens 6" initials="aps" lastIdx="6" clrIdx="0"/>
  <p:cmAuthor id="2" name="jsegev" initials="j" lastIdx="3" clrIdx="1"/>
  <p:cmAuthor id="3" name="Segev, Jonathan" initials="SJ" lastIdx="3" clrIdx="2">
    <p:extLst>
      <p:ext uri="{19B8F6BF-5375-455C-9EA6-DF929625EA0E}">
        <p15:presenceInfo xmlns:p15="http://schemas.microsoft.com/office/powerpoint/2012/main" userId="S-1-5-21-2052111302-1275210071-1644491937-381105" providerId="AD"/>
      </p:ext>
    </p:extLst>
  </p:cmAuthor>
  <p:cmAuthor id="4" name="Cariou, Laurent" initials="CL" lastIdx="2" clrIdx="3">
    <p:extLst>
      <p:ext uri="{19B8F6BF-5375-455C-9EA6-DF929625EA0E}">
        <p15:presenceInfo xmlns:p15="http://schemas.microsoft.com/office/powerpoint/2012/main" userId="S-1-5-21-725345543-602162358-527237240-2944557" providerId="AD"/>
      </p:ext>
    </p:extLst>
  </p:cmAuthor>
  <p:cmAuthor id="5" name="Jiang, Feng1" initials="JF" lastIdx="11" clrIdx="4">
    <p:extLst>
      <p:ext uri="{19B8F6BF-5375-455C-9EA6-DF929625EA0E}">
        <p15:presenceInfo xmlns:p15="http://schemas.microsoft.com/office/powerpoint/2012/main" userId="S-1-5-21-725345543-602162358-527237240-3240552" providerId="AD"/>
      </p:ext>
    </p:extLst>
  </p:cmAuthor>
  <p:cmAuthor id="6" name="Klein, Arik" initials="Arik" lastIdx="9" clrIdx="5">
    <p:extLst>
      <p:ext uri="{19B8F6BF-5375-455C-9EA6-DF929625EA0E}">
        <p15:presenceInfo xmlns:p15="http://schemas.microsoft.com/office/powerpoint/2012/main" userId="Klein, Arik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FF"/>
    <a:srgbClr val="0000FF"/>
    <a:srgbClr val="FF0000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92" autoAdjust="0"/>
    <p:restoredTop sz="88606" autoAdjust="0"/>
  </p:normalViewPr>
  <p:slideViewPr>
    <p:cSldViewPr>
      <p:cViewPr varScale="1">
        <p:scale>
          <a:sx n="139" d="100"/>
          <a:sy n="139" d="100"/>
        </p:scale>
        <p:origin x="696" y="12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3101" y="53"/>
      </p:cViewPr>
      <p:guideLst>
        <p:guide orient="horz" pos="3024"/>
        <p:guide pos="230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31090" y="173187"/>
            <a:ext cx="2350580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73775">
              <a:defRPr sz="1500" b="1"/>
            </a:lvl1pPr>
          </a:lstStyle>
          <a:p>
            <a:pPr>
              <a:defRPr/>
            </a:pPr>
            <a:r>
              <a:rPr lang="en-GB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33530" y="173187"/>
            <a:ext cx="981423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73775">
              <a:defRPr sz="1500" b="1"/>
            </a:lvl1pPr>
          </a:lstStyle>
          <a:p>
            <a:pPr>
              <a:defRPr/>
            </a:pPr>
            <a:r>
              <a:rPr lang="en-GB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351329" y="9292438"/>
            <a:ext cx="1314078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73775">
              <a:defRPr/>
            </a:lvl1pPr>
          </a:lstStyle>
          <a:p>
            <a:pPr>
              <a:defRPr/>
            </a:pPr>
            <a:r>
              <a:rPr lang="en-GB" dirty="0"/>
              <a:t>Jonathan Segev, Intel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317491" y="9292438"/>
            <a:ext cx="517770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73775"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50DA7F37-5871-4D08-9AD8-0EC62C95960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5366" name="Line 6"/>
          <p:cNvSpPr>
            <a:spLocks noChangeShapeType="1"/>
          </p:cNvSpPr>
          <p:nvPr/>
        </p:nvSpPr>
        <p:spPr bwMode="auto">
          <a:xfrm>
            <a:off x="731856" y="400734"/>
            <a:ext cx="585149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5390" tIns="47695" rIns="95390" bIns="47695" anchor="ctr"/>
          <a:lstStyle/>
          <a:p>
            <a:endParaRPr lang="en-US"/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731855" y="9292438"/>
            <a:ext cx="71814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73775"/>
            <a:r>
              <a:rPr lang="en-GB"/>
              <a:t>Submission</a:t>
            </a:r>
          </a:p>
        </p:txBody>
      </p:sp>
      <p:sp>
        <p:nvSpPr>
          <p:cNvPr id="15368" name="Line 8"/>
          <p:cNvSpPr>
            <a:spLocks noChangeShapeType="1"/>
          </p:cNvSpPr>
          <p:nvPr/>
        </p:nvSpPr>
        <p:spPr bwMode="auto">
          <a:xfrm>
            <a:off x="731855" y="9280942"/>
            <a:ext cx="60139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5390" tIns="47695" rIns="95390" bIns="47695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851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76308" y="91070"/>
            <a:ext cx="2350580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73775">
              <a:defRPr sz="1500" b="1"/>
            </a:lvl1pPr>
          </a:lstStyle>
          <a:p>
            <a:pPr>
              <a:defRPr/>
            </a:pPr>
            <a:r>
              <a:rPr lang="en-GB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89987" y="91070"/>
            <a:ext cx="981423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73775">
              <a:defRPr sz="1500" b="1"/>
            </a:lvl1pPr>
          </a:lstStyle>
          <a:p>
            <a:pPr>
              <a:defRPr/>
            </a:pPr>
            <a:r>
              <a:rPr lang="en-GB"/>
              <a:t>Month Year</a:t>
            </a:r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65238" y="725488"/>
            <a:ext cx="4784725" cy="35893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690" y="4560817"/>
            <a:ext cx="5365820" cy="43210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708" tIns="48027" rIns="97708" bIns="4802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831269" y="9295722"/>
            <a:ext cx="1795620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76951" lvl="4" algn="r" defTabSz="973775">
              <a:defRPr/>
            </a:lvl5pPr>
          </a:lstStyle>
          <a:p>
            <a:pPr lvl="4">
              <a:defRPr/>
            </a:pPr>
            <a:r>
              <a:rPr lang="en-GB" dirty="0"/>
              <a:t>Jonathan Segev, Intel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422861" y="9295723"/>
            <a:ext cx="517769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73775"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D2D11A6C-B4D3-4B35-9488-F1E9620A258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63675" y="9295723"/>
            <a:ext cx="71814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/>
              <a:t>Submission</a:t>
            </a:r>
          </a:p>
        </p:txBody>
      </p:sp>
      <p:sp>
        <p:nvSpPr>
          <p:cNvPr id="13321" name="Line 9"/>
          <p:cNvSpPr>
            <a:spLocks noChangeShapeType="1"/>
          </p:cNvSpPr>
          <p:nvPr/>
        </p:nvSpPr>
        <p:spPr bwMode="auto">
          <a:xfrm>
            <a:off x="763675" y="9294080"/>
            <a:ext cx="5787851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5390" tIns="47695" rIns="95390" bIns="47695" anchor="ctr"/>
          <a:lstStyle/>
          <a:p>
            <a:endParaRPr lang="en-US"/>
          </a:p>
        </p:txBody>
      </p:sp>
      <p:sp>
        <p:nvSpPr>
          <p:cNvPr id="13322" name="Line 10"/>
          <p:cNvSpPr>
            <a:spLocks noChangeShapeType="1"/>
          </p:cNvSpPr>
          <p:nvPr/>
        </p:nvSpPr>
        <p:spPr bwMode="auto">
          <a:xfrm>
            <a:off x="683288" y="307121"/>
            <a:ext cx="5948624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5390" tIns="47695" rIns="95390" bIns="47695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90871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1pPr>
            <a:lvl2pPr marL="775045" indent="-298094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2pPr>
            <a:lvl3pPr marL="1192378" indent="-238476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3pPr>
            <a:lvl4pPr marL="1669329" indent="-238476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4pPr>
            <a:lvl5pPr marL="2146280" indent="-238476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5pPr>
            <a:lvl6pPr marL="2623231" indent="-238476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6pPr>
            <a:lvl7pPr marL="3100182" indent="-238476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7pPr>
            <a:lvl8pPr marL="3577133" indent="-238476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8pPr>
            <a:lvl9pPr marL="4054084" indent="-238476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500" dirty="0"/>
              <a:t>doc.: IEEE 802.11-yy/xxxxr0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1pPr>
            <a:lvl2pPr marL="775045" indent="-298094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2pPr>
            <a:lvl3pPr marL="1192378" indent="-238476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3pPr>
            <a:lvl4pPr marL="1669329" indent="-238476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4pPr>
            <a:lvl5pPr marL="2146280" indent="-238476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5pPr>
            <a:lvl6pPr marL="2623231" indent="-238476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6pPr>
            <a:lvl7pPr marL="3100182" indent="-238476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7pPr>
            <a:lvl8pPr marL="3577133" indent="-238476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8pPr>
            <a:lvl9pPr marL="4054084" indent="-238476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500" dirty="0"/>
              <a:t>Month Year</a:t>
            </a:r>
          </a:p>
        </p:txBody>
      </p:sp>
      <p:sp>
        <p:nvSpPr>
          <p:cNvPr id="1434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726304" y="9295722"/>
            <a:ext cx="1900585" cy="200055"/>
          </a:xfrm>
          <a:noFill/>
        </p:spPr>
        <p:txBody>
          <a:bodyPr/>
          <a:lstStyle>
            <a:lvl1pPr marL="357713" indent="-357713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1pPr>
            <a:lvl2pPr marL="775045" indent="-298094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2pPr>
            <a:lvl3pPr marL="1192378" indent="-238476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3pPr>
            <a:lvl4pPr marL="1669329" indent="-238476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4pPr>
            <a:lvl5pPr marL="476951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5pPr>
            <a:lvl6pPr marL="953902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6pPr>
            <a:lvl7pPr marL="1430853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7pPr>
            <a:lvl8pPr marL="1907804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8pPr>
            <a:lvl9pPr marL="2384755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 dirty="0"/>
              <a:t>Jonathan Segev, Intel</a:t>
            </a:r>
          </a:p>
        </p:txBody>
      </p:sp>
      <p:sp>
        <p:nvSpPr>
          <p:cNvPr id="1434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491789" y="9295723"/>
            <a:ext cx="448841" cy="200055"/>
          </a:xfrm>
          <a:noFill/>
        </p:spPr>
        <p:txBody>
          <a:bodyPr/>
          <a:lstStyle>
            <a:lvl1pPr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1pPr>
            <a:lvl2pPr marL="775045" indent="-298094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2pPr>
            <a:lvl3pPr marL="1192378" indent="-238476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3pPr>
            <a:lvl4pPr marL="1669329" indent="-238476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4pPr>
            <a:lvl5pPr marL="2146280" indent="-238476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5pPr>
            <a:lvl6pPr marL="2623231" indent="-238476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6pPr>
            <a:lvl7pPr marL="3100182" indent="-238476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7pPr>
            <a:lvl8pPr marL="3577133" indent="-238476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8pPr>
            <a:lvl9pPr marL="4054084" indent="-238476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dirty="0"/>
              <a:t>Page </a:t>
            </a:r>
            <a:fld id="{84EAE0F3-2EDE-462F-B412-67CDAA37783B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143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5238" y="725488"/>
            <a:ext cx="4784725" cy="3589337"/>
          </a:xfrm>
          <a:ln/>
        </p:spPr>
      </p:sp>
      <p:sp>
        <p:nvSpPr>
          <p:cNvPr id="1434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5588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Jonathan Segev, Intel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Page </a:t>
            </a:r>
            <a:fld id="{D2D11A6C-B4D3-4B35-9488-F1E9620A2584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36805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Jonathan Segev, Intel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Page </a:t>
            </a:r>
            <a:fld id="{D2D11A6C-B4D3-4B35-9488-F1E9620A2584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932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Jonathan Segev, Intel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Page </a:t>
            </a:r>
            <a:fld id="{D2D11A6C-B4D3-4B35-9488-F1E9620A2584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79086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Jonathan Segev, Intel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Page </a:t>
            </a:r>
            <a:fld id="{D2D11A6C-B4D3-4B35-9488-F1E9620A2584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981806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Jonathan Segev, Intel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Page </a:t>
            </a:r>
            <a:fld id="{D2D11A6C-B4D3-4B35-9488-F1E9620A2584}" type="slidenum">
              <a:rPr lang="en-GB" smtClean="0"/>
              <a:pPr>
                <a:defRPr/>
              </a:pPr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927902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Jonathan Segev, Intel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Page </a:t>
            </a:r>
            <a:fld id="{D2D11A6C-B4D3-4B35-9488-F1E9620A2584}" type="slidenum">
              <a:rPr lang="en-GB" smtClean="0"/>
              <a:pPr>
                <a:defRPr/>
              </a:pPr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79550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Slide </a:t>
            </a:r>
            <a:fld id="{4BB4356B-64A4-49A3-9180-D4060259403F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01607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91938" cy="276999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92456" y="6475413"/>
            <a:ext cx="1851469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51376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91938" cy="276999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92456" y="6475413"/>
            <a:ext cx="1851469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31890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Large Bullet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520332" y="6475413"/>
            <a:ext cx="179536" cy="184666"/>
          </a:xfrm>
        </p:spPr>
        <p:txBody>
          <a:bodyPr/>
          <a:lstStyle/>
          <a:p>
            <a:fld id="{EE2556C5-CE8C-6547-B838-EA80C61A4AF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411797"/>
            <a:ext cx="8229600" cy="115824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err="1"/>
              <a:t>28pt</a:t>
            </a:r>
            <a:r>
              <a:rPr lang="en-US" dirty="0"/>
              <a:t> Intel Clear Light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/>
          <a:lstStyle>
            <a:lvl2pPr>
              <a:defRPr sz="1800"/>
            </a:lvl2pPr>
            <a:lvl3pPr>
              <a:defRPr sz="1800"/>
            </a:lvl3pPr>
            <a:lvl4pPr>
              <a:defRPr sz="1600"/>
            </a:lvl4pPr>
          </a:lstStyle>
          <a:p>
            <a:pPr lvl="0"/>
            <a:r>
              <a:rPr lang="en-US" dirty="0"/>
              <a:t>18pt Intel Clear body text</a:t>
            </a:r>
          </a:p>
          <a:p>
            <a:pPr lvl="1"/>
            <a:r>
              <a:rPr lang="en-US" dirty="0"/>
              <a:t>18pt Intel Clear bullet one</a:t>
            </a:r>
          </a:p>
          <a:p>
            <a:pPr lvl="2"/>
            <a:r>
              <a:rPr lang="en-US" dirty="0"/>
              <a:t>18pt Intel Clear sub-bullet</a:t>
            </a:r>
          </a:p>
          <a:p>
            <a:pPr lvl="3"/>
            <a:r>
              <a:rPr lang="en-US" dirty="0"/>
              <a:t>16pt Intel Clear fourth level</a:t>
            </a:r>
          </a:p>
          <a:p>
            <a:pPr lvl="4"/>
            <a:r>
              <a:rPr lang="en-US" dirty="0" err="1"/>
              <a:t>14pt</a:t>
            </a:r>
            <a:r>
              <a:rPr lang="en-US" dirty="0"/>
              <a:t> Intel Clear fifth level</a:t>
            </a:r>
          </a:p>
        </p:txBody>
      </p:sp>
    </p:spTree>
    <p:extLst>
      <p:ext uri="{BB962C8B-B14F-4D97-AF65-F5344CB8AC3E}">
        <p14:creationId xmlns:p14="http://schemas.microsoft.com/office/powerpoint/2010/main" val="26569146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291230A6-1ED8-40C7-B3D0-82B1B9814FDB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00438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91938" cy="276999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92456" y="6475413"/>
            <a:ext cx="1851469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A1594516-5E1A-4508-A168-C8B6B68557E7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6510484" y="6428194"/>
            <a:ext cx="234070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dirty="0"/>
              <a:t>Feng</a:t>
            </a:r>
            <a:r>
              <a:rPr lang="en-GB" baseline="0" dirty="0"/>
              <a:t> Jiang</a:t>
            </a:r>
            <a:r>
              <a:rPr lang="en-GB" dirty="0"/>
              <a:t>, et al, Intel Corporation</a:t>
            </a:r>
          </a:p>
        </p:txBody>
      </p:sp>
    </p:spTree>
    <p:extLst>
      <p:ext uri="{BB962C8B-B14F-4D97-AF65-F5344CB8AC3E}">
        <p14:creationId xmlns:p14="http://schemas.microsoft.com/office/powerpoint/2010/main" val="41823799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91938" cy="276999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92456" y="6475413"/>
            <a:ext cx="1851469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2593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91938" cy="276999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92456" y="6475413"/>
            <a:ext cx="1851469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9989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91938" cy="276999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92456" y="6475413"/>
            <a:ext cx="1851469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63060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91938" cy="276999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92456" y="6475413"/>
            <a:ext cx="1851469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2196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91938" cy="276999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92456" y="6475413"/>
            <a:ext cx="1851469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00696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91938" cy="276999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92456" y="6475413"/>
            <a:ext cx="1851469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44271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722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482812" y="332601"/>
            <a:ext cx="396268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802.11-20-0123</a:t>
            </a:r>
            <a:r>
              <a:rPr lang="en-US" altLang="zh-CN" sz="1800" b="1" dirty="0">
                <a:cs typeface="+mn-cs"/>
              </a:rPr>
              <a:t>-02-00be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6246592" y="6427142"/>
            <a:ext cx="235785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en-GB" baseline="0" dirty="0"/>
              <a:t> Feng Jiang</a:t>
            </a:r>
            <a:r>
              <a:rPr lang="en-GB" strike="noStrike" baseline="0" dirty="0"/>
              <a:t>, </a:t>
            </a:r>
            <a:r>
              <a:rPr lang="en-GB" strike="noStrike" dirty="0"/>
              <a:t>et al, Intel Corporation</a:t>
            </a:r>
          </a:p>
        </p:txBody>
      </p:sp>
    </p:spTree>
    <p:extLst>
      <p:ext uri="{BB962C8B-B14F-4D97-AF65-F5344CB8AC3E}">
        <p14:creationId xmlns:p14="http://schemas.microsoft.com/office/powerpoint/2010/main" val="2586530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  <p:sldLayoutId id="2147483677" r:id="rId12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18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>
          <a:xfrm>
            <a:off x="107504" y="764704"/>
            <a:ext cx="8856984" cy="1066800"/>
          </a:xfrm>
          <a:noFill/>
        </p:spPr>
        <p:txBody>
          <a:bodyPr/>
          <a:lstStyle/>
          <a:p>
            <a:r>
              <a:rPr lang="en-US" dirty="0"/>
              <a:t>Channel Sounding for Multi-AP CBF</a:t>
            </a:r>
            <a:endParaRPr lang="en-GB" dirty="0"/>
          </a:p>
        </p:txBody>
      </p:sp>
      <p:sp>
        <p:nvSpPr>
          <p:cNvPr id="3077" name="Rectangle 6"/>
          <p:cNvSpPr>
            <a:spLocks noGrp="1" noChangeArrowheads="1"/>
          </p:cNvSpPr>
          <p:nvPr>
            <p:ph idx="1"/>
          </p:nvPr>
        </p:nvSpPr>
        <p:spPr>
          <a:xfrm>
            <a:off x="685800" y="1844824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2000" dirty="0"/>
              <a:t>Date:</a:t>
            </a:r>
            <a:r>
              <a:rPr lang="en-GB" sz="2000" b="0" dirty="0"/>
              <a:t> 201</a:t>
            </a:r>
            <a:r>
              <a:rPr lang="en-US" sz="2000" b="0" dirty="0"/>
              <a:t>9</a:t>
            </a:r>
            <a:r>
              <a:rPr lang="en-GB" sz="2000" b="0" dirty="0"/>
              <a:t>-</a:t>
            </a:r>
            <a:r>
              <a:rPr lang="en-US" sz="2000" b="0" dirty="0"/>
              <a:t>01</a:t>
            </a:r>
            <a:r>
              <a:rPr lang="en-GB" sz="2000" b="0" dirty="0"/>
              <a:t>-</a:t>
            </a:r>
            <a:r>
              <a:rPr lang="en-US" sz="2000" b="0" dirty="0"/>
              <a:t>10</a:t>
            </a:r>
            <a:endParaRPr lang="en-GB" sz="2000" b="0" dirty="0"/>
          </a:p>
        </p:txBody>
      </p:sp>
      <p:graphicFrame>
        <p:nvGraphicFramePr>
          <p:cNvPr id="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296579"/>
              </p:ext>
            </p:extLst>
          </p:nvPr>
        </p:nvGraphicFramePr>
        <p:xfrm>
          <a:off x="2195736" y="2700338"/>
          <a:ext cx="4916488" cy="2043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32" name="Document" r:id="rId4" imgW="10577183" imgH="4402030" progId="Word.Document.8">
                  <p:embed/>
                </p:oleObj>
              </mc:Choice>
              <mc:Fallback>
                <p:oleObj name="Document" r:id="rId4" imgW="10577183" imgH="440203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5736" y="2700338"/>
                        <a:ext cx="4916488" cy="2043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Slide </a:t>
            </a:r>
            <a:fld id="{291230A6-1ED8-40C7-B3D0-82B1B9814FDB}" type="slidenum">
              <a:rPr lang="en-GB" smtClean="0"/>
              <a:pPr>
                <a:defRPr/>
              </a:pPr>
              <a:t>1</a:t>
            </a:fld>
            <a:endParaRPr lang="en-GB"/>
          </a:p>
        </p:txBody>
      </p:sp>
      <p:sp>
        <p:nvSpPr>
          <p:cNvPr id="7" name="Rectangle 4"/>
          <p:cNvSpPr txBox="1">
            <a:spLocks noChangeArrowheads="1"/>
          </p:cNvSpPr>
          <p:nvPr/>
        </p:nvSpPr>
        <p:spPr>
          <a:xfrm>
            <a:off x="611560" y="295090"/>
            <a:ext cx="1656183" cy="325598"/>
          </a:xfrm>
          <a:prstGeom prst="rect">
            <a:avLst/>
          </a:prstGeom>
          <a:ln/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lang="en-US" sz="1800" b="1" kern="120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lvl="3">
              <a:defRPr/>
            </a:pPr>
            <a:r>
              <a:rPr lang="en-US" dirty="0"/>
              <a:t>Jan. 2020</a:t>
            </a:r>
          </a:p>
        </p:txBody>
      </p:sp>
    </p:spTree>
    <p:extLst>
      <p:ext uri="{BB962C8B-B14F-4D97-AF65-F5344CB8AC3E}">
        <p14:creationId xmlns:p14="http://schemas.microsoft.com/office/powerpoint/2010/main" val="15021060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5613" y="620688"/>
            <a:ext cx="8229600" cy="1158240"/>
          </a:xfrm>
        </p:spPr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455613" y="1916832"/>
            <a:ext cx="8228012" cy="4567767"/>
          </a:xfrm>
        </p:spPr>
        <p:txBody>
          <a:bodyPr/>
          <a:lstStyle/>
          <a:p>
            <a:pPr algn="just"/>
            <a:r>
              <a:rPr lang="en-US" b="0" dirty="0"/>
              <a:t>A sequential channel sounding sequence is proposed for multi-AP CBF</a:t>
            </a:r>
          </a:p>
          <a:p>
            <a:pPr algn="just"/>
            <a:r>
              <a:rPr lang="en-US" b="0" dirty="0"/>
              <a:t>The </a:t>
            </a:r>
            <a:r>
              <a:rPr lang="en-US" altLang="zh-CN" b="0" dirty="0"/>
              <a:t>proposed </a:t>
            </a:r>
            <a:r>
              <a:rPr lang="en-US" b="0" dirty="0"/>
              <a:t>sounding sequence reuses the 11ax sounding protocol and includes three parts:</a:t>
            </a:r>
          </a:p>
          <a:p>
            <a:pPr lvl="1" algn="just"/>
            <a:r>
              <a:rPr lang="en-US" dirty="0">
                <a:ea typeface="+mn-ea"/>
                <a:cs typeface="+mn-cs"/>
              </a:rPr>
              <a:t>Multi-AP</a:t>
            </a:r>
            <a:r>
              <a:rPr lang="en-US" dirty="0"/>
              <a:t> Channel sounding announcement(s) </a:t>
            </a:r>
          </a:p>
          <a:p>
            <a:pPr lvl="1" algn="just"/>
            <a:r>
              <a:rPr lang="en-US" dirty="0"/>
              <a:t>NDP frame(s) transmission </a:t>
            </a:r>
            <a:endParaRPr lang="en-US" b="0" dirty="0"/>
          </a:p>
          <a:p>
            <a:pPr lvl="1" algn="just"/>
            <a:r>
              <a:rPr lang="en-US" b="0" dirty="0"/>
              <a:t>Explicit CSI report feedback(s) </a:t>
            </a:r>
            <a:endParaRPr lang="en-US" sz="2000" dirty="0">
              <a:ea typeface="+mn-ea"/>
              <a:cs typeface="+mn-cs"/>
            </a:endParaRPr>
          </a:p>
          <a:p>
            <a:pPr marL="342900" lvl="1" indent="-342900" algn="just">
              <a:buChar char="•"/>
            </a:pPr>
            <a:endParaRPr lang="en-US" sz="2000" dirty="0">
              <a:ea typeface="+mn-ea"/>
              <a:cs typeface="+mn-cs"/>
            </a:endParaRPr>
          </a:p>
          <a:p>
            <a:pPr algn="just"/>
            <a:endParaRPr lang="en-US" sz="2400" b="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9C9DDB06-8456-4889-B6B8-E231143BF04E}"/>
              </a:ext>
            </a:extLst>
          </p:cNvPr>
          <p:cNvSpPr txBox="1">
            <a:spLocks noChangeArrowheads="1"/>
          </p:cNvSpPr>
          <p:nvPr/>
        </p:nvSpPr>
        <p:spPr>
          <a:xfrm>
            <a:off x="611560" y="295090"/>
            <a:ext cx="1656183" cy="325598"/>
          </a:xfrm>
          <a:prstGeom prst="rect">
            <a:avLst/>
          </a:prstGeom>
          <a:ln/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lang="en-US" sz="1800" b="1" kern="120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lvl="3">
              <a:defRPr/>
            </a:pPr>
            <a:r>
              <a:rPr lang="en-US" dirty="0"/>
              <a:t>Jan. 2020</a:t>
            </a:r>
          </a:p>
        </p:txBody>
      </p:sp>
    </p:spTree>
    <p:extLst>
      <p:ext uri="{BB962C8B-B14F-4D97-AF65-F5344CB8AC3E}">
        <p14:creationId xmlns:p14="http://schemas.microsoft.com/office/powerpoint/2010/main" val="28113294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9871258-07C8-41B2-B187-7CFF3EBB8C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BDBDB67-0DDB-440F-A608-0B3C486865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Backup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D8A7B6-8130-47C8-BCD2-5C9E9626E5C5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GB" b="0" dirty="0"/>
              <a:t>The following motion has been passed in IEEE </a:t>
            </a:r>
            <a:r>
              <a:rPr lang="en-GB" b="0" dirty="0" err="1"/>
              <a:t>TGbe</a:t>
            </a:r>
            <a:r>
              <a:rPr lang="en-GB" b="0" dirty="0"/>
              <a:t>, Jan. 2020 [13]</a:t>
            </a:r>
            <a:endParaRPr lang="en-GB" dirty="0"/>
          </a:p>
          <a:p>
            <a:pPr marL="0" indent="0">
              <a:buNone/>
            </a:pPr>
            <a:endParaRPr lang="en-GB" b="0" i="1" dirty="0"/>
          </a:p>
          <a:p>
            <a:pPr marL="0" indent="0">
              <a:buNone/>
            </a:pPr>
            <a:r>
              <a:rPr lang="en-GB" b="0" i="1" dirty="0"/>
              <a:t>     “11be shall define a mechanism to determine whether an AP is part of an </a:t>
            </a:r>
          </a:p>
          <a:p>
            <a:pPr marL="0" indent="0">
              <a:buNone/>
            </a:pPr>
            <a:r>
              <a:rPr lang="en-GB" b="0" i="1" dirty="0"/>
              <a:t>      AP candidate set and can participate as a shared AP in coordinated AP </a:t>
            </a:r>
          </a:p>
          <a:p>
            <a:pPr marL="0" indent="0">
              <a:buNone/>
            </a:pPr>
            <a:r>
              <a:rPr lang="en-GB" b="0" i="1" dirty="0"/>
              <a:t>      transmission initiated by a sharing AP.”</a:t>
            </a:r>
            <a:endParaRPr lang="en-US" b="0" i="1" dirty="0"/>
          </a:p>
          <a:p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3EC58E4-125F-4EED-8523-4A3EF1F47681}"/>
              </a:ext>
            </a:extLst>
          </p:cNvPr>
          <p:cNvSpPr txBox="1">
            <a:spLocks noChangeArrowheads="1"/>
          </p:cNvSpPr>
          <p:nvPr/>
        </p:nvSpPr>
        <p:spPr>
          <a:xfrm>
            <a:off x="611560" y="295090"/>
            <a:ext cx="1656183" cy="325598"/>
          </a:xfrm>
          <a:prstGeom prst="rect">
            <a:avLst/>
          </a:prstGeom>
          <a:ln/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lang="en-US" sz="1800" b="1" kern="120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lvl="3">
              <a:defRPr/>
            </a:pPr>
            <a:r>
              <a:rPr lang="en-US" dirty="0"/>
              <a:t>Jan. 2020</a:t>
            </a:r>
          </a:p>
        </p:txBody>
      </p:sp>
    </p:spTree>
    <p:extLst>
      <p:ext uri="{BB962C8B-B14F-4D97-AF65-F5344CB8AC3E}">
        <p14:creationId xmlns:p14="http://schemas.microsoft.com/office/powerpoint/2010/main" val="21727290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5613" y="620688"/>
            <a:ext cx="8229600" cy="1158240"/>
          </a:xfrm>
        </p:spPr>
        <p:txBody>
          <a:bodyPr/>
          <a:lstStyle/>
          <a:p>
            <a:r>
              <a:rPr lang="en-US" dirty="0"/>
              <a:t>Reference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sz="1800" b="0" dirty="0"/>
              <a:t>IEEE 802.11-19/0772 </a:t>
            </a:r>
            <a:r>
              <a:rPr lang="en-US" altLang="en-US" sz="1800" b="0" dirty="0"/>
              <a:t>Multi-AP Collaborative BF in IEEE 802.11</a:t>
            </a:r>
            <a:endParaRPr lang="en-US" sz="1800" b="0" dirty="0"/>
          </a:p>
          <a:p>
            <a:pPr marL="457200" indent="-457200">
              <a:buFont typeface="+mj-lt"/>
              <a:buAutoNum type="arabicPeriod"/>
            </a:pPr>
            <a:r>
              <a:rPr lang="en-US" sz="1800" b="0" dirty="0"/>
              <a:t>IEEE 802.11-19/0103 AP Coordination in EHT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800" b="0" dirty="0"/>
              <a:t>IEEE 802.11-19/0071 Coordinated Multi-AP Transmission for EHT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800" b="0" dirty="0"/>
              <a:t>IEEE 802.11-18/1982 Consideration on multi-AP Coordination for EHT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800" b="0" dirty="0"/>
              <a:t>IEEE 802.11-18/1510 AP Coordinated Beamforming for EHT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en-US" sz="1800" b="0" dirty="0"/>
              <a:t>IEEE 802.11-19/0094 Joint Processing MU-MIMO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en-US" sz="1800" b="0" dirty="0"/>
              <a:t>IEEE 802.11-19/0094 </a:t>
            </a:r>
            <a:r>
              <a:rPr lang="en-US" sz="1800" b="0" dirty="0"/>
              <a:t>Specification Framework for </a:t>
            </a:r>
            <a:r>
              <a:rPr lang="en-US" sz="1800" b="0" dirty="0" err="1"/>
              <a:t>TGbe</a:t>
            </a:r>
            <a:endParaRPr lang="en-US" sz="1800" b="0" dirty="0"/>
          </a:p>
          <a:p>
            <a:pPr marL="457200" indent="-457200">
              <a:buFont typeface="+mj-lt"/>
              <a:buAutoNum type="arabicPeriod"/>
            </a:pPr>
            <a:r>
              <a:rPr lang="en-US" sz="1800" b="0" dirty="0"/>
              <a:t>IEEE 802.11-19/0448 Multi-AP Transmission Procedure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800" b="0" dirty="0"/>
              <a:t>IEEE 802.11-19/1593 Joint Sounding for Multi-AP Systems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800" b="0" dirty="0"/>
              <a:t>IEEE 802.11-19/1535 Sounding for AP Collaboration</a:t>
            </a:r>
            <a:r>
              <a:rPr lang="en-US" sz="1800" dirty="0"/>
              <a:t>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800" b="0" dirty="0"/>
              <a:t>IEEE 802.11-19/1097 Sounding procedure in AP collaboration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800" b="0" dirty="0"/>
              <a:t>IEEE 802.11-19/1134 Consideration of Multi-AP Sounding</a:t>
            </a:r>
          </a:p>
          <a:p>
            <a:pPr marL="457200" indent="-457200">
              <a:buFont typeface="+mj-lt"/>
              <a:buAutoNum type="arabicPeriod"/>
            </a:pPr>
            <a:r>
              <a:rPr lang="en-GB" b="0" dirty="0"/>
              <a:t>IEEE 802.11-20/0566</a:t>
            </a:r>
            <a:r>
              <a:rPr lang="en-US" b="0" dirty="0"/>
              <a:t> </a:t>
            </a:r>
            <a:r>
              <a:rPr lang="en-US" sz="1800" b="0" dirty="0"/>
              <a:t>Compendium of straw polls and potential changes to the Specification Framework Document</a:t>
            </a:r>
            <a:br>
              <a:rPr lang="en-US" altLang="en-US" sz="1800" b="0" dirty="0"/>
            </a:br>
            <a:endParaRPr lang="en-US" sz="1800" b="0" dirty="0"/>
          </a:p>
          <a:p>
            <a:pPr marL="457200" indent="-457200">
              <a:buFont typeface="+mj-lt"/>
              <a:buAutoNum type="arabicPeriod"/>
            </a:pPr>
            <a:endParaRPr lang="en-US" b="0" dirty="0"/>
          </a:p>
          <a:p>
            <a:pPr marL="457200" indent="-457200">
              <a:buFont typeface="+mj-lt"/>
              <a:buAutoNum type="arabicPeriod"/>
            </a:pPr>
            <a:endParaRPr lang="en-US" b="0" dirty="0"/>
          </a:p>
          <a:p>
            <a:pPr marL="457200" indent="-457200">
              <a:buFont typeface="+mj-lt"/>
              <a:buAutoNum type="arabicPeriod"/>
            </a:pPr>
            <a:endParaRPr lang="en-US" b="0" dirty="0"/>
          </a:p>
        </p:txBody>
      </p:sp>
      <p:sp>
        <p:nvSpPr>
          <p:cNvPr id="5" name="Rectangle 4"/>
          <p:cNvSpPr txBox="1">
            <a:spLocks noChangeArrowheads="1"/>
          </p:cNvSpPr>
          <p:nvPr/>
        </p:nvSpPr>
        <p:spPr>
          <a:xfrm>
            <a:off x="611560" y="295090"/>
            <a:ext cx="1656183" cy="325598"/>
          </a:xfrm>
          <a:prstGeom prst="rect">
            <a:avLst/>
          </a:prstGeom>
          <a:ln/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lang="en-US" sz="1800" b="1" kern="120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lvl="3">
              <a:defRPr/>
            </a:pPr>
            <a:r>
              <a:rPr lang="en-US" dirty="0"/>
              <a:t>Jan. 2019</a:t>
            </a:r>
          </a:p>
        </p:txBody>
      </p:sp>
    </p:spTree>
    <p:extLst>
      <p:ext uri="{BB962C8B-B14F-4D97-AF65-F5344CB8AC3E}">
        <p14:creationId xmlns:p14="http://schemas.microsoft.com/office/powerpoint/2010/main" val="1631485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SP#1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algn="just"/>
            <a:r>
              <a:rPr lang="en-US" b="0" dirty="0"/>
              <a:t>Do you support that multiple APs can sequentially use an 11ax-like sounding sequence to collect CSI from the in-BSS STAs and OBSS STAs? </a:t>
            </a:r>
          </a:p>
          <a:p>
            <a:pPr lvl="1" algn="just"/>
            <a:r>
              <a:rPr lang="en-US" b="0" dirty="0"/>
              <a:t>Each AP’s sounding sequence is similar to the 11ax sounding protocol with multiple STAs (NDPA + NDP + BFRP TF + CSI report).</a:t>
            </a:r>
          </a:p>
          <a:p>
            <a:pPr algn="just"/>
            <a:endParaRPr lang="en-US" b="0" dirty="0"/>
          </a:p>
          <a:p>
            <a:pPr algn="just"/>
            <a:endParaRPr lang="en-US" b="0" dirty="0"/>
          </a:p>
          <a:p>
            <a:pPr algn="just"/>
            <a:endParaRPr lang="en-US" b="0" dirty="0"/>
          </a:p>
          <a:p>
            <a:pPr marL="0" indent="0" algn="just">
              <a:buNone/>
            </a:pPr>
            <a:r>
              <a:rPr lang="en-US" b="0" dirty="0"/>
              <a:t>      Y: 81                N: 4                 Abstain: 43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i="1" dirty="0"/>
              <a:t> 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31836A8-286C-4DC6-AB0A-6279BB64D07D}"/>
              </a:ext>
            </a:extLst>
          </p:cNvPr>
          <p:cNvSpPr txBox="1">
            <a:spLocks noChangeArrowheads="1"/>
          </p:cNvSpPr>
          <p:nvPr/>
        </p:nvSpPr>
        <p:spPr>
          <a:xfrm>
            <a:off x="611560" y="295090"/>
            <a:ext cx="1656183" cy="325598"/>
          </a:xfrm>
          <a:prstGeom prst="rect">
            <a:avLst/>
          </a:prstGeom>
          <a:ln/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lang="en-US" sz="1800" b="1" kern="120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lvl="3">
              <a:defRPr/>
            </a:pPr>
            <a:r>
              <a:rPr lang="en-US" dirty="0"/>
              <a:t>Jan. 2020</a:t>
            </a:r>
          </a:p>
        </p:txBody>
      </p:sp>
    </p:spTree>
    <p:extLst>
      <p:ext uri="{BB962C8B-B14F-4D97-AF65-F5344CB8AC3E}">
        <p14:creationId xmlns:p14="http://schemas.microsoft.com/office/powerpoint/2010/main" val="234681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SP#2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algn="just"/>
            <a:r>
              <a:rPr lang="en-US" b="0" dirty="0"/>
              <a:t>In sequential channel sounding sequence for multi-AP, do you support that the NDPA frame and BFRP TF frame will include ID info for OBSS STA? </a:t>
            </a:r>
          </a:p>
          <a:p>
            <a:pPr marL="685800" lvl="1" algn="just"/>
            <a:r>
              <a:rPr lang="en-US" b="0" dirty="0"/>
              <a:t>The details of the NDPA, BFRP TF and the ID info are TBD.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</a:t>
            </a:r>
            <a:r>
              <a:rPr lang="en-US" b="0" dirty="0"/>
              <a:t>Y: 75                 N: 9                 Abstain: 45</a:t>
            </a:r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7CE57DC-F4D1-46BB-8BAA-79774D94B21B}"/>
              </a:ext>
            </a:extLst>
          </p:cNvPr>
          <p:cNvSpPr txBox="1">
            <a:spLocks noChangeArrowheads="1"/>
          </p:cNvSpPr>
          <p:nvPr/>
        </p:nvSpPr>
        <p:spPr>
          <a:xfrm>
            <a:off x="611560" y="295090"/>
            <a:ext cx="1656183" cy="325598"/>
          </a:xfrm>
          <a:prstGeom prst="rect">
            <a:avLst/>
          </a:prstGeom>
          <a:ln/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lang="en-US" sz="1800" b="1" kern="120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lvl="3">
              <a:defRPr/>
            </a:pPr>
            <a:r>
              <a:rPr lang="en-US" dirty="0"/>
              <a:t>Jan. 2020</a:t>
            </a:r>
          </a:p>
        </p:txBody>
      </p:sp>
    </p:spTree>
    <p:extLst>
      <p:ext uri="{BB962C8B-B14F-4D97-AF65-F5344CB8AC3E}">
        <p14:creationId xmlns:p14="http://schemas.microsoft.com/office/powerpoint/2010/main" val="25799355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SP#3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algn="just"/>
            <a:r>
              <a:rPr lang="en-US" b="0" dirty="0"/>
              <a:t>In sequential channel sounding sequence for multi-AP, do you support:</a:t>
            </a:r>
          </a:p>
          <a:p>
            <a:pPr marL="0" indent="0" algn="just">
              <a:buNone/>
            </a:pPr>
            <a:endParaRPr lang="en-US" b="0" dirty="0"/>
          </a:p>
          <a:p>
            <a:pPr lvl="1" algn="just"/>
            <a:r>
              <a:rPr lang="en-US" b="0" dirty="0"/>
              <a:t>STA can process the NDPA frame and the BFRP Trigger frame received from OBSS AP</a:t>
            </a:r>
          </a:p>
          <a:p>
            <a:pPr lvl="1" algn="just"/>
            <a:r>
              <a:rPr lang="en-US" dirty="0"/>
              <a:t>I</a:t>
            </a:r>
            <a:r>
              <a:rPr lang="en-US" b="0" dirty="0"/>
              <a:t>f polled by the BFRP trigger frame from OBSS AP, the STA responds with the corresponding channel state information (CSI) to OBSS AP</a:t>
            </a:r>
          </a:p>
          <a:p>
            <a:pPr marL="457200" lvl="1" indent="0" algn="just">
              <a:buNone/>
            </a:pPr>
            <a:endParaRPr lang="en-US" b="0" dirty="0"/>
          </a:p>
          <a:p>
            <a:pPr marL="457200" lvl="1" indent="0" algn="just">
              <a:buNone/>
            </a:pPr>
            <a:r>
              <a:rPr lang="en-US" b="0" dirty="0"/>
              <a:t>Note 1: the details of CSI report are TBD.</a:t>
            </a:r>
          </a:p>
          <a:p>
            <a:pPr marL="457200" lvl="1" indent="0" algn="just">
              <a:buNone/>
            </a:pPr>
            <a:r>
              <a:rPr lang="en-US" dirty="0"/>
              <a:t>Note 2: the OBSS AP belongs to the multi-AP set serving the STA and the details regarding formulation of the multi-AP set are TBD.</a:t>
            </a:r>
          </a:p>
          <a:p>
            <a:pPr marL="457200" lvl="1" indent="0" algn="just">
              <a:buNone/>
            </a:pPr>
            <a:r>
              <a:rPr lang="en-US" b="0" dirty="0"/>
              <a:t>Note 3: This feature is for R2.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0" dirty="0"/>
              <a:t>      Y:                  N:                 Abstain:</a:t>
            </a:r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D460FBD-CD07-4216-ADC6-BB7F60EC10B1}"/>
              </a:ext>
            </a:extLst>
          </p:cNvPr>
          <p:cNvSpPr txBox="1">
            <a:spLocks noChangeArrowheads="1"/>
          </p:cNvSpPr>
          <p:nvPr/>
        </p:nvSpPr>
        <p:spPr>
          <a:xfrm>
            <a:off x="611560" y="295090"/>
            <a:ext cx="1656183" cy="325598"/>
          </a:xfrm>
          <a:prstGeom prst="rect">
            <a:avLst/>
          </a:prstGeom>
          <a:ln/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lang="en-US" sz="1800" b="1" kern="120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lvl="3">
              <a:defRPr/>
            </a:pPr>
            <a:r>
              <a:rPr lang="en-US" dirty="0"/>
              <a:t>Jan. 2020</a:t>
            </a:r>
          </a:p>
        </p:txBody>
      </p:sp>
    </p:spTree>
    <p:extLst>
      <p:ext uri="{BB962C8B-B14F-4D97-AF65-F5344CB8AC3E}">
        <p14:creationId xmlns:p14="http://schemas.microsoft.com/office/powerpoint/2010/main" val="5571606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5613" y="620688"/>
            <a:ext cx="8229600" cy="1158240"/>
          </a:xfrm>
        </p:spPr>
        <p:txBody>
          <a:bodyPr/>
          <a:lstStyle/>
          <a:p>
            <a:r>
              <a:rPr lang="en-US" dirty="0"/>
              <a:t>Introduction 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2"/>
                </a:solidFill>
                <a:cs typeface="Neo Sans Intel"/>
              </a:rPr>
              <a:t>Multi-AP coordinated beamforming (CBF) and joint transmission (JT) are interesting topics under study in 11be [1-6]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2"/>
                </a:solidFill>
                <a:cs typeface="Neo Sans Intel"/>
              </a:rPr>
              <a:t>CSI information is critical for the multi-AP CBF and JT</a:t>
            </a:r>
          </a:p>
          <a:p>
            <a:pPr marL="685800" lvl="1">
              <a:buFont typeface="Times New Roman" panose="02020603050405020304" pitchFamily="18" charset="0"/>
              <a:buChar char="–"/>
            </a:pPr>
            <a:r>
              <a:rPr lang="en-US" dirty="0">
                <a:solidFill>
                  <a:schemeClr val="tx2"/>
                </a:solidFill>
                <a:cs typeface="Neo Sans Intel"/>
              </a:rPr>
              <a:t>Requires CSI info between AP and in-BSS STA and OBSS STA</a:t>
            </a:r>
          </a:p>
          <a:p>
            <a:pPr marL="685800" lvl="1">
              <a:buFont typeface="Times New Roman" panose="02020603050405020304" pitchFamily="18" charset="0"/>
              <a:buChar char="–"/>
            </a:pPr>
            <a:r>
              <a:rPr lang="en-US" b="0" dirty="0">
                <a:solidFill>
                  <a:schemeClr val="tx2"/>
                </a:solidFill>
                <a:cs typeface="Neo Sans Intel"/>
              </a:rPr>
              <a:t>CSI between AP and </a:t>
            </a:r>
            <a:r>
              <a:rPr lang="en-US" dirty="0">
                <a:solidFill>
                  <a:schemeClr val="tx2"/>
                </a:solidFill>
                <a:cs typeface="Neo Sans Intel"/>
              </a:rPr>
              <a:t>OBSS STA</a:t>
            </a:r>
            <a:r>
              <a:rPr lang="en-US" b="0" dirty="0">
                <a:solidFill>
                  <a:schemeClr val="tx2"/>
                </a:solidFill>
                <a:cs typeface="Neo Sans Intel"/>
              </a:rPr>
              <a:t> (</a:t>
            </a:r>
            <a:r>
              <a:rPr lang="en-US" b="1" dirty="0">
                <a:solidFill>
                  <a:schemeClr val="tx2"/>
                </a:solidFill>
                <a:cs typeface="Neo Sans Intel"/>
              </a:rPr>
              <a:t>challenging and require new design</a:t>
            </a:r>
            <a:r>
              <a:rPr lang="en-US" b="0" dirty="0">
                <a:solidFill>
                  <a:schemeClr val="tx2"/>
                </a:solidFill>
                <a:cs typeface="Neo Sans Intel"/>
              </a:rPr>
              <a:t>)</a:t>
            </a:r>
          </a:p>
          <a:p>
            <a:pPr marL="685800" lvl="1">
              <a:buFont typeface="Times New Roman" panose="02020603050405020304" pitchFamily="18" charset="0"/>
              <a:buChar char="–"/>
            </a:pPr>
            <a:r>
              <a:rPr lang="en-US" dirty="0">
                <a:cs typeface="Neo Sans Intel"/>
              </a:rPr>
              <a:t>CBF and JT require different levels of CSI info   </a:t>
            </a:r>
          </a:p>
          <a:p>
            <a:pPr lvl="2" indent="-285750">
              <a:buFont typeface="Courier New" panose="02070309020205020404" pitchFamily="49" charset="0"/>
              <a:buChar char="o"/>
            </a:pPr>
            <a:r>
              <a:rPr lang="en-US" sz="1600" dirty="0">
                <a:cs typeface="Neo Sans Intel"/>
              </a:rPr>
              <a:t>Separate sounding sequences can be designed for JT and CBF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b="0" dirty="0">
                <a:solidFill>
                  <a:schemeClr val="tx2"/>
                </a:solidFill>
                <a:cs typeface="Neo Sans Intel"/>
              </a:rPr>
              <a:t>This submission discusses design considerations for channel sounding in multi-AP CBF </a:t>
            </a:r>
          </a:p>
          <a:p>
            <a:pPr marL="685800" lvl="1">
              <a:buFont typeface="Times New Roman" panose="02020603050405020304" pitchFamily="18" charset="0"/>
              <a:buChar char="–"/>
            </a:pPr>
            <a:r>
              <a:rPr lang="en-US" altLang="zh-CN" dirty="0">
                <a:ea typeface="+mn-ea"/>
                <a:cs typeface="Neo Sans Intel"/>
              </a:rPr>
              <a:t>Focus on sequential channel sounding and explicit CSI feedback</a:t>
            </a:r>
          </a:p>
          <a:p>
            <a:pPr marL="685800" lvl="1">
              <a:buFont typeface="Times New Roman" panose="02020603050405020304" pitchFamily="18" charset="0"/>
              <a:buChar char="–"/>
            </a:pPr>
            <a:r>
              <a:rPr lang="en-US" altLang="zh-CN" dirty="0">
                <a:ea typeface="+mn-ea"/>
                <a:cs typeface="Neo Sans Intel"/>
              </a:rPr>
              <a:t>Enable AP to obtain CSI from OBSS STA</a:t>
            </a:r>
          </a:p>
          <a:p>
            <a:pPr marL="685800" lvl="1">
              <a:buFont typeface="Times New Roman" panose="02020603050405020304" pitchFamily="18" charset="0"/>
              <a:buChar char="–"/>
            </a:pPr>
            <a:r>
              <a:rPr lang="en-US" altLang="zh-CN" dirty="0">
                <a:solidFill>
                  <a:schemeClr val="tx2"/>
                </a:solidFill>
                <a:ea typeface="+mn-ea"/>
                <a:cs typeface="Neo Sans Intel"/>
              </a:rPr>
              <a:t>Align with</a:t>
            </a:r>
            <a:r>
              <a:rPr lang="en-US" altLang="zh-CN" b="0" dirty="0">
                <a:solidFill>
                  <a:schemeClr val="tx2"/>
                </a:solidFill>
                <a:ea typeface="+mn-ea"/>
                <a:cs typeface="Neo Sans Intel"/>
              </a:rPr>
              <a:t> 11ax sounding protocol</a:t>
            </a:r>
            <a:endParaRPr lang="en-US" altLang="zh-CN" dirty="0">
              <a:ea typeface="+mn-ea"/>
              <a:cs typeface="Neo Sans Intel"/>
            </a:endParaRPr>
          </a:p>
          <a:p>
            <a:pPr marL="400050" lvl="1" indent="0">
              <a:buNone/>
            </a:pPr>
            <a:endParaRPr lang="en-US" sz="1600" b="0" dirty="0">
              <a:solidFill>
                <a:schemeClr val="tx2"/>
              </a:solidFill>
              <a:ea typeface="+mn-ea"/>
              <a:cs typeface="Neo Sans Intel"/>
            </a:endParaRPr>
          </a:p>
          <a:p>
            <a:endParaRPr lang="en-US" sz="1800" dirty="0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0944D991-715E-4D00-B68E-3F9CC2A3C52B}"/>
              </a:ext>
            </a:extLst>
          </p:cNvPr>
          <p:cNvSpPr txBox="1">
            <a:spLocks noChangeArrowheads="1"/>
          </p:cNvSpPr>
          <p:nvPr/>
        </p:nvSpPr>
        <p:spPr>
          <a:xfrm>
            <a:off x="611560" y="295090"/>
            <a:ext cx="1656183" cy="325598"/>
          </a:xfrm>
          <a:prstGeom prst="rect">
            <a:avLst/>
          </a:prstGeom>
          <a:ln/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lang="en-US" sz="1800" b="1" kern="120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lvl="3">
              <a:defRPr/>
            </a:pPr>
            <a:r>
              <a:rPr lang="en-US" dirty="0"/>
              <a:t>Jan. 2020</a:t>
            </a:r>
          </a:p>
        </p:txBody>
      </p:sp>
    </p:spTree>
    <p:extLst>
      <p:ext uri="{BB962C8B-B14F-4D97-AF65-F5344CB8AC3E}">
        <p14:creationId xmlns:p14="http://schemas.microsoft.com/office/powerpoint/2010/main" val="25043374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3CB9F77-60BA-4BF4-B4BE-17332C9912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B11821A-A37D-4C1B-824C-50CCF4F553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5613" y="620688"/>
            <a:ext cx="8229600" cy="1158240"/>
          </a:xfrm>
        </p:spPr>
        <p:txBody>
          <a:bodyPr/>
          <a:lstStyle/>
          <a:p>
            <a:r>
              <a:rPr lang="en-US" dirty="0"/>
              <a:t>Recap: Passed Motion for Multi-AP Sounding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2AA01CF-146F-4500-9B47-94E3AE715DB1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55613" y="1916832"/>
            <a:ext cx="8228012" cy="4567767"/>
          </a:xfrm>
        </p:spPr>
        <p:txBody>
          <a:bodyPr/>
          <a:lstStyle/>
          <a:p>
            <a:r>
              <a:rPr lang="en-GB" b="0" dirty="0"/>
              <a:t>The following motion has been passed in IEEE </a:t>
            </a:r>
            <a:r>
              <a:rPr lang="en-GB" b="0" dirty="0" err="1"/>
              <a:t>TGbe</a:t>
            </a:r>
            <a:r>
              <a:rPr lang="en-GB" b="0" dirty="0"/>
              <a:t>, Nov. 2019 [7]</a:t>
            </a:r>
          </a:p>
          <a:p>
            <a:pPr marL="0" indent="0">
              <a:buNone/>
            </a:pPr>
            <a:endParaRPr lang="en-GB" b="0" i="1" dirty="0"/>
          </a:p>
          <a:p>
            <a:pPr marL="400050" lvl="1" indent="0">
              <a:buNone/>
            </a:pPr>
            <a:r>
              <a:rPr lang="en-GB" sz="2000" b="0" i="1" dirty="0"/>
              <a:t>“802.11be shall provide a joint NDP sounding scheme as optional mode for multiple-AP systems.</a:t>
            </a:r>
            <a:endParaRPr lang="en-US" sz="2000" b="0" i="1" dirty="0"/>
          </a:p>
          <a:p>
            <a:pPr marL="400050" lvl="1" indent="0">
              <a:buNone/>
            </a:pPr>
            <a:endParaRPr lang="en-GB" sz="2000" b="0" i="1" dirty="0"/>
          </a:p>
          <a:p>
            <a:pPr marL="400050" lvl="1" indent="0">
              <a:buNone/>
            </a:pPr>
            <a:r>
              <a:rPr lang="en-GB" sz="2000" b="0" i="1" dirty="0"/>
              <a:t>Sequential sounding scheme that each AP transmits NDP independently and sequentially without overlapped sounding period of each AP can also be used in multi-AP systems.”</a:t>
            </a:r>
            <a:endParaRPr lang="en-US" sz="2000" b="0" i="1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982AE7B-8DE0-4BA6-A15E-D48D306B1DF7}"/>
              </a:ext>
            </a:extLst>
          </p:cNvPr>
          <p:cNvSpPr txBox="1">
            <a:spLocks noChangeArrowheads="1"/>
          </p:cNvSpPr>
          <p:nvPr/>
        </p:nvSpPr>
        <p:spPr>
          <a:xfrm>
            <a:off x="611560" y="295090"/>
            <a:ext cx="1656183" cy="325598"/>
          </a:xfrm>
          <a:prstGeom prst="rect">
            <a:avLst/>
          </a:prstGeom>
          <a:ln/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lang="en-US" sz="1800" b="1" kern="120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lvl="3">
              <a:defRPr/>
            </a:pPr>
            <a:r>
              <a:rPr lang="en-US" dirty="0"/>
              <a:t>Jan. 2020</a:t>
            </a:r>
          </a:p>
        </p:txBody>
      </p:sp>
    </p:spTree>
    <p:extLst>
      <p:ext uri="{BB962C8B-B14F-4D97-AF65-F5344CB8AC3E}">
        <p14:creationId xmlns:p14="http://schemas.microsoft.com/office/powerpoint/2010/main" val="32104353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Content Placeholder 2"/>
          <p:cNvSpPr>
            <a:spLocks noGrp="1"/>
          </p:cNvSpPr>
          <p:nvPr>
            <p:ph sz="quarter" idx="13"/>
          </p:nvPr>
        </p:nvSpPr>
        <p:spPr>
          <a:xfrm>
            <a:off x="455613" y="1916832"/>
            <a:ext cx="8228012" cy="4567767"/>
          </a:xfrm>
        </p:spPr>
        <p:txBody>
          <a:bodyPr/>
          <a:lstStyle/>
          <a:p>
            <a:pPr algn="just"/>
            <a:r>
              <a:rPr lang="en-US" b="0" dirty="0"/>
              <a:t>11ax sounding protocol with more than one STA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5613" y="620688"/>
            <a:ext cx="8229600" cy="1158240"/>
          </a:xfrm>
        </p:spPr>
        <p:txBody>
          <a:bodyPr/>
          <a:lstStyle/>
          <a:p>
            <a:r>
              <a:rPr lang="en-US" dirty="0"/>
              <a:t>Recap: 11ax Sounding Sequence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6" name="Line 30"/>
          <p:cNvSpPr>
            <a:spLocks noChangeShapeType="1"/>
          </p:cNvSpPr>
          <p:nvPr/>
        </p:nvSpPr>
        <p:spPr bwMode="auto">
          <a:xfrm flipV="1">
            <a:off x="2330206" y="4140777"/>
            <a:ext cx="4979798" cy="1538"/>
          </a:xfrm>
          <a:prstGeom prst="line">
            <a:avLst/>
          </a:prstGeom>
          <a:noFill/>
          <a:ln w="9525" cap="rnd">
            <a:solidFill>
              <a:srgbClr val="40404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Line 33"/>
          <p:cNvSpPr>
            <a:spLocks noChangeShapeType="1"/>
          </p:cNvSpPr>
          <p:nvPr/>
        </p:nvSpPr>
        <p:spPr bwMode="auto">
          <a:xfrm>
            <a:off x="2330206" y="4546379"/>
            <a:ext cx="4979798" cy="11424"/>
          </a:xfrm>
          <a:prstGeom prst="line">
            <a:avLst/>
          </a:prstGeom>
          <a:noFill/>
          <a:ln w="9525" cap="rnd">
            <a:solidFill>
              <a:srgbClr val="40404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Line 90"/>
          <p:cNvSpPr>
            <a:spLocks noChangeShapeType="1"/>
          </p:cNvSpPr>
          <p:nvPr/>
        </p:nvSpPr>
        <p:spPr bwMode="auto">
          <a:xfrm>
            <a:off x="2330206" y="4945070"/>
            <a:ext cx="4979798" cy="14525"/>
          </a:xfrm>
          <a:prstGeom prst="line">
            <a:avLst/>
          </a:prstGeom>
          <a:noFill/>
          <a:ln w="9525" cap="rnd">
            <a:solidFill>
              <a:srgbClr val="40404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Line 93"/>
          <p:cNvSpPr>
            <a:spLocks noChangeShapeType="1"/>
          </p:cNvSpPr>
          <p:nvPr/>
        </p:nvSpPr>
        <p:spPr bwMode="auto">
          <a:xfrm flipV="1">
            <a:off x="2292106" y="5817548"/>
            <a:ext cx="5017898" cy="22827"/>
          </a:xfrm>
          <a:prstGeom prst="line">
            <a:avLst/>
          </a:prstGeom>
          <a:noFill/>
          <a:ln w="9525" cap="rnd">
            <a:solidFill>
              <a:srgbClr val="40404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Line 102"/>
          <p:cNvSpPr>
            <a:spLocks noChangeShapeType="1"/>
          </p:cNvSpPr>
          <p:nvPr/>
        </p:nvSpPr>
        <p:spPr bwMode="auto">
          <a:xfrm flipV="1">
            <a:off x="2947389" y="4273206"/>
            <a:ext cx="132894" cy="3403"/>
          </a:xfrm>
          <a:prstGeom prst="line">
            <a:avLst/>
          </a:prstGeom>
          <a:noFill/>
          <a:ln w="19050" cap="rnd">
            <a:solidFill>
              <a:srgbClr val="40404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103"/>
          <p:cNvSpPr>
            <a:spLocks/>
          </p:cNvSpPr>
          <p:nvPr/>
        </p:nvSpPr>
        <p:spPr bwMode="auto">
          <a:xfrm>
            <a:off x="2869600" y="4217100"/>
            <a:ext cx="104775" cy="103188"/>
          </a:xfrm>
          <a:custGeom>
            <a:avLst/>
            <a:gdLst>
              <a:gd name="T0" fmla="*/ 0 w 172"/>
              <a:gd name="T1" fmla="*/ 85 h 171"/>
              <a:gd name="T2" fmla="*/ 172 w 172"/>
              <a:gd name="T3" fmla="*/ 0 h 171"/>
              <a:gd name="T4" fmla="*/ 172 w 172"/>
              <a:gd name="T5" fmla="*/ 171 h 171"/>
              <a:gd name="T6" fmla="*/ 0 w 172"/>
              <a:gd name="T7" fmla="*/ 85 h 1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72" h="171">
                <a:moveTo>
                  <a:pt x="0" y="85"/>
                </a:moveTo>
                <a:lnTo>
                  <a:pt x="172" y="0"/>
                </a:lnTo>
                <a:cubicBezTo>
                  <a:pt x="145" y="54"/>
                  <a:pt x="145" y="117"/>
                  <a:pt x="172" y="171"/>
                </a:cubicBezTo>
                <a:lnTo>
                  <a:pt x="0" y="85"/>
                </a:lnTo>
                <a:close/>
              </a:path>
            </a:pathLst>
          </a:custGeom>
          <a:solidFill>
            <a:srgbClr val="40404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104"/>
          <p:cNvSpPr>
            <a:spLocks/>
          </p:cNvSpPr>
          <p:nvPr/>
        </p:nvSpPr>
        <p:spPr bwMode="auto">
          <a:xfrm>
            <a:off x="3086770" y="4217100"/>
            <a:ext cx="104775" cy="103188"/>
          </a:xfrm>
          <a:custGeom>
            <a:avLst/>
            <a:gdLst>
              <a:gd name="T0" fmla="*/ 171 w 171"/>
              <a:gd name="T1" fmla="*/ 85 h 171"/>
              <a:gd name="T2" fmla="*/ 0 w 171"/>
              <a:gd name="T3" fmla="*/ 171 h 171"/>
              <a:gd name="T4" fmla="*/ 0 w 171"/>
              <a:gd name="T5" fmla="*/ 0 h 171"/>
              <a:gd name="T6" fmla="*/ 171 w 171"/>
              <a:gd name="T7" fmla="*/ 85 h 1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71" h="171">
                <a:moveTo>
                  <a:pt x="171" y="85"/>
                </a:moveTo>
                <a:lnTo>
                  <a:pt x="0" y="171"/>
                </a:lnTo>
                <a:cubicBezTo>
                  <a:pt x="27" y="117"/>
                  <a:pt x="27" y="54"/>
                  <a:pt x="0" y="0"/>
                </a:cubicBezTo>
                <a:lnTo>
                  <a:pt x="171" y="85"/>
                </a:lnTo>
                <a:close/>
              </a:path>
            </a:pathLst>
          </a:custGeom>
          <a:solidFill>
            <a:srgbClr val="40404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Rectangle 105"/>
          <p:cNvSpPr>
            <a:spLocks noChangeArrowheads="1"/>
          </p:cNvSpPr>
          <p:nvPr/>
        </p:nvSpPr>
        <p:spPr bwMode="auto">
          <a:xfrm>
            <a:off x="2911510" y="4323145"/>
            <a:ext cx="24788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SIFS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Rectangle 132"/>
          <p:cNvSpPr>
            <a:spLocks noChangeArrowheads="1"/>
          </p:cNvSpPr>
          <p:nvPr/>
        </p:nvSpPr>
        <p:spPr bwMode="auto">
          <a:xfrm>
            <a:off x="2393359" y="3583423"/>
            <a:ext cx="473469" cy="558353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Rectangle 86"/>
          <p:cNvSpPr>
            <a:spLocks noChangeArrowheads="1"/>
          </p:cNvSpPr>
          <p:nvPr/>
        </p:nvSpPr>
        <p:spPr bwMode="auto">
          <a:xfrm>
            <a:off x="2427348" y="3631939"/>
            <a:ext cx="409984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400" dirty="0">
                <a:solidFill>
                  <a:srgbClr val="000000"/>
                </a:solidFill>
                <a:latin typeface="Calibri" panose="020F0502020204030204" pitchFamily="34" charset="0"/>
              </a:rPr>
              <a:t>HE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400" dirty="0">
                <a:solidFill>
                  <a:srgbClr val="000000"/>
                </a:solidFill>
                <a:latin typeface="Calibri" panose="020F0502020204030204" pitchFamily="34" charset="0"/>
              </a:rPr>
              <a:t>NDPA</a:t>
            </a:r>
            <a:endParaRPr kumimoji="0" lang="en-US" altLang="zh-CN" sz="11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16" name="Rectangle 132"/>
          <p:cNvSpPr>
            <a:spLocks noChangeArrowheads="1"/>
          </p:cNvSpPr>
          <p:nvPr/>
        </p:nvSpPr>
        <p:spPr bwMode="auto">
          <a:xfrm>
            <a:off x="3198594" y="3583424"/>
            <a:ext cx="565851" cy="557359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Rectangle 133"/>
          <p:cNvSpPr>
            <a:spLocks noChangeArrowheads="1"/>
          </p:cNvSpPr>
          <p:nvPr/>
        </p:nvSpPr>
        <p:spPr bwMode="auto">
          <a:xfrm>
            <a:off x="3316898" y="3650696"/>
            <a:ext cx="31899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HE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NDP</a:t>
            </a: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" name="Rectangle 105"/>
          <p:cNvSpPr>
            <a:spLocks noChangeArrowheads="1"/>
          </p:cNvSpPr>
          <p:nvPr/>
        </p:nvSpPr>
        <p:spPr bwMode="auto">
          <a:xfrm>
            <a:off x="1783917" y="3921630"/>
            <a:ext cx="224420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600" dirty="0">
                <a:solidFill>
                  <a:srgbClr val="000000"/>
                </a:solidFill>
                <a:latin typeface="Calibri" panose="020F0502020204030204" pitchFamily="34" charset="0"/>
              </a:rPr>
              <a:t>AP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9" name="Rectangle 105"/>
          <p:cNvSpPr>
            <a:spLocks noChangeArrowheads="1"/>
          </p:cNvSpPr>
          <p:nvPr/>
        </p:nvSpPr>
        <p:spPr bwMode="auto">
          <a:xfrm>
            <a:off x="1765266" y="4386723"/>
            <a:ext cx="574261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400" dirty="0">
                <a:solidFill>
                  <a:srgbClr val="000000"/>
                </a:solidFill>
                <a:latin typeface="Calibri" panose="020F0502020204030204" pitchFamily="34" charset="0"/>
              </a:rPr>
              <a:t>STA</a:t>
            </a:r>
            <a:r>
              <a:rPr lang="en-US" altLang="en-US" sz="1400" baseline="-25000" dirty="0">
                <a:solidFill>
                  <a:srgbClr val="000000"/>
                </a:solidFill>
                <a:latin typeface="Calibri" panose="020F0502020204030204" pitchFamily="34" charset="0"/>
              </a:rPr>
              <a:t>1</a:t>
            </a:r>
            <a:endParaRPr lang="en-US" altLang="en-US" sz="1600" baseline="-250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STA</a:t>
            </a:r>
            <a:r>
              <a:rPr kumimoji="0" lang="en-US" altLang="en-US" sz="1400" b="0" i="0" u="none" strike="noStrike" cap="none" normalizeH="0" baseline="-2500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2</a:t>
            </a:r>
            <a:endParaRPr kumimoji="0" lang="en-US" altLang="en-US" sz="1600" b="0" i="0" u="none" strike="noStrike" cap="none" normalizeH="0" baseline="-2500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0" name="TextBox 19"/>
          <p:cNvSpPr txBox="1"/>
          <p:nvPr/>
        </p:nvSpPr>
        <p:spPr>
          <a:xfrm rot="5400000">
            <a:off x="1801864" y="5087652"/>
            <a:ext cx="3405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cs typeface="Neo Sans Intel"/>
              </a:rPr>
              <a:t>…</a:t>
            </a:r>
            <a:endParaRPr lang="en-US" sz="2000" dirty="0">
              <a:cs typeface="Neo Sans Intel"/>
            </a:endParaRPr>
          </a:p>
        </p:txBody>
      </p:sp>
      <p:sp>
        <p:nvSpPr>
          <p:cNvPr id="21" name="Rectangle 105"/>
          <p:cNvSpPr>
            <a:spLocks noChangeArrowheads="1"/>
          </p:cNvSpPr>
          <p:nvPr/>
        </p:nvSpPr>
        <p:spPr bwMode="auto">
          <a:xfrm>
            <a:off x="1759306" y="5661828"/>
            <a:ext cx="57426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400" dirty="0">
                <a:solidFill>
                  <a:srgbClr val="000000"/>
                </a:solidFill>
                <a:latin typeface="Calibri" panose="020F0502020204030204" pitchFamily="34" charset="0"/>
              </a:rPr>
              <a:t>STA</a:t>
            </a:r>
            <a:r>
              <a:rPr lang="en-US" altLang="en-US" sz="1400" baseline="-25000" dirty="0">
                <a:solidFill>
                  <a:srgbClr val="000000"/>
                </a:solidFill>
                <a:latin typeface="Calibri" panose="020F0502020204030204" pitchFamily="34" charset="0"/>
              </a:rPr>
              <a:t>N</a:t>
            </a:r>
          </a:p>
        </p:txBody>
      </p:sp>
      <p:sp>
        <p:nvSpPr>
          <p:cNvPr id="22" name="Rectangle 132"/>
          <p:cNvSpPr>
            <a:spLocks noChangeArrowheads="1"/>
          </p:cNvSpPr>
          <p:nvPr/>
        </p:nvSpPr>
        <p:spPr bwMode="auto">
          <a:xfrm>
            <a:off x="5099994" y="4147688"/>
            <a:ext cx="1773932" cy="4090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" name="Rectangle 133"/>
          <p:cNvSpPr>
            <a:spLocks noChangeArrowheads="1"/>
          </p:cNvSpPr>
          <p:nvPr/>
        </p:nvSpPr>
        <p:spPr bwMode="auto">
          <a:xfrm>
            <a:off x="5143723" y="4169476"/>
            <a:ext cx="168647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200" dirty="0">
                <a:solidFill>
                  <a:srgbClr val="000000"/>
                </a:solidFill>
                <a:latin typeface="Calibri" panose="020F0502020204030204" pitchFamily="34" charset="0"/>
              </a:rPr>
              <a:t>Compressed Beamforming/CQI 1</a:t>
            </a:r>
          </a:p>
        </p:txBody>
      </p:sp>
      <p:sp>
        <p:nvSpPr>
          <p:cNvPr id="24" name="Rectangle 132"/>
          <p:cNvSpPr>
            <a:spLocks noChangeArrowheads="1"/>
          </p:cNvSpPr>
          <p:nvPr/>
        </p:nvSpPr>
        <p:spPr bwMode="auto">
          <a:xfrm>
            <a:off x="4201969" y="3572641"/>
            <a:ext cx="442244" cy="558353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" name="Rectangle 86"/>
          <p:cNvSpPr>
            <a:spLocks noChangeArrowheads="1"/>
          </p:cNvSpPr>
          <p:nvPr/>
        </p:nvSpPr>
        <p:spPr bwMode="auto">
          <a:xfrm>
            <a:off x="4214083" y="3651637"/>
            <a:ext cx="46346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200" dirty="0">
                <a:solidFill>
                  <a:srgbClr val="000000"/>
                </a:solidFill>
                <a:latin typeface="Calibri" panose="020F0502020204030204" pitchFamily="34" charset="0"/>
              </a:rPr>
              <a:t>BFRP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200" dirty="0">
                <a:solidFill>
                  <a:srgbClr val="000000"/>
                </a:solidFill>
                <a:latin typeface="Calibri" panose="020F0502020204030204" pitchFamily="34" charset="0"/>
              </a:rPr>
              <a:t>Trigger </a:t>
            </a:r>
          </a:p>
        </p:txBody>
      </p:sp>
      <p:sp>
        <p:nvSpPr>
          <p:cNvPr id="26" name="Rectangle 105"/>
          <p:cNvSpPr>
            <a:spLocks noChangeArrowheads="1"/>
          </p:cNvSpPr>
          <p:nvPr/>
        </p:nvSpPr>
        <p:spPr bwMode="auto">
          <a:xfrm>
            <a:off x="3897863" y="4273489"/>
            <a:ext cx="24788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SIFS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7" name="Line 102"/>
          <p:cNvSpPr>
            <a:spLocks noChangeShapeType="1"/>
          </p:cNvSpPr>
          <p:nvPr/>
        </p:nvSpPr>
        <p:spPr bwMode="auto">
          <a:xfrm flipV="1">
            <a:off x="4755332" y="4227431"/>
            <a:ext cx="132894" cy="3403"/>
          </a:xfrm>
          <a:prstGeom prst="line">
            <a:avLst/>
          </a:prstGeom>
          <a:noFill/>
          <a:ln w="19050" cap="rnd">
            <a:solidFill>
              <a:srgbClr val="40404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" name="Freeform 103"/>
          <p:cNvSpPr>
            <a:spLocks/>
          </p:cNvSpPr>
          <p:nvPr/>
        </p:nvSpPr>
        <p:spPr bwMode="auto">
          <a:xfrm>
            <a:off x="4677543" y="4171325"/>
            <a:ext cx="104775" cy="103188"/>
          </a:xfrm>
          <a:custGeom>
            <a:avLst/>
            <a:gdLst>
              <a:gd name="T0" fmla="*/ 0 w 172"/>
              <a:gd name="T1" fmla="*/ 85 h 171"/>
              <a:gd name="T2" fmla="*/ 172 w 172"/>
              <a:gd name="T3" fmla="*/ 0 h 171"/>
              <a:gd name="T4" fmla="*/ 172 w 172"/>
              <a:gd name="T5" fmla="*/ 171 h 171"/>
              <a:gd name="T6" fmla="*/ 0 w 172"/>
              <a:gd name="T7" fmla="*/ 85 h 1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72" h="171">
                <a:moveTo>
                  <a:pt x="0" y="85"/>
                </a:moveTo>
                <a:lnTo>
                  <a:pt x="172" y="0"/>
                </a:lnTo>
                <a:cubicBezTo>
                  <a:pt x="145" y="54"/>
                  <a:pt x="145" y="117"/>
                  <a:pt x="172" y="171"/>
                </a:cubicBezTo>
                <a:lnTo>
                  <a:pt x="0" y="85"/>
                </a:lnTo>
                <a:close/>
              </a:path>
            </a:pathLst>
          </a:custGeom>
          <a:solidFill>
            <a:srgbClr val="40404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" name="Freeform 104"/>
          <p:cNvSpPr>
            <a:spLocks/>
          </p:cNvSpPr>
          <p:nvPr/>
        </p:nvSpPr>
        <p:spPr bwMode="auto">
          <a:xfrm>
            <a:off x="4894713" y="4171325"/>
            <a:ext cx="104775" cy="103188"/>
          </a:xfrm>
          <a:custGeom>
            <a:avLst/>
            <a:gdLst>
              <a:gd name="T0" fmla="*/ 171 w 171"/>
              <a:gd name="T1" fmla="*/ 85 h 171"/>
              <a:gd name="T2" fmla="*/ 0 w 171"/>
              <a:gd name="T3" fmla="*/ 171 h 171"/>
              <a:gd name="T4" fmla="*/ 0 w 171"/>
              <a:gd name="T5" fmla="*/ 0 h 171"/>
              <a:gd name="T6" fmla="*/ 171 w 171"/>
              <a:gd name="T7" fmla="*/ 85 h 1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71" h="171">
                <a:moveTo>
                  <a:pt x="171" y="85"/>
                </a:moveTo>
                <a:lnTo>
                  <a:pt x="0" y="171"/>
                </a:lnTo>
                <a:cubicBezTo>
                  <a:pt x="27" y="117"/>
                  <a:pt x="27" y="54"/>
                  <a:pt x="0" y="0"/>
                </a:cubicBezTo>
                <a:lnTo>
                  <a:pt x="171" y="85"/>
                </a:lnTo>
                <a:close/>
              </a:path>
            </a:pathLst>
          </a:custGeom>
          <a:solidFill>
            <a:srgbClr val="40404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" name="Rectangle 105"/>
          <p:cNvSpPr>
            <a:spLocks noChangeArrowheads="1"/>
          </p:cNvSpPr>
          <p:nvPr/>
        </p:nvSpPr>
        <p:spPr bwMode="auto">
          <a:xfrm>
            <a:off x="4719453" y="4277370"/>
            <a:ext cx="24788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SIFS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1" name="Line 102"/>
          <p:cNvSpPr>
            <a:spLocks noChangeShapeType="1"/>
          </p:cNvSpPr>
          <p:nvPr/>
        </p:nvSpPr>
        <p:spPr bwMode="auto">
          <a:xfrm flipV="1">
            <a:off x="3901892" y="4242671"/>
            <a:ext cx="132894" cy="3403"/>
          </a:xfrm>
          <a:prstGeom prst="line">
            <a:avLst/>
          </a:prstGeom>
          <a:noFill/>
          <a:ln w="19050" cap="rnd">
            <a:solidFill>
              <a:srgbClr val="40404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" name="Freeform 103"/>
          <p:cNvSpPr>
            <a:spLocks/>
          </p:cNvSpPr>
          <p:nvPr/>
        </p:nvSpPr>
        <p:spPr bwMode="auto">
          <a:xfrm>
            <a:off x="3824103" y="4186565"/>
            <a:ext cx="104775" cy="103188"/>
          </a:xfrm>
          <a:custGeom>
            <a:avLst/>
            <a:gdLst>
              <a:gd name="T0" fmla="*/ 0 w 172"/>
              <a:gd name="T1" fmla="*/ 85 h 171"/>
              <a:gd name="T2" fmla="*/ 172 w 172"/>
              <a:gd name="T3" fmla="*/ 0 h 171"/>
              <a:gd name="T4" fmla="*/ 172 w 172"/>
              <a:gd name="T5" fmla="*/ 171 h 171"/>
              <a:gd name="T6" fmla="*/ 0 w 172"/>
              <a:gd name="T7" fmla="*/ 85 h 1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72" h="171">
                <a:moveTo>
                  <a:pt x="0" y="85"/>
                </a:moveTo>
                <a:lnTo>
                  <a:pt x="172" y="0"/>
                </a:lnTo>
                <a:cubicBezTo>
                  <a:pt x="145" y="54"/>
                  <a:pt x="145" y="117"/>
                  <a:pt x="172" y="171"/>
                </a:cubicBezTo>
                <a:lnTo>
                  <a:pt x="0" y="85"/>
                </a:lnTo>
                <a:close/>
              </a:path>
            </a:pathLst>
          </a:custGeom>
          <a:solidFill>
            <a:srgbClr val="40404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" name="Freeform 104"/>
          <p:cNvSpPr>
            <a:spLocks/>
          </p:cNvSpPr>
          <p:nvPr/>
        </p:nvSpPr>
        <p:spPr bwMode="auto">
          <a:xfrm>
            <a:off x="4037169" y="4184807"/>
            <a:ext cx="104775" cy="103188"/>
          </a:xfrm>
          <a:custGeom>
            <a:avLst/>
            <a:gdLst>
              <a:gd name="T0" fmla="*/ 171 w 171"/>
              <a:gd name="T1" fmla="*/ 85 h 171"/>
              <a:gd name="T2" fmla="*/ 0 w 171"/>
              <a:gd name="T3" fmla="*/ 171 h 171"/>
              <a:gd name="T4" fmla="*/ 0 w 171"/>
              <a:gd name="T5" fmla="*/ 0 h 171"/>
              <a:gd name="T6" fmla="*/ 171 w 171"/>
              <a:gd name="T7" fmla="*/ 85 h 1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71" h="171">
                <a:moveTo>
                  <a:pt x="171" y="85"/>
                </a:moveTo>
                <a:lnTo>
                  <a:pt x="0" y="171"/>
                </a:lnTo>
                <a:cubicBezTo>
                  <a:pt x="27" y="117"/>
                  <a:pt x="27" y="54"/>
                  <a:pt x="0" y="0"/>
                </a:cubicBezTo>
                <a:lnTo>
                  <a:pt x="171" y="85"/>
                </a:lnTo>
                <a:close/>
              </a:path>
            </a:pathLst>
          </a:custGeom>
          <a:solidFill>
            <a:srgbClr val="40404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" name="Rectangle 132"/>
          <p:cNvSpPr>
            <a:spLocks noChangeArrowheads="1"/>
          </p:cNvSpPr>
          <p:nvPr/>
        </p:nvSpPr>
        <p:spPr bwMode="auto">
          <a:xfrm>
            <a:off x="5099994" y="4549478"/>
            <a:ext cx="1773932" cy="4090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" name="Rectangle 133"/>
          <p:cNvSpPr>
            <a:spLocks noChangeArrowheads="1"/>
          </p:cNvSpPr>
          <p:nvPr/>
        </p:nvSpPr>
        <p:spPr bwMode="auto">
          <a:xfrm>
            <a:off x="5143723" y="4571266"/>
            <a:ext cx="168647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200" dirty="0">
                <a:solidFill>
                  <a:srgbClr val="000000"/>
                </a:solidFill>
                <a:latin typeface="Calibri" panose="020F0502020204030204" pitchFamily="34" charset="0"/>
              </a:rPr>
              <a:t>Compressed Beamforming/CQI 2</a:t>
            </a:r>
          </a:p>
        </p:txBody>
      </p:sp>
      <p:sp>
        <p:nvSpPr>
          <p:cNvPr id="36" name="Rectangle 132"/>
          <p:cNvSpPr>
            <a:spLocks noChangeArrowheads="1"/>
          </p:cNvSpPr>
          <p:nvPr/>
        </p:nvSpPr>
        <p:spPr bwMode="auto">
          <a:xfrm>
            <a:off x="5099933" y="4954440"/>
            <a:ext cx="1773932" cy="44994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</p:spPr>
        <p:txBody>
          <a:bodyPr vert="vert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2400" dirty="0">
              <a:cs typeface="Neo Sans Intel"/>
            </a:endParaRPr>
          </a:p>
        </p:txBody>
      </p:sp>
      <p:sp>
        <p:nvSpPr>
          <p:cNvPr id="37" name="Rectangle 132"/>
          <p:cNvSpPr>
            <a:spLocks noChangeArrowheads="1"/>
          </p:cNvSpPr>
          <p:nvPr/>
        </p:nvSpPr>
        <p:spPr bwMode="auto">
          <a:xfrm>
            <a:off x="5099933" y="5371683"/>
            <a:ext cx="1773932" cy="44994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" name="Rectangle 133"/>
          <p:cNvSpPr>
            <a:spLocks noChangeArrowheads="1"/>
          </p:cNvSpPr>
          <p:nvPr/>
        </p:nvSpPr>
        <p:spPr bwMode="auto">
          <a:xfrm>
            <a:off x="5143662" y="5395457"/>
            <a:ext cx="168647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200" dirty="0">
                <a:solidFill>
                  <a:srgbClr val="000000"/>
                </a:solidFill>
                <a:latin typeface="Calibri" panose="020F0502020204030204" pitchFamily="34" charset="0"/>
              </a:rPr>
              <a:t>Compressed Beamforming/CQI N</a:t>
            </a:r>
          </a:p>
        </p:txBody>
      </p:sp>
      <p:sp>
        <p:nvSpPr>
          <p:cNvPr id="39" name="TextBox 38"/>
          <p:cNvSpPr txBox="1"/>
          <p:nvPr/>
        </p:nvSpPr>
        <p:spPr>
          <a:xfrm rot="5400000">
            <a:off x="5823486" y="5026714"/>
            <a:ext cx="3405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cs typeface="Neo Sans Intel"/>
              </a:rPr>
              <a:t>…</a:t>
            </a:r>
            <a:endParaRPr lang="en-US" sz="2000" dirty="0">
              <a:cs typeface="Neo Sans Intel"/>
            </a:endParaRPr>
          </a:p>
        </p:txBody>
      </p:sp>
      <p:cxnSp>
        <p:nvCxnSpPr>
          <p:cNvPr id="40" name="Straight Connector 39"/>
          <p:cNvCxnSpPr/>
          <p:nvPr/>
        </p:nvCxnSpPr>
        <p:spPr>
          <a:xfrm>
            <a:off x="3762382" y="3250175"/>
            <a:ext cx="2063" cy="902766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6873865" y="3288656"/>
            <a:ext cx="2391" cy="843924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Line 102"/>
          <p:cNvSpPr>
            <a:spLocks noChangeShapeType="1"/>
          </p:cNvSpPr>
          <p:nvPr/>
        </p:nvSpPr>
        <p:spPr bwMode="auto">
          <a:xfrm>
            <a:off x="3847518" y="3333419"/>
            <a:ext cx="550936" cy="0"/>
          </a:xfrm>
          <a:prstGeom prst="line">
            <a:avLst/>
          </a:prstGeom>
          <a:noFill/>
          <a:ln w="19050" cap="rnd">
            <a:solidFill>
              <a:srgbClr val="40404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" name="Freeform 103"/>
          <p:cNvSpPr>
            <a:spLocks/>
          </p:cNvSpPr>
          <p:nvPr/>
        </p:nvSpPr>
        <p:spPr bwMode="auto">
          <a:xfrm>
            <a:off x="3783941" y="3273910"/>
            <a:ext cx="104775" cy="103188"/>
          </a:xfrm>
          <a:custGeom>
            <a:avLst/>
            <a:gdLst>
              <a:gd name="T0" fmla="*/ 0 w 172"/>
              <a:gd name="T1" fmla="*/ 85 h 171"/>
              <a:gd name="T2" fmla="*/ 172 w 172"/>
              <a:gd name="T3" fmla="*/ 0 h 171"/>
              <a:gd name="T4" fmla="*/ 172 w 172"/>
              <a:gd name="T5" fmla="*/ 171 h 171"/>
              <a:gd name="T6" fmla="*/ 0 w 172"/>
              <a:gd name="T7" fmla="*/ 85 h 1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72" h="171">
                <a:moveTo>
                  <a:pt x="0" y="85"/>
                </a:moveTo>
                <a:lnTo>
                  <a:pt x="172" y="0"/>
                </a:lnTo>
                <a:cubicBezTo>
                  <a:pt x="145" y="54"/>
                  <a:pt x="145" y="117"/>
                  <a:pt x="172" y="171"/>
                </a:cubicBezTo>
                <a:lnTo>
                  <a:pt x="0" y="85"/>
                </a:lnTo>
                <a:close/>
              </a:path>
            </a:pathLst>
          </a:custGeom>
          <a:solidFill>
            <a:srgbClr val="40404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4" name="Freeform 104"/>
          <p:cNvSpPr>
            <a:spLocks/>
          </p:cNvSpPr>
          <p:nvPr/>
        </p:nvSpPr>
        <p:spPr bwMode="auto">
          <a:xfrm>
            <a:off x="6752616" y="3301260"/>
            <a:ext cx="104775" cy="103188"/>
          </a:xfrm>
          <a:custGeom>
            <a:avLst/>
            <a:gdLst>
              <a:gd name="T0" fmla="*/ 171 w 171"/>
              <a:gd name="T1" fmla="*/ 85 h 171"/>
              <a:gd name="T2" fmla="*/ 0 w 171"/>
              <a:gd name="T3" fmla="*/ 171 h 171"/>
              <a:gd name="T4" fmla="*/ 0 w 171"/>
              <a:gd name="T5" fmla="*/ 0 h 171"/>
              <a:gd name="T6" fmla="*/ 171 w 171"/>
              <a:gd name="T7" fmla="*/ 85 h 1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71" h="171">
                <a:moveTo>
                  <a:pt x="171" y="85"/>
                </a:moveTo>
                <a:lnTo>
                  <a:pt x="0" y="171"/>
                </a:lnTo>
                <a:cubicBezTo>
                  <a:pt x="27" y="117"/>
                  <a:pt x="27" y="54"/>
                  <a:pt x="0" y="0"/>
                </a:cubicBezTo>
                <a:lnTo>
                  <a:pt x="171" y="85"/>
                </a:lnTo>
                <a:close/>
              </a:path>
            </a:pathLst>
          </a:custGeom>
          <a:solidFill>
            <a:srgbClr val="40404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" name="Rectangle 105"/>
          <p:cNvSpPr>
            <a:spLocks noChangeArrowheads="1"/>
          </p:cNvSpPr>
          <p:nvPr/>
        </p:nvSpPr>
        <p:spPr bwMode="auto">
          <a:xfrm>
            <a:off x="4414888" y="3218226"/>
            <a:ext cx="1736886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400" dirty="0">
                <a:solidFill>
                  <a:srgbClr val="000000"/>
                </a:solidFill>
                <a:latin typeface="Calibri" panose="020F0502020204030204" pitchFamily="34" charset="0"/>
              </a:rPr>
              <a:t>One or more sequences</a:t>
            </a:r>
            <a:endParaRPr kumimoji="0" lang="en-US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6" name="Line 102"/>
          <p:cNvSpPr>
            <a:spLocks noChangeShapeType="1"/>
          </p:cNvSpPr>
          <p:nvPr/>
        </p:nvSpPr>
        <p:spPr bwMode="auto">
          <a:xfrm>
            <a:off x="6161245" y="3355039"/>
            <a:ext cx="638601" cy="0"/>
          </a:xfrm>
          <a:prstGeom prst="line">
            <a:avLst/>
          </a:prstGeom>
          <a:noFill/>
          <a:ln w="19050" cap="rnd">
            <a:solidFill>
              <a:srgbClr val="40404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Left Brace 2"/>
          <p:cNvSpPr/>
          <p:nvPr/>
        </p:nvSpPr>
        <p:spPr bwMode="auto">
          <a:xfrm rot="5400000">
            <a:off x="3352805" y="2764347"/>
            <a:ext cx="167052" cy="652101"/>
          </a:xfrm>
          <a:prstGeom prst="leftBrace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8" name="Left Brace 47"/>
          <p:cNvSpPr/>
          <p:nvPr/>
        </p:nvSpPr>
        <p:spPr bwMode="auto">
          <a:xfrm rot="5400000">
            <a:off x="2526916" y="2828581"/>
            <a:ext cx="161727" cy="536509"/>
          </a:xfrm>
          <a:prstGeom prst="leftBrace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9" name="Left Brace 48"/>
          <p:cNvSpPr/>
          <p:nvPr/>
        </p:nvSpPr>
        <p:spPr bwMode="auto">
          <a:xfrm rot="5400000">
            <a:off x="5352233" y="1645232"/>
            <a:ext cx="146790" cy="2901255"/>
          </a:xfrm>
          <a:prstGeom prst="leftBrace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1883037" y="2535287"/>
            <a:ext cx="1248803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00" b="1" i="1" dirty="0"/>
              <a:t>S</a:t>
            </a:r>
            <a:r>
              <a:rPr lang="en-US" altLang="zh-CN" sz="1300" b="1" i="1" dirty="0"/>
              <a:t>ounding</a:t>
            </a:r>
            <a:endParaRPr lang="en-US" sz="1300" b="1" i="1" dirty="0"/>
          </a:p>
          <a:p>
            <a:pPr algn="ctr"/>
            <a:r>
              <a:rPr lang="en-US" sz="1300" b="1" i="1" dirty="0"/>
              <a:t>A</a:t>
            </a:r>
            <a:r>
              <a:rPr lang="en-US" altLang="zh-CN" sz="1300" b="1" i="1" dirty="0"/>
              <a:t>nnouncement</a:t>
            </a:r>
            <a:endParaRPr lang="en-US" sz="1300" b="1" i="1" dirty="0"/>
          </a:p>
        </p:txBody>
      </p:sp>
      <p:sp>
        <p:nvSpPr>
          <p:cNvPr id="51" name="TextBox 50"/>
          <p:cNvSpPr txBox="1"/>
          <p:nvPr/>
        </p:nvSpPr>
        <p:spPr>
          <a:xfrm>
            <a:off x="2947389" y="2521824"/>
            <a:ext cx="1248837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00" b="1" i="1" dirty="0"/>
              <a:t>NDP</a:t>
            </a:r>
          </a:p>
          <a:p>
            <a:pPr algn="ctr"/>
            <a:r>
              <a:rPr lang="en-US" sz="1300" b="1" i="1" dirty="0"/>
              <a:t>T</a:t>
            </a:r>
            <a:r>
              <a:rPr lang="en-US" altLang="zh-CN" sz="1300" b="1" i="1" dirty="0"/>
              <a:t>ransmission</a:t>
            </a:r>
            <a:endParaRPr lang="en-US" sz="1300" b="1" i="1" dirty="0"/>
          </a:p>
        </p:txBody>
      </p:sp>
      <p:sp>
        <p:nvSpPr>
          <p:cNvPr id="52" name="TextBox 51"/>
          <p:cNvSpPr txBox="1"/>
          <p:nvPr/>
        </p:nvSpPr>
        <p:spPr>
          <a:xfrm>
            <a:off x="4769967" y="2675408"/>
            <a:ext cx="1314201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00" b="1" i="1" dirty="0"/>
              <a:t>CSI F</a:t>
            </a:r>
            <a:r>
              <a:rPr lang="en-US" altLang="zh-CN" sz="1300" b="1" i="1" dirty="0"/>
              <a:t>eedback</a:t>
            </a:r>
            <a:endParaRPr lang="en-US" sz="1300" b="1" i="1" dirty="0"/>
          </a:p>
        </p:txBody>
      </p:sp>
      <p:sp>
        <p:nvSpPr>
          <p:cNvPr id="53" name="Rectangle 4">
            <a:extLst>
              <a:ext uri="{FF2B5EF4-FFF2-40B4-BE49-F238E27FC236}">
                <a16:creationId xmlns:a16="http://schemas.microsoft.com/office/drawing/2014/main" id="{1F038204-5370-4207-A0C6-70B60AFDE1DE}"/>
              </a:ext>
            </a:extLst>
          </p:cNvPr>
          <p:cNvSpPr txBox="1">
            <a:spLocks noChangeArrowheads="1"/>
          </p:cNvSpPr>
          <p:nvPr/>
        </p:nvSpPr>
        <p:spPr>
          <a:xfrm>
            <a:off x="611560" y="295090"/>
            <a:ext cx="1656183" cy="325598"/>
          </a:xfrm>
          <a:prstGeom prst="rect">
            <a:avLst/>
          </a:prstGeom>
          <a:ln/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lang="en-US" sz="1800" b="1" kern="120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lvl="3">
              <a:defRPr/>
            </a:pPr>
            <a:r>
              <a:rPr lang="en-US" dirty="0"/>
              <a:t>Jan. 2020</a:t>
            </a:r>
          </a:p>
        </p:txBody>
      </p:sp>
    </p:spTree>
    <p:extLst>
      <p:ext uri="{BB962C8B-B14F-4D97-AF65-F5344CB8AC3E}">
        <p14:creationId xmlns:p14="http://schemas.microsoft.com/office/powerpoint/2010/main" val="27954945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Content Placeholder 2"/>
          <p:cNvSpPr>
            <a:spLocks noGrp="1"/>
          </p:cNvSpPr>
          <p:nvPr>
            <p:ph sz="quarter" idx="13"/>
          </p:nvPr>
        </p:nvSpPr>
        <p:spPr>
          <a:xfrm>
            <a:off x="455613" y="1916832"/>
            <a:ext cx="8228012" cy="4567767"/>
          </a:xfrm>
        </p:spPr>
        <p:txBody>
          <a:bodyPr/>
          <a:lstStyle/>
          <a:p>
            <a:pPr algn="just"/>
            <a:r>
              <a:rPr lang="en-US" b="0" dirty="0"/>
              <a:t>Several contributions in </a:t>
            </a:r>
            <a:r>
              <a:rPr lang="en-US" b="0" dirty="0" err="1"/>
              <a:t>TGbe</a:t>
            </a:r>
            <a:r>
              <a:rPr lang="en-US" b="0" dirty="0"/>
              <a:t> discussed multi-AP channel sounding [8-10]</a:t>
            </a:r>
          </a:p>
          <a:p>
            <a:pPr algn="just"/>
            <a:r>
              <a:rPr lang="en-US" b="0" dirty="0"/>
              <a:t>In general multi-AP channel sounding with explicit CSI includes three parts:</a:t>
            </a:r>
          </a:p>
          <a:p>
            <a:pPr lvl="1" algn="just"/>
            <a:r>
              <a:rPr lang="en-US" dirty="0"/>
              <a:t>Channel sounding announcement </a:t>
            </a:r>
          </a:p>
          <a:p>
            <a:pPr lvl="1" algn="just"/>
            <a:r>
              <a:rPr lang="en-US" b="0" dirty="0"/>
              <a:t>NDP frames transmission</a:t>
            </a:r>
          </a:p>
          <a:p>
            <a:pPr lvl="1" algn="just"/>
            <a:r>
              <a:rPr lang="en-US" dirty="0"/>
              <a:t>CSI report feedback </a:t>
            </a:r>
            <a:endParaRPr lang="en-US" b="0" dirty="0"/>
          </a:p>
          <a:p>
            <a:pPr algn="just"/>
            <a:endParaRPr lang="en-US" b="0" dirty="0"/>
          </a:p>
          <a:p>
            <a:pPr algn="just"/>
            <a:endParaRPr lang="en-US" b="0" dirty="0"/>
          </a:p>
          <a:p>
            <a:pPr algn="just"/>
            <a:endParaRPr lang="en-US" b="0" dirty="0"/>
          </a:p>
          <a:p>
            <a:pPr algn="just"/>
            <a:endParaRPr lang="en-US" b="0" dirty="0"/>
          </a:p>
          <a:p>
            <a:pPr algn="just"/>
            <a:endParaRPr lang="en-US" b="0" dirty="0"/>
          </a:p>
          <a:p>
            <a:pPr algn="just"/>
            <a:endParaRPr lang="en-US" b="0" dirty="0"/>
          </a:p>
          <a:p>
            <a:pPr algn="just"/>
            <a:endParaRPr lang="en-US" b="0" dirty="0"/>
          </a:p>
          <a:p>
            <a:pPr algn="just"/>
            <a:endParaRPr lang="en-US" b="0" dirty="0"/>
          </a:p>
          <a:p>
            <a:pPr algn="just"/>
            <a:endParaRPr lang="en-US" b="0" dirty="0"/>
          </a:p>
          <a:p>
            <a:pPr algn="just"/>
            <a:endParaRPr lang="en-US" b="0" dirty="0"/>
          </a:p>
          <a:p>
            <a:pPr algn="just"/>
            <a:endParaRPr lang="en-US" b="0" dirty="0"/>
          </a:p>
          <a:p>
            <a:pPr algn="just"/>
            <a:endParaRPr lang="en-US" b="0" dirty="0"/>
          </a:p>
          <a:p>
            <a:pPr algn="just"/>
            <a:endParaRPr lang="en-US" b="0" dirty="0"/>
          </a:p>
          <a:p>
            <a:pPr algn="just"/>
            <a:endParaRPr lang="en-US" b="0" dirty="0"/>
          </a:p>
          <a:p>
            <a:pPr algn="just"/>
            <a:endParaRPr lang="en-US" b="0" dirty="0"/>
          </a:p>
          <a:p>
            <a:pPr algn="just"/>
            <a:endParaRPr lang="en-US" b="0" dirty="0"/>
          </a:p>
          <a:p>
            <a:pPr marL="0" indent="0" algn="just">
              <a:buNone/>
            </a:pPr>
            <a:endParaRPr lang="en-US" b="0" dirty="0"/>
          </a:p>
          <a:p>
            <a:pPr marL="0" indent="0" algn="just">
              <a:buNone/>
            </a:pPr>
            <a:endParaRPr lang="en-US" b="0" dirty="0"/>
          </a:p>
          <a:p>
            <a:pPr algn="just"/>
            <a:endParaRPr lang="en-US" b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5613" y="614576"/>
            <a:ext cx="8229600" cy="1158240"/>
          </a:xfrm>
        </p:spPr>
        <p:txBody>
          <a:bodyPr/>
          <a:lstStyle/>
          <a:p>
            <a:r>
              <a:rPr lang="en-US" dirty="0"/>
              <a:t>Multi-AP Channel Sounding 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D7FCA38-7907-4729-A097-E02FE4840E7A}"/>
              </a:ext>
            </a:extLst>
          </p:cNvPr>
          <p:cNvSpPr txBox="1">
            <a:spLocks noChangeArrowheads="1"/>
          </p:cNvSpPr>
          <p:nvPr/>
        </p:nvSpPr>
        <p:spPr>
          <a:xfrm>
            <a:off x="611560" y="295090"/>
            <a:ext cx="1656183" cy="325598"/>
          </a:xfrm>
          <a:prstGeom prst="rect">
            <a:avLst/>
          </a:prstGeom>
          <a:ln/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lang="en-US" sz="1800" b="1" kern="120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lvl="3">
              <a:defRPr/>
            </a:pPr>
            <a:r>
              <a:rPr lang="en-US" dirty="0"/>
              <a:t>Jan. 2020</a:t>
            </a:r>
          </a:p>
        </p:txBody>
      </p:sp>
    </p:spTree>
    <p:extLst>
      <p:ext uri="{BB962C8B-B14F-4D97-AF65-F5344CB8AC3E}">
        <p14:creationId xmlns:p14="http://schemas.microsoft.com/office/powerpoint/2010/main" val="34872754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5613" y="620688"/>
            <a:ext cx="8229600" cy="1158240"/>
          </a:xfrm>
        </p:spPr>
        <p:txBody>
          <a:bodyPr/>
          <a:lstStyle/>
          <a:p>
            <a:r>
              <a:rPr lang="en-US" dirty="0"/>
              <a:t>Channel Sounding Announcement</a:t>
            </a:r>
          </a:p>
        </p:txBody>
      </p:sp>
      <p:sp>
        <p:nvSpPr>
          <p:cNvPr id="53" name="Content Placeholder 2"/>
          <p:cNvSpPr>
            <a:spLocks noGrp="1"/>
          </p:cNvSpPr>
          <p:nvPr>
            <p:ph sz="quarter" idx="13"/>
          </p:nvPr>
        </p:nvSpPr>
        <p:spPr>
          <a:xfrm>
            <a:off x="455613" y="1916832"/>
            <a:ext cx="8228012" cy="4567767"/>
          </a:xfrm>
        </p:spPr>
        <p:txBody>
          <a:bodyPr/>
          <a:lstStyle/>
          <a:p>
            <a:pPr algn="just"/>
            <a:r>
              <a:rPr lang="en-US" b="0" dirty="0"/>
              <a:t>The multi-AP channel sounding can be announced by one or more NDPA frame(s) from master AP and/or slave AP</a:t>
            </a:r>
            <a:endParaRPr lang="en-US" sz="1600" b="0" dirty="0"/>
          </a:p>
          <a:p>
            <a:pPr algn="just"/>
            <a:r>
              <a:rPr lang="en-US" b="0" dirty="0"/>
              <a:t>The sounding announcement frame(s) should include</a:t>
            </a:r>
          </a:p>
          <a:p>
            <a:pPr lvl="1" algn="just"/>
            <a:r>
              <a:rPr lang="en-US" dirty="0"/>
              <a:t>The parameters of the following NDP frame(s)</a:t>
            </a:r>
          </a:p>
          <a:p>
            <a:pPr lvl="1" algn="just"/>
            <a:r>
              <a:rPr lang="en-US" dirty="0"/>
              <a:t>The info of Slave APs that participate in the sounding sequence</a:t>
            </a:r>
          </a:p>
          <a:p>
            <a:pPr lvl="1" algn="just"/>
            <a:r>
              <a:rPr lang="en-US" dirty="0"/>
              <a:t>ID info of STAs that will join this channel sounding (possibly from different BSSs)   </a:t>
            </a:r>
          </a:p>
          <a:p>
            <a:pPr lvl="1" algn="just"/>
            <a:r>
              <a:rPr lang="en-US" dirty="0"/>
              <a:t>STA’s CSI feedback format (quantization, spatial stream number, frequency segment)</a:t>
            </a:r>
          </a:p>
          <a:p>
            <a:pPr marL="0" lvl="1" indent="0" algn="just">
              <a:buNone/>
            </a:pPr>
            <a:endParaRPr lang="en-US" dirty="0"/>
          </a:p>
          <a:p>
            <a:pPr marL="457200" lvl="1" indent="0" algn="just">
              <a:buNone/>
            </a:pPr>
            <a:endParaRPr lang="en-US" sz="1600" b="0" dirty="0"/>
          </a:p>
          <a:p>
            <a:pPr algn="just"/>
            <a:endParaRPr lang="en-US" sz="1600" b="0" dirty="0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E8DDE45F-DCEA-4CE6-BA89-B457C5493CB4}"/>
              </a:ext>
            </a:extLst>
          </p:cNvPr>
          <p:cNvSpPr txBox="1">
            <a:spLocks noChangeArrowheads="1"/>
          </p:cNvSpPr>
          <p:nvPr/>
        </p:nvSpPr>
        <p:spPr>
          <a:xfrm>
            <a:off x="611560" y="295090"/>
            <a:ext cx="1656183" cy="325598"/>
          </a:xfrm>
          <a:prstGeom prst="rect">
            <a:avLst/>
          </a:prstGeom>
          <a:ln/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lang="en-US" sz="1800" b="1" kern="120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lvl="3">
              <a:defRPr/>
            </a:pPr>
            <a:r>
              <a:rPr lang="en-US" dirty="0"/>
              <a:t>Jan. 2020</a:t>
            </a:r>
          </a:p>
        </p:txBody>
      </p:sp>
    </p:spTree>
    <p:extLst>
      <p:ext uri="{BB962C8B-B14F-4D97-AF65-F5344CB8AC3E}">
        <p14:creationId xmlns:p14="http://schemas.microsoft.com/office/powerpoint/2010/main" val="8048449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5613" y="620688"/>
            <a:ext cx="8229600" cy="115824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N</a:t>
            </a:r>
            <a:r>
              <a:rPr lang="en-US" dirty="0"/>
              <a:t>DP Frame Transmission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455613" y="1885569"/>
            <a:ext cx="8228012" cy="4567767"/>
          </a:xfrm>
        </p:spPr>
        <p:txBody>
          <a:bodyPr/>
          <a:lstStyle/>
          <a:p>
            <a:r>
              <a:rPr lang="en-US" b="0" dirty="0"/>
              <a:t>In CBF, the CSI between AP and OBSS STA is needed for spatial domain interference mitigation </a:t>
            </a:r>
          </a:p>
          <a:p>
            <a:r>
              <a:rPr lang="en-US" b="0" dirty="0"/>
              <a:t>Transmission and reception of the join NDP frame set higher bars for AP and STA </a:t>
            </a:r>
          </a:p>
          <a:p>
            <a:r>
              <a:rPr lang="en-US" b="0" dirty="0"/>
              <a:t>In channel sounding for CBF, NDP frames from multi-AP can be transmitted sequentially for implementation simplicity:</a:t>
            </a:r>
          </a:p>
          <a:p>
            <a:pPr lvl="1" algn="just">
              <a:buSzPct val="80000"/>
              <a:buFont typeface="Times New Roman" panose="02020603050405020304" pitchFamily="18" charset="0"/>
              <a:buChar char="–"/>
            </a:pPr>
            <a:r>
              <a:rPr lang="en-US" dirty="0"/>
              <a:t>Different AP sequentially transmits its own NDP frame</a:t>
            </a:r>
          </a:p>
          <a:p>
            <a:pPr lvl="1" algn="just">
              <a:buSzPct val="80000"/>
              <a:buFont typeface="Times New Roman" panose="02020603050405020304" pitchFamily="18" charset="0"/>
              <a:buChar char="–"/>
            </a:pPr>
            <a:r>
              <a:rPr lang="en-US" dirty="0"/>
              <a:t>Each AP’s PHY NDP frame can be P-matrix multiplexed </a:t>
            </a:r>
          </a:p>
          <a:p>
            <a:pPr lvl="1" algn="just">
              <a:buSzPct val="80000"/>
              <a:buFont typeface="Times New Roman" panose="02020603050405020304" pitchFamily="18" charset="0"/>
              <a:buChar char="–"/>
            </a:pPr>
            <a:r>
              <a:rPr lang="en-US" dirty="0"/>
              <a:t>Reuse legacy channel estimation and CSI report preparation </a:t>
            </a:r>
          </a:p>
          <a:p>
            <a:pPr marL="457200" lvl="1" indent="0">
              <a:buNone/>
            </a:pPr>
            <a:endParaRPr lang="en-US" dirty="0"/>
          </a:p>
          <a:p>
            <a:pPr marL="857250" lvl="2" indent="0">
              <a:buSzPct val="80000"/>
              <a:buNone/>
            </a:pPr>
            <a:endParaRPr lang="en-US" dirty="0"/>
          </a:p>
          <a:p>
            <a:pPr marL="857250" lvl="2" indent="0">
              <a:buSzPct val="80000"/>
              <a:buNone/>
            </a:pPr>
            <a:endParaRPr lang="en-US" sz="1600" dirty="0"/>
          </a:p>
          <a:p>
            <a:pPr marL="857250" lvl="2" indent="0">
              <a:buSzPct val="80000"/>
              <a:buNone/>
            </a:pP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45EE1758-A317-43E5-8B20-9A97C0A9E987}"/>
              </a:ext>
            </a:extLst>
          </p:cNvPr>
          <p:cNvSpPr txBox="1">
            <a:spLocks noChangeArrowheads="1"/>
          </p:cNvSpPr>
          <p:nvPr/>
        </p:nvSpPr>
        <p:spPr>
          <a:xfrm>
            <a:off x="611560" y="295090"/>
            <a:ext cx="1656183" cy="325598"/>
          </a:xfrm>
          <a:prstGeom prst="rect">
            <a:avLst/>
          </a:prstGeom>
          <a:ln/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lang="en-US" sz="1800" b="1" kern="120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lvl="3">
              <a:defRPr/>
            </a:pPr>
            <a:r>
              <a:rPr lang="en-US" dirty="0"/>
              <a:t>Jan. 2020</a:t>
            </a:r>
          </a:p>
        </p:txBody>
      </p:sp>
    </p:spTree>
    <p:extLst>
      <p:ext uri="{BB962C8B-B14F-4D97-AF65-F5344CB8AC3E}">
        <p14:creationId xmlns:p14="http://schemas.microsoft.com/office/powerpoint/2010/main" val="8665161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5613" y="614576"/>
            <a:ext cx="8229600" cy="1158240"/>
          </a:xfrm>
        </p:spPr>
        <p:txBody>
          <a:bodyPr/>
          <a:lstStyle/>
          <a:p>
            <a:r>
              <a:rPr lang="en-US" dirty="0"/>
              <a:t>CSI Report Feedback 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455613" y="1885569"/>
            <a:ext cx="8228012" cy="4567767"/>
          </a:xfrm>
        </p:spPr>
        <p:txBody>
          <a:bodyPr/>
          <a:lstStyle/>
          <a:p>
            <a:pPr algn="just"/>
            <a:r>
              <a:rPr lang="en-US" b="0" dirty="0"/>
              <a:t>CSI report carries CSI info of  NDP listened by STA</a:t>
            </a:r>
          </a:p>
          <a:p>
            <a:pPr lvl="1" algn="just"/>
            <a:r>
              <a:rPr lang="en-US" dirty="0"/>
              <a:t>Compressed b</a:t>
            </a:r>
            <a:r>
              <a:rPr lang="en-US" b="0" dirty="0"/>
              <a:t>eamforming </a:t>
            </a:r>
            <a:r>
              <a:rPr lang="en-US" dirty="0"/>
              <a:t>feedback matrix</a:t>
            </a:r>
            <a:r>
              <a:rPr lang="en-US" b="0" dirty="0"/>
              <a:t>/CQI</a:t>
            </a:r>
          </a:p>
          <a:p>
            <a:pPr lvl="1" algn="just"/>
            <a:r>
              <a:rPr lang="en-US" b="0" dirty="0"/>
              <a:t>Different AP’s CSI info </a:t>
            </a:r>
            <a:r>
              <a:rPr lang="en-US" dirty="0"/>
              <a:t>is</a:t>
            </a:r>
            <a:r>
              <a:rPr lang="en-US" b="0" dirty="0"/>
              <a:t> identified by BSSID/color or other ID </a:t>
            </a:r>
            <a:endParaRPr lang="en-US" dirty="0"/>
          </a:p>
          <a:p>
            <a:pPr algn="just"/>
            <a:r>
              <a:rPr lang="en-US" b="0" dirty="0"/>
              <a:t>Multi-AP can use trigger frame to solicit CSI report for high efficiency</a:t>
            </a:r>
            <a:endParaRPr lang="en-US" altLang="zh-CN" sz="1600" dirty="0"/>
          </a:p>
          <a:p>
            <a:pPr lvl="1" algn="just">
              <a:buFont typeface="Courier New" panose="02070309020205020404" pitchFamily="49" charset="0"/>
              <a:buChar char="–"/>
            </a:pPr>
            <a:r>
              <a:rPr lang="en-US" dirty="0"/>
              <a:t>E</a:t>
            </a:r>
            <a:r>
              <a:rPr lang="en-US" altLang="zh-CN" dirty="0"/>
              <a:t>ach </a:t>
            </a:r>
            <a:r>
              <a:rPr lang="en-US" dirty="0"/>
              <a:t>AP can solicits CSI from STAs in its own BSS or in OBSS </a:t>
            </a:r>
          </a:p>
          <a:p>
            <a:pPr lvl="2" algn="just">
              <a:buFont typeface="Courier New" panose="02070309020205020404" pitchFamily="49" charset="0"/>
              <a:buChar char="o"/>
            </a:pPr>
            <a:r>
              <a:rPr lang="en-US" sz="1600" dirty="0"/>
              <a:t>The STA that has measured PHY NDP of OBSS AP will respond to the BFRP sen</a:t>
            </a:r>
            <a:r>
              <a:rPr lang="en-US" altLang="zh-CN" sz="1600" dirty="0"/>
              <a:t>t</a:t>
            </a:r>
            <a:r>
              <a:rPr lang="en-US" sz="1600" dirty="0"/>
              <a:t> by the OBSS AP</a:t>
            </a:r>
          </a:p>
          <a:p>
            <a:pPr algn="just"/>
            <a:endParaRPr lang="en-US" sz="1800" dirty="0"/>
          </a:p>
          <a:p>
            <a:pPr lvl="1" algn="just"/>
            <a:endParaRPr lang="en-US" dirty="0"/>
          </a:p>
          <a:p>
            <a:endParaRPr lang="en-US" b="0" dirty="0"/>
          </a:p>
          <a:p>
            <a:endParaRPr lang="en-US" b="0" dirty="0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61B3D9FC-9F82-45EA-90E0-66F9424EAC56}"/>
              </a:ext>
            </a:extLst>
          </p:cNvPr>
          <p:cNvSpPr txBox="1">
            <a:spLocks noChangeArrowheads="1"/>
          </p:cNvSpPr>
          <p:nvPr/>
        </p:nvSpPr>
        <p:spPr>
          <a:xfrm>
            <a:off x="611560" y="295090"/>
            <a:ext cx="1656183" cy="325598"/>
          </a:xfrm>
          <a:prstGeom prst="rect">
            <a:avLst/>
          </a:prstGeom>
          <a:ln/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lang="en-US" sz="1800" b="1" kern="120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lvl="3">
              <a:defRPr/>
            </a:pPr>
            <a:r>
              <a:rPr lang="en-US" dirty="0"/>
              <a:t>Jan. 2020</a:t>
            </a:r>
          </a:p>
        </p:txBody>
      </p:sp>
    </p:spTree>
    <p:extLst>
      <p:ext uri="{BB962C8B-B14F-4D97-AF65-F5344CB8AC3E}">
        <p14:creationId xmlns:p14="http://schemas.microsoft.com/office/powerpoint/2010/main" val="27129026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Content Placeholder 2"/>
          <p:cNvSpPr>
            <a:spLocks noGrp="1"/>
          </p:cNvSpPr>
          <p:nvPr>
            <p:ph sz="quarter" idx="13"/>
          </p:nvPr>
        </p:nvSpPr>
        <p:spPr>
          <a:xfrm>
            <a:off x="496094" y="1453521"/>
            <a:ext cx="8228012" cy="4567767"/>
          </a:xfrm>
        </p:spPr>
        <p:txBody>
          <a:bodyPr/>
          <a:lstStyle/>
          <a:p>
            <a:pPr algn="just"/>
            <a:r>
              <a:rPr lang="en-US" b="0" dirty="0"/>
              <a:t>For CBF-only multi-AP scenario, an example sounding sequence with two APs is:</a:t>
            </a:r>
          </a:p>
          <a:p>
            <a:pPr algn="just"/>
            <a:endParaRPr lang="en-US" b="0" dirty="0"/>
          </a:p>
          <a:p>
            <a:pPr algn="just"/>
            <a:endParaRPr lang="en-US" b="0" dirty="0"/>
          </a:p>
          <a:p>
            <a:pPr marL="0" indent="0" algn="just">
              <a:buNone/>
            </a:pPr>
            <a:endParaRPr lang="en-US" b="0" dirty="0"/>
          </a:p>
          <a:p>
            <a:pPr algn="just"/>
            <a:endParaRPr lang="en-US" b="0" dirty="0"/>
          </a:p>
          <a:p>
            <a:pPr algn="just"/>
            <a:endParaRPr lang="en-US" b="0" dirty="0"/>
          </a:p>
          <a:p>
            <a:pPr algn="just"/>
            <a:endParaRPr lang="en-US" b="0" dirty="0"/>
          </a:p>
          <a:p>
            <a:pPr algn="just"/>
            <a:endParaRPr lang="en-US" b="0" dirty="0"/>
          </a:p>
          <a:p>
            <a:pPr marL="400050" lvl="1" indent="0" algn="just">
              <a:buNone/>
            </a:pPr>
            <a:endParaRPr lang="en-US" sz="1400" b="0" dirty="0"/>
          </a:p>
          <a:p>
            <a:pPr marL="685800" lvl="1" algn="just"/>
            <a:endParaRPr lang="en-US" altLang="en-US" sz="1000" dirty="0">
              <a:solidFill>
                <a:srgbClr val="000000"/>
              </a:solidFill>
              <a:latin typeface="+mj-lt"/>
            </a:endParaRPr>
          </a:p>
          <a:p>
            <a:pPr marL="685800" lvl="1" algn="just"/>
            <a:r>
              <a:rPr lang="en-US" altLang="en-US" sz="1500" dirty="0">
                <a:solidFill>
                  <a:srgbClr val="000000"/>
                </a:solidFill>
                <a:latin typeface="+mj-lt"/>
              </a:rPr>
              <a:t>Reuse 11ax sounding sequence </a:t>
            </a:r>
          </a:p>
          <a:p>
            <a:pPr marL="685800" lvl="1" algn="just"/>
            <a:r>
              <a:rPr lang="en-US" altLang="en-US" sz="1500" dirty="0">
                <a:solidFill>
                  <a:srgbClr val="000000"/>
                </a:solidFill>
                <a:latin typeface="+mj-lt"/>
              </a:rPr>
              <a:t>STA</a:t>
            </a:r>
            <a:r>
              <a:rPr lang="en-US" altLang="en-US" sz="1500" baseline="-25000" dirty="0">
                <a:solidFill>
                  <a:srgbClr val="000000"/>
                </a:solidFill>
                <a:latin typeface="+mj-lt"/>
              </a:rPr>
              <a:t>11 </a:t>
            </a:r>
            <a:r>
              <a:rPr lang="en-US" altLang="en-US" sz="1500" dirty="0">
                <a:solidFill>
                  <a:srgbClr val="000000"/>
                </a:solidFill>
                <a:latin typeface="+mj-lt"/>
              </a:rPr>
              <a:t>to STA</a:t>
            </a:r>
            <a:r>
              <a:rPr lang="en-US" altLang="en-US" sz="1500" baseline="-25000" dirty="0">
                <a:solidFill>
                  <a:srgbClr val="000000"/>
                </a:solidFill>
                <a:latin typeface="+mj-lt"/>
              </a:rPr>
              <a:t>1N </a:t>
            </a:r>
            <a:r>
              <a:rPr lang="en-US" altLang="en-US" sz="1500" dirty="0">
                <a:solidFill>
                  <a:srgbClr val="000000"/>
                </a:solidFill>
                <a:latin typeface="+mj-lt"/>
              </a:rPr>
              <a:t>associate with AP1, STA</a:t>
            </a:r>
            <a:r>
              <a:rPr lang="en-US" altLang="en-US" sz="1500" baseline="-25000" dirty="0">
                <a:solidFill>
                  <a:srgbClr val="000000"/>
                </a:solidFill>
                <a:latin typeface="+mj-lt"/>
              </a:rPr>
              <a:t>21 </a:t>
            </a:r>
            <a:r>
              <a:rPr lang="en-US" altLang="en-US" sz="1500" dirty="0">
                <a:solidFill>
                  <a:srgbClr val="000000"/>
                </a:solidFill>
                <a:latin typeface="+mj-lt"/>
              </a:rPr>
              <a:t>to STA</a:t>
            </a:r>
            <a:r>
              <a:rPr lang="en-US" altLang="en-US" sz="1500" baseline="-25000" dirty="0">
                <a:solidFill>
                  <a:srgbClr val="000000"/>
                </a:solidFill>
                <a:latin typeface="+mj-lt"/>
              </a:rPr>
              <a:t>2N </a:t>
            </a:r>
            <a:r>
              <a:rPr lang="en-US" altLang="en-US" sz="1500" dirty="0">
                <a:latin typeface="+mj-lt"/>
              </a:rPr>
              <a:t>associate with AP2</a:t>
            </a:r>
            <a:endParaRPr lang="en-US" sz="1500" dirty="0">
              <a:latin typeface="+mj-lt"/>
            </a:endParaRPr>
          </a:p>
          <a:p>
            <a:pPr marL="685800" lvl="1" algn="just"/>
            <a:r>
              <a:rPr lang="en-US" sz="1500" dirty="0"/>
              <a:t>NDPA1 and NDPA2 includes ID info of STAs in both AP1’s and AP2’s BSS </a:t>
            </a:r>
          </a:p>
          <a:p>
            <a:pPr marL="685800" lvl="1" algn="just"/>
            <a:r>
              <a:rPr lang="en-US" sz="1500" dirty="0"/>
              <a:t>In AP1’s sounding sequence, CSI report includes CSI info for NDP1</a:t>
            </a:r>
          </a:p>
          <a:p>
            <a:pPr marL="685800" lvl="1" algn="just"/>
            <a:r>
              <a:rPr lang="en-US" sz="1500" dirty="0"/>
              <a:t>In AP2’s sounding sequence, CSI report includes CSI info for NDP2</a:t>
            </a:r>
          </a:p>
          <a:p>
            <a:pPr marL="400050" lvl="1" indent="0" algn="just">
              <a:buNone/>
            </a:pPr>
            <a:endParaRPr lang="en-US" sz="1600" dirty="0"/>
          </a:p>
          <a:p>
            <a:pPr marL="685800" lvl="1" algn="just"/>
            <a:endParaRPr lang="en-US" sz="1600" b="0" dirty="0"/>
          </a:p>
          <a:p>
            <a:pPr marL="685800" lvl="1" algn="just"/>
            <a:endParaRPr lang="en-US" sz="1600" b="0" dirty="0"/>
          </a:p>
          <a:p>
            <a:pPr algn="just"/>
            <a:endParaRPr lang="en-US" b="0" dirty="0"/>
          </a:p>
          <a:p>
            <a:pPr algn="just"/>
            <a:endParaRPr lang="en-US" b="0" dirty="0"/>
          </a:p>
          <a:p>
            <a:pPr algn="just"/>
            <a:endParaRPr lang="en-US" b="0" dirty="0"/>
          </a:p>
          <a:p>
            <a:pPr algn="just"/>
            <a:endParaRPr lang="en-US" b="0" dirty="0"/>
          </a:p>
          <a:p>
            <a:pPr algn="just"/>
            <a:endParaRPr lang="en-US" b="0" dirty="0"/>
          </a:p>
          <a:p>
            <a:pPr algn="just"/>
            <a:endParaRPr lang="en-US" b="0" dirty="0"/>
          </a:p>
          <a:p>
            <a:pPr marL="0" indent="0" algn="just">
              <a:buNone/>
            </a:pPr>
            <a:r>
              <a:rPr lang="en-US" b="0" dirty="0"/>
              <a:t>      </a:t>
            </a:r>
          </a:p>
          <a:p>
            <a:pPr lvl="1" algn="just"/>
            <a:endParaRPr lang="en-US" sz="1400" dirty="0"/>
          </a:p>
          <a:p>
            <a:pPr lvl="1" algn="just"/>
            <a:endParaRPr lang="en-US" sz="1400" dirty="0"/>
          </a:p>
          <a:p>
            <a:pPr lvl="1" algn="just"/>
            <a:endParaRPr lang="en-US" sz="1400" b="0" dirty="0"/>
          </a:p>
          <a:p>
            <a:pPr lvl="1" algn="just"/>
            <a:endParaRPr lang="en-US" sz="1400" b="0" dirty="0"/>
          </a:p>
          <a:p>
            <a:pPr lvl="1" algn="just"/>
            <a:endParaRPr lang="en-US" sz="1400" dirty="0"/>
          </a:p>
          <a:p>
            <a:pPr lvl="1" algn="just"/>
            <a:endParaRPr lang="en-US" sz="1400" b="0" dirty="0"/>
          </a:p>
          <a:p>
            <a:pPr marL="457200" lvl="1" indent="0" algn="just">
              <a:buNone/>
            </a:pPr>
            <a:endParaRPr lang="en-US" sz="1400" b="0" dirty="0"/>
          </a:p>
          <a:p>
            <a:pPr algn="just"/>
            <a:endParaRPr lang="en-US" sz="1800" b="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5613" y="391700"/>
            <a:ext cx="8229600" cy="115824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Sounding Sequence for CBF  </a:t>
            </a:r>
          </a:p>
        </p:txBody>
      </p:sp>
      <p:sp>
        <p:nvSpPr>
          <p:cNvPr id="5" name="Rectangle 132"/>
          <p:cNvSpPr>
            <a:spLocks noChangeArrowheads="1"/>
          </p:cNvSpPr>
          <p:nvPr/>
        </p:nvSpPr>
        <p:spPr bwMode="auto">
          <a:xfrm>
            <a:off x="8003892" y="3593574"/>
            <a:ext cx="542792" cy="46998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Rectangle 133"/>
          <p:cNvSpPr>
            <a:spLocks noChangeArrowheads="1"/>
          </p:cNvSpPr>
          <p:nvPr/>
        </p:nvSpPr>
        <p:spPr bwMode="auto">
          <a:xfrm>
            <a:off x="8032394" y="3593574"/>
            <a:ext cx="49436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500" dirty="0">
                <a:solidFill>
                  <a:srgbClr val="000000"/>
                </a:solidFill>
                <a:latin typeface="Calibri" panose="020F0502020204030204" pitchFamily="34" charset="0"/>
              </a:rPr>
              <a:t>CSI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500" dirty="0">
                <a:solidFill>
                  <a:srgbClr val="000000"/>
                </a:solidFill>
                <a:latin typeface="Calibri" panose="020F0502020204030204" pitchFamily="34" charset="0"/>
              </a:rPr>
              <a:t>report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Line 30"/>
          <p:cNvSpPr>
            <a:spLocks noChangeShapeType="1"/>
          </p:cNvSpPr>
          <p:nvPr/>
        </p:nvSpPr>
        <p:spPr bwMode="auto">
          <a:xfrm>
            <a:off x="1779959" y="2683832"/>
            <a:ext cx="6696744" cy="24622"/>
          </a:xfrm>
          <a:prstGeom prst="line">
            <a:avLst/>
          </a:prstGeom>
          <a:noFill/>
          <a:ln w="9525" cap="rnd">
            <a:solidFill>
              <a:srgbClr val="40404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Line 33"/>
          <p:cNvSpPr>
            <a:spLocks noChangeShapeType="1"/>
          </p:cNvSpPr>
          <p:nvPr/>
        </p:nvSpPr>
        <p:spPr bwMode="auto">
          <a:xfrm flipV="1">
            <a:off x="1779959" y="3376907"/>
            <a:ext cx="6754445" cy="37541"/>
          </a:xfrm>
          <a:prstGeom prst="line">
            <a:avLst/>
          </a:prstGeom>
          <a:noFill/>
          <a:ln w="9525" cap="rnd">
            <a:solidFill>
              <a:srgbClr val="40404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Line 90"/>
          <p:cNvSpPr>
            <a:spLocks noChangeShapeType="1"/>
          </p:cNvSpPr>
          <p:nvPr/>
        </p:nvSpPr>
        <p:spPr bwMode="auto">
          <a:xfrm>
            <a:off x="1779959" y="4042677"/>
            <a:ext cx="6847929" cy="27743"/>
          </a:xfrm>
          <a:prstGeom prst="line">
            <a:avLst/>
          </a:prstGeom>
          <a:noFill/>
          <a:ln w="9525" cap="rnd">
            <a:solidFill>
              <a:srgbClr val="40404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Line 93"/>
          <p:cNvSpPr>
            <a:spLocks noChangeShapeType="1"/>
          </p:cNvSpPr>
          <p:nvPr/>
        </p:nvSpPr>
        <p:spPr bwMode="auto">
          <a:xfrm>
            <a:off x="1779959" y="4756674"/>
            <a:ext cx="6847929" cy="1220"/>
          </a:xfrm>
          <a:prstGeom prst="line">
            <a:avLst/>
          </a:prstGeom>
          <a:noFill/>
          <a:ln w="9525" cap="rnd">
            <a:solidFill>
              <a:srgbClr val="40404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Line 102"/>
          <p:cNvSpPr>
            <a:spLocks noChangeShapeType="1"/>
          </p:cNvSpPr>
          <p:nvPr/>
        </p:nvSpPr>
        <p:spPr bwMode="auto">
          <a:xfrm flipV="1">
            <a:off x="2730924" y="2751512"/>
            <a:ext cx="132894" cy="3403"/>
          </a:xfrm>
          <a:prstGeom prst="line">
            <a:avLst/>
          </a:prstGeom>
          <a:noFill/>
          <a:ln w="19050" cap="rnd">
            <a:solidFill>
              <a:srgbClr val="40404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103"/>
          <p:cNvSpPr>
            <a:spLocks/>
          </p:cNvSpPr>
          <p:nvPr/>
        </p:nvSpPr>
        <p:spPr bwMode="auto">
          <a:xfrm>
            <a:off x="2653135" y="2695406"/>
            <a:ext cx="104775" cy="103188"/>
          </a:xfrm>
          <a:custGeom>
            <a:avLst/>
            <a:gdLst>
              <a:gd name="T0" fmla="*/ 0 w 172"/>
              <a:gd name="T1" fmla="*/ 85 h 171"/>
              <a:gd name="T2" fmla="*/ 172 w 172"/>
              <a:gd name="T3" fmla="*/ 0 h 171"/>
              <a:gd name="T4" fmla="*/ 172 w 172"/>
              <a:gd name="T5" fmla="*/ 171 h 171"/>
              <a:gd name="T6" fmla="*/ 0 w 172"/>
              <a:gd name="T7" fmla="*/ 85 h 1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72" h="171">
                <a:moveTo>
                  <a:pt x="0" y="85"/>
                </a:moveTo>
                <a:lnTo>
                  <a:pt x="172" y="0"/>
                </a:lnTo>
                <a:cubicBezTo>
                  <a:pt x="145" y="54"/>
                  <a:pt x="145" y="117"/>
                  <a:pt x="172" y="171"/>
                </a:cubicBezTo>
                <a:lnTo>
                  <a:pt x="0" y="85"/>
                </a:lnTo>
                <a:close/>
              </a:path>
            </a:pathLst>
          </a:custGeom>
          <a:solidFill>
            <a:srgbClr val="40404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Freeform 104"/>
          <p:cNvSpPr>
            <a:spLocks/>
          </p:cNvSpPr>
          <p:nvPr/>
        </p:nvSpPr>
        <p:spPr bwMode="auto">
          <a:xfrm>
            <a:off x="2852230" y="2695406"/>
            <a:ext cx="104775" cy="103188"/>
          </a:xfrm>
          <a:custGeom>
            <a:avLst/>
            <a:gdLst>
              <a:gd name="T0" fmla="*/ 171 w 171"/>
              <a:gd name="T1" fmla="*/ 85 h 171"/>
              <a:gd name="T2" fmla="*/ 0 w 171"/>
              <a:gd name="T3" fmla="*/ 171 h 171"/>
              <a:gd name="T4" fmla="*/ 0 w 171"/>
              <a:gd name="T5" fmla="*/ 0 h 171"/>
              <a:gd name="T6" fmla="*/ 171 w 171"/>
              <a:gd name="T7" fmla="*/ 85 h 1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71" h="171">
                <a:moveTo>
                  <a:pt x="171" y="85"/>
                </a:moveTo>
                <a:lnTo>
                  <a:pt x="0" y="171"/>
                </a:lnTo>
                <a:cubicBezTo>
                  <a:pt x="27" y="117"/>
                  <a:pt x="27" y="54"/>
                  <a:pt x="0" y="0"/>
                </a:cubicBezTo>
                <a:lnTo>
                  <a:pt x="171" y="85"/>
                </a:lnTo>
                <a:close/>
              </a:path>
            </a:pathLst>
          </a:custGeom>
          <a:solidFill>
            <a:srgbClr val="40404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Rectangle 105"/>
          <p:cNvSpPr>
            <a:spLocks noChangeArrowheads="1"/>
          </p:cNvSpPr>
          <p:nvPr/>
        </p:nvSpPr>
        <p:spPr bwMode="auto">
          <a:xfrm>
            <a:off x="2695045" y="2801451"/>
            <a:ext cx="24788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SIFS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" name="Rectangle 132"/>
          <p:cNvSpPr>
            <a:spLocks noChangeArrowheads="1"/>
          </p:cNvSpPr>
          <p:nvPr/>
        </p:nvSpPr>
        <p:spPr bwMode="auto">
          <a:xfrm>
            <a:off x="2963820" y="2239855"/>
            <a:ext cx="431267" cy="447136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Rectangle 133"/>
          <p:cNvSpPr>
            <a:spLocks noChangeArrowheads="1"/>
          </p:cNvSpPr>
          <p:nvPr/>
        </p:nvSpPr>
        <p:spPr bwMode="auto">
          <a:xfrm>
            <a:off x="2963437" y="2367200"/>
            <a:ext cx="43922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5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NDP1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9" name="Rectangle 105"/>
          <p:cNvSpPr>
            <a:spLocks noChangeArrowheads="1"/>
          </p:cNvSpPr>
          <p:nvPr/>
        </p:nvSpPr>
        <p:spPr bwMode="auto">
          <a:xfrm>
            <a:off x="714553" y="2565484"/>
            <a:ext cx="977127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400" dirty="0">
                <a:solidFill>
                  <a:srgbClr val="000000"/>
                </a:solidFill>
                <a:latin typeface="Calibri" panose="020F0502020204030204" pitchFamily="34" charset="0"/>
              </a:rPr>
              <a:t>  Master: AP1</a:t>
            </a:r>
            <a:endParaRPr kumimoji="0" lang="en-US" altLang="en-US" sz="1800" b="0" i="0" u="none" strike="noStrike" cap="none" normalizeH="0" baseline="-2500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0" name="Rectangle 105"/>
          <p:cNvSpPr>
            <a:spLocks noChangeArrowheads="1"/>
          </p:cNvSpPr>
          <p:nvPr/>
        </p:nvSpPr>
        <p:spPr bwMode="auto">
          <a:xfrm>
            <a:off x="915863" y="3236534"/>
            <a:ext cx="753540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400" dirty="0">
                <a:solidFill>
                  <a:srgbClr val="000000"/>
                </a:solidFill>
                <a:latin typeface="Calibri" panose="020F0502020204030204" pitchFamily="34" charset="0"/>
              </a:rPr>
              <a:t>Slave: AP2</a:t>
            </a:r>
            <a:endParaRPr kumimoji="0" lang="en-US" altLang="en-US" sz="1800" b="0" i="0" u="none" strike="noStrike" cap="none" normalizeH="0" baseline="-2500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1" name="Rectangle 105"/>
          <p:cNvSpPr>
            <a:spLocks noChangeArrowheads="1"/>
          </p:cNvSpPr>
          <p:nvPr/>
        </p:nvSpPr>
        <p:spPr bwMode="auto">
          <a:xfrm>
            <a:off x="1347911" y="3605535"/>
            <a:ext cx="495201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400" dirty="0">
                <a:solidFill>
                  <a:srgbClr val="000000"/>
                </a:solidFill>
                <a:latin typeface="Calibri" panose="020F0502020204030204" pitchFamily="34" charset="0"/>
              </a:rPr>
              <a:t>STA</a:t>
            </a:r>
            <a:r>
              <a:rPr lang="en-US" altLang="en-US" sz="1400" baseline="-25000" dirty="0">
                <a:solidFill>
                  <a:srgbClr val="000000"/>
                </a:solidFill>
                <a:latin typeface="Calibri" panose="020F0502020204030204" pitchFamily="34" charset="0"/>
              </a:rPr>
              <a:t>11</a:t>
            </a:r>
            <a:endParaRPr lang="en-US" altLang="en-US" sz="1600" baseline="-250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STA</a:t>
            </a:r>
            <a:r>
              <a:rPr kumimoji="0" lang="en-US" altLang="en-US" sz="1400" b="0" i="0" u="none" strike="noStrike" cap="none" normalizeH="0" baseline="-2500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1N</a:t>
            </a:r>
            <a:endParaRPr kumimoji="0" lang="en-US" altLang="en-US" sz="1600" b="0" i="0" u="none" strike="noStrike" cap="none" normalizeH="0" baseline="-2500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2" name="Line 102"/>
          <p:cNvSpPr>
            <a:spLocks noChangeShapeType="1"/>
          </p:cNvSpPr>
          <p:nvPr/>
        </p:nvSpPr>
        <p:spPr bwMode="auto">
          <a:xfrm flipV="1">
            <a:off x="6097876" y="3463312"/>
            <a:ext cx="132894" cy="3403"/>
          </a:xfrm>
          <a:prstGeom prst="line">
            <a:avLst/>
          </a:prstGeom>
          <a:noFill/>
          <a:ln w="19050" cap="rnd">
            <a:solidFill>
              <a:srgbClr val="40404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" name="Freeform 103"/>
          <p:cNvSpPr>
            <a:spLocks/>
          </p:cNvSpPr>
          <p:nvPr/>
        </p:nvSpPr>
        <p:spPr bwMode="auto">
          <a:xfrm>
            <a:off x="6020087" y="3407206"/>
            <a:ext cx="104775" cy="103188"/>
          </a:xfrm>
          <a:custGeom>
            <a:avLst/>
            <a:gdLst>
              <a:gd name="T0" fmla="*/ 0 w 172"/>
              <a:gd name="T1" fmla="*/ 85 h 171"/>
              <a:gd name="T2" fmla="*/ 172 w 172"/>
              <a:gd name="T3" fmla="*/ 0 h 171"/>
              <a:gd name="T4" fmla="*/ 172 w 172"/>
              <a:gd name="T5" fmla="*/ 171 h 171"/>
              <a:gd name="T6" fmla="*/ 0 w 172"/>
              <a:gd name="T7" fmla="*/ 85 h 1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72" h="171">
                <a:moveTo>
                  <a:pt x="0" y="85"/>
                </a:moveTo>
                <a:lnTo>
                  <a:pt x="172" y="0"/>
                </a:lnTo>
                <a:cubicBezTo>
                  <a:pt x="145" y="54"/>
                  <a:pt x="145" y="117"/>
                  <a:pt x="172" y="171"/>
                </a:cubicBezTo>
                <a:lnTo>
                  <a:pt x="0" y="85"/>
                </a:lnTo>
                <a:close/>
              </a:path>
            </a:pathLst>
          </a:custGeom>
          <a:solidFill>
            <a:srgbClr val="40404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" name="Freeform 104"/>
          <p:cNvSpPr>
            <a:spLocks/>
          </p:cNvSpPr>
          <p:nvPr/>
        </p:nvSpPr>
        <p:spPr bwMode="auto">
          <a:xfrm>
            <a:off x="6237257" y="3407206"/>
            <a:ext cx="104775" cy="103188"/>
          </a:xfrm>
          <a:custGeom>
            <a:avLst/>
            <a:gdLst>
              <a:gd name="T0" fmla="*/ 171 w 171"/>
              <a:gd name="T1" fmla="*/ 85 h 171"/>
              <a:gd name="T2" fmla="*/ 0 w 171"/>
              <a:gd name="T3" fmla="*/ 171 h 171"/>
              <a:gd name="T4" fmla="*/ 0 w 171"/>
              <a:gd name="T5" fmla="*/ 0 h 171"/>
              <a:gd name="T6" fmla="*/ 171 w 171"/>
              <a:gd name="T7" fmla="*/ 85 h 1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71" h="171">
                <a:moveTo>
                  <a:pt x="171" y="85"/>
                </a:moveTo>
                <a:lnTo>
                  <a:pt x="0" y="171"/>
                </a:lnTo>
                <a:cubicBezTo>
                  <a:pt x="27" y="117"/>
                  <a:pt x="27" y="54"/>
                  <a:pt x="0" y="0"/>
                </a:cubicBezTo>
                <a:lnTo>
                  <a:pt x="171" y="85"/>
                </a:lnTo>
                <a:close/>
              </a:path>
            </a:pathLst>
          </a:custGeom>
          <a:solidFill>
            <a:srgbClr val="40404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" name="Rectangle 105"/>
          <p:cNvSpPr>
            <a:spLocks noChangeArrowheads="1"/>
          </p:cNvSpPr>
          <p:nvPr/>
        </p:nvSpPr>
        <p:spPr bwMode="auto">
          <a:xfrm>
            <a:off x="6063973" y="3532366"/>
            <a:ext cx="24788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SIFS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6" name="Rectangle 132"/>
          <p:cNvSpPr>
            <a:spLocks noChangeArrowheads="1"/>
          </p:cNvSpPr>
          <p:nvPr/>
        </p:nvSpPr>
        <p:spPr bwMode="auto">
          <a:xfrm>
            <a:off x="5345846" y="2943464"/>
            <a:ext cx="693764" cy="441976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" name="Rectangle 86"/>
          <p:cNvSpPr>
            <a:spLocks noChangeArrowheads="1"/>
          </p:cNvSpPr>
          <p:nvPr/>
        </p:nvSpPr>
        <p:spPr bwMode="auto">
          <a:xfrm>
            <a:off x="5350239" y="3041396"/>
            <a:ext cx="713734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400" dirty="0">
                <a:solidFill>
                  <a:srgbClr val="000000"/>
                </a:solidFill>
                <a:latin typeface="Calibri" panose="020F0502020204030204" pitchFamily="34" charset="0"/>
              </a:rPr>
              <a:t>NDPA2</a:t>
            </a:r>
            <a:endParaRPr kumimoji="0" lang="en-US" altLang="zh-CN" sz="1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28" name="Rectangle 132"/>
          <p:cNvSpPr>
            <a:spLocks noChangeArrowheads="1"/>
          </p:cNvSpPr>
          <p:nvPr/>
        </p:nvSpPr>
        <p:spPr bwMode="auto">
          <a:xfrm>
            <a:off x="6306382" y="2944837"/>
            <a:ext cx="463150" cy="439523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" name="Rectangle 133"/>
          <p:cNvSpPr>
            <a:spLocks noChangeArrowheads="1"/>
          </p:cNvSpPr>
          <p:nvPr/>
        </p:nvSpPr>
        <p:spPr bwMode="auto">
          <a:xfrm>
            <a:off x="6317550" y="3066712"/>
            <a:ext cx="43922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5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NDP2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4" name="Rectangle 105"/>
          <p:cNvSpPr>
            <a:spLocks noChangeArrowheads="1"/>
          </p:cNvSpPr>
          <p:nvPr/>
        </p:nvSpPr>
        <p:spPr bwMode="auto">
          <a:xfrm>
            <a:off x="1370546" y="4397623"/>
            <a:ext cx="430245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400" dirty="0">
                <a:solidFill>
                  <a:srgbClr val="000000"/>
                </a:solidFill>
                <a:latin typeface="Calibri" panose="020F0502020204030204" pitchFamily="34" charset="0"/>
              </a:rPr>
              <a:t>STA</a:t>
            </a:r>
            <a:r>
              <a:rPr lang="en-US" altLang="en-US" sz="1400" baseline="-25000" dirty="0">
                <a:solidFill>
                  <a:srgbClr val="000000"/>
                </a:solidFill>
                <a:latin typeface="Calibri" panose="020F0502020204030204" pitchFamily="34" charset="0"/>
              </a:rPr>
              <a:t>21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STA</a:t>
            </a:r>
            <a:r>
              <a:rPr kumimoji="0" lang="en-US" altLang="en-US" sz="1400" b="0" i="0" u="none" strike="noStrike" cap="none" normalizeH="0" baseline="-2500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2N</a:t>
            </a:r>
            <a:endParaRPr kumimoji="0" lang="en-US" altLang="en-US" sz="1400" b="0" i="0" u="none" strike="noStrike" cap="none" normalizeH="0" baseline="-2500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5" name="Rectangle 132"/>
          <p:cNvSpPr>
            <a:spLocks noChangeArrowheads="1"/>
          </p:cNvSpPr>
          <p:nvPr/>
        </p:nvSpPr>
        <p:spPr bwMode="auto">
          <a:xfrm>
            <a:off x="7127714" y="2937837"/>
            <a:ext cx="544400" cy="448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" name="Rectangle 86"/>
          <p:cNvSpPr>
            <a:spLocks noChangeArrowheads="1"/>
          </p:cNvSpPr>
          <p:nvPr/>
        </p:nvSpPr>
        <p:spPr bwMode="auto">
          <a:xfrm>
            <a:off x="7175473" y="2980737"/>
            <a:ext cx="46346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200" dirty="0">
                <a:solidFill>
                  <a:srgbClr val="000000"/>
                </a:solidFill>
                <a:latin typeface="Calibri" panose="020F0502020204030204" pitchFamily="34" charset="0"/>
              </a:rPr>
              <a:t>BFRP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200" dirty="0">
                <a:solidFill>
                  <a:srgbClr val="000000"/>
                </a:solidFill>
                <a:latin typeface="Calibri" panose="020F0502020204030204" pitchFamily="34" charset="0"/>
              </a:rPr>
              <a:t>Trigger </a:t>
            </a:r>
          </a:p>
        </p:txBody>
      </p:sp>
      <p:sp>
        <p:nvSpPr>
          <p:cNvPr id="41" name="Line 102"/>
          <p:cNvSpPr>
            <a:spLocks noChangeShapeType="1"/>
          </p:cNvSpPr>
          <p:nvPr/>
        </p:nvSpPr>
        <p:spPr bwMode="auto">
          <a:xfrm flipV="1">
            <a:off x="7761763" y="3462910"/>
            <a:ext cx="132894" cy="3403"/>
          </a:xfrm>
          <a:prstGeom prst="line">
            <a:avLst/>
          </a:prstGeom>
          <a:noFill/>
          <a:ln w="19050" cap="rnd">
            <a:solidFill>
              <a:srgbClr val="40404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2" name="Freeform 103"/>
          <p:cNvSpPr>
            <a:spLocks/>
          </p:cNvSpPr>
          <p:nvPr/>
        </p:nvSpPr>
        <p:spPr bwMode="auto">
          <a:xfrm>
            <a:off x="7683974" y="3406804"/>
            <a:ext cx="104775" cy="103188"/>
          </a:xfrm>
          <a:custGeom>
            <a:avLst/>
            <a:gdLst>
              <a:gd name="T0" fmla="*/ 0 w 172"/>
              <a:gd name="T1" fmla="*/ 85 h 171"/>
              <a:gd name="T2" fmla="*/ 172 w 172"/>
              <a:gd name="T3" fmla="*/ 0 h 171"/>
              <a:gd name="T4" fmla="*/ 172 w 172"/>
              <a:gd name="T5" fmla="*/ 171 h 171"/>
              <a:gd name="T6" fmla="*/ 0 w 172"/>
              <a:gd name="T7" fmla="*/ 85 h 1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72" h="171">
                <a:moveTo>
                  <a:pt x="0" y="85"/>
                </a:moveTo>
                <a:lnTo>
                  <a:pt x="172" y="0"/>
                </a:lnTo>
                <a:cubicBezTo>
                  <a:pt x="145" y="54"/>
                  <a:pt x="145" y="117"/>
                  <a:pt x="172" y="171"/>
                </a:cubicBezTo>
                <a:lnTo>
                  <a:pt x="0" y="85"/>
                </a:lnTo>
                <a:close/>
              </a:path>
            </a:pathLst>
          </a:custGeom>
          <a:solidFill>
            <a:srgbClr val="40404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" name="Freeform 104"/>
          <p:cNvSpPr>
            <a:spLocks/>
          </p:cNvSpPr>
          <p:nvPr/>
        </p:nvSpPr>
        <p:spPr bwMode="auto">
          <a:xfrm>
            <a:off x="7901144" y="3406804"/>
            <a:ext cx="104775" cy="103188"/>
          </a:xfrm>
          <a:custGeom>
            <a:avLst/>
            <a:gdLst>
              <a:gd name="T0" fmla="*/ 171 w 171"/>
              <a:gd name="T1" fmla="*/ 85 h 171"/>
              <a:gd name="T2" fmla="*/ 0 w 171"/>
              <a:gd name="T3" fmla="*/ 171 h 171"/>
              <a:gd name="T4" fmla="*/ 0 w 171"/>
              <a:gd name="T5" fmla="*/ 0 h 171"/>
              <a:gd name="T6" fmla="*/ 171 w 171"/>
              <a:gd name="T7" fmla="*/ 85 h 1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71" h="171">
                <a:moveTo>
                  <a:pt x="171" y="85"/>
                </a:moveTo>
                <a:lnTo>
                  <a:pt x="0" y="171"/>
                </a:lnTo>
                <a:cubicBezTo>
                  <a:pt x="27" y="117"/>
                  <a:pt x="27" y="54"/>
                  <a:pt x="0" y="0"/>
                </a:cubicBezTo>
                <a:lnTo>
                  <a:pt x="171" y="85"/>
                </a:lnTo>
                <a:close/>
              </a:path>
            </a:pathLst>
          </a:custGeom>
          <a:solidFill>
            <a:srgbClr val="40404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4" name="Rectangle 105"/>
          <p:cNvSpPr>
            <a:spLocks noChangeArrowheads="1"/>
          </p:cNvSpPr>
          <p:nvPr/>
        </p:nvSpPr>
        <p:spPr bwMode="auto">
          <a:xfrm>
            <a:off x="7725884" y="3512849"/>
            <a:ext cx="24788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SIFS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5" name="Rectangle 132"/>
          <p:cNvSpPr>
            <a:spLocks noChangeArrowheads="1"/>
          </p:cNvSpPr>
          <p:nvPr/>
        </p:nvSpPr>
        <p:spPr bwMode="auto">
          <a:xfrm>
            <a:off x="4452417" y="3571359"/>
            <a:ext cx="542792" cy="474089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6" name="Rectangle 133"/>
          <p:cNvSpPr>
            <a:spLocks noChangeArrowheads="1"/>
          </p:cNvSpPr>
          <p:nvPr/>
        </p:nvSpPr>
        <p:spPr bwMode="auto">
          <a:xfrm>
            <a:off x="4486536" y="3575468"/>
            <a:ext cx="49436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500" dirty="0">
                <a:solidFill>
                  <a:srgbClr val="000000"/>
                </a:solidFill>
                <a:latin typeface="Calibri" panose="020F0502020204030204" pitchFamily="34" charset="0"/>
              </a:rPr>
              <a:t>CSI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500" dirty="0">
                <a:solidFill>
                  <a:srgbClr val="000000"/>
                </a:solidFill>
                <a:latin typeface="Calibri" panose="020F0502020204030204" pitchFamily="34" charset="0"/>
              </a:rPr>
              <a:t>report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7" name="Rectangle 132"/>
          <p:cNvSpPr>
            <a:spLocks noChangeArrowheads="1"/>
          </p:cNvSpPr>
          <p:nvPr/>
        </p:nvSpPr>
        <p:spPr bwMode="auto">
          <a:xfrm>
            <a:off x="8005919" y="4287683"/>
            <a:ext cx="542792" cy="46998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" name="Rectangle 133"/>
          <p:cNvSpPr>
            <a:spLocks noChangeArrowheads="1"/>
          </p:cNvSpPr>
          <p:nvPr/>
        </p:nvSpPr>
        <p:spPr bwMode="auto">
          <a:xfrm>
            <a:off x="8040038" y="4295998"/>
            <a:ext cx="49436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500" dirty="0">
                <a:solidFill>
                  <a:srgbClr val="000000"/>
                </a:solidFill>
                <a:latin typeface="Calibri" panose="020F0502020204030204" pitchFamily="34" charset="0"/>
              </a:rPr>
              <a:t>CSI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500" dirty="0">
                <a:solidFill>
                  <a:srgbClr val="000000"/>
                </a:solidFill>
                <a:latin typeface="Calibri" panose="020F0502020204030204" pitchFamily="34" charset="0"/>
              </a:rPr>
              <a:t>report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9" name="Rectangle 132"/>
          <p:cNvSpPr>
            <a:spLocks noChangeArrowheads="1"/>
          </p:cNvSpPr>
          <p:nvPr/>
        </p:nvSpPr>
        <p:spPr bwMode="auto">
          <a:xfrm>
            <a:off x="3662581" y="2270938"/>
            <a:ext cx="442244" cy="418089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0" name="Rectangle 86"/>
          <p:cNvSpPr>
            <a:spLocks noChangeArrowheads="1"/>
          </p:cNvSpPr>
          <p:nvPr/>
        </p:nvSpPr>
        <p:spPr bwMode="auto">
          <a:xfrm>
            <a:off x="3673738" y="2293555"/>
            <a:ext cx="42819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dirty="0">
                <a:solidFill>
                  <a:srgbClr val="000000"/>
                </a:solidFill>
                <a:latin typeface="Calibri" panose="020F0502020204030204" pitchFamily="34" charset="0"/>
              </a:rPr>
              <a:t>BFRP</a:t>
            </a:r>
            <a:r>
              <a:rPr lang="en-US" altLang="zh-CN" sz="12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dirty="0">
                <a:solidFill>
                  <a:srgbClr val="000000"/>
                </a:solidFill>
                <a:latin typeface="Calibri" panose="020F0502020204030204" pitchFamily="34" charset="0"/>
              </a:rPr>
              <a:t>Trigger</a:t>
            </a:r>
            <a:endParaRPr kumimoji="0" lang="en-US" altLang="zh-CN" sz="12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55" name="Line 102"/>
          <p:cNvSpPr>
            <a:spLocks noChangeShapeType="1"/>
          </p:cNvSpPr>
          <p:nvPr/>
        </p:nvSpPr>
        <p:spPr bwMode="auto">
          <a:xfrm flipV="1">
            <a:off x="4206815" y="2763350"/>
            <a:ext cx="132894" cy="3403"/>
          </a:xfrm>
          <a:prstGeom prst="line">
            <a:avLst/>
          </a:prstGeom>
          <a:noFill/>
          <a:ln w="19050" cap="rnd">
            <a:solidFill>
              <a:srgbClr val="40404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6" name="Freeform 103"/>
          <p:cNvSpPr>
            <a:spLocks/>
          </p:cNvSpPr>
          <p:nvPr/>
        </p:nvSpPr>
        <p:spPr bwMode="auto">
          <a:xfrm>
            <a:off x="4129026" y="2707244"/>
            <a:ext cx="104775" cy="103188"/>
          </a:xfrm>
          <a:custGeom>
            <a:avLst/>
            <a:gdLst>
              <a:gd name="T0" fmla="*/ 0 w 172"/>
              <a:gd name="T1" fmla="*/ 85 h 171"/>
              <a:gd name="T2" fmla="*/ 172 w 172"/>
              <a:gd name="T3" fmla="*/ 0 h 171"/>
              <a:gd name="T4" fmla="*/ 172 w 172"/>
              <a:gd name="T5" fmla="*/ 171 h 171"/>
              <a:gd name="T6" fmla="*/ 0 w 172"/>
              <a:gd name="T7" fmla="*/ 85 h 1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72" h="171">
                <a:moveTo>
                  <a:pt x="0" y="85"/>
                </a:moveTo>
                <a:lnTo>
                  <a:pt x="172" y="0"/>
                </a:lnTo>
                <a:cubicBezTo>
                  <a:pt x="145" y="54"/>
                  <a:pt x="145" y="117"/>
                  <a:pt x="172" y="171"/>
                </a:cubicBezTo>
                <a:lnTo>
                  <a:pt x="0" y="85"/>
                </a:lnTo>
                <a:close/>
              </a:path>
            </a:pathLst>
          </a:custGeom>
          <a:solidFill>
            <a:srgbClr val="40404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7" name="Freeform 104"/>
          <p:cNvSpPr>
            <a:spLocks/>
          </p:cNvSpPr>
          <p:nvPr/>
        </p:nvSpPr>
        <p:spPr bwMode="auto">
          <a:xfrm>
            <a:off x="4346196" y="2707244"/>
            <a:ext cx="104775" cy="103188"/>
          </a:xfrm>
          <a:custGeom>
            <a:avLst/>
            <a:gdLst>
              <a:gd name="T0" fmla="*/ 171 w 171"/>
              <a:gd name="T1" fmla="*/ 85 h 171"/>
              <a:gd name="T2" fmla="*/ 0 w 171"/>
              <a:gd name="T3" fmla="*/ 171 h 171"/>
              <a:gd name="T4" fmla="*/ 0 w 171"/>
              <a:gd name="T5" fmla="*/ 0 h 171"/>
              <a:gd name="T6" fmla="*/ 171 w 171"/>
              <a:gd name="T7" fmla="*/ 85 h 1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71" h="171">
                <a:moveTo>
                  <a:pt x="171" y="85"/>
                </a:moveTo>
                <a:lnTo>
                  <a:pt x="0" y="171"/>
                </a:lnTo>
                <a:cubicBezTo>
                  <a:pt x="27" y="117"/>
                  <a:pt x="27" y="54"/>
                  <a:pt x="0" y="0"/>
                </a:cubicBezTo>
                <a:lnTo>
                  <a:pt x="171" y="85"/>
                </a:lnTo>
                <a:close/>
              </a:path>
            </a:pathLst>
          </a:custGeom>
          <a:solidFill>
            <a:srgbClr val="40404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" name="Rectangle 105"/>
          <p:cNvSpPr>
            <a:spLocks noChangeArrowheads="1"/>
          </p:cNvSpPr>
          <p:nvPr/>
        </p:nvSpPr>
        <p:spPr bwMode="auto">
          <a:xfrm>
            <a:off x="4170936" y="2813289"/>
            <a:ext cx="24788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SIFS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59" name="Straight Arrow Connector 58"/>
          <p:cNvCxnSpPr>
            <a:cxnSpLocks/>
          </p:cNvCxnSpPr>
          <p:nvPr/>
        </p:nvCxnSpPr>
        <p:spPr>
          <a:xfrm>
            <a:off x="3029013" y="2695406"/>
            <a:ext cx="0" cy="1354515"/>
          </a:xfrm>
          <a:prstGeom prst="straightConnector1">
            <a:avLst/>
          </a:prstGeom>
          <a:ln w="25400">
            <a:solidFill>
              <a:schemeClr val="tx2"/>
            </a:solidFill>
            <a:prstDash val="dash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>
            <a:cxnSpLocks/>
          </p:cNvCxnSpPr>
          <p:nvPr/>
        </p:nvCxnSpPr>
        <p:spPr>
          <a:xfrm flipH="1">
            <a:off x="3245036" y="2680234"/>
            <a:ext cx="16973" cy="2064833"/>
          </a:xfrm>
          <a:prstGeom prst="straightConnector1">
            <a:avLst/>
          </a:prstGeom>
          <a:ln>
            <a:solidFill>
              <a:schemeClr val="tx2"/>
            </a:solidFill>
            <a:prstDash val="dash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>
            <a:cxnSpLocks/>
          </p:cNvCxnSpPr>
          <p:nvPr/>
        </p:nvCxnSpPr>
        <p:spPr>
          <a:xfrm>
            <a:off x="6389858" y="3384302"/>
            <a:ext cx="0" cy="705782"/>
          </a:xfrm>
          <a:prstGeom prst="straightConnector1">
            <a:avLst/>
          </a:prstGeom>
          <a:ln>
            <a:solidFill>
              <a:schemeClr val="tx2"/>
            </a:solidFill>
            <a:prstDash val="dash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>
            <a:cxnSpLocks/>
          </p:cNvCxnSpPr>
          <p:nvPr/>
        </p:nvCxnSpPr>
        <p:spPr>
          <a:xfrm>
            <a:off x="6592656" y="3406804"/>
            <a:ext cx="0" cy="1361323"/>
          </a:xfrm>
          <a:prstGeom prst="straightConnector1">
            <a:avLst/>
          </a:prstGeom>
          <a:ln>
            <a:solidFill>
              <a:schemeClr val="tx2"/>
            </a:solidFill>
            <a:prstDash val="dash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>
            <a:cxnSpLocks/>
          </p:cNvCxnSpPr>
          <p:nvPr/>
        </p:nvCxnSpPr>
        <p:spPr>
          <a:xfrm flipH="1" flipV="1">
            <a:off x="4612571" y="2676702"/>
            <a:ext cx="1" cy="916008"/>
          </a:xfrm>
          <a:prstGeom prst="straightConnector1">
            <a:avLst/>
          </a:prstGeom>
          <a:ln>
            <a:solidFill>
              <a:srgbClr val="00B050"/>
            </a:solidFill>
            <a:prstDash val="dash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>
            <a:cxnSpLocks/>
          </p:cNvCxnSpPr>
          <p:nvPr/>
        </p:nvCxnSpPr>
        <p:spPr>
          <a:xfrm flipV="1">
            <a:off x="8357321" y="3350069"/>
            <a:ext cx="8178" cy="891577"/>
          </a:xfrm>
          <a:prstGeom prst="straightConnector1">
            <a:avLst/>
          </a:prstGeom>
          <a:ln>
            <a:solidFill>
              <a:srgbClr val="00B050"/>
            </a:solidFill>
            <a:prstDash val="dash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>
            <a:cxnSpLocks/>
          </p:cNvCxnSpPr>
          <p:nvPr/>
        </p:nvCxnSpPr>
        <p:spPr>
          <a:xfrm flipV="1">
            <a:off x="8180476" y="3350069"/>
            <a:ext cx="0" cy="221290"/>
          </a:xfrm>
          <a:prstGeom prst="straightConnector1">
            <a:avLst/>
          </a:prstGeom>
          <a:ln>
            <a:solidFill>
              <a:srgbClr val="00B050"/>
            </a:solidFill>
            <a:prstDash val="dash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4" name="Line 102"/>
          <p:cNvSpPr>
            <a:spLocks noChangeShapeType="1"/>
          </p:cNvSpPr>
          <p:nvPr/>
        </p:nvSpPr>
        <p:spPr bwMode="auto">
          <a:xfrm flipV="1">
            <a:off x="6844713" y="3440408"/>
            <a:ext cx="132894" cy="3403"/>
          </a:xfrm>
          <a:prstGeom prst="line">
            <a:avLst/>
          </a:prstGeom>
          <a:noFill/>
          <a:ln w="19050" cap="rnd">
            <a:solidFill>
              <a:srgbClr val="40404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" name="Freeform 103"/>
          <p:cNvSpPr>
            <a:spLocks/>
          </p:cNvSpPr>
          <p:nvPr/>
        </p:nvSpPr>
        <p:spPr bwMode="auto">
          <a:xfrm>
            <a:off x="6766924" y="3384302"/>
            <a:ext cx="104775" cy="103188"/>
          </a:xfrm>
          <a:custGeom>
            <a:avLst/>
            <a:gdLst>
              <a:gd name="T0" fmla="*/ 0 w 172"/>
              <a:gd name="T1" fmla="*/ 85 h 171"/>
              <a:gd name="T2" fmla="*/ 172 w 172"/>
              <a:gd name="T3" fmla="*/ 0 h 171"/>
              <a:gd name="T4" fmla="*/ 172 w 172"/>
              <a:gd name="T5" fmla="*/ 171 h 171"/>
              <a:gd name="T6" fmla="*/ 0 w 172"/>
              <a:gd name="T7" fmla="*/ 85 h 1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72" h="171">
                <a:moveTo>
                  <a:pt x="0" y="85"/>
                </a:moveTo>
                <a:lnTo>
                  <a:pt x="172" y="0"/>
                </a:lnTo>
                <a:cubicBezTo>
                  <a:pt x="145" y="54"/>
                  <a:pt x="145" y="117"/>
                  <a:pt x="172" y="171"/>
                </a:cubicBezTo>
                <a:lnTo>
                  <a:pt x="0" y="85"/>
                </a:lnTo>
                <a:close/>
              </a:path>
            </a:pathLst>
          </a:custGeom>
          <a:solidFill>
            <a:srgbClr val="40404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6" name="Freeform 104"/>
          <p:cNvSpPr>
            <a:spLocks/>
          </p:cNvSpPr>
          <p:nvPr/>
        </p:nvSpPr>
        <p:spPr bwMode="auto">
          <a:xfrm>
            <a:off x="6974453" y="3384302"/>
            <a:ext cx="104775" cy="103188"/>
          </a:xfrm>
          <a:custGeom>
            <a:avLst/>
            <a:gdLst>
              <a:gd name="T0" fmla="*/ 171 w 171"/>
              <a:gd name="T1" fmla="*/ 85 h 171"/>
              <a:gd name="T2" fmla="*/ 0 w 171"/>
              <a:gd name="T3" fmla="*/ 171 h 171"/>
              <a:gd name="T4" fmla="*/ 0 w 171"/>
              <a:gd name="T5" fmla="*/ 0 h 171"/>
              <a:gd name="T6" fmla="*/ 171 w 171"/>
              <a:gd name="T7" fmla="*/ 85 h 1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71" h="171">
                <a:moveTo>
                  <a:pt x="171" y="85"/>
                </a:moveTo>
                <a:lnTo>
                  <a:pt x="0" y="171"/>
                </a:lnTo>
                <a:cubicBezTo>
                  <a:pt x="27" y="117"/>
                  <a:pt x="27" y="54"/>
                  <a:pt x="0" y="0"/>
                </a:cubicBezTo>
                <a:lnTo>
                  <a:pt x="171" y="85"/>
                </a:lnTo>
                <a:close/>
              </a:path>
            </a:pathLst>
          </a:custGeom>
          <a:solidFill>
            <a:srgbClr val="40404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7" name="Rectangle 105"/>
          <p:cNvSpPr>
            <a:spLocks noChangeArrowheads="1"/>
          </p:cNvSpPr>
          <p:nvPr/>
        </p:nvSpPr>
        <p:spPr bwMode="auto">
          <a:xfrm>
            <a:off x="6808834" y="3490347"/>
            <a:ext cx="24788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SIFS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8" name="TextBox 77"/>
          <p:cNvSpPr txBox="1"/>
          <p:nvPr/>
        </p:nvSpPr>
        <p:spPr>
          <a:xfrm rot="5400000">
            <a:off x="1403542" y="3695474"/>
            <a:ext cx="3405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cs typeface="Neo Sans Intel"/>
              </a:rPr>
              <a:t>…</a:t>
            </a:r>
            <a:endParaRPr lang="en-US" sz="1800" dirty="0">
              <a:cs typeface="Neo Sans Intel"/>
            </a:endParaRPr>
          </a:p>
        </p:txBody>
      </p:sp>
      <p:sp>
        <p:nvSpPr>
          <p:cNvPr id="79" name="TextBox 78"/>
          <p:cNvSpPr txBox="1"/>
          <p:nvPr/>
        </p:nvSpPr>
        <p:spPr>
          <a:xfrm rot="5400000">
            <a:off x="1403542" y="4525499"/>
            <a:ext cx="3405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cs typeface="Neo Sans Intel"/>
              </a:rPr>
              <a:t>…</a:t>
            </a:r>
            <a:endParaRPr lang="en-US" sz="1800" dirty="0">
              <a:cs typeface="Neo Sans Intel"/>
            </a:endParaRPr>
          </a:p>
        </p:txBody>
      </p:sp>
      <p:sp>
        <p:nvSpPr>
          <p:cNvPr id="80" name="Rectangle 132"/>
          <p:cNvSpPr>
            <a:spLocks noChangeArrowheads="1"/>
          </p:cNvSpPr>
          <p:nvPr/>
        </p:nvSpPr>
        <p:spPr bwMode="auto">
          <a:xfrm>
            <a:off x="4452417" y="4283574"/>
            <a:ext cx="542792" cy="474089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1" name="Rectangle 133"/>
          <p:cNvSpPr>
            <a:spLocks noChangeArrowheads="1"/>
          </p:cNvSpPr>
          <p:nvPr/>
        </p:nvSpPr>
        <p:spPr bwMode="auto">
          <a:xfrm>
            <a:off x="4486536" y="4295998"/>
            <a:ext cx="49436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500" dirty="0">
                <a:solidFill>
                  <a:srgbClr val="000000"/>
                </a:solidFill>
                <a:latin typeface="Calibri" panose="020F0502020204030204" pitchFamily="34" charset="0"/>
              </a:rPr>
              <a:t>CSI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500" dirty="0">
                <a:solidFill>
                  <a:srgbClr val="000000"/>
                </a:solidFill>
                <a:latin typeface="Calibri" panose="020F0502020204030204" pitchFamily="34" charset="0"/>
              </a:rPr>
              <a:t>report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82" name="Straight Arrow Connector 81"/>
          <p:cNvCxnSpPr>
            <a:cxnSpLocks/>
          </p:cNvCxnSpPr>
          <p:nvPr/>
        </p:nvCxnSpPr>
        <p:spPr>
          <a:xfrm flipV="1">
            <a:off x="4856579" y="2680300"/>
            <a:ext cx="0" cy="1588817"/>
          </a:xfrm>
          <a:prstGeom prst="straightConnector1">
            <a:avLst/>
          </a:prstGeom>
          <a:ln>
            <a:solidFill>
              <a:srgbClr val="00B050"/>
            </a:solidFill>
            <a:prstDash val="dash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3" name="Rectangle 132"/>
          <p:cNvSpPr>
            <a:spLocks noChangeArrowheads="1"/>
          </p:cNvSpPr>
          <p:nvPr/>
        </p:nvSpPr>
        <p:spPr bwMode="auto">
          <a:xfrm>
            <a:off x="1923975" y="2204864"/>
            <a:ext cx="785796" cy="475436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rnd">
            <a:solidFill>
              <a:srgbClr val="40404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4" name="Rectangle 86"/>
          <p:cNvSpPr>
            <a:spLocks noChangeArrowheads="1"/>
          </p:cNvSpPr>
          <p:nvPr/>
        </p:nvSpPr>
        <p:spPr bwMode="auto">
          <a:xfrm>
            <a:off x="2045581" y="2349460"/>
            <a:ext cx="501356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400" dirty="0">
                <a:solidFill>
                  <a:srgbClr val="000000"/>
                </a:solidFill>
                <a:latin typeface="Calibri" panose="020F0502020204030204" pitchFamily="34" charset="0"/>
              </a:rPr>
              <a:t>NDPA1</a:t>
            </a:r>
            <a:endParaRPr kumimoji="0" lang="en-US" altLang="zh-CN" sz="110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66" name="Line 102"/>
          <p:cNvSpPr>
            <a:spLocks noChangeShapeType="1"/>
          </p:cNvSpPr>
          <p:nvPr/>
        </p:nvSpPr>
        <p:spPr bwMode="auto">
          <a:xfrm flipV="1">
            <a:off x="3425716" y="2767815"/>
            <a:ext cx="132894" cy="3403"/>
          </a:xfrm>
          <a:prstGeom prst="line">
            <a:avLst/>
          </a:prstGeom>
          <a:noFill/>
          <a:ln w="19050" cap="rnd">
            <a:solidFill>
              <a:srgbClr val="40404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" name="Freeform 103"/>
          <p:cNvSpPr>
            <a:spLocks/>
          </p:cNvSpPr>
          <p:nvPr/>
        </p:nvSpPr>
        <p:spPr bwMode="auto">
          <a:xfrm>
            <a:off x="3347927" y="2711709"/>
            <a:ext cx="104775" cy="103188"/>
          </a:xfrm>
          <a:custGeom>
            <a:avLst/>
            <a:gdLst>
              <a:gd name="T0" fmla="*/ 0 w 172"/>
              <a:gd name="T1" fmla="*/ 85 h 171"/>
              <a:gd name="T2" fmla="*/ 172 w 172"/>
              <a:gd name="T3" fmla="*/ 0 h 171"/>
              <a:gd name="T4" fmla="*/ 172 w 172"/>
              <a:gd name="T5" fmla="*/ 171 h 171"/>
              <a:gd name="T6" fmla="*/ 0 w 172"/>
              <a:gd name="T7" fmla="*/ 85 h 1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72" h="171">
                <a:moveTo>
                  <a:pt x="0" y="85"/>
                </a:moveTo>
                <a:lnTo>
                  <a:pt x="172" y="0"/>
                </a:lnTo>
                <a:cubicBezTo>
                  <a:pt x="145" y="54"/>
                  <a:pt x="145" y="117"/>
                  <a:pt x="172" y="171"/>
                </a:cubicBezTo>
                <a:lnTo>
                  <a:pt x="0" y="85"/>
                </a:lnTo>
                <a:close/>
              </a:path>
            </a:pathLst>
          </a:custGeom>
          <a:solidFill>
            <a:srgbClr val="40404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8" name="Freeform 104"/>
          <p:cNvSpPr>
            <a:spLocks/>
          </p:cNvSpPr>
          <p:nvPr/>
        </p:nvSpPr>
        <p:spPr bwMode="auto">
          <a:xfrm>
            <a:off x="3565097" y="2711709"/>
            <a:ext cx="104775" cy="103188"/>
          </a:xfrm>
          <a:custGeom>
            <a:avLst/>
            <a:gdLst>
              <a:gd name="T0" fmla="*/ 171 w 171"/>
              <a:gd name="T1" fmla="*/ 85 h 171"/>
              <a:gd name="T2" fmla="*/ 0 w 171"/>
              <a:gd name="T3" fmla="*/ 171 h 171"/>
              <a:gd name="T4" fmla="*/ 0 w 171"/>
              <a:gd name="T5" fmla="*/ 0 h 171"/>
              <a:gd name="T6" fmla="*/ 171 w 171"/>
              <a:gd name="T7" fmla="*/ 85 h 1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71" h="171">
                <a:moveTo>
                  <a:pt x="171" y="85"/>
                </a:moveTo>
                <a:lnTo>
                  <a:pt x="0" y="171"/>
                </a:lnTo>
                <a:cubicBezTo>
                  <a:pt x="27" y="117"/>
                  <a:pt x="27" y="54"/>
                  <a:pt x="0" y="0"/>
                </a:cubicBezTo>
                <a:lnTo>
                  <a:pt x="171" y="85"/>
                </a:lnTo>
                <a:close/>
              </a:path>
            </a:pathLst>
          </a:custGeom>
          <a:solidFill>
            <a:srgbClr val="40404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9" name="Rectangle 105"/>
          <p:cNvSpPr>
            <a:spLocks noChangeArrowheads="1"/>
          </p:cNvSpPr>
          <p:nvPr/>
        </p:nvSpPr>
        <p:spPr bwMode="auto">
          <a:xfrm>
            <a:off x="3389837" y="2817754"/>
            <a:ext cx="24788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SIFS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0" name="Rectangle 4">
            <a:extLst>
              <a:ext uri="{FF2B5EF4-FFF2-40B4-BE49-F238E27FC236}">
                <a16:creationId xmlns:a16="http://schemas.microsoft.com/office/drawing/2014/main" id="{33A13D27-8C26-44C3-B889-84559B42D535}"/>
              </a:ext>
            </a:extLst>
          </p:cNvPr>
          <p:cNvSpPr txBox="1">
            <a:spLocks noChangeArrowheads="1"/>
          </p:cNvSpPr>
          <p:nvPr/>
        </p:nvSpPr>
        <p:spPr>
          <a:xfrm>
            <a:off x="611560" y="295090"/>
            <a:ext cx="1656183" cy="325598"/>
          </a:xfrm>
          <a:prstGeom prst="rect">
            <a:avLst/>
          </a:prstGeom>
          <a:ln/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lang="en-US" sz="1800" b="1" kern="120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lvl="3">
              <a:defRPr/>
            </a:pPr>
            <a:r>
              <a:rPr lang="en-US" dirty="0"/>
              <a:t>Jan. 2020</a:t>
            </a:r>
          </a:p>
        </p:txBody>
      </p:sp>
    </p:spTree>
    <p:extLst>
      <p:ext uri="{BB962C8B-B14F-4D97-AF65-F5344CB8AC3E}">
        <p14:creationId xmlns:p14="http://schemas.microsoft.com/office/powerpoint/2010/main" val="1698130057"/>
      </p:ext>
    </p:extLst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Theme1" id="{3B0AC2D6-C328-43EE-8553-7A3A52AEAF9E}" vid="{3D3BE63C-03DC-4BC6-8270-6C5C58F7294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249012</TotalTime>
  <Words>1194</Words>
  <Application>Microsoft Office PowerPoint</Application>
  <PresentationFormat>On-screen Show (4:3)</PresentationFormat>
  <Paragraphs>270</Paragraphs>
  <Slides>15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Calibri</vt:lpstr>
      <vt:lpstr>Courier New</vt:lpstr>
      <vt:lpstr>Times New Roman</vt:lpstr>
      <vt:lpstr>Theme1</vt:lpstr>
      <vt:lpstr>Document</vt:lpstr>
      <vt:lpstr>Channel Sounding for Multi-AP CBF</vt:lpstr>
      <vt:lpstr>Introduction  </vt:lpstr>
      <vt:lpstr>Recap: Passed Motion for Multi-AP Sounding</vt:lpstr>
      <vt:lpstr>Recap: 11ax Sounding Sequence</vt:lpstr>
      <vt:lpstr>Multi-AP Channel Sounding </vt:lpstr>
      <vt:lpstr>Channel Sounding Announcement</vt:lpstr>
      <vt:lpstr>NDP Frame Transmission</vt:lpstr>
      <vt:lpstr>CSI Report Feedback  </vt:lpstr>
      <vt:lpstr>Sounding Sequence for CBF  </vt:lpstr>
      <vt:lpstr>Conclusions</vt:lpstr>
      <vt:lpstr>Backup</vt:lpstr>
      <vt:lpstr>Reference </vt:lpstr>
      <vt:lpstr>SP#1</vt:lpstr>
      <vt:lpstr>SP#2</vt:lpstr>
      <vt:lpstr>SP#3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FTM timing accuracy</dc:title>
  <dc:subject>FTM timing accuracy</dc:subject>
  <dc:creator>Jonathan Segev</dc:creator>
  <cp:keywords>CTPClassification=CTP_PUBLIC:VisualMarkings=, CTPClassification=CTP_NT</cp:keywords>
  <cp:lastModifiedBy>Chen, Xiaogang C</cp:lastModifiedBy>
  <cp:revision>3151</cp:revision>
  <cp:lastPrinted>2017-04-25T02:33:57Z</cp:lastPrinted>
  <dcterms:created xsi:type="dcterms:W3CDTF">2009-11-13T19:11:16Z</dcterms:created>
  <dcterms:modified xsi:type="dcterms:W3CDTF">2020-07-09T15:23:57Z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f7b12791-b285-4f3b-8073-6d7ed88a0320</vt:lpwstr>
  </property>
  <property fmtid="{D5CDD505-2E9C-101B-9397-08002B2CF9AE}" pid="4" name="CTP_BU">
    <vt:lpwstr>NA</vt:lpwstr>
  </property>
  <property fmtid="{D5CDD505-2E9C-101B-9397-08002B2CF9AE}" pid="5" name="CTP_TimeStamp">
    <vt:lpwstr>2020-07-09 15:23:57Z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CTP_NT</vt:lpwstr>
  </property>
</Properties>
</file>