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448" r:id="rId2"/>
    <p:sldId id="446" r:id="rId3"/>
    <p:sldId id="487" r:id="rId4"/>
    <p:sldId id="463" r:id="rId5"/>
    <p:sldId id="460" r:id="rId6"/>
    <p:sldId id="467" r:id="rId7"/>
    <p:sldId id="468" r:id="rId8"/>
    <p:sldId id="465" r:id="rId9"/>
    <p:sldId id="482" r:id="rId10"/>
    <p:sldId id="459" r:id="rId11"/>
    <p:sldId id="488" r:id="rId12"/>
    <p:sldId id="466" r:id="rId13"/>
    <p:sldId id="484" r:id="rId14"/>
    <p:sldId id="485" r:id="rId15"/>
    <p:sldId id="486" r:id="rId16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/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  <p:cmAuthor id="4" name="Cariou, Laurent" initials="CL" lastIdx="2" clrIdx="3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5" name="Jiang, Feng1" initials="JF" lastIdx="11" clrIdx="4">
    <p:extLst>
      <p:ext uri="{19B8F6BF-5375-455C-9EA6-DF929625EA0E}">
        <p15:presenceInfo xmlns:p15="http://schemas.microsoft.com/office/powerpoint/2012/main" userId="S-1-5-21-725345543-602162358-527237240-3240552" providerId="AD"/>
      </p:ext>
    </p:extLst>
  </p:cmAuthor>
  <p:cmAuthor id="6" name="Klein, Arik" initials="Arik" lastIdx="9" clrIdx="5">
    <p:extLst>
      <p:ext uri="{19B8F6BF-5375-455C-9EA6-DF929625EA0E}">
        <p15:presenceInfo xmlns:p15="http://schemas.microsoft.com/office/powerpoint/2012/main" userId="Klein, Ar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8606" autoAdjust="0"/>
  </p:normalViewPr>
  <p:slideViewPr>
    <p:cSldViewPr>
      <p:cViewPr varScale="1">
        <p:scale>
          <a:sx n="76" d="100"/>
          <a:sy n="76" d="100"/>
        </p:scale>
        <p:origin x="187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0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18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279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95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28pt</a:t>
            </a:r>
            <a:r>
              <a:rPr lang="en-US" dirty="0"/>
              <a:t> Intel Clear Light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18pt Intel Clear sub-bullet</a:t>
            </a:r>
          </a:p>
          <a:p>
            <a:pPr lvl="3"/>
            <a:r>
              <a:rPr lang="en-US" dirty="0"/>
              <a:t>16pt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Feng</a:t>
            </a:r>
            <a:r>
              <a:rPr lang="en-GB" baseline="0" dirty="0"/>
              <a:t> Jiang</a:t>
            </a:r>
            <a:r>
              <a:rPr lang="en-GB" dirty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82812" y="332601"/>
            <a:ext cx="39626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802.11-20-0123</a:t>
            </a:r>
            <a:r>
              <a:rPr lang="en-US" altLang="zh-CN" sz="1800" b="1" dirty="0">
                <a:cs typeface="+mn-cs"/>
              </a:rPr>
              <a:t>-01-00be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/>
              <a:t> Feng Jiang</a:t>
            </a:r>
            <a:r>
              <a:rPr lang="en-GB" strike="noStrike" baseline="0" dirty="0"/>
              <a:t>, </a:t>
            </a:r>
            <a:r>
              <a:rPr lang="en-GB" strike="noStrike" dirty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/>
              <a:t>Channel Sounding for Multi-AP CBF</a:t>
            </a:r>
            <a:endParaRPr lang="en-GB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</a:t>
            </a:r>
            <a:r>
              <a:rPr lang="en-US" sz="2000" b="0" dirty="0"/>
              <a:t>9</a:t>
            </a:r>
            <a:r>
              <a:rPr lang="en-GB" sz="2000" b="0" dirty="0"/>
              <a:t>-</a:t>
            </a:r>
            <a:r>
              <a:rPr lang="en-US" sz="2000" b="0" dirty="0"/>
              <a:t>01</a:t>
            </a:r>
            <a:r>
              <a:rPr lang="en-GB" sz="2000" b="0" dirty="0"/>
              <a:t>-</a:t>
            </a:r>
            <a:r>
              <a:rPr lang="en-US" sz="2000" b="0" dirty="0"/>
              <a:t>10</a:t>
            </a:r>
            <a:endParaRPr lang="en-GB" sz="2000" b="0" dirty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6579"/>
              </p:ext>
            </p:extLst>
          </p:nvPr>
        </p:nvGraphicFramePr>
        <p:xfrm>
          <a:off x="2195736" y="2700338"/>
          <a:ext cx="4916488" cy="204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8" name="Document" r:id="rId4" imgW="10577183" imgH="4402030" progId="Word.Document.8">
                  <p:embed/>
                </p:oleObj>
              </mc:Choice>
              <mc:Fallback>
                <p:oleObj name="Document" r:id="rId4" imgW="10577183" imgH="44020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700338"/>
                        <a:ext cx="4916488" cy="204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A sequential channel sounding sequence is proposed for multi-AP CBF</a:t>
            </a:r>
          </a:p>
          <a:p>
            <a:pPr algn="just"/>
            <a:r>
              <a:rPr lang="en-US" b="0" dirty="0"/>
              <a:t>The </a:t>
            </a:r>
            <a:r>
              <a:rPr lang="en-US" altLang="zh-CN" b="0" dirty="0"/>
              <a:t>proposed </a:t>
            </a:r>
            <a:r>
              <a:rPr lang="en-US" b="0" dirty="0"/>
              <a:t>sounding sequence reuses the 11ax sounding protocol and includes three parts:</a:t>
            </a:r>
          </a:p>
          <a:p>
            <a:pPr lvl="1" algn="just"/>
            <a:r>
              <a:rPr lang="en-US" dirty="0">
                <a:ea typeface="+mn-ea"/>
                <a:cs typeface="+mn-cs"/>
              </a:rPr>
              <a:t>Multi-AP</a:t>
            </a:r>
            <a:r>
              <a:rPr lang="en-US" dirty="0"/>
              <a:t> Channel sounding announcement(s) </a:t>
            </a:r>
          </a:p>
          <a:p>
            <a:pPr lvl="1" algn="just"/>
            <a:r>
              <a:rPr lang="en-US" dirty="0"/>
              <a:t>NDP frame(s) transmission </a:t>
            </a:r>
            <a:endParaRPr lang="en-US" b="0" dirty="0"/>
          </a:p>
          <a:p>
            <a:pPr lvl="1" algn="just"/>
            <a:r>
              <a:rPr lang="en-US" b="0" dirty="0"/>
              <a:t>Explicit CSI report feedback(s) </a:t>
            </a:r>
            <a:endParaRPr lang="en-US" sz="2000" dirty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sz="2000" dirty="0">
              <a:ea typeface="+mn-ea"/>
              <a:cs typeface="+mn-cs"/>
            </a:endParaRPr>
          </a:p>
          <a:p>
            <a:pPr algn="just"/>
            <a:endParaRPr lang="en-US" sz="24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9DDB06-8456-4889-B6B8-E231143BF04E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81132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71258-07C8-41B2-B187-7CFF3EBB8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DBDB67-0DDB-440F-A608-0B3C4868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A7B6-8130-47C8-BCD2-5C9E9626E5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b="0" dirty="0"/>
              <a:t>The following motion has been passed in IEEE </a:t>
            </a:r>
            <a:r>
              <a:rPr lang="en-GB" b="0" dirty="0" err="1"/>
              <a:t>TGbe</a:t>
            </a:r>
            <a:r>
              <a:rPr lang="en-GB" b="0" dirty="0"/>
              <a:t>, Jan. 2020 [13]</a:t>
            </a:r>
            <a:endParaRPr lang="en-GB" dirty="0"/>
          </a:p>
          <a:p>
            <a:pPr marL="0" indent="0">
              <a:buNone/>
            </a:pPr>
            <a:endParaRPr lang="en-GB" b="0" i="1" dirty="0"/>
          </a:p>
          <a:p>
            <a:pPr marL="0" indent="0">
              <a:buNone/>
            </a:pPr>
            <a:r>
              <a:rPr lang="en-GB" b="0" i="1" dirty="0"/>
              <a:t>     “11be shall define a mechanism to determine whether an AP is part of an </a:t>
            </a:r>
          </a:p>
          <a:p>
            <a:pPr marL="0" indent="0">
              <a:buNone/>
            </a:pPr>
            <a:r>
              <a:rPr lang="en-GB" b="0" i="1" dirty="0"/>
              <a:t>      AP candidate set and can participate as a shared AP in coordinated AP </a:t>
            </a:r>
          </a:p>
          <a:p>
            <a:pPr marL="0" indent="0">
              <a:buNone/>
            </a:pPr>
            <a:r>
              <a:rPr lang="en-GB" b="0" i="1" dirty="0"/>
              <a:t>      transmission initiated by a sharing AP.”</a:t>
            </a:r>
            <a:endParaRPr lang="en-US" b="0" i="1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EC58E4-125F-4EED-8523-4A3EF1F47681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172729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802.11-19/0772 </a:t>
            </a:r>
            <a:r>
              <a:rPr lang="en-US" altLang="en-US" sz="1800" b="0" dirty="0"/>
              <a:t>Multi-AP Collaborative BF in IEEE 802.11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802.11-19/0103 AP Coordination in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802.11-19/0071 Coordinated Multi-AP Transmission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802.11-18/1982 Consideration on multi-AP Coordination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802.11-18/1510 AP Coordinated Beamforming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/>
              <a:t>IEEE 802.11-19/0094 Joint Processing MU-MIMO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/>
              <a:t>IEEE 802.11-19/0094 </a:t>
            </a:r>
            <a:r>
              <a:rPr lang="en-US" sz="1800" b="0" dirty="0"/>
              <a:t>Specification Framework for </a:t>
            </a:r>
            <a:r>
              <a:rPr lang="en-US" sz="1800" b="0" dirty="0" err="1"/>
              <a:t>TGbe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802.11-19/0448 Multi-AP Transmission Procedure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802.11-19/1593 Joint Sounding for Multi-AP Systems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802.11-19/1535 Sounding for AP Collaboration</a:t>
            </a:r>
            <a:r>
              <a:rPr lang="en-US" sz="18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802.11-19/1097 Sounding procedure in AP collaboration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802.11-19/1134 Consideration of Multi-AP Sounding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IEEE 802.11-20/0566</a:t>
            </a:r>
            <a:r>
              <a:rPr lang="en-US" b="0" dirty="0"/>
              <a:t> </a:t>
            </a:r>
            <a:r>
              <a:rPr lang="en-US" sz="1800" b="0" dirty="0"/>
              <a:t>Compendium of straw polls and potential changes to the Specification Framework Document</a:t>
            </a:r>
            <a:br>
              <a:rPr lang="en-US" altLang="en-US" sz="1800" b="0" dirty="0"/>
            </a:b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2019</a:t>
            </a:r>
          </a:p>
        </p:txBody>
      </p:sp>
    </p:spTree>
    <p:extLst>
      <p:ext uri="{BB962C8B-B14F-4D97-AF65-F5344CB8AC3E}">
        <p14:creationId xmlns:p14="http://schemas.microsoft.com/office/powerpoint/2010/main" val="163148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Do you support that multiple APs can sequentially use an 11ax-like sounding sequence to collect CSI from the in-BSS STAs and OBSS STAs? </a:t>
            </a:r>
          </a:p>
          <a:p>
            <a:pPr lvl="1" algn="just"/>
            <a:r>
              <a:rPr lang="en-US" b="0" dirty="0"/>
              <a:t>Each AP’s sounding sequence is similar to the 11ax sounding protocol with multiple STAs (NDPA + NDP + BFRP TF + CSI report).</a:t>
            </a:r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      Y: 81                N: 4                 Abstain: 43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1836A8-286C-4DC6-AB0A-6279BB64D07D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346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In sequential channel sounding sequence for multi-AP, do you support that the NDPA frame and BFRP TF frame will include ID info for OBSS STA? </a:t>
            </a:r>
          </a:p>
          <a:p>
            <a:pPr marL="685800" lvl="1" algn="just"/>
            <a:r>
              <a:rPr lang="en-US" b="0" dirty="0"/>
              <a:t>The details of the NDPA, BFRP TF and the ID info are TBD.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0" dirty="0"/>
              <a:t>Y: 75                 N: 9                 Abstain: 45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CE57DC-F4D1-46BB-8BAA-79774D94B21B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579935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In sequential channel sounding sequence for multi-AP, do you support:</a:t>
            </a:r>
          </a:p>
          <a:p>
            <a:pPr marL="0" indent="0" algn="just">
              <a:buNone/>
            </a:pPr>
            <a:endParaRPr lang="en-US" b="0" dirty="0"/>
          </a:p>
          <a:p>
            <a:pPr lvl="1" algn="just"/>
            <a:r>
              <a:rPr lang="en-US" b="0" dirty="0"/>
              <a:t>STA processes the NDPA frame and the BFRP Trigger frame received from OBSS AP</a:t>
            </a:r>
          </a:p>
          <a:p>
            <a:pPr lvl="1" algn="just"/>
            <a:r>
              <a:rPr lang="en-US" dirty="0"/>
              <a:t>I</a:t>
            </a:r>
            <a:r>
              <a:rPr lang="en-US" b="0" dirty="0"/>
              <a:t>f polled by the BFRP trigger frame from OBSS AP, the STA responds with the corresponding channel state information (CSI) to OBSS AP</a:t>
            </a:r>
          </a:p>
          <a:p>
            <a:pPr marL="457200" lvl="1" indent="0" algn="just">
              <a:buNone/>
            </a:pPr>
            <a:endParaRPr lang="en-US" b="0" dirty="0"/>
          </a:p>
          <a:p>
            <a:pPr marL="457200" lvl="1" indent="0" algn="just">
              <a:buNone/>
            </a:pPr>
            <a:r>
              <a:rPr lang="en-US" b="0" dirty="0"/>
              <a:t>Note 1: the details of CSI report are TBD.</a:t>
            </a:r>
          </a:p>
          <a:p>
            <a:pPr marL="457200" lvl="1" indent="0" algn="just">
              <a:buNone/>
            </a:pPr>
            <a:r>
              <a:rPr lang="en-US" dirty="0"/>
              <a:t>Note 2: the OBSS AP belongs to the multi-AP set serving the STA and the details regarding formulation of the multi-AP set are TBD.</a:t>
            </a:r>
            <a:endParaRPr 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      Y:                  N:                 Abstain: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460FBD-CD07-4216-ADC6-BB7F60EC10B1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55716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Introduction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Multi-AP coordinated beamforming (CBF) and joint transmission (JT) are interesting topics under study in 11be [1-6]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CSI information is critical for the multi-AP CBF and JT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dirty="0">
                <a:solidFill>
                  <a:schemeClr val="tx2"/>
                </a:solidFill>
                <a:cs typeface="Neo Sans Intel"/>
              </a:rPr>
              <a:t>Requires CSI info between AP and in-BSS STA and OBSS STA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CSI between AP and </a:t>
            </a:r>
            <a:r>
              <a:rPr lang="en-US" dirty="0">
                <a:solidFill>
                  <a:schemeClr val="tx2"/>
                </a:solidFill>
                <a:cs typeface="Neo Sans Intel"/>
              </a:rPr>
              <a:t>OBSS STA</a:t>
            </a:r>
            <a:r>
              <a:rPr lang="en-US" b="0" dirty="0">
                <a:solidFill>
                  <a:schemeClr val="tx2"/>
                </a:solidFill>
                <a:cs typeface="Neo Sans Intel"/>
              </a:rPr>
              <a:t> (</a:t>
            </a:r>
            <a:r>
              <a:rPr lang="en-US" b="1" dirty="0">
                <a:solidFill>
                  <a:schemeClr val="tx2"/>
                </a:solidFill>
                <a:cs typeface="Neo Sans Intel"/>
              </a:rPr>
              <a:t>challenging and require new design</a:t>
            </a:r>
            <a:r>
              <a:rPr lang="en-US" b="0" dirty="0">
                <a:solidFill>
                  <a:schemeClr val="tx2"/>
                </a:solidFill>
                <a:cs typeface="Neo Sans Intel"/>
              </a:rPr>
              <a:t>)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dirty="0">
                <a:cs typeface="Neo Sans Intel"/>
              </a:rPr>
              <a:t>CBF and JT require different levels of CSI info   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>
                <a:cs typeface="Neo Sans Intel"/>
              </a:rPr>
              <a:t>Separate sounding sequences can be designed for JT and CBF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dirty="0">
                <a:solidFill>
                  <a:schemeClr val="tx2"/>
                </a:solidFill>
                <a:cs typeface="Neo Sans Intel"/>
              </a:rPr>
              <a:t>This submission discusses design considerations for channel sounding in multi-AP CBF 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ea typeface="+mn-ea"/>
                <a:cs typeface="Neo Sans Intel"/>
              </a:rPr>
              <a:t>Focus on sequential channel sounding and explicit CSI feedback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ea typeface="+mn-ea"/>
                <a:cs typeface="Neo Sans Intel"/>
              </a:rPr>
              <a:t>Enable AP to obtain CSI from OBSS STA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solidFill>
                  <a:schemeClr val="tx2"/>
                </a:solidFill>
                <a:ea typeface="+mn-ea"/>
                <a:cs typeface="Neo Sans Intel"/>
              </a:rPr>
              <a:t>Align with</a:t>
            </a:r>
            <a:r>
              <a:rPr lang="en-US" altLang="zh-CN" b="0" dirty="0">
                <a:solidFill>
                  <a:schemeClr val="tx2"/>
                </a:solidFill>
                <a:ea typeface="+mn-ea"/>
                <a:cs typeface="Neo Sans Intel"/>
              </a:rPr>
              <a:t> 11ax sounding protocol</a:t>
            </a:r>
            <a:endParaRPr lang="en-US" altLang="zh-CN" dirty="0">
              <a:ea typeface="+mn-ea"/>
              <a:cs typeface="Neo Sans Intel"/>
            </a:endParaRPr>
          </a:p>
          <a:p>
            <a:pPr marL="400050" lvl="1" indent="0">
              <a:buNone/>
            </a:pPr>
            <a:endParaRPr lang="en-US" sz="1600" b="0" dirty="0">
              <a:solidFill>
                <a:schemeClr val="tx2"/>
              </a:solidFill>
              <a:ea typeface="+mn-ea"/>
              <a:cs typeface="Neo Sans Intel"/>
            </a:endParaRPr>
          </a:p>
          <a:p>
            <a:endParaRPr lang="en-US" sz="180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944D991-715E-4D00-B68E-3F9CC2A3C52B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CB9F77-60BA-4BF4-B4BE-17332C99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11821A-A37D-4C1B-824C-50CCF4F5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Recap: Passed Motion for Multi-AP Sounding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A01CF-146F-4500-9B47-94E3AE715D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r>
              <a:rPr lang="en-GB" b="0" dirty="0"/>
              <a:t>The following motion has been passed in IEEE </a:t>
            </a:r>
            <a:r>
              <a:rPr lang="en-GB" b="0" dirty="0" err="1"/>
              <a:t>TGbe</a:t>
            </a:r>
            <a:r>
              <a:rPr lang="en-GB" b="0" dirty="0"/>
              <a:t>, Nov. 2019 [7]</a:t>
            </a:r>
          </a:p>
          <a:p>
            <a:pPr marL="0" indent="0">
              <a:buNone/>
            </a:pPr>
            <a:endParaRPr lang="en-GB" b="0" i="1" dirty="0"/>
          </a:p>
          <a:p>
            <a:pPr marL="400050" lvl="1" indent="0">
              <a:buNone/>
            </a:pPr>
            <a:r>
              <a:rPr lang="en-GB" sz="2000" b="0" i="1" dirty="0"/>
              <a:t>“802.11be shall provide a joint NDP sounding scheme as optional mode for multiple-AP systems.</a:t>
            </a:r>
            <a:endParaRPr lang="en-US" sz="2000" b="0" i="1" dirty="0"/>
          </a:p>
          <a:p>
            <a:pPr marL="400050" lvl="1" indent="0">
              <a:buNone/>
            </a:pPr>
            <a:endParaRPr lang="en-GB" sz="2000" b="0" i="1" dirty="0"/>
          </a:p>
          <a:p>
            <a:pPr marL="400050" lvl="1" indent="0">
              <a:buNone/>
            </a:pPr>
            <a:r>
              <a:rPr lang="en-GB" sz="2000" b="0" i="1" dirty="0"/>
              <a:t>Sequential sounding scheme that each AP transmits NDP independently and sequentially without overlapped sounding period of each AP can also be used in multi-AP systems.”</a:t>
            </a:r>
            <a:endParaRPr lang="en-US" sz="2000" b="0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82AE7B-8DE0-4BA6-A15E-D48D306B1DF7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321043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11ax sounding protocol with more than one STA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Recap: 11ax Sounding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 flipV="1">
            <a:off x="2330206" y="4140777"/>
            <a:ext cx="4979798" cy="153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2330206" y="4546379"/>
            <a:ext cx="4979798" cy="1142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90"/>
          <p:cNvSpPr>
            <a:spLocks noChangeShapeType="1"/>
          </p:cNvSpPr>
          <p:nvPr/>
        </p:nvSpPr>
        <p:spPr bwMode="auto">
          <a:xfrm>
            <a:off x="2330206" y="4945070"/>
            <a:ext cx="4979798" cy="1452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3"/>
          <p:cNvSpPr>
            <a:spLocks noChangeShapeType="1"/>
          </p:cNvSpPr>
          <p:nvPr/>
        </p:nvSpPr>
        <p:spPr bwMode="auto">
          <a:xfrm flipV="1">
            <a:off x="2292106" y="5817548"/>
            <a:ext cx="5017898" cy="22827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2"/>
          <p:cNvSpPr>
            <a:spLocks noChangeShapeType="1"/>
          </p:cNvSpPr>
          <p:nvPr/>
        </p:nvSpPr>
        <p:spPr bwMode="auto">
          <a:xfrm flipV="1">
            <a:off x="2947389" y="4273206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3"/>
          <p:cNvSpPr>
            <a:spLocks/>
          </p:cNvSpPr>
          <p:nvPr/>
        </p:nvSpPr>
        <p:spPr bwMode="auto">
          <a:xfrm>
            <a:off x="2869600" y="421710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4"/>
          <p:cNvSpPr>
            <a:spLocks/>
          </p:cNvSpPr>
          <p:nvPr/>
        </p:nvSpPr>
        <p:spPr bwMode="auto">
          <a:xfrm>
            <a:off x="3086770" y="421710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2911510" y="4323145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2"/>
          <p:cNvSpPr>
            <a:spLocks noChangeArrowheads="1"/>
          </p:cNvSpPr>
          <p:nvPr/>
        </p:nvSpPr>
        <p:spPr bwMode="auto">
          <a:xfrm>
            <a:off x="2393359" y="3583423"/>
            <a:ext cx="473469" cy="55835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6"/>
          <p:cNvSpPr>
            <a:spLocks noChangeArrowheads="1"/>
          </p:cNvSpPr>
          <p:nvPr/>
        </p:nvSpPr>
        <p:spPr bwMode="auto">
          <a:xfrm>
            <a:off x="2427348" y="3631939"/>
            <a:ext cx="4099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</a:t>
            </a:r>
            <a:endParaRPr kumimoji="0" lang="en-US" altLang="zh-CN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6" name="Rectangle 132"/>
          <p:cNvSpPr>
            <a:spLocks noChangeArrowheads="1"/>
          </p:cNvSpPr>
          <p:nvPr/>
        </p:nvSpPr>
        <p:spPr bwMode="auto">
          <a:xfrm>
            <a:off x="3198594" y="3583424"/>
            <a:ext cx="565851" cy="55735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33"/>
          <p:cNvSpPr>
            <a:spLocks noChangeArrowheads="1"/>
          </p:cNvSpPr>
          <p:nvPr/>
        </p:nvSpPr>
        <p:spPr bwMode="auto">
          <a:xfrm>
            <a:off x="3316898" y="3650696"/>
            <a:ext cx="3189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05"/>
          <p:cNvSpPr>
            <a:spLocks noChangeArrowheads="1"/>
          </p:cNvSpPr>
          <p:nvPr/>
        </p:nvSpPr>
        <p:spPr bwMode="auto">
          <a:xfrm>
            <a:off x="1783917" y="3921630"/>
            <a:ext cx="2244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1765266" y="4386723"/>
            <a:ext cx="57426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1801864" y="5087652"/>
            <a:ext cx="340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…</a:t>
            </a:r>
            <a:endParaRPr lang="en-US" sz="2000" dirty="0">
              <a:cs typeface="Neo Sans Intel"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1759306" y="5661828"/>
            <a:ext cx="57426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22" name="Rectangle 132"/>
          <p:cNvSpPr>
            <a:spLocks noChangeArrowheads="1"/>
          </p:cNvSpPr>
          <p:nvPr/>
        </p:nvSpPr>
        <p:spPr bwMode="auto">
          <a:xfrm>
            <a:off x="5099994" y="4147688"/>
            <a:ext cx="1773932" cy="409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33"/>
          <p:cNvSpPr>
            <a:spLocks noChangeArrowheads="1"/>
          </p:cNvSpPr>
          <p:nvPr/>
        </p:nvSpPr>
        <p:spPr bwMode="auto">
          <a:xfrm>
            <a:off x="5143723" y="4169476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1</a:t>
            </a:r>
          </a:p>
        </p:txBody>
      </p:sp>
      <p:sp>
        <p:nvSpPr>
          <p:cNvPr id="24" name="Rectangle 132"/>
          <p:cNvSpPr>
            <a:spLocks noChangeArrowheads="1"/>
          </p:cNvSpPr>
          <p:nvPr/>
        </p:nvSpPr>
        <p:spPr bwMode="auto">
          <a:xfrm>
            <a:off x="4201969" y="3572641"/>
            <a:ext cx="442244" cy="55835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6"/>
          <p:cNvSpPr>
            <a:spLocks noChangeArrowheads="1"/>
          </p:cNvSpPr>
          <p:nvPr/>
        </p:nvSpPr>
        <p:spPr bwMode="auto">
          <a:xfrm>
            <a:off x="4214083" y="3651637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26" name="Rectangle 105"/>
          <p:cNvSpPr>
            <a:spLocks noChangeArrowheads="1"/>
          </p:cNvSpPr>
          <p:nvPr/>
        </p:nvSpPr>
        <p:spPr bwMode="auto">
          <a:xfrm>
            <a:off x="3897863" y="427348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Line 102"/>
          <p:cNvSpPr>
            <a:spLocks noChangeShapeType="1"/>
          </p:cNvSpPr>
          <p:nvPr/>
        </p:nvSpPr>
        <p:spPr bwMode="auto">
          <a:xfrm flipV="1">
            <a:off x="4755332" y="4227431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03"/>
          <p:cNvSpPr>
            <a:spLocks/>
          </p:cNvSpPr>
          <p:nvPr/>
        </p:nvSpPr>
        <p:spPr bwMode="auto">
          <a:xfrm>
            <a:off x="4677543" y="4171325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4894713" y="4171325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105"/>
          <p:cNvSpPr>
            <a:spLocks noChangeArrowheads="1"/>
          </p:cNvSpPr>
          <p:nvPr/>
        </p:nvSpPr>
        <p:spPr bwMode="auto">
          <a:xfrm>
            <a:off x="4719453" y="4277370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102"/>
          <p:cNvSpPr>
            <a:spLocks noChangeShapeType="1"/>
          </p:cNvSpPr>
          <p:nvPr/>
        </p:nvSpPr>
        <p:spPr bwMode="auto">
          <a:xfrm flipV="1">
            <a:off x="3901892" y="4242671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03"/>
          <p:cNvSpPr>
            <a:spLocks/>
          </p:cNvSpPr>
          <p:nvPr/>
        </p:nvSpPr>
        <p:spPr bwMode="auto">
          <a:xfrm>
            <a:off x="3824103" y="4186565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04"/>
          <p:cNvSpPr>
            <a:spLocks/>
          </p:cNvSpPr>
          <p:nvPr/>
        </p:nvSpPr>
        <p:spPr bwMode="auto">
          <a:xfrm>
            <a:off x="4037169" y="4184807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32"/>
          <p:cNvSpPr>
            <a:spLocks noChangeArrowheads="1"/>
          </p:cNvSpPr>
          <p:nvPr/>
        </p:nvSpPr>
        <p:spPr bwMode="auto">
          <a:xfrm>
            <a:off x="5099994" y="4549478"/>
            <a:ext cx="1773932" cy="409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133"/>
          <p:cNvSpPr>
            <a:spLocks noChangeArrowheads="1"/>
          </p:cNvSpPr>
          <p:nvPr/>
        </p:nvSpPr>
        <p:spPr bwMode="auto">
          <a:xfrm>
            <a:off x="5143723" y="4571266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2</a:t>
            </a:r>
          </a:p>
        </p:txBody>
      </p:sp>
      <p:sp>
        <p:nvSpPr>
          <p:cNvPr id="36" name="Rectangle 132"/>
          <p:cNvSpPr>
            <a:spLocks noChangeArrowheads="1"/>
          </p:cNvSpPr>
          <p:nvPr/>
        </p:nvSpPr>
        <p:spPr bwMode="auto">
          <a:xfrm>
            <a:off x="5099933" y="4954440"/>
            <a:ext cx="1773932" cy="4499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cs typeface="Neo Sans Intel"/>
            </a:endParaRPr>
          </a:p>
        </p:txBody>
      </p:sp>
      <p:sp>
        <p:nvSpPr>
          <p:cNvPr id="37" name="Rectangle 132"/>
          <p:cNvSpPr>
            <a:spLocks noChangeArrowheads="1"/>
          </p:cNvSpPr>
          <p:nvPr/>
        </p:nvSpPr>
        <p:spPr bwMode="auto">
          <a:xfrm>
            <a:off x="5099933" y="5371683"/>
            <a:ext cx="1773932" cy="4499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33"/>
          <p:cNvSpPr>
            <a:spLocks noChangeArrowheads="1"/>
          </p:cNvSpPr>
          <p:nvPr/>
        </p:nvSpPr>
        <p:spPr bwMode="auto">
          <a:xfrm>
            <a:off x="5143662" y="5395457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N</a:t>
            </a:r>
          </a:p>
        </p:txBody>
      </p:sp>
      <p:sp>
        <p:nvSpPr>
          <p:cNvPr id="39" name="TextBox 38"/>
          <p:cNvSpPr txBox="1"/>
          <p:nvPr/>
        </p:nvSpPr>
        <p:spPr>
          <a:xfrm rot="5400000">
            <a:off x="5823486" y="5026714"/>
            <a:ext cx="340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…</a:t>
            </a:r>
            <a:endParaRPr lang="en-US" sz="2000" dirty="0">
              <a:cs typeface="Neo Sans Intel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3762382" y="3250175"/>
            <a:ext cx="2063" cy="90276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873865" y="3288656"/>
            <a:ext cx="2391" cy="8439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102"/>
          <p:cNvSpPr>
            <a:spLocks noChangeShapeType="1"/>
          </p:cNvSpPr>
          <p:nvPr/>
        </p:nvSpPr>
        <p:spPr bwMode="auto">
          <a:xfrm>
            <a:off x="3847518" y="3333419"/>
            <a:ext cx="550936" cy="0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3"/>
          <p:cNvSpPr>
            <a:spLocks/>
          </p:cNvSpPr>
          <p:nvPr/>
        </p:nvSpPr>
        <p:spPr bwMode="auto">
          <a:xfrm>
            <a:off x="3783941" y="327391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04"/>
          <p:cNvSpPr>
            <a:spLocks/>
          </p:cNvSpPr>
          <p:nvPr/>
        </p:nvSpPr>
        <p:spPr bwMode="auto">
          <a:xfrm>
            <a:off x="6752616" y="330126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105"/>
          <p:cNvSpPr>
            <a:spLocks noChangeArrowheads="1"/>
          </p:cNvSpPr>
          <p:nvPr/>
        </p:nvSpPr>
        <p:spPr bwMode="auto">
          <a:xfrm>
            <a:off x="4414888" y="3218226"/>
            <a:ext cx="17368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One or more sequences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Line 102"/>
          <p:cNvSpPr>
            <a:spLocks noChangeShapeType="1"/>
          </p:cNvSpPr>
          <p:nvPr/>
        </p:nvSpPr>
        <p:spPr bwMode="auto">
          <a:xfrm>
            <a:off x="6161245" y="3355039"/>
            <a:ext cx="638601" cy="0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3352805" y="2764347"/>
            <a:ext cx="167052" cy="65210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Left Brace 47"/>
          <p:cNvSpPr/>
          <p:nvPr/>
        </p:nvSpPr>
        <p:spPr bwMode="auto">
          <a:xfrm rot="5400000">
            <a:off x="2526916" y="2828581"/>
            <a:ext cx="161727" cy="53650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Left Brace 48"/>
          <p:cNvSpPr/>
          <p:nvPr/>
        </p:nvSpPr>
        <p:spPr bwMode="auto">
          <a:xfrm rot="5400000">
            <a:off x="5352233" y="1645232"/>
            <a:ext cx="146790" cy="2901255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883037" y="2535287"/>
            <a:ext cx="12488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S</a:t>
            </a:r>
            <a:r>
              <a:rPr lang="en-US" altLang="zh-CN" sz="1300" b="1" i="1" dirty="0"/>
              <a:t>ounding</a:t>
            </a:r>
            <a:endParaRPr lang="en-US" sz="1300" b="1" i="1" dirty="0"/>
          </a:p>
          <a:p>
            <a:pPr algn="ctr"/>
            <a:r>
              <a:rPr lang="en-US" sz="1300" b="1" i="1" dirty="0"/>
              <a:t>A</a:t>
            </a:r>
            <a:r>
              <a:rPr lang="en-US" altLang="zh-CN" sz="1300" b="1" i="1" dirty="0"/>
              <a:t>nnouncement</a:t>
            </a:r>
            <a:endParaRPr lang="en-US" sz="1300" b="1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2947389" y="2521824"/>
            <a:ext cx="12488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NDP</a:t>
            </a:r>
          </a:p>
          <a:p>
            <a:pPr algn="ctr"/>
            <a:r>
              <a:rPr lang="en-US" sz="1300" b="1" i="1" dirty="0"/>
              <a:t>T</a:t>
            </a:r>
            <a:r>
              <a:rPr lang="en-US" altLang="zh-CN" sz="1300" b="1" i="1" dirty="0"/>
              <a:t>ransmission</a:t>
            </a:r>
            <a:endParaRPr lang="en-US" sz="13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769967" y="2675408"/>
            <a:ext cx="13142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CSI F</a:t>
            </a:r>
            <a:r>
              <a:rPr lang="en-US" altLang="zh-CN" sz="1300" b="1" i="1" dirty="0"/>
              <a:t>eedback</a:t>
            </a:r>
            <a:endParaRPr lang="en-US" sz="1300" b="1" i="1" dirty="0"/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id="{1F038204-5370-4207-A0C6-70B60AFDE1DE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79549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Several contributions in </a:t>
            </a:r>
            <a:r>
              <a:rPr lang="en-US" b="0" dirty="0" err="1"/>
              <a:t>TGbe</a:t>
            </a:r>
            <a:r>
              <a:rPr lang="en-US" b="0" dirty="0"/>
              <a:t> discussed multi-AP channel sounding [8-10]</a:t>
            </a:r>
          </a:p>
          <a:p>
            <a:pPr algn="just"/>
            <a:r>
              <a:rPr lang="en-US" b="0" dirty="0"/>
              <a:t>In general multi-AP channel sounding with explicit CSI includes three parts:</a:t>
            </a:r>
          </a:p>
          <a:p>
            <a:pPr lvl="1" algn="just"/>
            <a:r>
              <a:rPr lang="en-US" dirty="0"/>
              <a:t>Channel sounding announcement </a:t>
            </a:r>
          </a:p>
          <a:p>
            <a:pPr lvl="1" algn="just"/>
            <a:r>
              <a:rPr lang="en-US" b="0" dirty="0"/>
              <a:t>NDP frames transmission</a:t>
            </a:r>
          </a:p>
          <a:p>
            <a:pPr lvl="1" algn="just"/>
            <a:r>
              <a:rPr lang="en-US" dirty="0"/>
              <a:t>CSI report feedback </a:t>
            </a:r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/>
              <a:t>Multi-AP Channel Sounding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7FCA38-7907-4729-A097-E02FE4840E7A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348727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Channel Sounding Announcement</a:t>
            </a:r>
          </a:p>
        </p:txBody>
      </p:sp>
      <p:sp>
        <p:nvSpPr>
          <p:cNvPr id="5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The multi-AP channel sounding can be announced by one or more NDPA frame(s) from master AP and/or slave AP</a:t>
            </a:r>
            <a:endParaRPr lang="en-US" sz="1600" b="0" dirty="0"/>
          </a:p>
          <a:p>
            <a:pPr algn="just"/>
            <a:r>
              <a:rPr lang="en-US" b="0" dirty="0"/>
              <a:t>The sounding announcement frame(s) should include</a:t>
            </a:r>
          </a:p>
          <a:p>
            <a:pPr lvl="1" algn="just"/>
            <a:r>
              <a:rPr lang="en-US" dirty="0"/>
              <a:t>The parameters of the following NDP frame(s)</a:t>
            </a:r>
          </a:p>
          <a:p>
            <a:pPr lvl="1" algn="just"/>
            <a:r>
              <a:rPr lang="en-US" dirty="0"/>
              <a:t>The info of Slave APs that participate in the sounding sequence</a:t>
            </a:r>
          </a:p>
          <a:p>
            <a:pPr lvl="1" algn="just"/>
            <a:r>
              <a:rPr lang="en-US" dirty="0"/>
              <a:t>ID info of STAs that will join this channel sounding (possibly from different BSSs)   </a:t>
            </a:r>
          </a:p>
          <a:p>
            <a:pPr lvl="1" algn="just"/>
            <a:r>
              <a:rPr lang="en-US" dirty="0"/>
              <a:t>STA’s CSI feedback format (quantization, spatial stream number, frequency segment)</a:t>
            </a:r>
          </a:p>
          <a:p>
            <a:pPr marL="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sz="1600" b="0" dirty="0"/>
          </a:p>
          <a:p>
            <a:pPr algn="just"/>
            <a:endParaRPr lang="en-US" sz="1600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8DDE45F-DCEA-4CE6-BA89-B457C5493CB4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80484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/>
              <a:t>DP Frame Transmission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885569"/>
            <a:ext cx="8228012" cy="4567767"/>
          </a:xfrm>
        </p:spPr>
        <p:txBody>
          <a:bodyPr/>
          <a:lstStyle/>
          <a:p>
            <a:r>
              <a:rPr lang="en-US" b="0" dirty="0"/>
              <a:t>In CBF, the CSI between AP and OBSS STA is needed for spatial domain interference mitigation </a:t>
            </a:r>
          </a:p>
          <a:p>
            <a:r>
              <a:rPr lang="en-US" b="0" dirty="0"/>
              <a:t>Transmission and reception of the join NDP frame set higher bars for AP and STA </a:t>
            </a:r>
          </a:p>
          <a:p>
            <a:r>
              <a:rPr lang="en-US" b="0" dirty="0"/>
              <a:t>In channel sounding for CBF, NDP frames from multi-AP can be transmitted sequentially for implementation simplicity: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Different AP sequentially transmits its own NDP frame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Each AP’s PHY NDP frame can be P-matrix multiplexed 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Reuse legacy channel estimation and CSI report preparation </a:t>
            </a:r>
          </a:p>
          <a:p>
            <a:pPr marL="457200" lvl="1" indent="0">
              <a:buNone/>
            </a:pPr>
            <a:endParaRPr lang="en-US" dirty="0"/>
          </a:p>
          <a:p>
            <a:pPr marL="857250" lvl="2" indent="0">
              <a:buSzPct val="80000"/>
              <a:buNone/>
            </a:pPr>
            <a:endParaRPr lang="en-US" dirty="0"/>
          </a:p>
          <a:p>
            <a:pPr marL="857250" lvl="2" indent="0">
              <a:buSzPct val="80000"/>
              <a:buNone/>
            </a:pPr>
            <a:endParaRPr lang="en-US" sz="1600" dirty="0"/>
          </a:p>
          <a:p>
            <a:pPr marL="857250" lvl="2" indent="0">
              <a:buSzPct val="80000"/>
              <a:buNone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5EE1758-A317-43E5-8B20-9A97C0A9E987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86651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/>
              <a:t>CSI Report Feedback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885569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CSI report carries CSI info of  NDP listened by STA</a:t>
            </a:r>
          </a:p>
          <a:p>
            <a:pPr lvl="1" algn="just"/>
            <a:r>
              <a:rPr lang="en-US" dirty="0"/>
              <a:t>Compressed b</a:t>
            </a:r>
            <a:r>
              <a:rPr lang="en-US" b="0" dirty="0"/>
              <a:t>eamforming </a:t>
            </a:r>
            <a:r>
              <a:rPr lang="en-US" dirty="0"/>
              <a:t>feedback matrix</a:t>
            </a:r>
            <a:r>
              <a:rPr lang="en-US" b="0" dirty="0"/>
              <a:t>/CQI</a:t>
            </a:r>
          </a:p>
          <a:p>
            <a:pPr lvl="1" algn="just"/>
            <a:r>
              <a:rPr lang="en-US" b="0" dirty="0"/>
              <a:t>Different AP’s CSI info </a:t>
            </a:r>
            <a:r>
              <a:rPr lang="en-US" dirty="0"/>
              <a:t>is</a:t>
            </a:r>
            <a:r>
              <a:rPr lang="en-US" b="0" dirty="0"/>
              <a:t> identified by BSSID/color or other ID </a:t>
            </a:r>
            <a:endParaRPr lang="en-US" dirty="0"/>
          </a:p>
          <a:p>
            <a:pPr algn="just"/>
            <a:r>
              <a:rPr lang="en-US" b="0" dirty="0"/>
              <a:t>Multi-AP can use trigger frame to solicit CSI report for high efficiency</a:t>
            </a:r>
            <a:endParaRPr lang="en-US" altLang="zh-CN" sz="1600" dirty="0"/>
          </a:p>
          <a:p>
            <a:pPr lvl="1" algn="just">
              <a:buFont typeface="Courier New" panose="02070309020205020404" pitchFamily="49" charset="0"/>
              <a:buChar char="–"/>
            </a:pPr>
            <a:r>
              <a:rPr lang="en-US" dirty="0"/>
              <a:t>E</a:t>
            </a:r>
            <a:r>
              <a:rPr lang="en-US" altLang="zh-CN" dirty="0"/>
              <a:t>ach </a:t>
            </a:r>
            <a:r>
              <a:rPr lang="en-US" dirty="0"/>
              <a:t>AP can solicits CSI from STAs in its own BSS or in OBSS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/>
              <a:t>The STA that has measured PHY NDP of OBSS AP will respond to the BFRP sen</a:t>
            </a:r>
            <a:r>
              <a:rPr lang="en-US" altLang="zh-CN" sz="1600" dirty="0"/>
              <a:t>t</a:t>
            </a:r>
            <a:r>
              <a:rPr lang="en-US" sz="1600" dirty="0"/>
              <a:t> by the OBSS AP</a:t>
            </a:r>
          </a:p>
          <a:p>
            <a:pPr algn="just"/>
            <a:endParaRPr lang="en-US" sz="1800" dirty="0"/>
          </a:p>
          <a:p>
            <a:pPr lvl="1" algn="just"/>
            <a:endParaRPr lang="en-US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1B3D9FC-9F82-45EA-90E0-66F9424EAC56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71290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ontent Placeholder 2"/>
          <p:cNvSpPr>
            <a:spLocks noGrp="1"/>
          </p:cNvSpPr>
          <p:nvPr>
            <p:ph sz="quarter" idx="13"/>
          </p:nvPr>
        </p:nvSpPr>
        <p:spPr>
          <a:xfrm>
            <a:off x="496094" y="1453521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For CBF-only multi-AP scenario, an example sounding sequence with two APs is:</a:t>
            </a:r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400050" lvl="1" indent="0" algn="just">
              <a:buNone/>
            </a:pPr>
            <a:endParaRPr lang="en-US" sz="1400" b="0" dirty="0"/>
          </a:p>
          <a:p>
            <a:pPr marL="685800" lvl="1" algn="just"/>
            <a:endParaRPr lang="en-US" altLang="en-US" sz="1000" dirty="0">
              <a:solidFill>
                <a:srgbClr val="000000"/>
              </a:solidFill>
              <a:latin typeface="+mj-lt"/>
            </a:endParaRP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Reuse 11ax sounding sequence </a:t>
            </a: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1N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associate with AP1,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2N </a:t>
            </a:r>
            <a:r>
              <a:rPr lang="en-US" altLang="en-US" sz="1500" dirty="0">
                <a:latin typeface="+mj-lt"/>
              </a:rPr>
              <a:t>associate with AP2</a:t>
            </a:r>
            <a:endParaRPr lang="en-US" sz="1500" dirty="0">
              <a:latin typeface="+mj-lt"/>
            </a:endParaRPr>
          </a:p>
          <a:p>
            <a:pPr marL="685800" lvl="1" algn="just"/>
            <a:r>
              <a:rPr lang="en-US" sz="1500" dirty="0"/>
              <a:t>NDPA1 and NDPA2 includes ID info of STAs in both AP1’s and AP2’s BSS </a:t>
            </a:r>
          </a:p>
          <a:p>
            <a:pPr marL="685800" lvl="1" algn="just"/>
            <a:r>
              <a:rPr lang="en-US" sz="1500" dirty="0"/>
              <a:t>In AP1’s sounding sequence, CSI report includes CSI info for NDP1</a:t>
            </a:r>
          </a:p>
          <a:p>
            <a:pPr marL="685800" lvl="1" algn="just"/>
            <a:r>
              <a:rPr lang="en-US" sz="1500" dirty="0"/>
              <a:t>In AP2’s sounding sequence, CSI report includes CSI info for NDP2</a:t>
            </a:r>
          </a:p>
          <a:p>
            <a:pPr marL="400050" lvl="1" indent="0" algn="just">
              <a:buNone/>
            </a:pPr>
            <a:endParaRPr lang="en-US" sz="1600" dirty="0"/>
          </a:p>
          <a:p>
            <a:pPr marL="685800" lvl="1" algn="just"/>
            <a:endParaRPr lang="en-US" sz="1600" b="0" dirty="0"/>
          </a:p>
          <a:p>
            <a:pPr marL="685800" lvl="1" algn="just"/>
            <a:endParaRPr lang="en-US" sz="1600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      </a:t>
            </a:r>
          </a:p>
          <a:p>
            <a:pPr lvl="1" algn="just"/>
            <a:endParaRPr lang="en-US" sz="140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lvl="1" algn="just"/>
            <a:endParaRPr lang="en-US" sz="1400" b="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marL="457200" lvl="1" indent="0" algn="just">
              <a:buNone/>
            </a:pPr>
            <a:endParaRPr lang="en-US" sz="1400" b="0" dirty="0"/>
          </a:p>
          <a:p>
            <a:pPr algn="just"/>
            <a:endParaRPr lang="en-US" sz="18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391700"/>
            <a:ext cx="8229600" cy="11582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Sounding Sequence for CBF  </a:t>
            </a:r>
          </a:p>
        </p:txBody>
      </p:sp>
      <p:sp>
        <p:nvSpPr>
          <p:cNvPr id="5" name="Rectangle 132"/>
          <p:cNvSpPr>
            <a:spLocks noChangeArrowheads="1"/>
          </p:cNvSpPr>
          <p:nvPr/>
        </p:nvSpPr>
        <p:spPr bwMode="auto">
          <a:xfrm>
            <a:off x="8003892" y="3593574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8032394" y="3593574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1779959" y="2683832"/>
            <a:ext cx="6696744" cy="2462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1779959" y="3376907"/>
            <a:ext cx="6754445" cy="37541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>
            <a:off x="1779959" y="4042677"/>
            <a:ext cx="6847929" cy="2774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3"/>
          <p:cNvSpPr>
            <a:spLocks noChangeShapeType="1"/>
          </p:cNvSpPr>
          <p:nvPr/>
        </p:nvSpPr>
        <p:spPr bwMode="auto">
          <a:xfrm>
            <a:off x="1779959" y="4756674"/>
            <a:ext cx="6847929" cy="1220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2"/>
          <p:cNvSpPr>
            <a:spLocks noChangeShapeType="1"/>
          </p:cNvSpPr>
          <p:nvPr/>
        </p:nvSpPr>
        <p:spPr bwMode="auto">
          <a:xfrm flipV="1">
            <a:off x="2730924" y="27515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2653135" y="26954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4"/>
          <p:cNvSpPr>
            <a:spLocks/>
          </p:cNvSpPr>
          <p:nvPr/>
        </p:nvSpPr>
        <p:spPr bwMode="auto">
          <a:xfrm>
            <a:off x="2852230" y="26954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2695045" y="2801451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32"/>
          <p:cNvSpPr>
            <a:spLocks noChangeArrowheads="1"/>
          </p:cNvSpPr>
          <p:nvPr/>
        </p:nvSpPr>
        <p:spPr bwMode="auto">
          <a:xfrm>
            <a:off x="2963820" y="2239855"/>
            <a:ext cx="431267" cy="447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33"/>
          <p:cNvSpPr>
            <a:spLocks noChangeArrowheads="1"/>
          </p:cNvSpPr>
          <p:nvPr/>
        </p:nvSpPr>
        <p:spPr bwMode="auto">
          <a:xfrm>
            <a:off x="2963437" y="2367200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714553" y="2565484"/>
            <a:ext cx="9771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 Master: AP1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05"/>
          <p:cNvSpPr>
            <a:spLocks noChangeArrowheads="1"/>
          </p:cNvSpPr>
          <p:nvPr/>
        </p:nvSpPr>
        <p:spPr bwMode="auto">
          <a:xfrm>
            <a:off x="915863" y="3236534"/>
            <a:ext cx="7535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Slave: AP2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1347911" y="3605535"/>
            <a:ext cx="4952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1N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Line 102"/>
          <p:cNvSpPr>
            <a:spLocks noChangeShapeType="1"/>
          </p:cNvSpPr>
          <p:nvPr/>
        </p:nvSpPr>
        <p:spPr bwMode="auto">
          <a:xfrm flipV="1">
            <a:off x="6097876" y="34633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3"/>
          <p:cNvSpPr>
            <a:spLocks/>
          </p:cNvSpPr>
          <p:nvPr/>
        </p:nvSpPr>
        <p:spPr bwMode="auto">
          <a:xfrm>
            <a:off x="6020087" y="34072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4"/>
          <p:cNvSpPr>
            <a:spLocks/>
          </p:cNvSpPr>
          <p:nvPr/>
        </p:nvSpPr>
        <p:spPr bwMode="auto">
          <a:xfrm>
            <a:off x="6237257" y="34072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05"/>
          <p:cNvSpPr>
            <a:spLocks noChangeArrowheads="1"/>
          </p:cNvSpPr>
          <p:nvPr/>
        </p:nvSpPr>
        <p:spPr bwMode="auto">
          <a:xfrm>
            <a:off x="6063973" y="3532366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32"/>
          <p:cNvSpPr>
            <a:spLocks noChangeArrowheads="1"/>
          </p:cNvSpPr>
          <p:nvPr/>
        </p:nvSpPr>
        <p:spPr bwMode="auto">
          <a:xfrm>
            <a:off x="5345846" y="2943464"/>
            <a:ext cx="693764" cy="4419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6"/>
          <p:cNvSpPr>
            <a:spLocks noChangeArrowheads="1"/>
          </p:cNvSpPr>
          <p:nvPr/>
        </p:nvSpPr>
        <p:spPr bwMode="auto">
          <a:xfrm>
            <a:off x="5350239" y="3041396"/>
            <a:ext cx="7137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NDPA2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8" name="Rectangle 132"/>
          <p:cNvSpPr>
            <a:spLocks noChangeArrowheads="1"/>
          </p:cNvSpPr>
          <p:nvPr/>
        </p:nvSpPr>
        <p:spPr bwMode="auto">
          <a:xfrm>
            <a:off x="6306382" y="2944837"/>
            <a:ext cx="463150" cy="4395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33"/>
          <p:cNvSpPr>
            <a:spLocks noChangeArrowheads="1"/>
          </p:cNvSpPr>
          <p:nvPr/>
        </p:nvSpPr>
        <p:spPr bwMode="auto">
          <a:xfrm>
            <a:off x="6317550" y="3066712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05"/>
          <p:cNvSpPr>
            <a:spLocks noChangeArrowheads="1"/>
          </p:cNvSpPr>
          <p:nvPr/>
        </p:nvSpPr>
        <p:spPr bwMode="auto">
          <a:xfrm>
            <a:off x="1370546" y="4397623"/>
            <a:ext cx="43024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2N</a:t>
            </a:r>
            <a:endParaRPr kumimoji="0" lang="en-US" altLang="en-US" sz="1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132"/>
          <p:cNvSpPr>
            <a:spLocks noChangeArrowheads="1"/>
          </p:cNvSpPr>
          <p:nvPr/>
        </p:nvSpPr>
        <p:spPr bwMode="auto">
          <a:xfrm>
            <a:off x="7127714" y="2937837"/>
            <a:ext cx="544400" cy="44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86"/>
          <p:cNvSpPr>
            <a:spLocks noChangeArrowheads="1"/>
          </p:cNvSpPr>
          <p:nvPr/>
        </p:nvSpPr>
        <p:spPr bwMode="auto">
          <a:xfrm>
            <a:off x="7175473" y="2980737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41" name="Line 102"/>
          <p:cNvSpPr>
            <a:spLocks noChangeShapeType="1"/>
          </p:cNvSpPr>
          <p:nvPr/>
        </p:nvSpPr>
        <p:spPr bwMode="auto">
          <a:xfrm flipV="1">
            <a:off x="7761763" y="346291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03"/>
          <p:cNvSpPr>
            <a:spLocks/>
          </p:cNvSpPr>
          <p:nvPr/>
        </p:nvSpPr>
        <p:spPr bwMode="auto">
          <a:xfrm>
            <a:off x="7683974" y="340680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4"/>
          <p:cNvSpPr>
            <a:spLocks/>
          </p:cNvSpPr>
          <p:nvPr/>
        </p:nvSpPr>
        <p:spPr bwMode="auto">
          <a:xfrm>
            <a:off x="7901144" y="340680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05"/>
          <p:cNvSpPr>
            <a:spLocks noChangeArrowheads="1"/>
          </p:cNvSpPr>
          <p:nvPr/>
        </p:nvSpPr>
        <p:spPr bwMode="auto">
          <a:xfrm>
            <a:off x="7725884" y="351284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32"/>
          <p:cNvSpPr>
            <a:spLocks noChangeArrowheads="1"/>
          </p:cNvSpPr>
          <p:nvPr/>
        </p:nvSpPr>
        <p:spPr bwMode="auto">
          <a:xfrm>
            <a:off x="4452417" y="3571359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133"/>
          <p:cNvSpPr>
            <a:spLocks noChangeArrowheads="1"/>
          </p:cNvSpPr>
          <p:nvPr/>
        </p:nvSpPr>
        <p:spPr bwMode="auto">
          <a:xfrm>
            <a:off x="4486536" y="357546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32"/>
          <p:cNvSpPr>
            <a:spLocks noChangeArrowheads="1"/>
          </p:cNvSpPr>
          <p:nvPr/>
        </p:nvSpPr>
        <p:spPr bwMode="auto">
          <a:xfrm>
            <a:off x="8005919" y="4287683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133"/>
          <p:cNvSpPr>
            <a:spLocks noChangeArrowheads="1"/>
          </p:cNvSpPr>
          <p:nvPr/>
        </p:nvSpPr>
        <p:spPr bwMode="auto">
          <a:xfrm>
            <a:off x="8040038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32"/>
          <p:cNvSpPr>
            <a:spLocks noChangeArrowheads="1"/>
          </p:cNvSpPr>
          <p:nvPr/>
        </p:nvSpPr>
        <p:spPr bwMode="auto">
          <a:xfrm>
            <a:off x="3662581" y="2270938"/>
            <a:ext cx="442244" cy="418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86"/>
          <p:cNvSpPr>
            <a:spLocks noChangeArrowheads="1"/>
          </p:cNvSpPr>
          <p:nvPr/>
        </p:nvSpPr>
        <p:spPr bwMode="auto">
          <a:xfrm>
            <a:off x="3673738" y="2293555"/>
            <a:ext cx="4281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Trigger</a:t>
            </a: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5" name="Line 102"/>
          <p:cNvSpPr>
            <a:spLocks noChangeShapeType="1"/>
          </p:cNvSpPr>
          <p:nvPr/>
        </p:nvSpPr>
        <p:spPr bwMode="auto">
          <a:xfrm flipV="1">
            <a:off x="4206815" y="276335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03"/>
          <p:cNvSpPr>
            <a:spLocks/>
          </p:cNvSpPr>
          <p:nvPr/>
        </p:nvSpPr>
        <p:spPr bwMode="auto">
          <a:xfrm>
            <a:off x="4129026" y="270724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04"/>
          <p:cNvSpPr>
            <a:spLocks/>
          </p:cNvSpPr>
          <p:nvPr/>
        </p:nvSpPr>
        <p:spPr bwMode="auto">
          <a:xfrm>
            <a:off x="4346196" y="270724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105"/>
          <p:cNvSpPr>
            <a:spLocks noChangeArrowheads="1"/>
          </p:cNvSpPr>
          <p:nvPr/>
        </p:nvSpPr>
        <p:spPr bwMode="auto">
          <a:xfrm>
            <a:off x="4170936" y="281328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3029013" y="2695406"/>
            <a:ext cx="0" cy="1354515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/>
          </p:cNvCxnSpPr>
          <p:nvPr/>
        </p:nvCxnSpPr>
        <p:spPr>
          <a:xfrm flipH="1">
            <a:off x="3245036" y="2680234"/>
            <a:ext cx="16973" cy="206483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6389858" y="3384302"/>
            <a:ext cx="0" cy="7057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cxnSpLocks/>
          </p:cNvCxnSpPr>
          <p:nvPr/>
        </p:nvCxnSpPr>
        <p:spPr>
          <a:xfrm>
            <a:off x="6592656" y="3406804"/>
            <a:ext cx="0" cy="136132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 flipH="1" flipV="1">
            <a:off x="4612571" y="2676702"/>
            <a:ext cx="1" cy="91600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cxnSpLocks/>
          </p:cNvCxnSpPr>
          <p:nvPr/>
        </p:nvCxnSpPr>
        <p:spPr>
          <a:xfrm flipV="1">
            <a:off x="8357321" y="3350069"/>
            <a:ext cx="8178" cy="8915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 flipV="1">
            <a:off x="8180476" y="3350069"/>
            <a:ext cx="0" cy="22129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Line 102"/>
          <p:cNvSpPr>
            <a:spLocks noChangeShapeType="1"/>
          </p:cNvSpPr>
          <p:nvPr/>
        </p:nvSpPr>
        <p:spPr bwMode="auto">
          <a:xfrm flipV="1">
            <a:off x="6844713" y="3440408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03"/>
          <p:cNvSpPr>
            <a:spLocks/>
          </p:cNvSpPr>
          <p:nvPr/>
        </p:nvSpPr>
        <p:spPr bwMode="auto">
          <a:xfrm>
            <a:off x="6766924" y="3384302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04"/>
          <p:cNvSpPr>
            <a:spLocks/>
          </p:cNvSpPr>
          <p:nvPr/>
        </p:nvSpPr>
        <p:spPr bwMode="auto">
          <a:xfrm>
            <a:off x="6974453" y="3384302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6808834" y="3490347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5400000">
            <a:off x="1403542" y="3695474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 rot="5400000">
            <a:off x="1403542" y="4525499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80" name="Rectangle 132"/>
          <p:cNvSpPr>
            <a:spLocks noChangeArrowheads="1"/>
          </p:cNvSpPr>
          <p:nvPr/>
        </p:nvSpPr>
        <p:spPr bwMode="auto">
          <a:xfrm>
            <a:off x="4452417" y="4283574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133"/>
          <p:cNvSpPr>
            <a:spLocks noChangeArrowheads="1"/>
          </p:cNvSpPr>
          <p:nvPr/>
        </p:nvSpPr>
        <p:spPr bwMode="auto">
          <a:xfrm>
            <a:off x="4486536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2" name="Straight Arrow Connector 81"/>
          <p:cNvCxnSpPr>
            <a:cxnSpLocks/>
          </p:cNvCxnSpPr>
          <p:nvPr/>
        </p:nvCxnSpPr>
        <p:spPr>
          <a:xfrm flipV="1">
            <a:off x="4856579" y="2680300"/>
            <a:ext cx="0" cy="158881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132"/>
          <p:cNvSpPr>
            <a:spLocks noChangeArrowheads="1"/>
          </p:cNvSpPr>
          <p:nvPr/>
        </p:nvSpPr>
        <p:spPr bwMode="auto">
          <a:xfrm>
            <a:off x="1923975" y="2204864"/>
            <a:ext cx="785796" cy="4754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6"/>
          <p:cNvSpPr>
            <a:spLocks noChangeArrowheads="1"/>
          </p:cNvSpPr>
          <p:nvPr/>
        </p:nvSpPr>
        <p:spPr bwMode="auto">
          <a:xfrm>
            <a:off x="2045581" y="2349460"/>
            <a:ext cx="501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NDPA1</a:t>
            </a:r>
            <a:endParaRPr kumimoji="0" lang="en-US" altLang="zh-CN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6" name="Line 102"/>
          <p:cNvSpPr>
            <a:spLocks noChangeShapeType="1"/>
          </p:cNvSpPr>
          <p:nvPr/>
        </p:nvSpPr>
        <p:spPr bwMode="auto">
          <a:xfrm flipV="1">
            <a:off x="3425716" y="2767815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/>
          <p:cNvSpPr>
            <a:spLocks/>
          </p:cNvSpPr>
          <p:nvPr/>
        </p:nvSpPr>
        <p:spPr bwMode="auto">
          <a:xfrm>
            <a:off x="3347927" y="2711709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04"/>
          <p:cNvSpPr>
            <a:spLocks/>
          </p:cNvSpPr>
          <p:nvPr/>
        </p:nvSpPr>
        <p:spPr bwMode="auto">
          <a:xfrm>
            <a:off x="3565097" y="2711709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105"/>
          <p:cNvSpPr>
            <a:spLocks noChangeArrowheads="1"/>
          </p:cNvSpPr>
          <p:nvPr/>
        </p:nvSpPr>
        <p:spPr bwMode="auto">
          <a:xfrm>
            <a:off x="3389837" y="2817754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4">
            <a:extLst>
              <a:ext uri="{FF2B5EF4-FFF2-40B4-BE49-F238E27FC236}">
                <a16:creationId xmlns:a16="http://schemas.microsoft.com/office/drawing/2014/main" id="{33A13D27-8C26-44C3-B889-84559B42D535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16981300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248941</TotalTime>
  <Words>1184</Words>
  <Application>Microsoft Office PowerPoint</Application>
  <PresentationFormat>On-screen Show (4:3)</PresentationFormat>
  <Paragraphs>269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Theme1</vt:lpstr>
      <vt:lpstr>Document</vt:lpstr>
      <vt:lpstr>Channel Sounding for Multi-AP CBF</vt:lpstr>
      <vt:lpstr>Introduction  </vt:lpstr>
      <vt:lpstr>Recap: Passed Motion for Multi-AP Sounding</vt:lpstr>
      <vt:lpstr>Recap: 11ax Sounding Sequence</vt:lpstr>
      <vt:lpstr>Multi-AP Channel Sounding </vt:lpstr>
      <vt:lpstr>Channel Sounding Announcement</vt:lpstr>
      <vt:lpstr>NDP Frame Transmission</vt:lpstr>
      <vt:lpstr>CSI Report Feedback  </vt:lpstr>
      <vt:lpstr>Sounding Sequence for CBF  </vt:lpstr>
      <vt:lpstr>Conclusions</vt:lpstr>
      <vt:lpstr>Backup</vt:lpstr>
      <vt:lpstr>Reference </vt:lpstr>
      <vt:lpstr>SP#1</vt:lpstr>
      <vt:lpstr>SP#2</vt:lpstr>
      <vt:lpstr>SP#3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3148</cp:revision>
  <cp:lastPrinted>2017-04-25T02:33:57Z</cp:lastPrinted>
  <dcterms:created xsi:type="dcterms:W3CDTF">2009-11-13T19:11:16Z</dcterms:created>
  <dcterms:modified xsi:type="dcterms:W3CDTF">2020-05-14T07:07:34Z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f7b12791-b285-4f3b-8073-6d7ed88a0320</vt:lpwstr>
  </property>
  <property fmtid="{D5CDD505-2E9C-101B-9397-08002B2CF9AE}" pid="4" name="CTP_BU">
    <vt:lpwstr>NA</vt:lpwstr>
  </property>
  <property fmtid="{D5CDD505-2E9C-101B-9397-08002B2CF9AE}" pid="5" name="CTP_TimeStamp">
    <vt:lpwstr>2020-05-14 07:07:34Z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