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6"/>
  </p:notesMasterIdLst>
  <p:handoutMasterIdLst>
    <p:handoutMasterId r:id="rId17"/>
  </p:handoutMasterIdLst>
  <p:sldIdLst>
    <p:sldId id="448" r:id="rId2"/>
    <p:sldId id="446" r:id="rId3"/>
    <p:sldId id="487" r:id="rId4"/>
    <p:sldId id="463" r:id="rId5"/>
    <p:sldId id="460" r:id="rId6"/>
    <p:sldId id="467" r:id="rId7"/>
    <p:sldId id="468" r:id="rId8"/>
    <p:sldId id="465" r:id="rId9"/>
    <p:sldId id="482" r:id="rId10"/>
    <p:sldId id="459" r:id="rId11"/>
    <p:sldId id="466" r:id="rId12"/>
    <p:sldId id="484" r:id="rId13"/>
    <p:sldId id="485" r:id="rId14"/>
    <p:sldId id="486" r:id="rId15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  <p:cmAuthor id="4" name="Cariou, Laurent" initials="CL" lastIdx="2" clrIdx="3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5" name="Jiang, Feng1" initials="JF" lastIdx="11" clrIdx="4">
    <p:extLst>
      <p:ext uri="{19B8F6BF-5375-455C-9EA6-DF929625EA0E}">
        <p15:presenceInfo xmlns:p15="http://schemas.microsoft.com/office/powerpoint/2012/main" userId="S-1-5-21-725345543-602162358-527237240-3240552" providerId="AD"/>
      </p:ext>
    </p:extLst>
  </p:cmAuthor>
  <p:cmAuthor id="6" name="Klein, Arik" initials="Arik" lastIdx="9" clrIdx="5">
    <p:extLst>
      <p:ext uri="{19B8F6BF-5375-455C-9EA6-DF929625EA0E}">
        <p15:presenceInfo xmlns:p15="http://schemas.microsoft.com/office/powerpoint/2012/main" userId="Klein, Ari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88606" autoAdjust="0"/>
  </p:normalViewPr>
  <p:slideViewPr>
    <p:cSldViewPr>
      <p:cViewPr varScale="1">
        <p:scale>
          <a:sx n="76" d="100"/>
          <a:sy n="76" d="100"/>
        </p:scale>
        <p:origin x="187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680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3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908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818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279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955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16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13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89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28pt</a:t>
            </a:r>
            <a:r>
              <a:rPr lang="en-US" dirty="0"/>
              <a:t> Intel Clear Light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/>
              <a:t>18pt Intel Clear body text</a:t>
            </a:r>
          </a:p>
          <a:p>
            <a:pPr lvl="1"/>
            <a:r>
              <a:rPr lang="en-US" dirty="0"/>
              <a:t>18pt Intel Clear bullet one</a:t>
            </a:r>
          </a:p>
          <a:p>
            <a:pPr lvl="2"/>
            <a:r>
              <a:rPr lang="en-US" dirty="0"/>
              <a:t>18pt Intel Clear sub-bullet</a:t>
            </a:r>
          </a:p>
          <a:p>
            <a:pPr lvl="3"/>
            <a:r>
              <a:rPr lang="en-US" dirty="0"/>
              <a:t>16pt Intel Clear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Intel Clear fifth level</a:t>
            </a:r>
          </a:p>
        </p:txBody>
      </p:sp>
    </p:spTree>
    <p:extLst>
      <p:ext uri="{BB962C8B-B14F-4D97-AF65-F5344CB8AC3E}">
        <p14:creationId xmlns:p14="http://schemas.microsoft.com/office/powerpoint/2010/main" val="265691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4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Feng</a:t>
            </a:r>
            <a:r>
              <a:rPr lang="en-GB" baseline="0" dirty="0"/>
              <a:t> Jiang</a:t>
            </a:r>
            <a:r>
              <a:rPr lang="en-GB" dirty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18237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5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98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30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1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6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2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82812" y="332601"/>
            <a:ext cx="39626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802.11-20-0123</a:t>
            </a:r>
            <a:r>
              <a:rPr lang="en-US" altLang="zh-CN" sz="1800" b="1" dirty="0">
                <a:cs typeface="+mn-cs"/>
              </a:rPr>
              <a:t>-00-00be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/>
              <a:t> Feng Jiang</a:t>
            </a:r>
            <a:r>
              <a:rPr lang="en-GB" strike="noStrike" baseline="0" dirty="0"/>
              <a:t>, </a:t>
            </a:r>
            <a:r>
              <a:rPr lang="en-GB" strike="noStrike" dirty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58653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/>
              <a:t>Channel Sounding for Multi-AP CBF</a:t>
            </a:r>
            <a:endParaRPr lang="en-GB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</a:t>
            </a:r>
            <a:r>
              <a:rPr lang="en-US" sz="2000" b="0" dirty="0"/>
              <a:t>9</a:t>
            </a:r>
            <a:r>
              <a:rPr lang="en-GB" sz="2000" b="0" dirty="0"/>
              <a:t>-</a:t>
            </a:r>
            <a:r>
              <a:rPr lang="en-US" sz="2000" b="0" dirty="0"/>
              <a:t>01</a:t>
            </a:r>
            <a:r>
              <a:rPr lang="en-GB" sz="2000" b="0" dirty="0"/>
              <a:t>-</a:t>
            </a:r>
            <a:r>
              <a:rPr lang="en-US" sz="2000" b="0" dirty="0"/>
              <a:t>10</a:t>
            </a:r>
            <a:endParaRPr lang="en-GB" sz="2000" b="0" dirty="0"/>
          </a:p>
        </p:txBody>
      </p:sp>
      <p:graphicFrame>
        <p:nvGraphicFramePr>
          <p:cNvPr id="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6579"/>
              </p:ext>
            </p:extLst>
          </p:nvPr>
        </p:nvGraphicFramePr>
        <p:xfrm>
          <a:off x="2195736" y="2700338"/>
          <a:ext cx="4916488" cy="204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9" name="Document" r:id="rId4" imgW="10577183" imgH="4402030" progId="Word.Document.8">
                  <p:embed/>
                </p:oleObj>
              </mc:Choice>
              <mc:Fallback>
                <p:oleObj name="Document" r:id="rId4" imgW="10577183" imgH="44020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700338"/>
                        <a:ext cx="4916488" cy="204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1502106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A sequential channel sounding sequence is proposed for multi-AP CBF</a:t>
            </a:r>
          </a:p>
          <a:p>
            <a:pPr algn="just"/>
            <a:r>
              <a:rPr lang="en-US" b="0" dirty="0"/>
              <a:t>The </a:t>
            </a:r>
            <a:r>
              <a:rPr lang="en-US" altLang="zh-CN" b="0" dirty="0"/>
              <a:t>proposed </a:t>
            </a:r>
            <a:r>
              <a:rPr lang="en-US" b="0" dirty="0"/>
              <a:t>sounding sequence reuses the 11ax sounding protocol and includes three parts:</a:t>
            </a:r>
          </a:p>
          <a:p>
            <a:pPr lvl="1" algn="just"/>
            <a:r>
              <a:rPr lang="en-US" dirty="0">
                <a:ea typeface="+mn-ea"/>
                <a:cs typeface="+mn-cs"/>
              </a:rPr>
              <a:t>Multi-AP</a:t>
            </a:r>
            <a:r>
              <a:rPr lang="en-US" dirty="0"/>
              <a:t> Channel sounding announcement(s) </a:t>
            </a:r>
          </a:p>
          <a:p>
            <a:pPr lvl="1" algn="just"/>
            <a:r>
              <a:rPr lang="en-US" dirty="0"/>
              <a:t>NDP frame(s) transmission </a:t>
            </a:r>
            <a:endParaRPr lang="en-US" b="0" dirty="0"/>
          </a:p>
          <a:p>
            <a:pPr lvl="1" algn="just"/>
            <a:r>
              <a:rPr lang="en-US" b="0" dirty="0"/>
              <a:t>Explicit CSI report feedback(s) </a:t>
            </a:r>
            <a:endParaRPr lang="en-US" sz="2000" dirty="0">
              <a:ea typeface="+mn-ea"/>
              <a:cs typeface="+mn-cs"/>
            </a:endParaRPr>
          </a:p>
          <a:p>
            <a:pPr marL="342900" lvl="1" indent="-342900" algn="just">
              <a:buChar char="•"/>
            </a:pPr>
            <a:endParaRPr lang="en-US" sz="2000" dirty="0">
              <a:ea typeface="+mn-ea"/>
              <a:cs typeface="+mn-cs"/>
            </a:endParaRPr>
          </a:p>
          <a:p>
            <a:pPr algn="just"/>
            <a:endParaRPr lang="en-US" sz="24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C9DDB06-8456-4889-B6B8-E231143BF04E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811329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Reference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802.11-19/0772 </a:t>
            </a:r>
            <a:r>
              <a:rPr lang="en-US" altLang="en-US" sz="1800" b="0" dirty="0"/>
              <a:t>Multi-AP Collaborative BF in IEEE 802.11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802.11-19/0103 AP Coordination in EHT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802.11-19/0071 Coordinated Multi-AP Transmission for EHT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802.11-18/1982 Consideration on multi-AP Coordination for EHT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802.11-18/1510 AP Coordinated Beamforming for EHT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/>
              <a:t>IEEE 802.11-19/0094 Joint Processing MU-MIMO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/>
              <a:t>IEEE 802.11-19/0094 </a:t>
            </a:r>
            <a:r>
              <a:rPr lang="en-US" sz="1800" b="0" dirty="0"/>
              <a:t>Specification Framework for </a:t>
            </a:r>
            <a:r>
              <a:rPr lang="en-US" sz="1800" b="0" dirty="0" err="1"/>
              <a:t>TGbe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802.11-19/0448 Multi-AP Transmission Procedure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802.11-19/1593 Joint Sounding for Multi-AP Systems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802.11-19/1535 Sounding for AP Collaboration</a:t>
            </a:r>
            <a:r>
              <a:rPr lang="en-US" sz="18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802.11-19/1097 Sounding procedure in AP collaboration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802.11-19/1134 Consideration of Multi-AP Sounding</a:t>
            </a:r>
            <a:br>
              <a:rPr lang="en-US" altLang="en-US" sz="1800" b="0" dirty="0"/>
            </a:b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2019</a:t>
            </a:r>
          </a:p>
        </p:txBody>
      </p:sp>
    </p:spTree>
    <p:extLst>
      <p:ext uri="{BB962C8B-B14F-4D97-AF65-F5344CB8AC3E}">
        <p14:creationId xmlns:p14="http://schemas.microsoft.com/office/powerpoint/2010/main" val="163148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/>
              <a:t>Do you support that multiple APs can sequentially use an 11ax-like sounding sequence to collect CSI from the in-BSS STAs and OBSS STAs? </a:t>
            </a:r>
          </a:p>
          <a:p>
            <a:pPr lvl="1" algn="just"/>
            <a:r>
              <a:rPr lang="en-US" b="0" dirty="0"/>
              <a:t>Each AP’s sounding sequence is similar to the 11ax sounding protocol with multiple STAs (NDPA + NDP + BFRP TF + CSI report).</a:t>
            </a:r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 algn="just">
              <a:buNone/>
            </a:pPr>
            <a:r>
              <a:rPr lang="en-US" b="0" dirty="0"/>
              <a:t>      Y:                  N:                 Abstain: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i="1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1836A8-286C-4DC6-AB0A-6279BB64D07D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3468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/>
              <a:t>In sequential channel sounding sequence for multi-AP, do you support that the NDPA frame and BFRP TF frame will include ID info for OBSS STA? </a:t>
            </a:r>
          </a:p>
          <a:p>
            <a:pPr marL="685800" lvl="1" algn="just"/>
            <a:r>
              <a:rPr lang="en-US" b="0" dirty="0"/>
              <a:t>The details of the NDPA, BFRP TF and the ID info are TBD.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b="0" dirty="0"/>
              <a:t>Y:                  N:                 Abstain: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CE57DC-F4D1-46BB-8BAA-79774D94B21B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579935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SP#3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/>
              <a:t>In sequential channel sounding sequence for multi-AP, do you support that STA will process the NDPA frame and respond to the BFRP Trigger frame received from OBSS AP and report channel state information (CSI) to OBSS AP?</a:t>
            </a:r>
          </a:p>
          <a:p>
            <a:pPr lvl="1" algn="just"/>
            <a:r>
              <a:rPr lang="en-US" b="0" dirty="0"/>
              <a:t> The details of CSI report are TBD.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0" dirty="0"/>
              <a:t>      Y:                  N:                 Abstain: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460FBD-CD07-4216-ADC6-BB7F60EC10B1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55716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Introduction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  <a:cs typeface="Neo Sans Intel"/>
              </a:rPr>
              <a:t>Multi-AP coordinated beamforming (CBF) and joint transmission (JT) are interesting topics under study in 11be [1-6]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  <a:cs typeface="Neo Sans Intel"/>
              </a:rPr>
              <a:t>CSI information is critical for the multi-AP CBF and JT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dirty="0">
                <a:solidFill>
                  <a:schemeClr val="tx2"/>
                </a:solidFill>
                <a:cs typeface="Neo Sans Intel"/>
              </a:rPr>
              <a:t>Requires CSI info between AP and in-BSS STA and OBSS STA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b="0" dirty="0">
                <a:solidFill>
                  <a:schemeClr val="tx2"/>
                </a:solidFill>
                <a:cs typeface="Neo Sans Intel"/>
              </a:rPr>
              <a:t>CSI between AP and </a:t>
            </a:r>
            <a:r>
              <a:rPr lang="en-US" dirty="0">
                <a:solidFill>
                  <a:schemeClr val="tx2"/>
                </a:solidFill>
                <a:cs typeface="Neo Sans Intel"/>
              </a:rPr>
              <a:t>OBSS STA</a:t>
            </a:r>
            <a:r>
              <a:rPr lang="en-US" b="0" dirty="0">
                <a:solidFill>
                  <a:schemeClr val="tx2"/>
                </a:solidFill>
                <a:cs typeface="Neo Sans Intel"/>
              </a:rPr>
              <a:t> (</a:t>
            </a:r>
            <a:r>
              <a:rPr lang="en-US" b="1" dirty="0">
                <a:solidFill>
                  <a:schemeClr val="tx2"/>
                </a:solidFill>
                <a:cs typeface="Neo Sans Intel"/>
              </a:rPr>
              <a:t>challenging and require new design</a:t>
            </a:r>
            <a:r>
              <a:rPr lang="en-US" b="0" dirty="0">
                <a:solidFill>
                  <a:schemeClr val="tx2"/>
                </a:solidFill>
                <a:cs typeface="Neo Sans Intel"/>
              </a:rPr>
              <a:t>)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dirty="0">
                <a:cs typeface="Neo Sans Intel"/>
              </a:rPr>
              <a:t>CBF and JT require different levels of CSI info   </a:t>
            </a:r>
          </a:p>
          <a:p>
            <a:pPr lvl="2" indent="-285750">
              <a:buFont typeface="Courier New" panose="02070309020205020404" pitchFamily="49" charset="0"/>
              <a:buChar char="o"/>
            </a:pPr>
            <a:r>
              <a:rPr lang="en-US" sz="1600" dirty="0">
                <a:cs typeface="Neo Sans Intel"/>
              </a:rPr>
              <a:t>Separate sounding sequences can be designed for JT and CBF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0" dirty="0">
                <a:solidFill>
                  <a:schemeClr val="tx2"/>
                </a:solidFill>
                <a:cs typeface="Neo Sans Intel"/>
              </a:rPr>
              <a:t>This submission discusses design considerations for channel sounding in multi-AP CBF 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altLang="zh-CN" dirty="0">
                <a:ea typeface="+mn-ea"/>
                <a:cs typeface="Neo Sans Intel"/>
              </a:rPr>
              <a:t>Focus on sequential channel sounding and explicit CSI feedback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altLang="zh-CN" dirty="0">
                <a:ea typeface="+mn-ea"/>
                <a:cs typeface="Neo Sans Intel"/>
              </a:rPr>
              <a:t>Enable AP to obtain CSI from OBSS STA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altLang="zh-CN" dirty="0">
                <a:solidFill>
                  <a:schemeClr val="tx2"/>
                </a:solidFill>
                <a:ea typeface="+mn-ea"/>
                <a:cs typeface="Neo Sans Intel"/>
              </a:rPr>
              <a:t>Align with</a:t>
            </a:r>
            <a:r>
              <a:rPr lang="en-US" altLang="zh-CN" b="0" dirty="0">
                <a:solidFill>
                  <a:schemeClr val="tx2"/>
                </a:solidFill>
                <a:ea typeface="+mn-ea"/>
                <a:cs typeface="Neo Sans Intel"/>
              </a:rPr>
              <a:t> 11ax sounding protocol</a:t>
            </a:r>
            <a:endParaRPr lang="en-US" altLang="zh-CN" dirty="0">
              <a:ea typeface="+mn-ea"/>
              <a:cs typeface="Neo Sans Intel"/>
            </a:endParaRPr>
          </a:p>
          <a:p>
            <a:pPr marL="400050" lvl="1" indent="0">
              <a:buNone/>
            </a:pPr>
            <a:endParaRPr lang="en-US" sz="1600" b="0" dirty="0">
              <a:solidFill>
                <a:schemeClr val="tx2"/>
              </a:solidFill>
              <a:ea typeface="+mn-ea"/>
              <a:cs typeface="Neo Sans Intel"/>
            </a:endParaRPr>
          </a:p>
          <a:p>
            <a:endParaRPr lang="en-US" sz="180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944D991-715E-4D00-B68E-3F9CC2A3C52B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50433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CB9F77-60BA-4BF4-B4BE-17332C991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11821A-A37D-4C1B-824C-50CCF4F55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Recap: Passed Motion for Multi-AP Sounding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AA01CF-146F-4500-9B47-94E3AE715DB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r>
              <a:rPr lang="en-GB" b="0" dirty="0"/>
              <a:t>The following motion has been passed in IEEE </a:t>
            </a:r>
            <a:r>
              <a:rPr lang="en-GB" b="0" dirty="0" err="1"/>
              <a:t>TGbe</a:t>
            </a:r>
            <a:r>
              <a:rPr lang="en-GB" b="0" dirty="0"/>
              <a:t>, Nov. 2019 [7]</a:t>
            </a:r>
          </a:p>
          <a:p>
            <a:pPr marL="0" indent="0">
              <a:buNone/>
            </a:pPr>
            <a:endParaRPr lang="en-GB" b="0" i="1" dirty="0"/>
          </a:p>
          <a:p>
            <a:pPr marL="400050" lvl="1" indent="0">
              <a:buNone/>
            </a:pPr>
            <a:r>
              <a:rPr lang="en-GB" sz="2000" b="0" i="1" dirty="0"/>
              <a:t>“802.11be shall provide a joint NDP sounding scheme as optional mode for multiple-AP systems.</a:t>
            </a:r>
            <a:endParaRPr lang="en-US" sz="2000" b="0" i="1" dirty="0"/>
          </a:p>
          <a:p>
            <a:pPr marL="400050" lvl="1" indent="0">
              <a:buNone/>
            </a:pPr>
            <a:endParaRPr lang="en-GB" sz="2000" b="0" i="1" dirty="0"/>
          </a:p>
          <a:p>
            <a:pPr marL="400050" lvl="1" indent="0">
              <a:buNone/>
            </a:pPr>
            <a:r>
              <a:rPr lang="en-GB" sz="2000" b="0" i="1" dirty="0"/>
              <a:t>Sequential sounding scheme that each AP transmits NDP independently and sequentially without overlapped sounding period of each AP can also be used in multi-AP systems.”</a:t>
            </a:r>
            <a:endParaRPr lang="en-US" sz="2000" b="0" i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82AE7B-8DE0-4BA6-A15E-D48D306B1DF7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3210435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11ax sounding protocol with more than one STA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Recap: 11ax Sounding Sequence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Line 30"/>
          <p:cNvSpPr>
            <a:spLocks noChangeShapeType="1"/>
          </p:cNvSpPr>
          <p:nvPr/>
        </p:nvSpPr>
        <p:spPr bwMode="auto">
          <a:xfrm flipV="1">
            <a:off x="2330206" y="4140777"/>
            <a:ext cx="4979798" cy="1538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2330206" y="4546379"/>
            <a:ext cx="4979798" cy="1142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90"/>
          <p:cNvSpPr>
            <a:spLocks noChangeShapeType="1"/>
          </p:cNvSpPr>
          <p:nvPr/>
        </p:nvSpPr>
        <p:spPr bwMode="auto">
          <a:xfrm>
            <a:off x="2330206" y="4945070"/>
            <a:ext cx="4979798" cy="14525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93"/>
          <p:cNvSpPr>
            <a:spLocks noChangeShapeType="1"/>
          </p:cNvSpPr>
          <p:nvPr/>
        </p:nvSpPr>
        <p:spPr bwMode="auto">
          <a:xfrm flipV="1">
            <a:off x="2292106" y="5817548"/>
            <a:ext cx="5017898" cy="22827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102"/>
          <p:cNvSpPr>
            <a:spLocks noChangeShapeType="1"/>
          </p:cNvSpPr>
          <p:nvPr/>
        </p:nvSpPr>
        <p:spPr bwMode="auto">
          <a:xfrm flipV="1">
            <a:off x="2947389" y="4273206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03"/>
          <p:cNvSpPr>
            <a:spLocks/>
          </p:cNvSpPr>
          <p:nvPr/>
        </p:nvSpPr>
        <p:spPr bwMode="auto">
          <a:xfrm>
            <a:off x="2869600" y="4217100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4"/>
          <p:cNvSpPr>
            <a:spLocks/>
          </p:cNvSpPr>
          <p:nvPr/>
        </p:nvSpPr>
        <p:spPr bwMode="auto">
          <a:xfrm>
            <a:off x="3086770" y="4217100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05"/>
          <p:cNvSpPr>
            <a:spLocks noChangeArrowheads="1"/>
          </p:cNvSpPr>
          <p:nvPr/>
        </p:nvSpPr>
        <p:spPr bwMode="auto">
          <a:xfrm>
            <a:off x="2911510" y="4323145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2"/>
          <p:cNvSpPr>
            <a:spLocks noChangeArrowheads="1"/>
          </p:cNvSpPr>
          <p:nvPr/>
        </p:nvSpPr>
        <p:spPr bwMode="auto">
          <a:xfrm>
            <a:off x="2393359" y="3583423"/>
            <a:ext cx="473469" cy="55835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6"/>
          <p:cNvSpPr>
            <a:spLocks noChangeArrowheads="1"/>
          </p:cNvSpPr>
          <p:nvPr/>
        </p:nvSpPr>
        <p:spPr bwMode="auto">
          <a:xfrm>
            <a:off x="2427348" y="3631939"/>
            <a:ext cx="4099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HE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</a:t>
            </a:r>
            <a:endParaRPr kumimoji="0" lang="en-US" altLang="zh-CN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6" name="Rectangle 132"/>
          <p:cNvSpPr>
            <a:spLocks noChangeArrowheads="1"/>
          </p:cNvSpPr>
          <p:nvPr/>
        </p:nvSpPr>
        <p:spPr bwMode="auto">
          <a:xfrm>
            <a:off x="3198594" y="3583424"/>
            <a:ext cx="565851" cy="55735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33"/>
          <p:cNvSpPr>
            <a:spLocks noChangeArrowheads="1"/>
          </p:cNvSpPr>
          <p:nvPr/>
        </p:nvSpPr>
        <p:spPr bwMode="auto">
          <a:xfrm>
            <a:off x="3316898" y="3650696"/>
            <a:ext cx="3189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05"/>
          <p:cNvSpPr>
            <a:spLocks noChangeArrowheads="1"/>
          </p:cNvSpPr>
          <p:nvPr/>
        </p:nvSpPr>
        <p:spPr bwMode="auto">
          <a:xfrm>
            <a:off x="1783917" y="3921630"/>
            <a:ext cx="22442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05"/>
          <p:cNvSpPr>
            <a:spLocks noChangeArrowheads="1"/>
          </p:cNvSpPr>
          <p:nvPr/>
        </p:nvSpPr>
        <p:spPr bwMode="auto">
          <a:xfrm>
            <a:off x="1765266" y="4386723"/>
            <a:ext cx="57426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1</a:t>
            </a:r>
            <a:endParaRPr lang="en-US" altLang="en-US" sz="1600" baseline="-25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6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TextBox 19"/>
          <p:cNvSpPr txBox="1"/>
          <p:nvPr/>
        </p:nvSpPr>
        <p:spPr>
          <a:xfrm rot="5400000">
            <a:off x="1801864" y="5087652"/>
            <a:ext cx="3405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Neo Sans Intel"/>
              </a:rPr>
              <a:t>…</a:t>
            </a:r>
            <a:endParaRPr lang="en-US" sz="2000" dirty="0">
              <a:cs typeface="Neo Sans Intel"/>
            </a:endParaRPr>
          </a:p>
        </p:txBody>
      </p:sp>
      <p:sp>
        <p:nvSpPr>
          <p:cNvPr id="21" name="Rectangle 105"/>
          <p:cNvSpPr>
            <a:spLocks noChangeArrowheads="1"/>
          </p:cNvSpPr>
          <p:nvPr/>
        </p:nvSpPr>
        <p:spPr bwMode="auto">
          <a:xfrm>
            <a:off x="1759306" y="5661828"/>
            <a:ext cx="57426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22" name="Rectangle 132"/>
          <p:cNvSpPr>
            <a:spLocks noChangeArrowheads="1"/>
          </p:cNvSpPr>
          <p:nvPr/>
        </p:nvSpPr>
        <p:spPr bwMode="auto">
          <a:xfrm>
            <a:off x="5099994" y="4147688"/>
            <a:ext cx="1773932" cy="4090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133"/>
          <p:cNvSpPr>
            <a:spLocks noChangeArrowheads="1"/>
          </p:cNvSpPr>
          <p:nvPr/>
        </p:nvSpPr>
        <p:spPr bwMode="auto">
          <a:xfrm>
            <a:off x="5143723" y="4169476"/>
            <a:ext cx="16864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Compressed Beamforming/CQI 1</a:t>
            </a:r>
          </a:p>
        </p:txBody>
      </p:sp>
      <p:sp>
        <p:nvSpPr>
          <p:cNvPr id="24" name="Rectangle 132"/>
          <p:cNvSpPr>
            <a:spLocks noChangeArrowheads="1"/>
          </p:cNvSpPr>
          <p:nvPr/>
        </p:nvSpPr>
        <p:spPr bwMode="auto">
          <a:xfrm>
            <a:off x="4201969" y="3572641"/>
            <a:ext cx="442244" cy="55835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86"/>
          <p:cNvSpPr>
            <a:spLocks noChangeArrowheads="1"/>
          </p:cNvSpPr>
          <p:nvPr/>
        </p:nvSpPr>
        <p:spPr bwMode="auto">
          <a:xfrm>
            <a:off x="4214083" y="3651637"/>
            <a:ext cx="4634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Trigger </a:t>
            </a:r>
          </a:p>
        </p:txBody>
      </p:sp>
      <p:sp>
        <p:nvSpPr>
          <p:cNvPr id="26" name="Rectangle 105"/>
          <p:cNvSpPr>
            <a:spLocks noChangeArrowheads="1"/>
          </p:cNvSpPr>
          <p:nvPr/>
        </p:nvSpPr>
        <p:spPr bwMode="auto">
          <a:xfrm>
            <a:off x="3897863" y="4273489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Line 102"/>
          <p:cNvSpPr>
            <a:spLocks noChangeShapeType="1"/>
          </p:cNvSpPr>
          <p:nvPr/>
        </p:nvSpPr>
        <p:spPr bwMode="auto">
          <a:xfrm flipV="1">
            <a:off x="4755332" y="4227431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03"/>
          <p:cNvSpPr>
            <a:spLocks/>
          </p:cNvSpPr>
          <p:nvPr/>
        </p:nvSpPr>
        <p:spPr bwMode="auto">
          <a:xfrm>
            <a:off x="4677543" y="4171325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104"/>
          <p:cNvSpPr>
            <a:spLocks/>
          </p:cNvSpPr>
          <p:nvPr/>
        </p:nvSpPr>
        <p:spPr bwMode="auto">
          <a:xfrm>
            <a:off x="4894713" y="4171325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105"/>
          <p:cNvSpPr>
            <a:spLocks noChangeArrowheads="1"/>
          </p:cNvSpPr>
          <p:nvPr/>
        </p:nvSpPr>
        <p:spPr bwMode="auto">
          <a:xfrm>
            <a:off x="4719453" y="4277370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Line 102"/>
          <p:cNvSpPr>
            <a:spLocks noChangeShapeType="1"/>
          </p:cNvSpPr>
          <p:nvPr/>
        </p:nvSpPr>
        <p:spPr bwMode="auto">
          <a:xfrm flipV="1">
            <a:off x="3901892" y="4242671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03"/>
          <p:cNvSpPr>
            <a:spLocks/>
          </p:cNvSpPr>
          <p:nvPr/>
        </p:nvSpPr>
        <p:spPr bwMode="auto">
          <a:xfrm>
            <a:off x="3824103" y="4186565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104"/>
          <p:cNvSpPr>
            <a:spLocks/>
          </p:cNvSpPr>
          <p:nvPr/>
        </p:nvSpPr>
        <p:spPr bwMode="auto">
          <a:xfrm>
            <a:off x="4037169" y="4184807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132"/>
          <p:cNvSpPr>
            <a:spLocks noChangeArrowheads="1"/>
          </p:cNvSpPr>
          <p:nvPr/>
        </p:nvSpPr>
        <p:spPr bwMode="auto">
          <a:xfrm>
            <a:off x="5099994" y="4549478"/>
            <a:ext cx="1773932" cy="4090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133"/>
          <p:cNvSpPr>
            <a:spLocks noChangeArrowheads="1"/>
          </p:cNvSpPr>
          <p:nvPr/>
        </p:nvSpPr>
        <p:spPr bwMode="auto">
          <a:xfrm>
            <a:off x="5143723" y="4571266"/>
            <a:ext cx="16864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Compressed Beamforming/CQI 2</a:t>
            </a:r>
          </a:p>
        </p:txBody>
      </p:sp>
      <p:sp>
        <p:nvSpPr>
          <p:cNvPr id="36" name="Rectangle 132"/>
          <p:cNvSpPr>
            <a:spLocks noChangeArrowheads="1"/>
          </p:cNvSpPr>
          <p:nvPr/>
        </p:nvSpPr>
        <p:spPr bwMode="auto">
          <a:xfrm>
            <a:off x="5099933" y="4954440"/>
            <a:ext cx="1773932" cy="4499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 dirty="0">
              <a:cs typeface="Neo Sans Intel"/>
            </a:endParaRPr>
          </a:p>
        </p:txBody>
      </p:sp>
      <p:sp>
        <p:nvSpPr>
          <p:cNvPr id="37" name="Rectangle 132"/>
          <p:cNvSpPr>
            <a:spLocks noChangeArrowheads="1"/>
          </p:cNvSpPr>
          <p:nvPr/>
        </p:nvSpPr>
        <p:spPr bwMode="auto">
          <a:xfrm>
            <a:off x="5099933" y="5371683"/>
            <a:ext cx="1773932" cy="4499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133"/>
          <p:cNvSpPr>
            <a:spLocks noChangeArrowheads="1"/>
          </p:cNvSpPr>
          <p:nvPr/>
        </p:nvSpPr>
        <p:spPr bwMode="auto">
          <a:xfrm>
            <a:off x="5143662" y="5395457"/>
            <a:ext cx="16864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Compressed Beamforming/CQI N</a:t>
            </a:r>
          </a:p>
        </p:txBody>
      </p:sp>
      <p:sp>
        <p:nvSpPr>
          <p:cNvPr id="39" name="TextBox 38"/>
          <p:cNvSpPr txBox="1"/>
          <p:nvPr/>
        </p:nvSpPr>
        <p:spPr>
          <a:xfrm rot="5400000">
            <a:off x="5823486" y="5026714"/>
            <a:ext cx="3405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Neo Sans Intel"/>
              </a:rPr>
              <a:t>…</a:t>
            </a:r>
            <a:endParaRPr lang="en-US" sz="2000" dirty="0">
              <a:cs typeface="Neo Sans Intel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3762382" y="3250175"/>
            <a:ext cx="2063" cy="90276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873865" y="3288656"/>
            <a:ext cx="2391" cy="84392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Line 102"/>
          <p:cNvSpPr>
            <a:spLocks noChangeShapeType="1"/>
          </p:cNvSpPr>
          <p:nvPr/>
        </p:nvSpPr>
        <p:spPr bwMode="auto">
          <a:xfrm>
            <a:off x="3847518" y="3333419"/>
            <a:ext cx="550936" cy="0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3"/>
          <p:cNvSpPr>
            <a:spLocks/>
          </p:cNvSpPr>
          <p:nvPr/>
        </p:nvSpPr>
        <p:spPr bwMode="auto">
          <a:xfrm>
            <a:off x="3783941" y="3273910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104"/>
          <p:cNvSpPr>
            <a:spLocks/>
          </p:cNvSpPr>
          <p:nvPr/>
        </p:nvSpPr>
        <p:spPr bwMode="auto">
          <a:xfrm>
            <a:off x="6752616" y="3301260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105"/>
          <p:cNvSpPr>
            <a:spLocks noChangeArrowheads="1"/>
          </p:cNvSpPr>
          <p:nvPr/>
        </p:nvSpPr>
        <p:spPr bwMode="auto">
          <a:xfrm>
            <a:off x="4414888" y="3218226"/>
            <a:ext cx="17368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One or more sequences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Line 102"/>
          <p:cNvSpPr>
            <a:spLocks noChangeShapeType="1"/>
          </p:cNvSpPr>
          <p:nvPr/>
        </p:nvSpPr>
        <p:spPr bwMode="auto">
          <a:xfrm>
            <a:off x="6161245" y="3355039"/>
            <a:ext cx="638601" cy="0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Left Brace 2"/>
          <p:cNvSpPr/>
          <p:nvPr/>
        </p:nvSpPr>
        <p:spPr bwMode="auto">
          <a:xfrm rot="5400000">
            <a:off x="3352805" y="2764347"/>
            <a:ext cx="167052" cy="652101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Left Brace 47"/>
          <p:cNvSpPr/>
          <p:nvPr/>
        </p:nvSpPr>
        <p:spPr bwMode="auto">
          <a:xfrm rot="5400000">
            <a:off x="2526916" y="2828581"/>
            <a:ext cx="161727" cy="53650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Left Brace 48"/>
          <p:cNvSpPr/>
          <p:nvPr/>
        </p:nvSpPr>
        <p:spPr bwMode="auto">
          <a:xfrm rot="5400000">
            <a:off x="5352233" y="1645232"/>
            <a:ext cx="146790" cy="2901255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883037" y="2535287"/>
            <a:ext cx="124880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S</a:t>
            </a:r>
            <a:r>
              <a:rPr lang="en-US" altLang="zh-CN" sz="1300" b="1" i="1" dirty="0"/>
              <a:t>ounding</a:t>
            </a:r>
            <a:endParaRPr lang="en-US" sz="1300" b="1" i="1" dirty="0"/>
          </a:p>
          <a:p>
            <a:pPr algn="ctr"/>
            <a:r>
              <a:rPr lang="en-US" sz="1300" b="1" i="1" dirty="0"/>
              <a:t>A</a:t>
            </a:r>
            <a:r>
              <a:rPr lang="en-US" altLang="zh-CN" sz="1300" b="1" i="1" dirty="0"/>
              <a:t>nnouncement</a:t>
            </a:r>
            <a:endParaRPr lang="en-US" sz="1300" b="1" i="1" dirty="0"/>
          </a:p>
        </p:txBody>
      </p:sp>
      <p:sp>
        <p:nvSpPr>
          <p:cNvPr id="51" name="TextBox 50"/>
          <p:cNvSpPr txBox="1"/>
          <p:nvPr/>
        </p:nvSpPr>
        <p:spPr>
          <a:xfrm>
            <a:off x="2947389" y="2521824"/>
            <a:ext cx="124883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NDP</a:t>
            </a:r>
          </a:p>
          <a:p>
            <a:pPr algn="ctr"/>
            <a:r>
              <a:rPr lang="en-US" sz="1300" b="1" i="1" dirty="0"/>
              <a:t>T</a:t>
            </a:r>
            <a:r>
              <a:rPr lang="en-US" altLang="zh-CN" sz="1300" b="1" i="1" dirty="0"/>
              <a:t>ransmission</a:t>
            </a:r>
            <a:endParaRPr lang="en-US" sz="1300" b="1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4769967" y="2675408"/>
            <a:ext cx="13142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CSI F</a:t>
            </a:r>
            <a:r>
              <a:rPr lang="en-US" altLang="zh-CN" sz="1300" b="1" i="1" dirty="0"/>
              <a:t>eedback</a:t>
            </a:r>
            <a:endParaRPr lang="en-US" sz="1300" b="1" i="1" dirty="0"/>
          </a:p>
        </p:txBody>
      </p:sp>
      <p:sp>
        <p:nvSpPr>
          <p:cNvPr id="53" name="Rectangle 4">
            <a:extLst>
              <a:ext uri="{FF2B5EF4-FFF2-40B4-BE49-F238E27FC236}">
                <a16:creationId xmlns:a16="http://schemas.microsoft.com/office/drawing/2014/main" id="{1F038204-5370-4207-A0C6-70B60AFDE1DE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795494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Several contributions in </a:t>
            </a:r>
            <a:r>
              <a:rPr lang="en-US" b="0" dirty="0" err="1"/>
              <a:t>TGbe</a:t>
            </a:r>
            <a:r>
              <a:rPr lang="en-US" b="0" dirty="0"/>
              <a:t> discussed multi-AP channel sounding [8-10]</a:t>
            </a:r>
          </a:p>
          <a:p>
            <a:pPr algn="just"/>
            <a:r>
              <a:rPr lang="en-US" b="0" dirty="0"/>
              <a:t>In general multi-AP channel sounding with explicit CSI includes three parts:</a:t>
            </a:r>
          </a:p>
          <a:p>
            <a:pPr lvl="1" algn="just"/>
            <a:r>
              <a:rPr lang="en-US" dirty="0"/>
              <a:t>Channel sounding announcement </a:t>
            </a:r>
          </a:p>
          <a:p>
            <a:pPr lvl="1" algn="just"/>
            <a:r>
              <a:rPr lang="en-US" b="0" dirty="0"/>
              <a:t>NDP frames transmission</a:t>
            </a:r>
          </a:p>
          <a:p>
            <a:pPr lvl="1" algn="just"/>
            <a:r>
              <a:rPr lang="en-US" dirty="0"/>
              <a:t>CSI report feedback </a:t>
            </a:r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 algn="just">
              <a:buNone/>
            </a:pPr>
            <a:endParaRPr lang="en-US" b="0" dirty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614576"/>
            <a:ext cx="8229600" cy="1158240"/>
          </a:xfrm>
        </p:spPr>
        <p:txBody>
          <a:bodyPr/>
          <a:lstStyle/>
          <a:p>
            <a:r>
              <a:rPr lang="en-US" dirty="0"/>
              <a:t>Multi-AP Channel Sounding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7FCA38-7907-4729-A097-E02FE4840E7A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3487275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Channel Sounding Announcement</a:t>
            </a:r>
          </a:p>
        </p:txBody>
      </p:sp>
      <p:sp>
        <p:nvSpPr>
          <p:cNvPr id="53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The multi-AP channel sounding can be announced by one or more NDPA frame(s) from master AP and/or slave AP</a:t>
            </a:r>
            <a:endParaRPr lang="en-US" sz="1600" b="0" dirty="0"/>
          </a:p>
          <a:p>
            <a:pPr algn="just"/>
            <a:r>
              <a:rPr lang="en-US" b="0" dirty="0"/>
              <a:t>The sounding announcement frame(s) should include</a:t>
            </a:r>
          </a:p>
          <a:p>
            <a:pPr lvl="1" algn="just"/>
            <a:r>
              <a:rPr lang="en-US" dirty="0"/>
              <a:t>The parameters of the following NDP frame(s)</a:t>
            </a:r>
          </a:p>
          <a:p>
            <a:pPr lvl="1" algn="just"/>
            <a:r>
              <a:rPr lang="en-US" dirty="0"/>
              <a:t>The info of Slave APs that participate in the sounding sequence</a:t>
            </a:r>
          </a:p>
          <a:p>
            <a:pPr lvl="1" algn="just"/>
            <a:r>
              <a:rPr lang="en-US" dirty="0"/>
              <a:t>ID info of STAs that will join this channel sounding (possibly from different BSSs)   </a:t>
            </a:r>
          </a:p>
          <a:p>
            <a:pPr lvl="1" algn="just"/>
            <a:r>
              <a:rPr lang="en-US" dirty="0"/>
              <a:t>STA’s CSI feedback format (quantization, spatial stream number, frequency segment)</a:t>
            </a:r>
          </a:p>
          <a:p>
            <a:pPr marL="0" lvl="1" indent="0" algn="just">
              <a:buNone/>
            </a:pPr>
            <a:endParaRPr lang="en-US" dirty="0"/>
          </a:p>
          <a:p>
            <a:pPr marL="457200" lvl="1" indent="0" algn="just">
              <a:buNone/>
            </a:pPr>
            <a:endParaRPr lang="en-US" sz="1600" b="0" dirty="0"/>
          </a:p>
          <a:p>
            <a:pPr algn="just"/>
            <a:endParaRPr lang="en-US" sz="1600" b="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8DDE45F-DCEA-4CE6-BA89-B457C5493CB4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804844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dirty="0"/>
              <a:t>DP Frame Transmission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885569"/>
            <a:ext cx="8228012" cy="4567767"/>
          </a:xfrm>
        </p:spPr>
        <p:txBody>
          <a:bodyPr/>
          <a:lstStyle/>
          <a:p>
            <a:r>
              <a:rPr lang="en-US" b="0" dirty="0"/>
              <a:t>In CBF, the CSI between AP and OBSS STA is needed for spatial domain interference mitigation </a:t>
            </a:r>
          </a:p>
          <a:p>
            <a:r>
              <a:rPr lang="en-US" b="0" dirty="0"/>
              <a:t>Transmission and reception of the join NDP frame set higher bars for AP and STA </a:t>
            </a:r>
          </a:p>
          <a:p>
            <a:r>
              <a:rPr lang="en-US" b="0" dirty="0"/>
              <a:t>In channel sounding for CBF, NDP frames from multi-AP can be transmitted sequentially for implementation simplicity:</a:t>
            </a:r>
          </a:p>
          <a:p>
            <a:pPr lvl="1" algn="just">
              <a:buSzPct val="80000"/>
              <a:buFont typeface="Times New Roman" panose="02020603050405020304" pitchFamily="18" charset="0"/>
              <a:buChar char="–"/>
            </a:pPr>
            <a:r>
              <a:rPr lang="en-US" dirty="0"/>
              <a:t>Different AP sequentially transmits its own NDP frame</a:t>
            </a:r>
          </a:p>
          <a:p>
            <a:pPr lvl="1" algn="just">
              <a:buSzPct val="80000"/>
              <a:buFont typeface="Times New Roman" panose="02020603050405020304" pitchFamily="18" charset="0"/>
              <a:buChar char="–"/>
            </a:pPr>
            <a:r>
              <a:rPr lang="en-US" dirty="0"/>
              <a:t>Each AP’s PHY NDP frame can be P-matrix multiplexed </a:t>
            </a:r>
          </a:p>
          <a:p>
            <a:pPr lvl="1" algn="just">
              <a:buSzPct val="80000"/>
              <a:buFont typeface="Times New Roman" panose="02020603050405020304" pitchFamily="18" charset="0"/>
              <a:buChar char="–"/>
            </a:pPr>
            <a:r>
              <a:rPr lang="en-US" dirty="0"/>
              <a:t>Reuse legacy channel estimation and CSI report preparation </a:t>
            </a:r>
          </a:p>
          <a:p>
            <a:pPr marL="457200" lvl="1" indent="0">
              <a:buNone/>
            </a:pPr>
            <a:endParaRPr lang="en-US" dirty="0"/>
          </a:p>
          <a:p>
            <a:pPr marL="857250" lvl="2" indent="0">
              <a:buSzPct val="80000"/>
              <a:buNone/>
            </a:pPr>
            <a:endParaRPr lang="en-US" dirty="0"/>
          </a:p>
          <a:p>
            <a:pPr marL="857250" lvl="2" indent="0">
              <a:buSzPct val="80000"/>
              <a:buNone/>
            </a:pPr>
            <a:endParaRPr lang="en-US" sz="1600" dirty="0"/>
          </a:p>
          <a:p>
            <a:pPr marL="857250" lvl="2" indent="0">
              <a:buSzPct val="80000"/>
              <a:buNone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5EE1758-A317-43E5-8B20-9A97C0A9E987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866516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14576"/>
            <a:ext cx="8229600" cy="1158240"/>
          </a:xfrm>
        </p:spPr>
        <p:txBody>
          <a:bodyPr/>
          <a:lstStyle/>
          <a:p>
            <a:r>
              <a:rPr lang="en-US" dirty="0"/>
              <a:t>CSI Report Feedback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885569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CSI report carries CSI info of  NDP listened by STA</a:t>
            </a:r>
          </a:p>
          <a:p>
            <a:pPr lvl="1" algn="just"/>
            <a:r>
              <a:rPr lang="en-US" dirty="0"/>
              <a:t>Compressed b</a:t>
            </a:r>
            <a:r>
              <a:rPr lang="en-US" b="0" dirty="0"/>
              <a:t>eamforming </a:t>
            </a:r>
            <a:r>
              <a:rPr lang="en-US" dirty="0"/>
              <a:t>feedback matrix</a:t>
            </a:r>
            <a:r>
              <a:rPr lang="en-US" b="0" dirty="0"/>
              <a:t>/CQI</a:t>
            </a:r>
          </a:p>
          <a:p>
            <a:pPr lvl="1" algn="just"/>
            <a:r>
              <a:rPr lang="en-US" b="0" dirty="0"/>
              <a:t>Different AP’s CSI info </a:t>
            </a:r>
            <a:r>
              <a:rPr lang="en-US" dirty="0"/>
              <a:t>is</a:t>
            </a:r>
            <a:r>
              <a:rPr lang="en-US" b="0" dirty="0"/>
              <a:t> identified by BSSID/color or other ID </a:t>
            </a:r>
            <a:endParaRPr lang="en-US" dirty="0"/>
          </a:p>
          <a:p>
            <a:pPr algn="just"/>
            <a:r>
              <a:rPr lang="en-US" b="0" dirty="0"/>
              <a:t>Multi-AP can use trigger frame to solicit CSI report for high efficiency</a:t>
            </a:r>
            <a:endParaRPr lang="en-US" altLang="zh-CN" sz="1600" dirty="0"/>
          </a:p>
          <a:p>
            <a:pPr lvl="1" algn="just">
              <a:buFont typeface="Courier New" panose="02070309020205020404" pitchFamily="49" charset="0"/>
              <a:buChar char="–"/>
            </a:pPr>
            <a:r>
              <a:rPr lang="en-US" dirty="0"/>
              <a:t>E</a:t>
            </a:r>
            <a:r>
              <a:rPr lang="en-US" altLang="zh-CN" dirty="0"/>
              <a:t>ach </a:t>
            </a:r>
            <a:r>
              <a:rPr lang="en-US" dirty="0"/>
              <a:t>AP can solicits CSI from STAs in its own BSS or in OBSS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600" dirty="0"/>
              <a:t>The STA that has measured PHY NDP of OBSS AP will respond to the BFRP sen</a:t>
            </a:r>
            <a:r>
              <a:rPr lang="en-US" altLang="zh-CN" sz="1600" dirty="0"/>
              <a:t>t</a:t>
            </a:r>
            <a:r>
              <a:rPr lang="en-US" sz="1600" dirty="0"/>
              <a:t> by the OBSS AP</a:t>
            </a:r>
          </a:p>
          <a:p>
            <a:pPr algn="just"/>
            <a:endParaRPr lang="en-US" sz="1800" dirty="0"/>
          </a:p>
          <a:p>
            <a:pPr lvl="1" algn="just"/>
            <a:endParaRPr lang="en-US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1B3D9FC-9F82-45EA-90E0-66F9424EAC56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712902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ontent Placeholder 2"/>
          <p:cNvSpPr>
            <a:spLocks noGrp="1"/>
          </p:cNvSpPr>
          <p:nvPr>
            <p:ph sz="quarter" idx="13"/>
          </p:nvPr>
        </p:nvSpPr>
        <p:spPr>
          <a:xfrm>
            <a:off x="496094" y="1453521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For CBF-only multi-AP scenario, an example sounding sequence with two APs is:</a:t>
            </a:r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400050" lvl="1" indent="0" algn="just">
              <a:buNone/>
            </a:pPr>
            <a:endParaRPr lang="en-US" sz="1400" b="0" dirty="0"/>
          </a:p>
          <a:p>
            <a:pPr marL="685800" lvl="1" algn="just"/>
            <a:endParaRPr lang="en-US" altLang="en-US" sz="1000" dirty="0">
              <a:solidFill>
                <a:srgbClr val="000000"/>
              </a:solidFill>
              <a:latin typeface="+mj-lt"/>
            </a:endParaRPr>
          </a:p>
          <a:p>
            <a:pPr marL="685800" lvl="1" algn="just"/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Reuse 11ax sounding sequence </a:t>
            </a:r>
          </a:p>
          <a:p>
            <a:pPr marL="685800" lvl="1" algn="just"/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11 </a:t>
            </a:r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to 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1N </a:t>
            </a:r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associate with AP1, 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21 </a:t>
            </a:r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to 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2N </a:t>
            </a:r>
            <a:r>
              <a:rPr lang="en-US" altLang="en-US" sz="1500" dirty="0">
                <a:latin typeface="+mj-lt"/>
              </a:rPr>
              <a:t>associate with AP2</a:t>
            </a:r>
            <a:endParaRPr lang="en-US" sz="1500" dirty="0">
              <a:latin typeface="+mj-lt"/>
            </a:endParaRPr>
          </a:p>
          <a:p>
            <a:pPr marL="685800" lvl="1" algn="just"/>
            <a:r>
              <a:rPr lang="en-US" sz="1500" dirty="0"/>
              <a:t>NDPA1 and NDPA2 includes ID info of STAs in both AP1’s and AP2’s BSS </a:t>
            </a:r>
          </a:p>
          <a:p>
            <a:pPr marL="685800" lvl="1" algn="just"/>
            <a:r>
              <a:rPr lang="en-US" sz="1500" dirty="0"/>
              <a:t>In AP1’s sounding sequence, CSI report includes CSI info for NDP1</a:t>
            </a:r>
          </a:p>
          <a:p>
            <a:pPr marL="685800" lvl="1" algn="just"/>
            <a:r>
              <a:rPr lang="en-US" sz="1500" dirty="0"/>
              <a:t>In AP2’s sounding sequence, CSI report includes CSI info for NDP2</a:t>
            </a:r>
          </a:p>
          <a:p>
            <a:pPr marL="400050" lvl="1" indent="0" algn="just">
              <a:buNone/>
            </a:pPr>
            <a:endParaRPr lang="en-US" sz="1600" dirty="0"/>
          </a:p>
          <a:p>
            <a:pPr marL="685800" lvl="1" algn="just"/>
            <a:endParaRPr lang="en-US" sz="1600" b="0" dirty="0"/>
          </a:p>
          <a:p>
            <a:pPr marL="685800" lvl="1" algn="just"/>
            <a:endParaRPr lang="en-US" sz="1600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 algn="just">
              <a:buNone/>
            </a:pPr>
            <a:r>
              <a:rPr lang="en-US" b="0" dirty="0"/>
              <a:t>      </a:t>
            </a:r>
          </a:p>
          <a:p>
            <a:pPr lvl="1" algn="just"/>
            <a:endParaRPr lang="en-US" sz="1400" dirty="0"/>
          </a:p>
          <a:p>
            <a:pPr lvl="1" algn="just"/>
            <a:endParaRPr lang="en-US" sz="1400" dirty="0"/>
          </a:p>
          <a:p>
            <a:pPr lvl="1" algn="just"/>
            <a:endParaRPr lang="en-US" sz="1400" b="0" dirty="0"/>
          </a:p>
          <a:p>
            <a:pPr lvl="1" algn="just"/>
            <a:endParaRPr lang="en-US" sz="1400" b="0" dirty="0"/>
          </a:p>
          <a:p>
            <a:pPr lvl="1" algn="just"/>
            <a:endParaRPr lang="en-US" sz="1400" dirty="0"/>
          </a:p>
          <a:p>
            <a:pPr lvl="1" algn="just"/>
            <a:endParaRPr lang="en-US" sz="1400" b="0" dirty="0"/>
          </a:p>
          <a:p>
            <a:pPr marL="457200" lvl="1" indent="0" algn="just">
              <a:buNone/>
            </a:pPr>
            <a:endParaRPr lang="en-US" sz="1400" b="0" dirty="0"/>
          </a:p>
          <a:p>
            <a:pPr algn="just"/>
            <a:endParaRPr lang="en-US" sz="18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391700"/>
            <a:ext cx="8229600" cy="11582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Sounding Sequence for CBF  </a:t>
            </a:r>
          </a:p>
        </p:txBody>
      </p:sp>
      <p:sp>
        <p:nvSpPr>
          <p:cNvPr id="5" name="Rectangle 132"/>
          <p:cNvSpPr>
            <a:spLocks noChangeArrowheads="1"/>
          </p:cNvSpPr>
          <p:nvPr/>
        </p:nvSpPr>
        <p:spPr bwMode="auto">
          <a:xfrm>
            <a:off x="8003892" y="3593574"/>
            <a:ext cx="542792" cy="4699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133"/>
          <p:cNvSpPr>
            <a:spLocks noChangeArrowheads="1"/>
          </p:cNvSpPr>
          <p:nvPr/>
        </p:nvSpPr>
        <p:spPr bwMode="auto">
          <a:xfrm>
            <a:off x="8032394" y="3593574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Line 30"/>
          <p:cNvSpPr>
            <a:spLocks noChangeShapeType="1"/>
          </p:cNvSpPr>
          <p:nvPr/>
        </p:nvSpPr>
        <p:spPr bwMode="auto">
          <a:xfrm>
            <a:off x="1779959" y="2683832"/>
            <a:ext cx="6696744" cy="2462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33"/>
          <p:cNvSpPr>
            <a:spLocks noChangeShapeType="1"/>
          </p:cNvSpPr>
          <p:nvPr/>
        </p:nvSpPr>
        <p:spPr bwMode="auto">
          <a:xfrm flipV="1">
            <a:off x="1779959" y="3376907"/>
            <a:ext cx="6754445" cy="37541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90"/>
          <p:cNvSpPr>
            <a:spLocks noChangeShapeType="1"/>
          </p:cNvSpPr>
          <p:nvPr/>
        </p:nvSpPr>
        <p:spPr bwMode="auto">
          <a:xfrm>
            <a:off x="1779959" y="4042677"/>
            <a:ext cx="6847929" cy="27743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93"/>
          <p:cNvSpPr>
            <a:spLocks noChangeShapeType="1"/>
          </p:cNvSpPr>
          <p:nvPr/>
        </p:nvSpPr>
        <p:spPr bwMode="auto">
          <a:xfrm>
            <a:off x="1779959" y="4756674"/>
            <a:ext cx="6847929" cy="1220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2"/>
          <p:cNvSpPr>
            <a:spLocks noChangeShapeType="1"/>
          </p:cNvSpPr>
          <p:nvPr/>
        </p:nvSpPr>
        <p:spPr bwMode="auto">
          <a:xfrm flipV="1">
            <a:off x="2730924" y="2751512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3"/>
          <p:cNvSpPr>
            <a:spLocks/>
          </p:cNvSpPr>
          <p:nvPr/>
        </p:nvSpPr>
        <p:spPr bwMode="auto">
          <a:xfrm>
            <a:off x="2653135" y="2695406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04"/>
          <p:cNvSpPr>
            <a:spLocks/>
          </p:cNvSpPr>
          <p:nvPr/>
        </p:nvSpPr>
        <p:spPr bwMode="auto">
          <a:xfrm>
            <a:off x="2852230" y="2695406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05"/>
          <p:cNvSpPr>
            <a:spLocks noChangeArrowheads="1"/>
          </p:cNvSpPr>
          <p:nvPr/>
        </p:nvSpPr>
        <p:spPr bwMode="auto">
          <a:xfrm>
            <a:off x="2695045" y="2801451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32"/>
          <p:cNvSpPr>
            <a:spLocks noChangeArrowheads="1"/>
          </p:cNvSpPr>
          <p:nvPr/>
        </p:nvSpPr>
        <p:spPr bwMode="auto">
          <a:xfrm>
            <a:off x="2963820" y="2239855"/>
            <a:ext cx="431267" cy="4471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33"/>
          <p:cNvSpPr>
            <a:spLocks noChangeArrowheads="1"/>
          </p:cNvSpPr>
          <p:nvPr/>
        </p:nvSpPr>
        <p:spPr bwMode="auto">
          <a:xfrm>
            <a:off x="2963437" y="2367200"/>
            <a:ext cx="43922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05"/>
          <p:cNvSpPr>
            <a:spLocks noChangeArrowheads="1"/>
          </p:cNvSpPr>
          <p:nvPr/>
        </p:nvSpPr>
        <p:spPr bwMode="auto">
          <a:xfrm>
            <a:off x="714553" y="2565484"/>
            <a:ext cx="97712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  Master: AP1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05"/>
          <p:cNvSpPr>
            <a:spLocks noChangeArrowheads="1"/>
          </p:cNvSpPr>
          <p:nvPr/>
        </p:nvSpPr>
        <p:spPr bwMode="auto">
          <a:xfrm>
            <a:off x="915863" y="3236534"/>
            <a:ext cx="7535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Slave: AP2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Rectangle 105"/>
          <p:cNvSpPr>
            <a:spLocks noChangeArrowheads="1"/>
          </p:cNvSpPr>
          <p:nvPr/>
        </p:nvSpPr>
        <p:spPr bwMode="auto">
          <a:xfrm>
            <a:off x="1347911" y="3605535"/>
            <a:ext cx="49520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11</a:t>
            </a:r>
            <a:endParaRPr lang="en-US" altLang="en-US" sz="1600" baseline="-25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1N</a:t>
            </a:r>
            <a:endParaRPr kumimoji="0" lang="en-US" altLang="en-US" sz="16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Line 102"/>
          <p:cNvSpPr>
            <a:spLocks noChangeShapeType="1"/>
          </p:cNvSpPr>
          <p:nvPr/>
        </p:nvSpPr>
        <p:spPr bwMode="auto">
          <a:xfrm flipV="1">
            <a:off x="6097876" y="3463312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3"/>
          <p:cNvSpPr>
            <a:spLocks/>
          </p:cNvSpPr>
          <p:nvPr/>
        </p:nvSpPr>
        <p:spPr bwMode="auto">
          <a:xfrm>
            <a:off x="6020087" y="3407206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04"/>
          <p:cNvSpPr>
            <a:spLocks/>
          </p:cNvSpPr>
          <p:nvPr/>
        </p:nvSpPr>
        <p:spPr bwMode="auto">
          <a:xfrm>
            <a:off x="6237257" y="3407206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105"/>
          <p:cNvSpPr>
            <a:spLocks noChangeArrowheads="1"/>
          </p:cNvSpPr>
          <p:nvPr/>
        </p:nvSpPr>
        <p:spPr bwMode="auto">
          <a:xfrm>
            <a:off x="6063973" y="3532366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32"/>
          <p:cNvSpPr>
            <a:spLocks noChangeArrowheads="1"/>
          </p:cNvSpPr>
          <p:nvPr/>
        </p:nvSpPr>
        <p:spPr bwMode="auto">
          <a:xfrm>
            <a:off x="5345846" y="2943464"/>
            <a:ext cx="693764" cy="44197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86"/>
          <p:cNvSpPr>
            <a:spLocks noChangeArrowheads="1"/>
          </p:cNvSpPr>
          <p:nvPr/>
        </p:nvSpPr>
        <p:spPr bwMode="auto">
          <a:xfrm>
            <a:off x="5350239" y="3041396"/>
            <a:ext cx="7137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NDPA2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8" name="Rectangle 132"/>
          <p:cNvSpPr>
            <a:spLocks noChangeArrowheads="1"/>
          </p:cNvSpPr>
          <p:nvPr/>
        </p:nvSpPr>
        <p:spPr bwMode="auto">
          <a:xfrm>
            <a:off x="6306382" y="2944837"/>
            <a:ext cx="463150" cy="43952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33"/>
          <p:cNvSpPr>
            <a:spLocks noChangeArrowheads="1"/>
          </p:cNvSpPr>
          <p:nvPr/>
        </p:nvSpPr>
        <p:spPr bwMode="auto">
          <a:xfrm>
            <a:off x="6317550" y="3066712"/>
            <a:ext cx="43922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105"/>
          <p:cNvSpPr>
            <a:spLocks noChangeArrowheads="1"/>
          </p:cNvSpPr>
          <p:nvPr/>
        </p:nvSpPr>
        <p:spPr bwMode="auto">
          <a:xfrm>
            <a:off x="1370546" y="4397623"/>
            <a:ext cx="43024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21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2N</a:t>
            </a:r>
            <a:endParaRPr kumimoji="0" lang="en-US" altLang="en-US" sz="1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5" name="Rectangle 132"/>
          <p:cNvSpPr>
            <a:spLocks noChangeArrowheads="1"/>
          </p:cNvSpPr>
          <p:nvPr/>
        </p:nvSpPr>
        <p:spPr bwMode="auto">
          <a:xfrm>
            <a:off x="7127714" y="2937837"/>
            <a:ext cx="544400" cy="448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86"/>
          <p:cNvSpPr>
            <a:spLocks noChangeArrowheads="1"/>
          </p:cNvSpPr>
          <p:nvPr/>
        </p:nvSpPr>
        <p:spPr bwMode="auto">
          <a:xfrm>
            <a:off x="7175473" y="2980737"/>
            <a:ext cx="4634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Trigger </a:t>
            </a:r>
          </a:p>
        </p:txBody>
      </p:sp>
      <p:sp>
        <p:nvSpPr>
          <p:cNvPr id="41" name="Line 102"/>
          <p:cNvSpPr>
            <a:spLocks noChangeShapeType="1"/>
          </p:cNvSpPr>
          <p:nvPr/>
        </p:nvSpPr>
        <p:spPr bwMode="auto">
          <a:xfrm flipV="1">
            <a:off x="7761763" y="3462910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103"/>
          <p:cNvSpPr>
            <a:spLocks/>
          </p:cNvSpPr>
          <p:nvPr/>
        </p:nvSpPr>
        <p:spPr bwMode="auto">
          <a:xfrm>
            <a:off x="7683974" y="3406804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4"/>
          <p:cNvSpPr>
            <a:spLocks/>
          </p:cNvSpPr>
          <p:nvPr/>
        </p:nvSpPr>
        <p:spPr bwMode="auto">
          <a:xfrm>
            <a:off x="7901144" y="3406804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105"/>
          <p:cNvSpPr>
            <a:spLocks noChangeArrowheads="1"/>
          </p:cNvSpPr>
          <p:nvPr/>
        </p:nvSpPr>
        <p:spPr bwMode="auto">
          <a:xfrm>
            <a:off x="7725884" y="3512849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32"/>
          <p:cNvSpPr>
            <a:spLocks noChangeArrowheads="1"/>
          </p:cNvSpPr>
          <p:nvPr/>
        </p:nvSpPr>
        <p:spPr bwMode="auto">
          <a:xfrm>
            <a:off x="4452417" y="3571359"/>
            <a:ext cx="542792" cy="474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133"/>
          <p:cNvSpPr>
            <a:spLocks noChangeArrowheads="1"/>
          </p:cNvSpPr>
          <p:nvPr/>
        </p:nvSpPr>
        <p:spPr bwMode="auto">
          <a:xfrm>
            <a:off x="4486536" y="3575468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32"/>
          <p:cNvSpPr>
            <a:spLocks noChangeArrowheads="1"/>
          </p:cNvSpPr>
          <p:nvPr/>
        </p:nvSpPr>
        <p:spPr bwMode="auto">
          <a:xfrm>
            <a:off x="8005919" y="4287683"/>
            <a:ext cx="542792" cy="4699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133"/>
          <p:cNvSpPr>
            <a:spLocks noChangeArrowheads="1"/>
          </p:cNvSpPr>
          <p:nvPr/>
        </p:nvSpPr>
        <p:spPr bwMode="auto">
          <a:xfrm>
            <a:off x="8040038" y="4295998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132"/>
          <p:cNvSpPr>
            <a:spLocks noChangeArrowheads="1"/>
          </p:cNvSpPr>
          <p:nvPr/>
        </p:nvSpPr>
        <p:spPr bwMode="auto">
          <a:xfrm>
            <a:off x="3662581" y="2270938"/>
            <a:ext cx="442244" cy="418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86"/>
          <p:cNvSpPr>
            <a:spLocks noChangeArrowheads="1"/>
          </p:cNvSpPr>
          <p:nvPr/>
        </p:nvSpPr>
        <p:spPr bwMode="auto">
          <a:xfrm>
            <a:off x="3673738" y="2293555"/>
            <a:ext cx="4281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Trigger</a:t>
            </a: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5" name="Line 102"/>
          <p:cNvSpPr>
            <a:spLocks noChangeShapeType="1"/>
          </p:cNvSpPr>
          <p:nvPr/>
        </p:nvSpPr>
        <p:spPr bwMode="auto">
          <a:xfrm flipV="1">
            <a:off x="4206815" y="2763350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103"/>
          <p:cNvSpPr>
            <a:spLocks/>
          </p:cNvSpPr>
          <p:nvPr/>
        </p:nvSpPr>
        <p:spPr bwMode="auto">
          <a:xfrm>
            <a:off x="4129026" y="2707244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104"/>
          <p:cNvSpPr>
            <a:spLocks/>
          </p:cNvSpPr>
          <p:nvPr/>
        </p:nvSpPr>
        <p:spPr bwMode="auto">
          <a:xfrm>
            <a:off x="4346196" y="2707244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105"/>
          <p:cNvSpPr>
            <a:spLocks noChangeArrowheads="1"/>
          </p:cNvSpPr>
          <p:nvPr/>
        </p:nvSpPr>
        <p:spPr bwMode="auto">
          <a:xfrm>
            <a:off x="4170936" y="2813289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9" name="Straight Arrow Connector 58"/>
          <p:cNvCxnSpPr>
            <a:cxnSpLocks/>
          </p:cNvCxnSpPr>
          <p:nvPr/>
        </p:nvCxnSpPr>
        <p:spPr>
          <a:xfrm>
            <a:off x="3029013" y="2695406"/>
            <a:ext cx="0" cy="1354515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cxnSpLocks/>
          </p:cNvCxnSpPr>
          <p:nvPr/>
        </p:nvCxnSpPr>
        <p:spPr>
          <a:xfrm flipH="1">
            <a:off x="3245036" y="2680234"/>
            <a:ext cx="16973" cy="2064833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cxnSpLocks/>
          </p:cNvCxnSpPr>
          <p:nvPr/>
        </p:nvCxnSpPr>
        <p:spPr>
          <a:xfrm>
            <a:off x="6389858" y="3384302"/>
            <a:ext cx="0" cy="705782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cxnSpLocks/>
          </p:cNvCxnSpPr>
          <p:nvPr/>
        </p:nvCxnSpPr>
        <p:spPr>
          <a:xfrm>
            <a:off x="6592656" y="3406804"/>
            <a:ext cx="0" cy="1361323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cxnSpLocks/>
          </p:cNvCxnSpPr>
          <p:nvPr/>
        </p:nvCxnSpPr>
        <p:spPr>
          <a:xfrm flipH="1" flipV="1">
            <a:off x="4612571" y="2676702"/>
            <a:ext cx="1" cy="916008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cxnSpLocks/>
          </p:cNvCxnSpPr>
          <p:nvPr/>
        </p:nvCxnSpPr>
        <p:spPr>
          <a:xfrm flipV="1">
            <a:off x="8357321" y="3350069"/>
            <a:ext cx="8178" cy="891577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cxnSpLocks/>
          </p:cNvCxnSpPr>
          <p:nvPr/>
        </p:nvCxnSpPr>
        <p:spPr>
          <a:xfrm flipV="1">
            <a:off x="8180476" y="3350069"/>
            <a:ext cx="0" cy="221290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Line 102"/>
          <p:cNvSpPr>
            <a:spLocks noChangeShapeType="1"/>
          </p:cNvSpPr>
          <p:nvPr/>
        </p:nvSpPr>
        <p:spPr bwMode="auto">
          <a:xfrm flipV="1">
            <a:off x="6844713" y="3440408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103"/>
          <p:cNvSpPr>
            <a:spLocks/>
          </p:cNvSpPr>
          <p:nvPr/>
        </p:nvSpPr>
        <p:spPr bwMode="auto">
          <a:xfrm>
            <a:off x="6766924" y="3384302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104"/>
          <p:cNvSpPr>
            <a:spLocks/>
          </p:cNvSpPr>
          <p:nvPr/>
        </p:nvSpPr>
        <p:spPr bwMode="auto">
          <a:xfrm>
            <a:off x="6974453" y="3384302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105"/>
          <p:cNvSpPr>
            <a:spLocks noChangeArrowheads="1"/>
          </p:cNvSpPr>
          <p:nvPr/>
        </p:nvSpPr>
        <p:spPr bwMode="auto">
          <a:xfrm>
            <a:off x="6808834" y="3490347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 rot="5400000">
            <a:off x="1403542" y="3695474"/>
            <a:ext cx="340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Neo Sans Intel"/>
              </a:rPr>
              <a:t>…</a:t>
            </a:r>
            <a:endParaRPr lang="en-US" sz="1800" dirty="0">
              <a:cs typeface="Neo Sans Intel"/>
            </a:endParaRPr>
          </a:p>
        </p:txBody>
      </p:sp>
      <p:sp>
        <p:nvSpPr>
          <p:cNvPr id="79" name="TextBox 78"/>
          <p:cNvSpPr txBox="1"/>
          <p:nvPr/>
        </p:nvSpPr>
        <p:spPr>
          <a:xfrm rot="5400000">
            <a:off x="1403542" y="4525499"/>
            <a:ext cx="340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Neo Sans Intel"/>
              </a:rPr>
              <a:t>…</a:t>
            </a:r>
            <a:endParaRPr lang="en-US" sz="1800" dirty="0">
              <a:cs typeface="Neo Sans Intel"/>
            </a:endParaRPr>
          </a:p>
        </p:txBody>
      </p:sp>
      <p:sp>
        <p:nvSpPr>
          <p:cNvPr id="80" name="Rectangle 132"/>
          <p:cNvSpPr>
            <a:spLocks noChangeArrowheads="1"/>
          </p:cNvSpPr>
          <p:nvPr/>
        </p:nvSpPr>
        <p:spPr bwMode="auto">
          <a:xfrm>
            <a:off x="4452417" y="4283574"/>
            <a:ext cx="542792" cy="474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Rectangle 133"/>
          <p:cNvSpPr>
            <a:spLocks noChangeArrowheads="1"/>
          </p:cNvSpPr>
          <p:nvPr/>
        </p:nvSpPr>
        <p:spPr bwMode="auto">
          <a:xfrm>
            <a:off x="4486536" y="4295998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2" name="Straight Arrow Connector 81"/>
          <p:cNvCxnSpPr>
            <a:cxnSpLocks/>
          </p:cNvCxnSpPr>
          <p:nvPr/>
        </p:nvCxnSpPr>
        <p:spPr>
          <a:xfrm flipV="1">
            <a:off x="4856579" y="2680300"/>
            <a:ext cx="0" cy="1588817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Rectangle 132"/>
          <p:cNvSpPr>
            <a:spLocks noChangeArrowheads="1"/>
          </p:cNvSpPr>
          <p:nvPr/>
        </p:nvSpPr>
        <p:spPr bwMode="auto">
          <a:xfrm>
            <a:off x="1923975" y="2204864"/>
            <a:ext cx="785796" cy="4754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86"/>
          <p:cNvSpPr>
            <a:spLocks noChangeArrowheads="1"/>
          </p:cNvSpPr>
          <p:nvPr/>
        </p:nvSpPr>
        <p:spPr bwMode="auto">
          <a:xfrm>
            <a:off x="2045581" y="2349460"/>
            <a:ext cx="5013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NDPA1</a:t>
            </a:r>
            <a:endParaRPr kumimoji="0" lang="en-US" altLang="zh-CN" sz="11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6" name="Line 102"/>
          <p:cNvSpPr>
            <a:spLocks noChangeShapeType="1"/>
          </p:cNvSpPr>
          <p:nvPr/>
        </p:nvSpPr>
        <p:spPr bwMode="auto">
          <a:xfrm flipV="1">
            <a:off x="3425716" y="2767815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03"/>
          <p:cNvSpPr>
            <a:spLocks/>
          </p:cNvSpPr>
          <p:nvPr/>
        </p:nvSpPr>
        <p:spPr bwMode="auto">
          <a:xfrm>
            <a:off x="3347927" y="2711709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104"/>
          <p:cNvSpPr>
            <a:spLocks/>
          </p:cNvSpPr>
          <p:nvPr/>
        </p:nvSpPr>
        <p:spPr bwMode="auto">
          <a:xfrm>
            <a:off x="3565097" y="2711709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105"/>
          <p:cNvSpPr>
            <a:spLocks noChangeArrowheads="1"/>
          </p:cNvSpPr>
          <p:nvPr/>
        </p:nvSpPr>
        <p:spPr bwMode="auto">
          <a:xfrm>
            <a:off x="3389837" y="2817754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4">
            <a:extLst>
              <a:ext uri="{FF2B5EF4-FFF2-40B4-BE49-F238E27FC236}">
                <a16:creationId xmlns:a16="http://schemas.microsoft.com/office/drawing/2014/main" id="{33A13D27-8C26-44C3-B889-84559B42D535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16981300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3B0AC2D6-C328-43EE-8553-7A3A52AEAF9E}" vid="{3D3BE63C-03DC-4BC6-8270-6C5C58F729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248354</TotalTime>
  <Words>1069</Words>
  <Application>Microsoft Office PowerPoint</Application>
  <PresentationFormat>On-screen Show (4:3)</PresentationFormat>
  <Paragraphs>256</Paragraphs>
  <Slides>14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Times New Roman</vt:lpstr>
      <vt:lpstr>Theme1</vt:lpstr>
      <vt:lpstr>Document</vt:lpstr>
      <vt:lpstr>Channel Sounding for Multi-AP CBF</vt:lpstr>
      <vt:lpstr>Introduction  </vt:lpstr>
      <vt:lpstr>Recap: Passed Motion for Multi-AP Sounding</vt:lpstr>
      <vt:lpstr>Recap: 11ax Sounding Sequence</vt:lpstr>
      <vt:lpstr>Multi-AP Channel Sounding </vt:lpstr>
      <vt:lpstr>Channel Sounding Announcement</vt:lpstr>
      <vt:lpstr>NDP Frame Transmission</vt:lpstr>
      <vt:lpstr>CSI Report Feedback  </vt:lpstr>
      <vt:lpstr>Sounding Sequence for CBF  </vt:lpstr>
      <vt:lpstr>Conclusions</vt:lpstr>
      <vt:lpstr>Reference </vt:lpstr>
      <vt:lpstr>SP#1</vt:lpstr>
      <vt:lpstr>SP#2</vt:lpstr>
      <vt:lpstr>SP#3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Feng1 Jiang</cp:lastModifiedBy>
  <cp:revision>3133</cp:revision>
  <cp:lastPrinted>2017-04-25T02:33:57Z</cp:lastPrinted>
  <dcterms:created xsi:type="dcterms:W3CDTF">2009-11-13T19:11:16Z</dcterms:created>
  <dcterms:modified xsi:type="dcterms:W3CDTF">2020-01-12T05:41:25Z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f7b12791-b285-4f3b-8073-6d7ed88a0320</vt:lpwstr>
  </property>
  <property fmtid="{D5CDD505-2E9C-101B-9397-08002B2CF9AE}" pid="4" name="CTP_BU">
    <vt:lpwstr>NA</vt:lpwstr>
  </property>
  <property fmtid="{D5CDD505-2E9C-101B-9397-08002B2CF9AE}" pid="5" name="CTP_TimeStamp">
    <vt:lpwstr>2020-01-12 05:41:25Z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