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272" r:id="rId3"/>
    <p:sldId id="407" r:id="rId4"/>
    <p:sldId id="412" r:id="rId5"/>
    <p:sldId id="413" r:id="rId6"/>
    <p:sldId id="414" r:id="rId7"/>
    <p:sldId id="415" r:id="rId8"/>
    <p:sldId id="416" r:id="rId9"/>
    <p:sldId id="41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milton, Mark" initials="HM" lastIdx="1" clrIdx="0">
    <p:extLst>
      <p:ext uri="{19B8F6BF-5375-455C-9EA6-DF929625EA0E}">
        <p15:presenceInfo xmlns:p15="http://schemas.microsoft.com/office/powerpoint/2012/main" userId="Hamilton, Mar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273" autoAdjust="0"/>
    <p:restoredTop sz="98505" autoAdjust="0"/>
  </p:normalViewPr>
  <p:slideViewPr>
    <p:cSldViewPr>
      <p:cViewPr varScale="1">
        <p:scale>
          <a:sx n="120" d="100"/>
          <a:sy n="120" d="100"/>
        </p:scale>
        <p:origin x="120" y="46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8" d="100"/>
          <a:sy n="58" d="100"/>
        </p:scale>
        <p:origin x="1332" y="84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802.11-09/0840r0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David Bagby, Calypso Ventures, Inc.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10B05505-DE9A-4AC7-A6A3-ED730399AA6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143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608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43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802.11-09/0840r0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July 2009</a:t>
            </a:r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David Bagby, Calypso Ventures, Inc.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altLang="en-US" dirty="0"/>
              <a:t>Page </a:t>
            </a:r>
            <a:fld id="{3A7FECFB-0B9F-42CC-9CB1-ECDE5E0B8DC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34824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3321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3322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802.11-09/0840r0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1638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David Bagby, Calypso Ventures, Inc.</a:t>
            </a:r>
          </a:p>
        </p:txBody>
      </p:sp>
      <p:sp>
        <p:nvSpPr>
          <p:cNvPr id="163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99E07E9-C59C-4A08-BC99-C5CF3A83BF24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  <p:sp>
        <p:nvSpPr>
          <p:cNvPr id="163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802.11-08/1455r0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Jan 2009</a:t>
            </a:r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David Bagby, Calypso Ventures, Inc.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09366153-B9B8-4CE2-AE11-2A3E0E8D7D37}" type="slidenum">
              <a:rPr lang="en-US" altLang="en-US" smtClean="0"/>
              <a:pPr>
                <a:spcBef>
                  <a:spcPct val="0"/>
                </a:spcBef>
              </a:pPr>
              <a:t>2</a:t>
            </a:fld>
            <a:endParaRPr lang="en-US" altLang="en-US" dirty="0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50" rIns="95250"/>
          <a:lstStyle/>
          <a:p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802.11-09/0840r0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David Bagby, Calypso Ventures, Inc.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91FF941E-7F59-41A6-BE87-2E9CFC46BF89}" type="slidenum">
              <a:rPr lang="en-US" altLang="en-US" smtClean="0"/>
              <a:pPr>
                <a:spcBef>
                  <a:spcPct val="0"/>
                </a:spcBef>
              </a:pPr>
              <a:t>3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28292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802.11-09/0840r0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David Bagby, Calypso Ventures, Inc.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91FF941E-7F59-41A6-BE87-2E9CFC46BF89}" type="slidenum">
              <a:rPr lang="en-US" altLang="en-US" smtClean="0"/>
              <a:pPr>
                <a:spcBef>
                  <a:spcPct val="0"/>
                </a:spcBef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0033044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802.11-09/0840r0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David Bagby, Calypso Ventures, Inc.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91FF941E-7F59-41A6-BE87-2E9CFC46BF89}" type="slidenum">
              <a:rPr lang="en-US" altLang="en-US" smtClean="0"/>
              <a:pPr>
                <a:spcBef>
                  <a:spcPct val="0"/>
                </a:spcBef>
              </a:pPr>
              <a:t>5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2957227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802.11-09/0840r0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David Bagby, Calypso Ventures, Inc.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91FF941E-7F59-41A6-BE87-2E9CFC46BF89}" type="slidenum">
              <a:rPr lang="en-US" altLang="en-US" smtClean="0"/>
              <a:pPr>
                <a:spcBef>
                  <a:spcPct val="0"/>
                </a:spcBef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256948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802.11-09/0840r0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David Bagby, Calypso Ventures, Inc.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91FF941E-7F59-41A6-BE87-2E9CFC46BF89}" type="slidenum">
              <a:rPr lang="en-US" altLang="en-US" smtClean="0"/>
              <a:pPr>
                <a:spcBef>
                  <a:spcPct val="0"/>
                </a:spcBef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31274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802.11-09/0840r0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David Bagby, Calypso Ventures, Inc.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91FF941E-7F59-41A6-BE87-2E9CFC46BF89}" type="slidenum">
              <a:rPr lang="en-US" altLang="en-US" smtClean="0"/>
              <a:pPr>
                <a:spcBef>
                  <a:spcPct val="0"/>
                </a:spcBef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8941563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24580" name="Header Placeholder 3"/>
          <p:cNvSpPr>
            <a:spLocks noGrp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doc.: IEEE 802.11-09/0840r0</a:t>
            </a:r>
          </a:p>
        </p:txBody>
      </p:sp>
      <p:sp>
        <p:nvSpPr>
          <p:cNvPr id="24581" name="Date Placeholder 4"/>
          <p:cNvSpPr>
            <a:spLocks noGrp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 dirty="0"/>
              <a:t>July 2009</a:t>
            </a:r>
          </a:p>
        </p:txBody>
      </p:sp>
      <p:sp>
        <p:nvSpPr>
          <p:cNvPr id="24582" name="Footer Placeholder 5"/>
          <p:cNvSpPr>
            <a:spLocks noGrp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 dirty="0"/>
              <a:t>David Bagby, Calypso Ventures, Inc.</a:t>
            </a:r>
          </a:p>
        </p:txBody>
      </p:sp>
      <p:sp>
        <p:nvSpPr>
          <p:cNvPr id="24583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91FF941E-7F59-41A6-BE87-2E9CFC46BF89}" type="slidenum">
              <a:rPr lang="en-US" altLang="en-US" smtClean="0"/>
              <a:pPr>
                <a:spcBef>
                  <a:spcPct val="0"/>
                </a:spcBef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41294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A5E6FCC0-65DE-4E5B-9B99-F63A027066A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A05AE9D-67FC-45FA-9DF9-8E47B6C22666}"/>
              </a:ext>
            </a:extLst>
          </p:cNvPr>
          <p:cNvSpPr>
            <a:spLocks noGrp="1"/>
          </p:cNvSpPr>
          <p:nvPr>
            <p:ph sz="quarter" idx="12"/>
          </p:nvPr>
        </p:nvSpPr>
        <p:spPr>
          <a:xfrm>
            <a:off x="1143000" y="533400"/>
            <a:ext cx="914400" cy="9144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00385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9121D33C-56E8-4214-A79E-6A77218AABD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19539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7ED1D26F-38D5-48DA-A46A-2F15EE61059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01076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FA0271B8-AD49-43D9-840E-60973D55453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09434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67A2F1DC-ED76-4084-83A0-DDFC6477A0E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27981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EB643AF0-3F47-4E90-97B4-48AB897F943A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837358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Mark Hamilton, Polycom, Inc.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2E1E8502-BD9A-4B40-8E70-37E5EB2A779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50376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3C733E5-256C-43C9-90B7-08C86BDACB9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36827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Mark Hamilton, Polycom, Inc.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E004D3B8-2803-48B6-808D-C8C7AC16D9F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7641131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CA7509DE-EC26-4BA7-8EF7-6BA2E22E6E3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5014369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 sz="quarter" idx="10"/>
          </p:nvPr>
        </p:nvSpPr>
        <p:spPr>
          <a:xfrm>
            <a:off x="6423025" y="6475413"/>
            <a:ext cx="2120900" cy="1841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Mark Hamilton, Polycom, Inc.</a:t>
            </a:r>
          </a:p>
        </p:txBody>
      </p:sp>
      <p:sp>
        <p:nvSpPr>
          <p:cNvPr id="6" name="Slide Number Placeholder 5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4364038" y="6475413"/>
            <a:ext cx="492125" cy="1841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Slide </a:t>
            </a:r>
            <a:fld id="{DA74B62C-C6FC-4CCA-AF72-DD4542866AC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62674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</a:p>
        </p:txBody>
      </p:sp>
      <p:sp>
        <p:nvSpPr>
          <p:cNvPr id="1028" name="Rectangle 7"/>
          <p:cNvSpPr>
            <a:spLocks noChangeArrowheads="1"/>
          </p:cNvSpPr>
          <p:nvPr/>
        </p:nvSpPr>
        <p:spPr bwMode="auto">
          <a:xfrm>
            <a:off x="685800" y="332601"/>
            <a:ext cx="134011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marL="0" lvl="4">
              <a:defRPr/>
            </a:pPr>
            <a:r>
              <a:rPr lang="en-US" altLang="en-US" sz="1800" b="1" dirty="0"/>
              <a:t>January 2020</a:t>
            </a:r>
          </a:p>
        </p:txBody>
      </p:sp>
      <p:sp>
        <p:nvSpPr>
          <p:cNvPr id="1029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0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altLang="en-US" dirty="0"/>
              <a:t>Submission</a:t>
            </a:r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047070" y="332601"/>
            <a:ext cx="3398430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802.11-20/0120r0</a:t>
            </a:r>
          </a:p>
        </p:txBody>
      </p:sp>
      <p:sp>
        <p:nvSpPr>
          <p:cNvPr id="1032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7"/>
          <p:cNvSpPr>
            <a:spLocks noChangeArrowheads="1"/>
          </p:cNvSpPr>
          <p:nvPr userDrawn="1"/>
        </p:nvSpPr>
        <p:spPr bwMode="auto">
          <a:xfrm>
            <a:off x="5747714" y="6476484"/>
            <a:ext cx="2854949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US" altLang="en-US" dirty="0"/>
              <a:t>Mark Hamilton, Ruckus/CommScope</a:t>
            </a:r>
          </a:p>
        </p:txBody>
      </p:sp>
      <p:sp>
        <p:nvSpPr>
          <p:cNvPr id="1034" name="Rectangle 7"/>
          <p:cNvSpPr>
            <a:spLocks noChangeArrowheads="1"/>
          </p:cNvSpPr>
          <p:nvPr userDrawn="1"/>
        </p:nvSpPr>
        <p:spPr bwMode="auto">
          <a:xfrm>
            <a:off x="4376738" y="6477000"/>
            <a:ext cx="534987" cy="184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lvl="4" algn="ctr">
              <a:defRPr/>
            </a:pPr>
            <a:r>
              <a:rPr lang="en-US" altLang="en-US" dirty="0"/>
              <a:t>Slide </a:t>
            </a:r>
            <a:fld id="{1291753C-873D-4DFB-819C-A0C0C7B7499E}" type="slidenum">
              <a:rPr lang="en-US" altLang="en-US" smtClean="0"/>
              <a:pPr marL="0" lvl="4" algn="ctr"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102" r:id="rId1"/>
    <p:sldLayoutId id="2147486103" r:id="rId2"/>
    <p:sldLayoutId id="2147486104" r:id="rId3"/>
    <p:sldLayoutId id="2147486105" r:id="rId4"/>
    <p:sldLayoutId id="2147486106" r:id="rId5"/>
    <p:sldLayoutId id="2147486107" r:id="rId6"/>
    <p:sldLayoutId id="2147486108" r:id="rId7"/>
    <p:sldLayoutId id="2147486109" r:id="rId8"/>
    <p:sldLayoutId id="2147486110" r:id="rId9"/>
    <p:sldLayoutId id="2147486111" r:id="rId10"/>
    <p:sldLayoutId id="214748611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9/11-19-1442-09-0rcm-rcm-tig-draft-report-outline.odt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19/11-19-1027-01-0rcm-do-not-fear-random-macs.pptx" TargetMode="External"/><Relationship Id="rId3" Type="http://schemas.openxmlformats.org/officeDocument/2006/relationships/hyperlink" Target="https://mentor.ieee.org/802.11/dcn/19/11-19-1442-09-0rcm-rcm-tig-draft-report-outline.odt" TargetMode="External"/><Relationship Id="rId7" Type="http://schemas.openxmlformats.org/officeDocument/2006/relationships/hyperlink" Target="https://mentor.ieee.org/802.11/dcn/19/11-19-0884-00-0rcm-temporary-addresses.pptx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19/11-19-0851-00-0rcm-p802-1cq-mac-address-assignment-requirements.pptx" TargetMode="External"/><Relationship Id="rId11" Type="http://schemas.openxmlformats.org/officeDocument/2006/relationships/hyperlink" Target="https://mentor.ieee.org/802.11/dcn/19/11-19-1320-00-0rcm-assignment-of-temporary-addresses.pptx" TargetMode="External"/><Relationship Id="rId5" Type="http://schemas.openxmlformats.org/officeDocument/2006/relationships/hyperlink" Target="https://mentor.ieee.org/802.11/dcn/18/11-18-1988-02-0arc-proposed-response-to-liaison-from-wba-on-mac-address-randomization-impcats.docx" TargetMode="External"/><Relationship Id="rId10" Type="http://schemas.openxmlformats.org/officeDocument/2006/relationships/hyperlink" Target="https://mentor.ieee.org/802.11/dcn/19/11-19-1314-02-0rcm-privacy-protection-in-wi-fi-analytics-systems.pptx" TargetMode="External"/><Relationship Id="rId4" Type="http://schemas.openxmlformats.org/officeDocument/2006/relationships/hyperlink" Target="https://mentor.ieee.org/802.11/dcn/18/11-18-1579-01-0000-2018-09-liaison-from-wba-re-mac-randomization-impacts.docx" TargetMode="External"/><Relationship Id="rId9" Type="http://schemas.openxmlformats.org/officeDocument/2006/relationships/hyperlink" Target="https://mentor.ieee.org/802.11/dcn/19/11-19-1313-02-0rcm-pitfalls-with-address-randomization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altLang="en-US" dirty="0"/>
              <a:t>RCM Summary and Way Forward</a:t>
            </a:r>
          </a:p>
        </p:txBody>
      </p:sp>
      <p:sp>
        <p:nvSpPr>
          <p:cNvPr id="1536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en-US" sz="2000" dirty="0"/>
              <a:t>Date:</a:t>
            </a:r>
            <a:r>
              <a:rPr lang="en-US" altLang="en-US" sz="2000" b="0" dirty="0"/>
              <a:t> 2020-01-14</a:t>
            </a:r>
          </a:p>
        </p:txBody>
      </p:sp>
      <p:graphicFrame>
        <p:nvGraphicFramePr>
          <p:cNvPr id="1536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00794606"/>
              </p:ext>
            </p:extLst>
          </p:nvPr>
        </p:nvGraphicFramePr>
        <p:xfrm>
          <a:off x="525463" y="2305050"/>
          <a:ext cx="7899400" cy="2879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50" name="Document" r:id="rId4" imgW="8619847" imgH="3137708" progId="Word.Document.8">
                  <p:embed/>
                </p:oleObj>
              </mc:Choice>
              <mc:Fallback>
                <p:oleObj name="Document" r:id="rId4" imgW="8619847" imgH="3137708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5463" y="2305050"/>
                        <a:ext cx="7899400" cy="2879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365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2000" dirty="0"/>
              <a:t>Authors:</a:t>
            </a:r>
            <a:endParaRPr lang="en-US" altLang="en-US" sz="2000" b="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Abstract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dirty="0"/>
              <a:t>Summary of report from RCM TIG and discussion of way forward from RCM ad hoc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RCM TIG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7238"/>
            <a:ext cx="7772400" cy="4114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800" dirty="0"/>
              <a:t>Background:</a:t>
            </a:r>
          </a:p>
          <a:p>
            <a:pPr eaLnBrk="1" hangingPunct="1"/>
            <a:r>
              <a:rPr lang="en-US" altLang="en-US" dirty="0"/>
              <a:t>The Randomization or (relatively) frequent Changing of a device’s MAC address (“RCM”) is becoming prevalent, primarily for purposes of privacy for the user.</a:t>
            </a:r>
          </a:p>
          <a:p>
            <a:pPr eaLnBrk="1" hangingPunct="1"/>
            <a:r>
              <a:rPr lang="en-US" altLang="en-US" dirty="0"/>
              <a:t>This lack of a clear-text, permanent, and unique device identifier has repercussions on 802.11 network operation, and other services.</a:t>
            </a:r>
          </a:p>
          <a:p>
            <a:pPr eaLnBrk="1" hangingPunct="1"/>
            <a:r>
              <a:rPr lang="en-US" altLang="en-US" dirty="0"/>
              <a:t>The RCM TIG was formed to investigate and recommend next steps in response.</a:t>
            </a:r>
          </a:p>
          <a:p>
            <a:pPr eaLnBrk="1" hangingPunct="1"/>
            <a:r>
              <a:rPr lang="en-US" altLang="en-US" dirty="0"/>
              <a:t>Output report is here: </a:t>
            </a:r>
            <a:r>
              <a:rPr lang="en-US" altLang="en-US" dirty="0">
                <a:hlinkClick r:id="rId3"/>
              </a:rPr>
              <a:t>11-19/1442r9</a:t>
            </a:r>
            <a:r>
              <a:rPr lang="en-US" alt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8364877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RCM TIG Report Summary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76400"/>
            <a:ext cx="7772400" cy="46482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dirty="0"/>
              <a:t>TIG findings:</a:t>
            </a:r>
          </a:p>
          <a:p>
            <a:pPr eaLnBrk="1" hangingPunct="1"/>
            <a:r>
              <a:rPr lang="en-US" altLang="en-US" sz="2000" dirty="0"/>
              <a:t>11 example use cases (see next slide) were identified, where RCM could have impacts on existing systems.</a:t>
            </a:r>
          </a:p>
          <a:p>
            <a:pPr eaLnBrk="1" hangingPunct="1"/>
            <a:r>
              <a:rPr lang="en-US" altLang="en-US" sz="2000" dirty="0"/>
              <a:t>Many of the impacts from RCM are on “upper-layer” protocols and systems, arguably beyond the 802.11 (or 802) scope.  A liaison was sent to WBA (from ARC, prior to RCM TIG) outlining these concerns: (11-18/1988).</a:t>
            </a:r>
          </a:p>
          <a:p>
            <a:pPr eaLnBrk="1" hangingPunct="1"/>
            <a:r>
              <a:rPr lang="en-US" altLang="en-US" sz="2000" dirty="0"/>
              <a:t>Remedial methods to mitigate the impacts of RCM were identified and reviewed.</a:t>
            </a:r>
          </a:p>
          <a:p>
            <a:pPr eaLnBrk="1" hangingPunct="1"/>
            <a:r>
              <a:rPr lang="en-US" altLang="en-US" sz="2000" dirty="0"/>
              <a:t>Recommendations (summarized):</a:t>
            </a:r>
          </a:p>
          <a:p>
            <a:pPr lvl="1" eaLnBrk="1" hangingPunct="1"/>
            <a:r>
              <a:rPr lang="en-US" altLang="en-US" sz="1600" dirty="0"/>
              <a:t>Future work is needed in 802.11, resulting in an amendment to the Standard implementing some of the mitigation strategies that are within 802.11 scope.</a:t>
            </a:r>
          </a:p>
          <a:p>
            <a:pPr lvl="1" eaLnBrk="1" hangingPunct="1"/>
            <a:r>
              <a:rPr lang="en-US" altLang="en-US" sz="1600" dirty="0"/>
              <a:t>There is also clear demand for broader work on privacy issues relating to 802.11 technologies, that could be explored by a more broadly scoped TIG.</a:t>
            </a:r>
          </a:p>
        </p:txBody>
      </p:sp>
    </p:spTree>
    <p:extLst>
      <p:ext uri="{BB962C8B-B14F-4D97-AF65-F5344CB8AC3E}">
        <p14:creationId xmlns:p14="http://schemas.microsoft.com/office/powerpoint/2010/main" val="40345065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RCM TIG Report Use Cases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Initial infrastructure network connection steering</a:t>
            </a:r>
          </a:p>
          <a:p>
            <a:pPr eaLnBrk="1" hangingPunct="1"/>
            <a:r>
              <a:rPr lang="en-US" altLang="en-US" sz="2000" dirty="0"/>
              <a:t>Access control and arrival detection in a home environment</a:t>
            </a:r>
          </a:p>
          <a:p>
            <a:pPr eaLnBrk="1" hangingPunct="1"/>
            <a:r>
              <a:rPr lang="en-US" altLang="en-US" sz="2000" dirty="0"/>
              <a:t>Airport security queue measurement</a:t>
            </a:r>
          </a:p>
          <a:p>
            <a:pPr eaLnBrk="1" hangingPunct="1"/>
            <a:r>
              <a:rPr lang="en-US" altLang="en-US" sz="2000" dirty="0"/>
              <a:t>Grocery store customer flow analysis</a:t>
            </a:r>
          </a:p>
          <a:p>
            <a:pPr eaLnBrk="1" hangingPunct="1"/>
            <a:r>
              <a:rPr lang="en-US" altLang="en-US" sz="2000" dirty="0"/>
              <a:t>Grocery store frequent shopper notifications</a:t>
            </a:r>
          </a:p>
          <a:p>
            <a:pPr eaLnBrk="1" hangingPunct="1"/>
            <a:r>
              <a:rPr lang="en-US" altLang="en-US" sz="2000" dirty="0"/>
              <a:t>Infrastructure (home or enterprise) with different SSIDs per band</a:t>
            </a:r>
          </a:p>
          <a:p>
            <a:pPr eaLnBrk="1" hangingPunct="1"/>
            <a:r>
              <a:rPr lang="en-US" altLang="en-US" sz="2000" dirty="0"/>
              <a:t>Infrastructure (home or enterprise): probes use RCM, even with associated SSID</a:t>
            </a:r>
          </a:p>
          <a:p>
            <a:pPr eaLnBrk="1" hangingPunct="1"/>
            <a:r>
              <a:rPr lang="en-US" altLang="en-US" sz="2000" dirty="0"/>
              <a:t>Rogue detection in infrastructure networks</a:t>
            </a:r>
          </a:p>
          <a:p>
            <a:pPr eaLnBrk="1" hangingPunct="1"/>
            <a:r>
              <a:rPr lang="en-US" altLang="en-US" sz="2000" dirty="0"/>
              <a:t>Customer support and troubleshooting</a:t>
            </a:r>
          </a:p>
          <a:p>
            <a:pPr eaLnBrk="1" hangingPunct="1"/>
            <a:r>
              <a:rPr lang="en-US" altLang="en-US" sz="2000" dirty="0"/>
              <a:t>Residential wireless gateway with Hotspot</a:t>
            </a:r>
          </a:p>
          <a:p>
            <a:pPr eaLnBrk="1" hangingPunct="1"/>
            <a:r>
              <a:rPr lang="en-US" altLang="en-US" sz="2000" dirty="0"/>
              <a:t>Pervasive surveillance</a:t>
            </a:r>
          </a:p>
        </p:txBody>
      </p:sp>
    </p:spTree>
    <p:extLst>
      <p:ext uri="{BB962C8B-B14F-4D97-AF65-F5344CB8AC3E}">
        <p14:creationId xmlns:p14="http://schemas.microsoft.com/office/powerpoint/2010/main" val="5369713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RCM ad hoc plan - 1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000" dirty="0"/>
              <a:t>The RCM ad hoc met Tuesday EVE, and proposes the following ways forward:</a:t>
            </a:r>
          </a:p>
          <a:p>
            <a:pPr eaLnBrk="1" hangingPunct="1"/>
            <a:r>
              <a:rPr lang="en-US" altLang="en-US" sz="2000" dirty="0"/>
              <a:t>For environments where non-AP STAs use random/changing MAC addresses, develop text to improve the STA’s user experience for use cases such as:</a:t>
            </a:r>
          </a:p>
          <a:p>
            <a:pPr lvl="1" eaLnBrk="1" hangingPunct="1"/>
            <a:r>
              <a:rPr lang="en-US" altLang="en-US" sz="1600" dirty="0"/>
              <a:t>Initial Infrastructure Connection Steering </a:t>
            </a:r>
          </a:p>
          <a:p>
            <a:pPr lvl="1" eaLnBrk="1" hangingPunct="1"/>
            <a:r>
              <a:rPr lang="en-US" altLang="en-US" sz="1600" dirty="0"/>
              <a:t>Customer Support and Troubleshooting </a:t>
            </a:r>
          </a:p>
          <a:p>
            <a:pPr lvl="1" eaLnBrk="1" hangingPunct="1"/>
            <a:r>
              <a:rPr lang="en-US" altLang="en-US" sz="1600" dirty="0"/>
              <a:t>Arrival detection in a home environment, or other trusted environment</a:t>
            </a:r>
          </a:p>
          <a:p>
            <a:pPr eaLnBrk="1" hangingPunct="1"/>
            <a:r>
              <a:rPr lang="en-US" altLang="en-US" sz="2000" dirty="0"/>
              <a:t>This might include recommendations and/or normative text</a:t>
            </a:r>
          </a:p>
          <a:p>
            <a:pPr eaLnBrk="1" hangingPunct="1"/>
            <a:r>
              <a:rPr lang="en-US" altLang="en-US" sz="2000" dirty="0"/>
              <a:t>Potential venue:</a:t>
            </a:r>
          </a:p>
          <a:p>
            <a:pPr lvl="1" eaLnBrk="1" hangingPunct="1"/>
            <a:r>
              <a:rPr lang="en-US" altLang="en-US" sz="1600" dirty="0"/>
              <a:t>Study Group?</a:t>
            </a:r>
          </a:p>
          <a:p>
            <a:pPr lvl="1" eaLnBrk="1" hangingPunct="1"/>
            <a:r>
              <a:rPr lang="en-US" altLang="en-US" sz="1600" dirty="0"/>
              <a:t>“Assignment” for an existing TG? (</a:t>
            </a:r>
            <a:r>
              <a:rPr lang="en-US" altLang="en-US" sz="1600" dirty="0" err="1"/>
              <a:t>REVmd</a:t>
            </a:r>
            <a:r>
              <a:rPr lang="en-US" altLang="en-US" sz="1600" dirty="0"/>
              <a:t>?)</a:t>
            </a:r>
          </a:p>
        </p:txBody>
      </p:sp>
    </p:spTree>
    <p:extLst>
      <p:ext uri="{BB962C8B-B14F-4D97-AF65-F5344CB8AC3E}">
        <p14:creationId xmlns:p14="http://schemas.microsoft.com/office/powerpoint/2010/main" val="31724864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RCM ad hoc plan - 2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sz="2000" dirty="0"/>
              <a:t>The RCM ad hoc met Tuesday EVE, and proposes the following ways forward (</a:t>
            </a:r>
            <a:r>
              <a:rPr lang="en-US" altLang="en-US" sz="2000" dirty="0" err="1"/>
              <a:t>con’t</a:t>
            </a:r>
            <a:r>
              <a:rPr lang="en-US" altLang="en-US" sz="2000" dirty="0"/>
              <a:t>):</a:t>
            </a:r>
          </a:p>
          <a:p>
            <a:pPr eaLnBrk="1" hangingPunct="1"/>
            <a:r>
              <a:rPr lang="en-US" altLang="en-US" sz="2000" dirty="0"/>
              <a:t>Separately, form a new TIG for broader work on privacy issues relating to 802.11</a:t>
            </a:r>
          </a:p>
          <a:p>
            <a:pPr lvl="1" eaLnBrk="1" hangingPunct="1"/>
            <a:r>
              <a:rPr lang="en-US" altLang="en-US" sz="1600" dirty="0"/>
              <a:t>See presentations on last slide, etc.</a:t>
            </a:r>
          </a:p>
        </p:txBody>
      </p:sp>
    </p:spTree>
    <p:extLst>
      <p:ext uri="{BB962C8B-B14F-4D97-AF65-F5344CB8AC3E}">
        <p14:creationId xmlns:p14="http://schemas.microsoft.com/office/powerpoint/2010/main" val="4304807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RCM ways forward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eaLnBrk="1" hangingPunct="1"/>
            <a:r>
              <a:rPr lang="en-US" altLang="en-US" dirty="0"/>
              <a:t>The RCM ad hoc will meet again Thursday AM1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Intention is to draft specific recommended actions for the 802.11 WG, to be discussed and motioned on Friday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Interested individuals, please join us, or let Mark (or others) know your thoughts</a:t>
            </a:r>
          </a:p>
          <a:p>
            <a:pPr eaLnBrk="1" hangingPunct="1"/>
            <a:endParaRPr lang="en-US" altLang="en-US" dirty="0"/>
          </a:p>
          <a:p>
            <a:pPr eaLnBrk="1" hangingPunct="1"/>
            <a:r>
              <a:rPr lang="en-US" altLang="en-US" dirty="0"/>
              <a:t>Think about the way forward, in preparation for Friday’s discussion and motion</a:t>
            </a:r>
          </a:p>
          <a:p>
            <a:pPr marL="0" indent="0" eaLnBrk="1" hangingPunct="1">
              <a:buNone/>
            </a:pPr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8391030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/>
              <a:t>Background documents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altLang="en-US" sz="2000" dirty="0"/>
              <a:t>RCM TIG report: </a:t>
            </a:r>
            <a:r>
              <a:rPr lang="en-US" altLang="en-US" sz="2000" dirty="0">
                <a:hlinkClick r:id="rId3"/>
              </a:rPr>
              <a:t>11-19/1442r9</a:t>
            </a:r>
            <a:r>
              <a:rPr lang="en-US" altLang="en-US" sz="2000" dirty="0"/>
              <a:t> </a:t>
            </a:r>
          </a:p>
          <a:p>
            <a:pPr eaLnBrk="1" hangingPunct="1"/>
            <a:r>
              <a:rPr lang="en-US" altLang="en-US" sz="2000" dirty="0"/>
              <a:t>WBA Liaison on MAC randomization impacts:</a:t>
            </a:r>
          </a:p>
          <a:p>
            <a:pPr lvl="1" eaLnBrk="1" hangingPunct="1"/>
            <a:r>
              <a:rPr lang="en-US" altLang="en-US" sz="1800" dirty="0"/>
              <a:t>Liaison from WBA: </a:t>
            </a:r>
            <a:r>
              <a:rPr lang="en-US" altLang="en-US" sz="1800" dirty="0">
                <a:hlinkClick r:id="rId4"/>
              </a:rPr>
              <a:t>11-18/1579r1</a:t>
            </a:r>
            <a:r>
              <a:rPr lang="en-US" altLang="en-US" sz="1800" dirty="0"/>
              <a:t> </a:t>
            </a:r>
          </a:p>
          <a:p>
            <a:pPr lvl="1" eaLnBrk="1" hangingPunct="1"/>
            <a:r>
              <a:rPr lang="en-US" altLang="en-US" sz="1800" dirty="0"/>
              <a:t>Response from 802.11 (drafted in ARC): </a:t>
            </a:r>
            <a:r>
              <a:rPr lang="en-US" altLang="en-US" sz="1800" dirty="0">
                <a:hlinkClick r:id="rId5"/>
              </a:rPr>
              <a:t>11-18/1988r2</a:t>
            </a:r>
            <a:r>
              <a:rPr lang="en-US" altLang="en-US" sz="1800" dirty="0"/>
              <a:t> </a:t>
            </a:r>
          </a:p>
          <a:p>
            <a:pPr eaLnBrk="1" hangingPunct="1"/>
            <a:r>
              <a:rPr lang="en-US" altLang="en-US" sz="2000" dirty="0"/>
              <a:t>Other inputs to RCM TIG:</a:t>
            </a:r>
          </a:p>
          <a:p>
            <a:pPr lvl="1" eaLnBrk="1" hangingPunct="1"/>
            <a:r>
              <a:rPr lang="en-US" altLang="en-US" sz="1600" dirty="0">
                <a:hlinkClick r:id="rId6"/>
              </a:rPr>
              <a:t>11-19-0588-02-0rcm-summary-of-discussions-on-randomized-and-changing-mac-addresses-2014-2019.odt</a:t>
            </a:r>
          </a:p>
          <a:p>
            <a:pPr lvl="1" eaLnBrk="1" hangingPunct="1"/>
            <a:r>
              <a:rPr lang="en-US" altLang="en-US" sz="1600" dirty="0">
                <a:hlinkClick r:id="rId6"/>
              </a:rPr>
              <a:t>11-19-0851-00-0rcm-p802-1cq-mac-address-assignment-requirements.pptx</a:t>
            </a:r>
            <a:r>
              <a:rPr lang="en-US" altLang="en-US" sz="1600" dirty="0"/>
              <a:t> </a:t>
            </a:r>
          </a:p>
          <a:p>
            <a:pPr lvl="1" eaLnBrk="1" hangingPunct="1"/>
            <a:r>
              <a:rPr lang="en-US" altLang="en-US" sz="1600" dirty="0">
                <a:hlinkClick r:id="rId7"/>
              </a:rPr>
              <a:t>11-19-0884-00-0rcm-temporary-addresses.pptx</a:t>
            </a:r>
            <a:endParaRPr lang="en-US" altLang="en-US" sz="1600" dirty="0"/>
          </a:p>
          <a:p>
            <a:pPr lvl="1" eaLnBrk="1" hangingPunct="1"/>
            <a:r>
              <a:rPr lang="en-US" altLang="en-US" sz="1600" dirty="0">
                <a:hlinkClick r:id="rId8"/>
              </a:rPr>
              <a:t>11-19-1027-01-0rcm-do-not-fear-random-macs.pptx</a:t>
            </a:r>
            <a:endParaRPr lang="en-US" altLang="en-US" sz="1600" dirty="0"/>
          </a:p>
          <a:p>
            <a:pPr lvl="1" eaLnBrk="1" hangingPunct="1"/>
            <a:r>
              <a:rPr lang="en-US" altLang="en-US" sz="1600" dirty="0">
                <a:hlinkClick r:id="rId9"/>
              </a:rPr>
              <a:t>11-19-1313-02-0rcm-pitfalls-with-address-randomization.pptx</a:t>
            </a:r>
            <a:endParaRPr lang="en-US" altLang="en-US" sz="1600" dirty="0"/>
          </a:p>
          <a:p>
            <a:pPr lvl="1" eaLnBrk="1" hangingPunct="1"/>
            <a:r>
              <a:rPr lang="en-US" altLang="en-US" sz="1600" dirty="0">
                <a:hlinkClick r:id="rId10"/>
              </a:rPr>
              <a:t>11-19-1314-02-0rcm-privacy-protection-in-wi-fi-analytics-systems.pptx</a:t>
            </a:r>
            <a:endParaRPr lang="en-US" altLang="en-US" sz="1600" dirty="0"/>
          </a:p>
          <a:p>
            <a:pPr lvl="1" eaLnBrk="1" hangingPunct="1"/>
            <a:r>
              <a:rPr lang="en-US" altLang="en-US" sz="1600" dirty="0">
                <a:hlinkClick r:id="rId11"/>
              </a:rPr>
              <a:t>11-19-1320-00-0rcm-assignment-of-temporary-addresses.pptx</a:t>
            </a:r>
            <a:endParaRPr lang="en-US" altLang="en-US" sz="1600" dirty="0"/>
          </a:p>
          <a:p>
            <a:pPr lvl="1" eaLnBrk="1" hangingPunct="1"/>
            <a:endParaRPr lang="en-US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79249694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77109</TotalTime>
  <Words>719</Words>
  <Application>Microsoft Office PowerPoint</Application>
  <PresentationFormat>On-screen Show (4:3)</PresentationFormat>
  <Paragraphs>102</Paragraphs>
  <Slides>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Times New Roman</vt:lpstr>
      <vt:lpstr>802-11-Submission</vt:lpstr>
      <vt:lpstr>Document</vt:lpstr>
      <vt:lpstr>RCM Summary and Way Forward</vt:lpstr>
      <vt:lpstr>Abstract</vt:lpstr>
      <vt:lpstr>RCM TIG</vt:lpstr>
      <vt:lpstr>RCM TIG Report Summary</vt:lpstr>
      <vt:lpstr>RCM TIG Report Use Cases</vt:lpstr>
      <vt:lpstr>RCM ad hoc plan - 1</vt:lpstr>
      <vt:lpstr>RCM ad hoc plan - 2</vt:lpstr>
      <vt:lpstr>RCM ways forward</vt:lpstr>
      <vt:lpstr>Background documents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ARC-agenda-minutes-november-2012</dc:title>
  <dc:creator>Mark Hamilton</dc:creator>
  <cp:lastModifiedBy>Hamilton, Mark</cp:lastModifiedBy>
  <cp:revision>848</cp:revision>
  <cp:lastPrinted>1998-02-10T13:28:06Z</cp:lastPrinted>
  <dcterms:created xsi:type="dcterms:W3CDTF">2009-07-15T16:38:20Z</dcterms:created>
  <dcterms:modified xsi:type="dcterms:W3CDTF">2020-01-15T05:36:04Z</dcterms:modified>
</cp:coreProperties>
</file>