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407" r:id="rId4"/>
    <p:sldId id="412" r:id="rId5"/>
    <p:sldId id="413" r:id="rId6"/>
    <p:sldId id="414" r:id="rId7"/>
    <p:sldId id="415" r:id="rId8"/>
    <p:sldId id="416" r:id="rId9"/>
    <p:sldId id="41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3" autoAdjust="0"/>
    <p:restoredTop sz="98505" autoAdjust="0"/>
  </p:normalViewPr>
  <p:slideViewPr>
    <p:cSldViewPr>
      <p:cViewPr varScale="1">
        <p:scale>
          <a:sx n="120" d="100"/>
          <a:sy n="120" d="100"/>
        </p:scale>
        <p:origin x="120" y="4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1332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82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3304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572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694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127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9415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129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January 2020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802.11-20/0120r0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747714" y="6476484"/>
            <a:ext cx="28549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442-09-0rcm-rcm-tig-draft-report-outline.od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9/11-19-1027-01-0rcm-do-not-fear-random-macs.pptx" TargetMode="External"/><Relationship Id="rId3" Type="http://schemas.openxmlformats.org/officeDocument/2006/relationships/hyperlink" Target="https://mentor.ieee.org/802.11/dcn/19/11-19-1442-09-0rcm-rcm-tig-draft-report-outline.odt" TargetMode="External"/><Relationship Id="rId7" Type="http://schemas.openxmlformats.org/officeDocument/2006/relationships/hyperlink" Target="https://mentor.ieee.org/802.11/dcn/19/11-19-0884-00-0rcm-temporary-addresses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851-00-0rcm-p802-1cq-mac-address-assignment-requirements.pptx" TargetMode="External"/><Relationship Id="rId11" Type="http://schemas.openxmlformats.org/officeDocument/2006/relationships/hyperlink" Target="https://mentor.ieee.org/802.11/dcn/19/11-19-1320-00-0rcm-assignment-of-temporary-addresses.pptx" TargetMode="External"/><Relationship Id="rId5" Type="http://schemas.openxmlformats.org/officeDocument/2006/relationships/hyperlink" Target="https://mentor.ieee.org/802.11/dcn/18/11-18-1988-02-0arc-proposed-response-to-liaison-from-wba-on-mac-address-randomization-impcats.docx" TargetMode="External"/><Relationship Id="rId10" Type="http://schemas.openxmlformats.org/officeDocument/2006/relationships/hyperlink" Target="https://mentor.ieee.org/802.11/dcn/19/11-19-1314-02-0rcm-privacy-protection-in-wi-fi-analytics-systems.pptx" TargetMode="External"/><Relationship Id="rId4" Type="http://schemas.openxmlformats.org/officeDocument/2006/relationships/hyperlink" Target="https://mentor.ieee.org/802.11/dcn/18/11-18-1579-01-0000-2018-09-liaison-from-wba-re-mac-randomization-impacts.docx" TargetMode="External"/><Relationship Id="rId9" Type="http://schemas.openxmlformats.org/officeDocument/2006/relationships/hyperlink" Target="https://mentor.ieee.org/802.11/dcn/19/11-19-1313-02-0rcm-pitfalls-with-address-randomiz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RCM Summary and Way Forward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2020-01-14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794606"/>
              </p:ext>
            </p:extLst>
          </p:nvPr>
        </p:nvGraphicFramePr>
        <p:xfrm>
          <a:off x="525463" y="2305050"/>
          <a:ext cx="78994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47" name="Document" r:id="rId4" imgW="8619847" imgH="3137708" progId="Word.Document.8">
                  <p:embed/>
                </p:oleObj>
              </mc:Choice>
              <mc:Fallback>
                <p:oleObj name="Document" r:id="rId4" imgW="8619847" imgH="31377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305050"/>
                        <a:ext cx="78994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/>
              <a:t>Summary of report from RCM TIG and discussion of way forward from RCM ad hoc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TIG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7238"/>
            <a:ext cx="77724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Background:</a:t>
            </a:r>
          </a:p>
          <a:p>
            <a:pPr eaLnBrk="1" hangingPunct="1"/>
            <a:r>
              <a:rPr lang="en-US" altLang="en-US" dirty="0"/>
              <a:t>The Randomization or (relatively) frequent Changing of a device’s MAC address (“RCM”) is becoming prevalent, primarily for purposes of privacy for the user.</a:t>
            </a:r>
          </a:p>
          <a:p>
            <a:pPr eaLnBrk="1" hangingPunct="1"/>
            <a:r>
              <a:rPr lang="en-US" altLang="en-US" dirty="0"/>
              <a:t>This lack of a clear-text, permanent, and unique device identifier has repercussions on 802.11 network operation, and other services.</a:t>
            </a:r>
          </a:p>
          <a:p>
            <a:pPr eaLnBrk="1" hangingPunct="1"/>
            <a:r>
              <a:rPr lang="en-US" altLang="en-US" dirty="0"/>
              <a:t>The RCM TIG was formed to investigate and recommend next steps in response.</a:t>
            </a:r>
          </a:p>
          <a:p>
            <a:pPr eaLnBrk="1" hangingPunct="1"/>
            <a:r>
              <a:rPr lang="en-US" altLang="en-US" dirty="0"/>
              <a:t>Output report is here: </a:t>
            </a:r>
            <a:r>
              <a:rPr lang="en-US" altLang="en-US" dirty="0">
                <a:hlinkClick r:id="rId3"/>
              </a:rPr>
              <a:t>11-19/1442r9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648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TIG Report Summary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TIG findings:</a:t>
            </a:r>
          </a:p>
          <a:p>
            <a:pPr eaLnBrk="1" hangingPunct="1"/>
            <a:r>
              <a:rPr lang="en-US" altLang="en-US" sz="2000" dirty="0"/>
              <a:t>11 example use cases (see next slide) were identified, where RCM could have impacts on existing systems.</a:t>
            </a:r>
          </a:p>
          <a:p>
            <a:pPr eaLnBrk="1" hangingPunct="1"/>
            <a:r>
              <a:rPr lang="en-US" altLang="en-US" sz="2000" dirty="0"/>
              <a:t>Many of the impacts from RCM are on “upper-layer” protocols and systems, arguably beyond the 802.11 (or 802) scope.  A liaison was sent to WBA (from ARC, prior to RCM TIG) outlining these concerns: (11-18/1988).</a:t>
            </a:r>
          </a:p>
          <a:p>
            <a:pPr eaLnBrk="1" hangingPunct="1"/>
            <a:r>
              <a:rPr lang="en-US" altLang="en-US" sz="2000" dirty="0"/>
              <a:t>Remedial methods to mitigate the impacts of RCM were identified and reviewed.</a:t>
            </a:r>
          </a:p>
          <a:p>
            <a:pPr eaLnBrk="1" hangingPunct="1"/>
            <a:r>
              <a:rPr lang="en-US" altLang="en-US" sz="2000" dirty="0"/>
              <a:t>Recommendations (summarized):</a:t>
            </a:r>
          </a:p>
          <a:p>
            <a:pPr lvl="1" eaLnBrk="1" hangingPunct="1"/>
            <a:r>
              <a:rPr lang="en-US" altLang="en-US" sz="1600" dirty="0"/>
              <a:t>Future work is needed in 802.11, resulting in an amendment to the Standard implementing some of the mitigation strategies that are within 802.11 scope.</a:t>
            </a:r>
          </a:p>
          <a:p>
            <a:pPr lvl="1" eaLnBrk="1" hangingPunct="1"/>
            <a:r>
              <a:rPr lang="en-US" altLang="en-US" sz="1600" dirty="0"/>
              <a:t>There is also clear demand for broader work on privacy issues relating to 802.11 technologies, that could be explored by a more broadly scoped TIG.</a:t>
            </a:r>
          </a:p>
        </p:txBody>
      </p:sp>
    </p:spTree>
    <p:extLst>
      <p:ext uri="{BB962C8B-B14F-4D97-AF65-F5344CB8AC3E}">
        <p14:creationId xmlns:p14="http://schemas.microsoft.com/office/powerpoint/2010/main" val="403450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TIG Report Use Cases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Initial infrastructure network connection steering</a:t>
            </a:r>
          </a:p>
          <a:p>
            <a:pPr eaLnBrk="1" hangingPunct="1"/>
            <a:r>
              <a:rPr lang="en-US" altLang="en-US" sz="2000" dirty="0"/>
              <a:t>Access control and arrival detection in a home environment</a:t>
            </a:r>
          </a:p>
          <a:p>
            <a:pPr eaLnBrk="1" hangingPunct="1"/>
            <a:r>
              <a:rPr lang="en-US" altLang="en-US" sz="2000" dirty="0"/>
              <a:t>Airport security queue measurement</a:t>
            </a:r>
          </a:p>
          <a:p>
            <a:pPr eaLnBrk="1" hangingPunct="1"/>
            <a:r>
              <a:rPr lang="en-US" altLang="en-US" sz="2000" dirty="0"/>
              <a:t>Grocery store customer flow analysis</a:t>
            </a:r>
          </a:p>
          <a:p>
            <a:pPr eaLnBrk="1" hangingPunct="1"/>
            <a:r>
              <a:rPr lang="en-US" altLang="en-US" sz="2000" dirty="0"/>
              <a:t>Grocery store frequent shopper notifications</a:t>
            </a:r>
          </a:p>
          <a:p>
            <a:pPr eaLnBrk="1" hangingPunct="1"/>
            <a:r>
              <a:rPr lang="en-US" altLang="en-US" sz="2000" dirty="0"/>
              <a:t>Infrastructure (home or enterprise) with different SSIDs per band</a:t>
            </a:r>
          </a:p>
          <a:p>
            <a:pPr eaLnBrk="1" hangingPunct="1"/>
            <a:r>
              <a:rPr lang="en-US" altLang="en-US" sz="2000" dirty="0"/>
              <a:t>Infrastructure (home or enterprise): probes use RCM, even with associated SSID</a:t>
            </a:r>
          </a:p>
          <a:p>
            <a:pPr eaLnBrk="1" hangingPunct="1"/>
            <a:r>
              <a:rPr lang="en-US" altLang="en-US" sz="2000" dirty="0"/>
              <a:t>Rogue detection in infrastructure networks</a:t>
            </a:r>
          </a:p>
          <a:p>
            <a:pPr eaLnBrk="1" hangingPunct="1"/>
            <a:r>
              <a:rPr lang="en-US" altLang="en-US" sz="2000" dirty="0"/>
              <a:t>Customer support and troubleshooting</a:t>
            </a:r>
          </a:p>
          <a:p>
            <a:pPr eaLnBrk="1" hangingPunct="1"/>
            <a:r>
              <a:rPr lang="en-US" altLang="en-US" sz="2000" dirty="0"/>
              <a:t>Residential wireless gateway with Hotspot</a:t>
            </a:r>
          </a:p>
          <a:p>
            <a:pPr eaLnBrk="1" hangingPunct="1"/>
            <a:r>
              <a:rPr lang="en-US" altLang="en-US" sz="2000" dirty="0"/>
              <a:t>Pervasive surveillance</a:t>
            </a:r>
          </a:p>
        </p:txBody>
      </p:sp>
    </p:spTree>
    <p:extLst>
      <p:ext uri="{BB962C8B-B14F-4D97-AF65-F5344CB8AC3E}">
        <p14:creationId xmlns:p14="http://schemas.microsoft.com/office/powerpoint/2010/main" val="5369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ad hoc plan - 1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/>
              <a:t>The RCM ad hoc met Tuesday EVE, and proposes the following ways forward:</a:t>
            </a:r>
          </a:p>
          <a:p>
            <a:pPr eaLnBrk="1" hangingPunct="1"/>
            <a:r>
              <a:rPr lang="en-US" altLang="en-US" sz="2000" dirty="0"/>
              <a:t>Develop amendment text on issues directly affecting the operation of MAC and PHY due to random/changing MAC addresses.  Such as:</a:t>
            </a:r>
          </a:p>
          <a:p>
            <a:pPr lvl="1" eaLnBrk="1" hangingPunct="1"/>
            <a:r>
              <a:rPr lang="en-US" altLang="en-US" sz="1600" dirty="0"/>
              <a:t>Use case on Initial Infrastructure Connection Steering (section 3.1)</a:t>
            </a:r>
          </a:p>
          <a:p>
            <a:pPr lvl="1" eaLnBrk="1" hangingPunct="1"/>
            <a:r>
              <a:rPr lang="en-US" altLang="en-US" sz="1600" dirty="0"/>
              <a:t>Use case on Customer Support and Troubleshooting (section 3.9)</a:t>
            </a:r>
          </a:p>
          <a:p>
            <a:pPr eaLnBrk="1" hangingPunct="1"/>
            <a:r>
              <a:rPr lang="en-US" altLang="en-US" sz="2000" dirty="0"/>
              <a:t>This might include:</a:t>
            </a:r>
          </a:p>
          <a:p>
            <a:pPr lvl="1" eaLnBrk="1" hangingPunct="1"/>
            <a:r>
              <a:rPr lang="en-US" altLang="en-US" sz="1600" dirty="0"/>
              <a:t>Recommendations on MAC address change timing?</a:t>
            </a:r>
          </a:p>
          <a:p>
            <a:pPr lvl="1" eaLnBrk="1" hangingPunct="1"/>
            <a:r>
              <a:rPr lang="en-US" altLang="en-US" sz="1600" dirty="0"/>
              <a:t>Recommendations on SSID assignments (not per-band)?</a:t>
            </a:r>
          </a:p>
          <a:p>
            <a:pPr lvl="1" eaLnBrk="1" hangingPunct="1"/>
            <a:r>
              <a:rPr lang="en-US" altLang="en-US" sz="1600" dirty="0"/>
              <a:t>Other recommendations?</a:t>
            </a:r>
          </a:p>
          <a:p>
            <a:pPr lvl="1" eaLnBrk="1" hangingPunct="1"/>
            <a:r>
              <a:rPr lang="en-US" altLang="en-US" sz="1600" dirty="0"/>
              <a:t>Alternative identifier(s) for device identification by trusted networks?</a:t>
            </a:r>
          </a:p>
          <a:p>
            <a:pPr lvl="1" eaLnBrk="1" hangingPunct="1"/>
            <a:r>
              <a:rPr lang="en-US" altLang="en-US" sz="1600" dirty="0"/>
              <a:t>Other alternative ways to support steering, surveillance, queue/flow analysis, etc.?</a:t>
            </a:r>
          </a:p>
          <a:p>
            <a:pPr lvl="1" eaLnBrk="1" hangingPunct="1"/>
            <a:r>
              <a:rPr lang="en-US" altLang="en-US" sz="1600" dirty="0"/>
              <a:t>Other standardized methods, perhaps to help facilitate other use cases beyond 802.11 scope?</a:t>
            </a:r>
          </a:p>
          <a:p>
            <a:pPr eaLnBrk="1" hangingPunct="1"/>
            <a:r>
              <a:rPr lang="en-US" altLang="en-US" sz="2000" dirty="0"/>
              <a:t>Potential venue:</a:t>
            </a:r>
          </a:p>
          <a:p>
            <a:pPr lvl="1" eaLnBrk="1" hangingPunct="1"/>
            <a:r>
              <a:rPr lang="en-US" altLang="en-US" sz="1600" dirty="0"/>
              <a:t>Study Group?</a:t>
            </a:r>
          </a:p>
          <a:p>
            <a:pPr lvl="1" eaLnBrk="1" hangingPunct="1"/>
            <a:r>
              <a:rPr lang="en-US" altLang="en-US" sz="1600" dirty="0"/>
              <a:t>“Assignment” for an existing TG? (</a:t>
            </a:r>
            <a:r>
              <a:rPr lang="en-US" altLang="en-US" sz="1600" dirty="0" err="1"/>
              <a:t>REVmd</a:t>
            </a:r>
            <a:r>
              <a:rPr lang="en-US" altLang="en-US" sz="1600" dirty="0"/>
              <a:t>?)</a:t>
            </a:r>
          </a:p>
          <a:p>
            <a:pPr lvl="1" eaLnBrk="1" hangingPunct="1"/>
            <a:r>
              <a:rPr lang="en-US" altLang="en-US" sz="1600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317248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ad hoc plan - 2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/>
              <a:t>The RCM ad hoc met Tuesday EVE, and proposes the following ways forward (</a:t>
            </a:r>
            <a:r>
              <a:rPr lang="en-US" altLang="en-US" sz="2000" dirty="0" err="1"/>
              <a:t>con’t</a:t>
            </a:r>
            <a:r>
              <a:rPr lang="en-US" altLang="en-US" sz="2000" dirty="0"/>
              <a:t>):</a:t>
            </a:r>
          </a:p>
          <a:p>
            <a:pPr eaLnBrk="1" hangingPunct="1"/>
            <a:r>
              <a:rPr lang="en-US" altLang="en-US" sz="2000" dirty="0"/>
              <a:t>Separately, form a new TIG for broader work on privacy issues relating to 802.11</a:t>
            </a:r>
          </a:p>
          <a:p>
            <a:pPr lvl="1" eaLnBrk="1" hangingPunct="1"/>
            <a:r>
              <a:rPr lang="en-US" altLang="en-US" sz="1600" dirty="0"/>
              <a:t>See presentations on last slide, etc.</a:t>
            </a:r>
          </a:p>
        </p:txBody>
      </p:sp>
    </p:spTree>
    <p:extLst>
      <p:ext uri="{BB962C8B-B14F-4D97-AF65-F5344CB8AC3E}">
        <p14:creationId xmlns:p14="http://schemas.microsoft.com/office/powerpoint/2010/main" val="430480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ways forward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dirty="0"/>
              <a:t>The RCM ad hoc will meet again Thursday AM1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Intention is to draft specific recommended actions for the 802.11 WG, to be discussed and motioned on Friday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Interested individuals, please join us, or let Mark (or others) know your thoughts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Think about the way forward, in preparation for Friday’s discussion and motion</a:t>
            </a:r>
          </a:p>
          <a:p>
            <a:pPr marL="0" indent="0" eaLnBrk="1" hangingPunct="1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39103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 documents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RCM TIG report: </a:t>
            </a:r>
            <a:r>
              <a:rPr lang="en-US" altLang="en-US" sz="2000" dirty="0">
                <a:hlinkClick r:id="rId3"/>
              </a:rPr>
              <a:t>11-19/1442r9</a:t>
            </a:r>
            <a:r>
              <a:rPr lang="en-US" altLang="en-US" sz="2000" dirty="0"/>
              <a:t> </a:t>
            </a:r>
          </a:p>
          <a:p>
            <a:pPr eaLnBrk="1" hangingPunct="1"/>
            <a:r>
              <a:rPr lang="en-US" altLang="en-US" sz="2000" dirty="0"/>
              <a:t>WBA Liaison on MAC randomization impacts:</a:t>
            </a:r>
          </a:p>
          <a:p>
            <a:pPr lvl="1" eaLnBrk="1" hangingPunct="1"/>
            <a:r>
              <a:rPr lang="en-US" altLang="en-US" sz="1800" dirty="0"/>
              <a:t>Liaison from WBA: </a:t>
            </a:r>
            <a:r>
              <a:rPr lang="en-US" altLang="en-US" sz="1800" dirty="0">
                <a:hlinkClick r:id="rId4"/>
              </a:rPr>
              <a:t>11-18/1579r1</a:t>
            </a:r>
            <a:r>
              <a:rPr lang="en-US" altLang="en-US" sz="1800" dirty="0"/>
              <a:t> </a:t>
            </a:r>
          </a:p>
          <a:p>
            <a:pPr lvl="1" eaLnBrk="1" hangingPunct="1"/>
            <a:r>
              <a:rPr lang="en-US" altLang="en-US" sz="1800" dirty="0"/>
              <a:t>Response from 802.11 (drafted in ARC): </a:t>
            </a:r>
            <a:r>
              <a:rPr lang="en-US" altLang="en-US" sz="1800" dirty="0">
                <a:hlinkClick r:id="rId5"/>
              </a:rPr>
              <a:t>11-18/1988r2</a:t>
            </a:r>
            <a:r>
              <a:rPr lang="en-US" altLang="en-US" sz="1800" dirty="0"/>
              <a:t> </a:t>
            </a:r>
          </a:p>
          <a:p>
            <a:pPr eaLnBrk="1" hangingPunct="1"/>
            <a:r>
              <a:rPr lang="en-US" altLang="en-US" sz="2000" dirty="0"/>
              <a:t>Other inputs to RCM TIG:</a:t>
            </a:r>
          </a:p>
          <a:p>
            <a:pPr lvl="1" eaLnBrk="1" hangingPunct="1"/>
            <a:r>
              <a:rPr lang="en-US" altLang="en-US" sz="1600" dirty="0">
                <a:hlinkClick r:id="rId6"/>
              </a:rPr>
              <a:t>11-19-0588-02-0rcm-summary-of-discussions-on-randomized-and-changing-mac-addresses-2014-2019.odt</a:t>
            </a:r>
          </a:p>
          <a:p>
            <a:pPr lvl="1" eaLnBrk="1" hangingPunct="1"/>
            <a:r>
              <a:rPr lang="en-US" altLang="en-US" sz="1600" dirty="0">
                <a:hlinkClick r:id="rId6"/>
              </a:rPr>
              <a:t>11-19-0851-00-0rcm-p802-1cq-mac-address-assignment-requirements.pptx</a:t>
            </a:r>
            <a:r>
              <a:rPr lang="en-US" altLang="en-US" sz="1600" dirty="0"/>
              <a:t> </a:t>
            </a:r>
          </a:p>
          <a:p>
            <a:pPr lvl="1" eaLnBrk="1" hangingPunct="1"/>
            <a:r>
              <a:rPr lang="en-US" altLang="en-US" sz="1600" dirty="0">
                <a:hlinkClick r:id="rId7"/>
              </a:rPr>
              <a:t>11-19-0884-00-0rcm-temporary-addresses.pptx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8"/>
              </a:rPr>
              <a:t>11-19-1027-01-0rcm-do-not-fear-random-macs.pptx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9"/>
              </a:rPr>
              <a:t>11-19-1313-02-0rcm-pitfalls-with-address-randomization.pptx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10"/>
              </a:rPr>
              <a:t>11-19-1314-02-0rcm-privacy-protection-in-wi-fi-analytics-systems.pptx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11"/>
              </a:rPr>
              <a:t>11-19-1320-00-0rcm-assignment-of-temporary-addresses.pptx</a:t>
            </a:r>
            <a:endParaRPr lang="en-US" altLang="en-US" sz="1600" dirty="0"/>
          </a:p>
          <a:p>
            <a:pPr lvl="1" eaLnBrk="1" hangingPunct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924969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77032</TotalTime>
  <Words>777</Words>
  <Application>Microsoft Office PowerPoint</Application>
  <PresentationFormat>On-screen Show (4:3)</PresentationFormat>
  <Paragraphs>108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RCM Summary and Way Forward</vt:lpstr>
      <vt:lpstr>Abstract</vt:lpstr>
      <vt:lpstr>RCM TIG</vt:lpstr>
      <vt:lpstr>RCM TIG Report Summary</vt:lpstr>
      <vt:lpstr>RCM TIG Report Use Cases</vt:lpstr>
      <vt:lpstr>RCM ad hoc plan - 1</vt:lpstr>
      <vt:lpstr>RCM ad hoc plan - 2</vt:lpstr>
      <vt:lpstr>RCM ways forward</vt:lpstr>
      <vt:lpstr>Background documents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</dc:creator>
  <cp:lastModifiedBy>Hamilton, Mark</cp:lastModifiedBy>
  <cp:revision>844</cp:revision>
  <cp:lastPrinted>1998-02-10T13:28:06Z</cp:lastPrinted>
  <dcterms:created xsi:type="dcterms:W3CDTF">2009-07-15T16:38:20Z</dcterms:created>
  <dcterms:modified xsi:type="dcterms:W3CDTF">2020-01-11T18:48:35Z</dcterms:modified>
</cp:coreProperties>
</file>