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76" r:id="rId6"/>
    <p:sldId id="273" r:id="rId7"/>
    <p:sldId id="334" r:id="rId8"/>
    <p:sldId id="325" r:id="rId9"/>
    <p:sldId id="342" r:id="rId10"/>
    <p:sldId id="340" r:id="rId11"/>
    <p:sldId id="341" r:id="rId12"/>
    <p:sldId id="343" r:id="rId13"/>
    <p:sldId id="338" r:id="rId14"/>
    <p:sldId id="323" r:id="rId15"/>
    <p:sldId id="284" r:id="rId16"/>
    <p:sldId id="339" r:id="rId17"/>
    <p:sldId id="34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102" d="100"/>
          <a:sy n="102" d="100"/>
        </p:scale>
        <p:origin x="14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390027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5855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074839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2171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016816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535676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27252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802.11-20/0119r2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Follow Up 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078873766"/>
              </p:ext>
            </p:extLst>
          </p:nvPr>
        </p:nvGraphicFramePr>
        <p:xfrm>
          <a:off x="2319338" y="3932238"/>
          <a:ext cx="7464425" cy="2476500"/>
        </p:xfrm>
        <a:graphic>
          <a:graphicData uri="http://schemas.openxmlformats.org/presentationml/2006/ole">
            <mc:AlternateContent xmlns:mc="http://schemas.openxmlformats.org/markup-compatibility/2006">
              <mc:Choice xmlns:v="urn:schemas-microsoft-com:vml" Requires="v">
                <p:oleObj spid="_x0000_s1054" name="Document" r:id="rId4" imgW="8267790" imgH="2755529" progId="Word.Document.8">
                  <p:embed/>
                </p:oleObj>
              </mc:Choice>
              <mc:Fallback>
                <p:oleObj name="Document" r:id="rId4" imgW="8267790" imgH="2755529" progId="Word.Document.8">
                  <p:embed/>
                  <p:pic>
                    <p:nvPicPr>
                      <p:cNvPr id="3075" name="Object 3"/>
                      <p:cNvPicPr>
                        <a:picLocks noChangeAspect="1" noChangeArrowheads="1"/>
                      </p:cNvPicPr>
                      <p:nvPr/>
                    </p:nvPicPr>
                    <p:blipFill>
                      <a:blip r:embed="rId5"/>
                      <a:srcRect/>
                      <a:stretch>
                        <a:fillRect/>
                      </a:stretch>
                    </p:blipFill>
                    <p:spPr bwMode="auto">
                      <a:xfrm>
                        <a:off x="2319338" y="3932238"/>
                        <a:ext cx="7464425" cy="2476500"/>
                      </a:xfrm>
                      <a:prstGeom prst="rect">
                        <a:avLst/>
                      </a:prstGeom>
                      <a:noFill/>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Option 4 Data Packets</a:t>
            </a:r>
          </a:p>
        </p:txBody>
      </p:sp>
      <p:sp>
        <p:nvSpPr>
          <p:cNvPr id="3" name="Content Placeholder 2"/>
          <p:cNvSpPr>
            <a:spLocks noGrp="1"/>
          </p:cNvSpPr>
          <p:nvPr>
            <p:ph idx="1"/>
          </p:nvPr>
        </p:nvSpPr>
        <p:spPr>
          <a:xfrm>
            <a:off x="929217" y="1692051"/>
            <a:ext cx="9991319" cy="4113213"/>
          </a:xfrm>
        </p:spPr>
        <p:txBody>
          <a:bodyPr/>
          <a:lstStyle/>
          <a:p>
            <a:pPr>
              <a:buFont typeface="Arial" panose="020B0604020202020204" pitchFamily="34" charset="0"/>
              <a:buChar char="•"/>
            </a:pPr>
            <a:r>
              <a:rPr lang="en-US" dirty="0"/>
              <a:t>Option 4: Not include the “high” MAC SAP ID in data frames/PPDUs, instead making the mapping to “high” MAC SAP ID internal within an MLE/MLD</a:t>
            </a:r>
          </a:p>
          <a:p>
            <a:pPr lvl="1">
              <a:buFont typeface="Arial" panose="020B0604020202020204" pitchFamily="34" charset="0"/>
              <a:buChar char="•"/>
            </a:pPr>
            <a:r>
              <a:rPr lang="en-US" dirty="0"/>
              <a:t>No changes to the current over the air MAC protocols</a:t>
            </a:r>
          </a:p>
          <a:p>
            <a:pPr lvl="1">
              <a:buFont typeface="Arial" panose="020B0604020202020204" pitchFamily="34" charset="0"/>
              <a:buChar char="•"/>
            </a:pPr>
            <a:r>
              <a:rPr lang="en-US" dirty="0"/>
              <a:t>Requires additional queueing/duplication detection designs over multiple links</a:t>
            </a:r>
          </a:p>
          <a:p>
            <a:pPr lvl="1">
              <a:buFont typeface="Arial" panose="020B0604020202020204" pitchFamily="34" charset="0"/>
              <a:buChar char="•"/>
            </a:pPr>
            <a:r>
              <a:rPr lang="en-US" dirty="0"/>
              <a:t>May require new acknowledgement procedures for multi-link operations</a:t>
            </a:r>
          </a:p>
          <a:p>
            <a:pPr lvl="1">
              <a:buFont typeface="Arial" panose="020B0604020202020204" pitchFamily="34" charset="0"/>
              <a:buChar char="•"/>
            </a:pPr>
            <a:r>
              <a:rPr lang="en-US" dirty="0"/>
              <a:t>Requires additional rules between “low” MAC and “high” MAC SAP</a:t>
            </a:r>
          </a:p>
          <a:p>
            <a:pPr lvl="1">
              <a:buFont typeface="Arial" panose="020B0604020202020204" pitchFamily="34" charset="0"/>
              <a:buChar char="•"/>
            </a:pPr>
            <a:r>
              <a:rPr lang="en-US" dirty="0"/>
              <a:t>May not be able to be link-agnostic for link switching, link aggregation, etc., depending on the MAC header addressing schemes</a:t>
            </a:r>
          </a:p>
          <a:p>
            <a:pPr lvl="1">
              <a:buFont typeface="Arial" panose="020B0604020202020204" pitchFamily="34" charset="0"/>
              <a:buChar char="•"/>
            </a:pPr>
            <a:r>
              <a:rPr lang="en-US" dirty="0"/>
              <a:t>Requires STAs indicating their “high” MAC SAP ID/address to enable the mapping</a:t>
            </a:r>
          </a:p>
          <a:p>
            <a:pPr lvl="2">
              <a:buFont typeface="Arial" panose="020B0604020202020204" pitchFamily="34" charset="0"/>
              <a:buChar char="•"/>
            </a:pPr>
            <a:r>
              <a:rPr lang="en-US" dirty="0"/>
              <a:t>This “high” MAC SAP is not the same functionality block as the MLD management entity</a:t>
            </a:r>
          </a:p>
          <a:p>
            <a:pPr lvl="2">
              <a:buFont typeface="Arial" panose="020B0604020202020204" pitchFamily="34" charset="0"/>
              <a:buChar char="•"/>
            </a:pPr>
            <a:r>
              <a:rPr lang="en-US" dirty="0"/>
              <a:t>It may use the same as the MAC address as the MLD management entity</a:t>
            </a:r>
          </a:p>
          <a:p>
            <a:pPr lvl="1">
              <a:buFont typeface="Arial" panose="020B0604020202020204" pitchFamily="34" charset="0"/>
              <a:buChar char="•"/>
            </a:pPr>
            <a:r>
              <a:rPr lang="en-US" dirty="0"/>
              <a:t>The last requirements need to be clarified, e.g., in the SFD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03844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followed up on the topic of including a single ID/MAC address of the “high” MAC SAP of the target MLE/MLD in data frames, which may be beneficial for multi-link data flows</a:t>
            </a:r>
          </a:p>
          <a:p>
            <a:pPr>
              <a:buFont typeface="Arial" panose="020B0604020202020204" pitchFamily="34" charset="0"/>
              <a:buChar char="•"/>
            </a:pPr>
            <a:endParaRPr lang="en-US" dirty="0"/>
          </a:p>
          <a:p>
            <a:pPr>
              <a:buFont typeface="Arial" panose="020B0604020202020204" pitchFamily="34" charset="0"/>
              <a:buChar char="•"/>
            </a:pPr>
            <a:r>
              <a:rPr lang="en-US" dirty="0"/>
              <a:t>We provided analysis of a number of approaches of providing such indication for data frames/PPDUs</a:t>
            </a:r>
          </a:p>
          <a:p>
            <a:pPr>
              <a:buFont typeface="Arial" panose="020B0604020202020204" pitchFamily="34" charset="0"/>
              <a:buChar char="•"/>
            </a:pPr>
            <a:endParaRPr lang="en-US" dirty="0"/>
          </a:p>
          <a:p>
            <a:pPr marL="0" indent="0"/>
            <a:endParaRPr lang="en-US" dirty="0"/>
          </a:p>
          <a:p>
            <a:pPr marL="0" indent="0"/>
            <a:endParaRPr lang="en-US" dirty="0"/>
          </a:p>
        </p:txBody>
      </p:sp>
    </p:spTree>
    <p:extLst>
      <p:ext uri="{BB962C8B-B14F-4D97-AF65-F5344CB8AC3E}">
        <p14:creationId xmlns:p14="http://schemas.microsoft.com/office/powerpoint/2010/main" val="390993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January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p>
          <a:p>
            <a:pPr marL="0" indent="0"/>
            <a:endParaRPr lang="en-US" sz="2000" kern="0" dirty="0"/>
          </a:p>
          <a:p>
            <a:pPr marL="0" indent="0"/>
            <a:r>
              <a:rPr lang="en-US" sz="2000" kern="0" dirty="0"/>
              <a:t>[4] IEEE 11-19/1213r0, Discussion on Multi-link Operation, July 2019</a:t>
            </a:r>
          </a:p>
          <a:p>
            <a:pPr marL="0" indent="0"/>
            <a:endParaRPr lang="en-US" sz="2000" kern="0" dirty="0"/>
          </a:p>
          <a:p>
            <a:pPr marL="0" indent="0"/>
            <a:r>
              <a:rPr lang="en-US" sz="2000" kern="0" dirty="0"/>
              <a:t>[5] IEEE 11-19/1568r0, Further Discussion on Multi-link Operation, September 2019</a:t>
            </a:r>
            <a:endParaRPr lang="en-US" sz="200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Straw poll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Do you agree that an EHT data frame contains the MLD MAC Address of the receiving MLD device?</a:t>
            </a:r>
          </a:p>
          <a:p>
            <a:pPr>
              <a:buFont typeface="Arial" panose="020B0604020202020204" pitchFamily="34" charset="0"/>
              <a:buChar char="•"/>
            </a:pPr>
            <a:endParaRPr lang="en-US" dirty="0"/>
          </a:p>
          <a:p>
            <a:pPr>
              <a:buFont typeface="Arial" panose="020B0604020202020204" pitchFamily="34" charset="0"/>
              <a:buChar char="•"/>
            </a:pPr>
            <a:r>
              <a:rPr lang="en-US" dirty="0"/>
              <a:t>Y/N/Abs:</a:t>
            </a:r>
          </a:p>
          <a:p>
            <a:pPr marL="0" indent="0"/>
            <a:endParaRPr lang="en-US" dirty="0"/>
          </a:p>
        </p:txBody>
      </p:sp>
    </p:spTree>
    <p:extLst>
      <p:ext uri="{BB962C8B-B14F-4D97-AF65-F5344CB8AC3E}">
        <p14:creationId xmlns:p14="http://schemas.microsoft.com/office/powerpoint/2010/main" val="2068257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Straw poll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Do you agree that an EHT MLD shall indicate its MLD MAC address during ML setup?</a:t>
            </a:r>
          </a:p>
          <a:p>
            <a:pPr>
              <a:buFont typeface="Arial" panose="020B0604020202020204" pitchFamily="34" charset="0"/>
              <a:buChar char="•"/>
            </a:pPr>
            <a:r>
              <a:rPr lang="en-US" dirty="0"/>
              <a:t>Passed with unanimous consent</a:t>
            </a:r>
          </a:p>
          <a:p>
            <a:pPr marL="0" indent="0"/>
            <a:endParaRPr lang="en-US" dirty="0"/>
          </a:p>
        </p:txBody>
      </p:sp>
    </p:spTree>
    <p:extLst>
      <p:ext uri="{BB962C8B-B14F-4D97-AF65-F5344CB8AC3E}">
        <p14:creationId xmlns:p14="http://schemas.microsoft.com/office/powerpoint/2010/main" val="262870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follow up on the discussion on using a single ID/MAC address to identify MLE and MLD, and include such address in data frames in order to simplify data flows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Architectures enabling multi-band/multi-link operations for 802.11be have been discussed, e.g.,  in [1] [2]</a:t>
            </a:r>
          </a:p>
          <a:p>
            <a:pPr lvl="1">
              <a:buFont typeface="Arial" panose="020B0604020202020204" pitchFamily="34" charset="0"/>
              <a:buChar char="•"/>
            </a:pPr>
            <a:r>
              <a:rPr lang="en-US" dirty="0"/>
              <a:t>Multi-link Device (MLD), AP MLD and non-AP MLD have been defined</a:t>
            </a:r>
          </a:p>
          <a:p>
            <a:pPr lvl="1">
              <a:buFont typeface="Arial" panose="020B0604020202020204" pitchFamily="34" charset="0"/>
              <a:buChar char="•"/>
            </a:pPr>
            <a:r>
              <a:rPr lang="en-US" dirty="0"/>
              <a:t>A MLD has a MAC address that identifies the MLD management entity</a:t>
            </a:r>
          </a:p>
          <a:p>
            <a:pPr>
              <a:buFont typeface="Arial" panose="020B0604020202020204" pitchFamily="34" charset="0"/>
              <a:buChar char="•"/>
            </a:pPr>
            <a:r>
              <a:rPr lang="en-US" dirty="0"/>
              <a:t>We have had some discussions on design choices that may simplify data flow [4][5]</a:t>
            </a:r>
          </a:p>
          <a:p>
            <a:pPr lvl="1">
              <a:buFont typeface="Arial" panose="020B0604020202020204" pitchFamily="34" charset="0"/>
              <a:buChar char="•"/>
            </a:pPr>
            <a:r>
              <a:rPr lang="en-US" dirty="0"/>
              <a:t>MLD should be identified by the ID or MAC address of their “high” MAC SAPs</a:t>
            </a:r>
          </a:p>
          <a:p>
            <a:pPr lvl="1">
              <a:buFont typeface="Arial" panose="020B0604020202020204" pitchFamily="34" charset="0"/>
              <a:buChar char="•"/>
            </a:pPr>
            <a:r>
              <a:rPr lang="en-US" dirty="0"/>
              <a:t>For multi-link data flows, it may be beneficial to include in the data frames a single ID or MAC address of the “high” MAC-SAP of the target MLD</a:t>
            </a:r>
          </a:p>
          <a:p>
            <a:pPr lvl="1">
              <a:buFont typeface="Arial" panose="020B0604020202020204" pitchFamily="34" charset="0"/>
              <a:buChar char="•"/>
            </a:pPr>
            <a:r>
              <a:rPr lang="en-US" dirty="0"/>
              <a:t>Some approaches to include such single ID or MAC address of the “high” MAC-SAP have been discussed</a:t>
            </a:r>
          </a:p>
          <a:p>
            <a:pPr>
              <a:buFont typeface="Arial" panose="020B0604020202020204" pitchFamily="34" charset="0"/>
              <a:buChar char="•"/>
            </a:pPr>
            <a:r>
              <a:rPr lang="en-US" dirty="0"/>
              <a:t>In this contribution, we continue to discuss some of the approaches</a:t>
            </a:r>
          </a:p>
          <a:p>
            <a:pPr lvl="1">
              <a:buFont typeface="Arial" panose="020B0604020202020204" pitchFamily="34" charset="0"/>
              <a:buChar char="•"/>
            </a:pPr>
            <a:r>
              <a:rPr lang="en-US" dirty="0"/>
              <a:t>To provide more information for some of the questions raised</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Recap of the previous multi-link discussion in [4]</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MLDs that contain APs and non-AP STAs</a:t>
            </a:r>
          </a:p>
          <a:p>
            <a:pPr marL="857250" lvl="1" indent="-457200">
              <a:buFont typeface="Arial" panose="020B0604020202020204" pitchFamily="34" charset="0"/>
              <a:buChar char="•"/>
            </a:pPr>
            <a:r>
              <a:rPr lang="en-US" sz="2400" dirty="0"/>
              <a:t>This “high” MAC-SAP is not the same as MLD Management entity</a:t>
            </a:r>
          </a:p>
          <a:p>
            <a:pPr>
              <a:buFont typeface="Arial" panose="020B0604020202020204" pitchFamily="34" charset="0"/>
              <a:buChar char="•"/>
            </a:pPr>
            <a:r>
              <a:rPr lang="en-US" sz="2800" dirty="0"/>
              <a:t>Hence, the “high” MAC-SAPs should be identified by IDs or MAC addresses</a:t>
            </a:r>
          </a:p>
          <a:p>
            <a:pPr lvl="1">
              <a:buFont typeface="Arial" panose="020B0604020202020204" pitchFamily="34" charset="0"/>
              <a:buChar char="•"/>
            </a:pPr>
            <a:r>
              <a:rPr lang="en-US" sz="2400" dirty="0"/>
              <a:t>This “high” MAC-SAPs may share the same ID or MAC address as the MLD Management entity</a:t>
            </a:r>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Recap of benefits using a single ID for multi-link data transmissions</a:t>
            </a:r>
          </a:p>
        </p:txBody>
      </p:sp>
      <p:sp>
        <p:nvSpPr>
          <p:cNvPr id="3" name="Content Placeholder 2"/>
          <p:cNvSpPr>
            <a:spLocks noGrp="1"/>
          </p:cNvSpPr>
          <p:nvPr>
            <p:ph idx="1"/>
          </p:nvPr>
        </p:nvSpPr>
        <p:spPr>
          <a:xfrm>
            <a:off x="977820" y="1628800"/>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Some possible approaches were discussed in [5] to indicate “high” MAC SAP ID in a data frame/PPDU may be:</a:t>
            </a:r>
          </a:p>
          <a:p>
            <a:pPr marL="914400" lvl="1" indent="-457200">
              <a:buFont typeface="+mj-lt"/>
              <a:buAutoNum type="arabicPeriod"/>
            </a:pPr>
            <a:r>
              <a:rPr lang="en-US" dirty="0"/>
              <a:t>In the preamble</a:t>
            </a:r>
          </a:p>
          <a:p>
            <a:pPr marL="914400" lvl="1" indent="-457200">
              <a:buFont typeface="+mj-lt"/>
              <a:buAutoNum type="arabicPeriod"/>
            </a:pPr>
            <a:r>
              <a:rPr lang="en-US" dirty="0">
                <a:highlight>
                  <a:srgbClr val="00FFFF"/>
                </a:highlight>
              </a:rPr>
              <a:t>In the MAC header</a:t>
            </a:r>
          </a:p>
          <a:p>
            <a:pPr marL="914400" lvl="1" indent="-457200">
              <a:buFont typeface="+mj-lt"/>
              <a:buAutoNum type="arabicPeriod"/>
            </a:pPr>
            <a:r>
              <a:rPr lang="en-US" dirty="0"/>
              <a:t>In the Frame body</a:t>
            </a:r>
          </a:p>
          <a:p>
            <a:pPr marL="914400" lvl="1" indent="-457200">
              <a:buFont typeface="+mj-lt"/>
              <a:buAutoNum type="arabicPeriod"/>
            </a:pPr>
            <a:r>
              <a:rPr lang="en-US" dirty="0">
                <a:highlight>
                  <a:srgbClr val="00FFFF"/>
                </a:highlight>
              </a:rPr>
              <a:t>Not include “high” SAP ID in data frames/PPDUs, instead making the mapping internal to an MLE/MLD</a:t>
            </a:r>
          </a:p>
          <a:p>
            <a:pPr marL="1314450" lvl="2" indent="-457200">
              <a:buFont typeface="Arial" panose="020B0604020202020204" pitchFamily="34" charset="0"/>
              <a:buChar char="•"/>
            </a:pPr>
            <a:r>
              <a:rPr lang="en-US" dirty="0"/>
              <a:t>May require additional operations</a:t>
            </a:r>
          </a:p>
          <a:p>
            <a:pPr marL="342900" lvl="1" indent="-342900">
              <a:spcBef>
                <a:spcPts val="600"/>
              </a:spcBef>
              <a:buFont typeface="Arial" panose="020B0604020202020204" pitchFamily="34" charset="0"/>
              <a:buChar char="•"/>
            </a:pPr>
            <a:endParaRPr lang="en-US" sz="2400" b="1" dirty="0">
              <a:cs typeface="+mn-cs"/>
            </a:endParaRPr>
          </a:p>
          <a:p>
            <a:pPr marL="342900" lvl="1" indent="-342900">
              <a:spcBef>
                <a:spcPts val="600"/>
              </a:spcBef>
              <a:buFont typeface="Arial" panose="020B0604020202020204" pitchFamily="34" charset="0"/>
              <a:buChar char="•"/>
            </a:pPr>
            <a:r>
              <a:rPr lang="en-US" sz="2400" b="1" dirty="0">
                <a:cs typeface="+mn-cs"/>
              </a:rPr>
              <a:t>We want discuss the two highlighted options in more details</a:t>
            </a:r>
          </a:p>
          <a:p>
            <a:pPr marL="457200" lvl="1" indent="0"/>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77951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in Dynamic Link Switching (1/2)</a:t>
            </a:r>
          </a:p>
        </p:txBody>
      </p:sp>
      <p:sp>
        <p:nvSpPr>
          <p:cNvPr id="3" name="Content Placeholder 2"/>
          <p:cNvSpPr>
            <a:spLocks noGrp="1"/>
          </p:cNvSpPr>
          <p:nvPr>
            <p:ph idx="1"/>
          </p:nvPr>
        </p:nvSpPr>
        <p:spPr>
          <a:xfrm>
            <a:off x="551384" y="1412776"/>
            <a:ext cx="11089232" cy="4329237"/>
          </a:xfrm>
        </p:spPr>
        <p:txBody>
          <a:bodyPr/>
          <a:lstStyle/>
          <a:p>
            <a:pPr>
              <a:buFont typeface="Arial" panose="020B0604020202020204" pitchFamily="34" charset="0"/>
              <a:buChar char="•"/>
            </a:pPr>
            <a:r>
              <a:rPr lang="en-US" dirty="0"/>
              <a:t>When dynamic link switching is desired, a data packet identified by “high” MAC-SAP address/ID in the MAC header can be transmitted over any link without having to regenerate MAC headers</a:t>
            </a:r>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pic>
        <p:nvPicPr>
          <p:cNvPr id="8" name="Picture 7">
            <a:extLst>
              <a:ext uri="{FF2B5EF4-FFF2-40B4-BE49-F238E27FC236}">
                <a16:creationId xmlns:a16="http://schemas.microsoft.com/office/drawing/2014/main" id="{B63ABDE1-E317-4762-86B2-7B201E908644}"/>
              </a:ext>
            </a:extLst>
          </p:cNvPr>
          <p:cNvPicPr>
            <a:picLocks noChangeAspect="1"/>
          </p:cNvPicPr>
          <p:nvPr/>
        </p:nvPicPr>
        <p:blipFill>
          <a:blip r:embed="rId3"/>
          <a:stretch>
            <a:fillRect/>
          </a:stretch>
        </p:blipFill>
        <p:spPr>
          <a:xfrm>
            <a:off x="3147541" y="2507388"/>
            <a:ext cx="5408550" cy="4091467"/>
          </a:xfrm>
          <a:prstGeom prst="rect">
            <a:avLst/>
          </a:prstGeom>
        </p:spPr>
      </p:pic>
    </p:spTree>
    <p:extLst>
      <p:ext uri="{BB962C8B-B14F-4D97-AF65-F5344CB8AC3E}">
        <p14:creationId xmlns:p14="http://schemas.microsoft.com/office/powerpoint/2010/main" val="401596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in Dynamic Link Switching (2/2)</a:t>
            </a:r>
          </a:p>
        </p:txBody>
      </p:sp>
      <p:sp>
        <p:nvSpPr>
          <p:cNvPr id="3" name="Content Placeholder 2"/>
          <p:cNvSpPr>
            <a:spLocks noGrp="1"/>
          </p:cNvSpPr>
          <p:nvPr>
            <p:ph idx="1"/>
          </p:nvPr>
        </p:nvSpPr>
        <p:spPr>
          <a:xfrm>
            <a:off x="551384" y="1412776"/>
            <a:ext cx="11089232" cy="4329237"/>
          </a:xfrm>
        </p:spPr>
        <p:txBody>
          <a:bodyPr/>
          <a:lstStyle/>
          <a:p>
            <a:pPr>
              <a:buFont typeface="Arial" panose="020B0604020202020204" pitchFamily="34" charset="0"/>
              <a:buChar char="•"/>
            </a:pPr>
            <a:r>
              <a:rPr lang="en-US" dirty="0"/>
              <a:t>Backwards compatibility issues for legacy STAs</a:t>
            </a:r>
          </a:p>
          <a:p>
            <a:pPr lvl="1">
              <a:buFont typeface="Arial" panose="020B0604020202020204" pitchFamily="34" charset="0"/>
              <a:buChar char="•"/>
            </a:pPr>
            <a:r>
              <a:rPr lang="en-US" dirty="0"/>
              <a:t>If data packets for EHT STA contain ID/MAC Address of the “high” MAC SAPs, EHT STA needs to filter based on the “high” MAC SAPs</a:t>
            </a:r>
          </a:p>
          <a:p>
            <a:pPr lvl="1">
              <a:buFont typeface="Arial" panose="020B0604020202020204" pitchFamily="34" charset="0"/>
              <a:buChar char="•"/>
            </a:pPr>
            <a:r>
              <a:rPr lang="en-US" dirty="0"/>
              <a:t>Legacy STA may not be able correctly detect the “high’ MAC SAPs</a:t>
            </a:r>
          </a:p>
          <a:p>
            <a:pPr>
              <a:buFont typeface="Arial" panose="020B0604020202020204" pitchFamily="34" charset="0"/>
              <a:buChar char="•"/>
            </a:pPr>
            <a:endParaRPr lang="en-US" dirty="0"/>
          </a:p>
          <a:p>
            <a:pPr>
              <a:buFont typeface="Arial" panose="020B0604020202020204" pitchFamily="34" charset="0"/>
              <a:buChar char="•"/>
            </a:pPr>
            <a:r>
              <a:rPr lang="en-US" dirty="0"/>
              <a:t>It is desirable to avoid causing problems for legacy STAs</a:t>
            </a:r>
          </a:p>
          <a:p>
            <a:pPr lvl="1">
              <a:buFont typeface="Arial" panose="020B0604020202020204" pitchFamily="34" charset="0"/>
              <a:buChar char="•"/>
            </a:pPr>
            <a:r>
              <a:rPr lang="en-US" dirty="0"/>
              <a:t>E.g., only sending EHT data frames with “high” MAC SAP IDs to EHT STAs</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28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with Link Aggregation</a:t>
            </a:r>
          </a:p>
        </p:txBody>
      </p:sp>
      <p:sp>
        <p:nvSpPr>
          <p:cNvPr id="3" name="Content Placeholder 2"/>
          <p:cNvSpPr>
            <a:spLocks noGrp="1"/>
          </p:cNvSpPr>
          <p:nvPr>
            <p:ph idx="1"/>
          </p:nvPr>
        </p:nvSpPr>
        <p:spPr>
          <a:xfrm>
            <a:off x="551384" y="1556792"/>
            <a:ext cx="11089232" cy="4185221"/>
          </a:xfrm>
        </p:spPr>
        <p:txBody>
          <a:bodyPr/>
          <a:lstStyle/>
          <a:p>
            <a:pPr>
              <a:buFont typeface="Arial" panose="020B0604020202020204" pitchFamily="34" charset="0"/>
              <a:buChar char="•"/>
            </a:pPr>
            <a:r>
              <a:rPr lang="en-US" dirty="0"/>
              <a:t>Data packets identified by “high” MAC SAP in the MAC headers can easily be identified as destined for “high” MAC SAP in Link Aggregation</a:t>
            </a:r>
          </a:p>
          <a:p>
            <a:pPr>
              <a:buFont typeface="Arial" panose="020B0604020202020204" pitchFamily="34" charset="0"/>
              <a:buChar char="•"/>
            </a:pPr>
            <a:endParaRPr lang="en-US" dirty="0"/>
          </a:p>
          <a:p>
            <a:pPr>
              <a:buFont typeface="Arial" panose="020B0604020202020204" pitchFamily="34" charset="0"/>
              <a:buChar char="•"/>
            </a:pPr>
            <a:r>
              <a:rPr lang="en-US" dirty="0"/>
              <a:t>EHT link aggregated PPDUs likely use newly defined EHT format</a:t>
            </a:r>
          </a:p>
          <a:p>
            <a:pPr>
              <a:buFont typeface="Arial" panose="020B0604020202020204" pitchFamily="34" charset="0"/>
              <a:buChar char="•"/>
            </a:pPr>
            <a:endParaRPr lang="en-US" dirty="0"/>
          </a:p>
          <a:p>
            <a:pPr>
              <a:buFont typeface="Arial" panose="020B0604020202020204" pitchFamily="34" charset="0"/>
              <a:buChar char="•"/>
            </a:pPr>
            <a:r>
              <a:rPr lang="en-US" dirty="0"/>
              <a:t>Hence no backwards compatibility issues are expected</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72205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2.xml><?xml version="1.0" encoding="utf-8"?>
<ds:datastoreItem xmlns:ds="http://schemas.openxmlformats.org/officeDocument/2006/customXml" ds:itemID="{6DA6BF91-FB59-4330-AE8A-9B23AC5CE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9B6FD7-A7EF-4FFA-B3AA-4E285A044B96}">
  <ds:schemaRef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22923</TotalTime>
  <Words>1357</Words>
  <Application>Microsoft Office PowerPoint</Application>
  <PresentationFormat>Widescreen</PresentationFormat>
  <Paragraphs>204</Paragraphs>
  <Slides>14</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Follow Up Discussion on Multi-link Operations</vt:lpstr>
      <vt:lpstr>PowerPoint Presentation</vt:lpstr>
      <vt:lpstr>Introduction</vt:lpstr>
      <vt:lpstr>Recap of the previous multi-link discussion in [4]</vt:lpstr>
      <vt:lpstr>Recap of benefits using a single ID for multi-link data transmissions</vt:lpstr>
      <vt:lpstr>Possible approaches</vt:lpstr>
      <vt:lpstr>Option 2 Data Packets in Dynamic Link Switching (1/2)</vt:lpstr>
      <vt:lpstr>Option 2 Data Packets in Dynamic Link Switching (2/2)</vt:lpstr>
      <vt:lpstr>Option 2 Data Packets with Link Aggregation</vt:lpstr>
      <vt:lpstr>Option 4 Data Packets</vt:lpstr>
      <vt:lpstr>Conclusions</vt:lpstr>
      <vt:lpstr>PowerPoint Presentation</vt:lpstr>
      <vt:lpstr>Straw poll 1</vt:lpstr>
      <vt:lpstr>Straw poll 2</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Multi-link Operations</dc:title>
  <dc:creator>Xiaofei.Wang@InterDigital.com</dc:creator>
  <cp:lastModifiedBy>Xiaofei Wang</cp:lastModifiedBy>
  <cp:revision>374</cp:revision>
  <cp:lastPrinted>1601-01-01T00:00:00Z</cp:lastPrinted>
  <dcterms:created xsi:type="dcterms:W3CDTF">2014-04-14T10:59:07Z</dcterms:created>
  <dcterms:modified xsi:type="dcterms:W3CDTF">2020-05-08T00:32:33Z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