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8"/>
  </p:notesMasterIdLst>
  <p:handoutMasterIdLst>
    <p:handoutMasterId r:id="rId19"/>
  </p:handoutMasterIdLst>
  <p:sldIdLst>
    <p:sldId id="256" r:id="rId5"/>
    <p:sldId id="276" r:id="rId6"/>
    <p:sldId id="273" r:id="rId7"/>
    <p:sldId id="334" r:id="rId8"/>
    <p:sldId id="325" r:id="rId9"/>
    <p:sldId id="342" r:id="rId10"/>
    <p:sldId id="340" r:id="rId11"/>
    <p:sldId id="341" r:id="rId12"/>
    <p:sldId id="343" r:id="rId13"/>
    <p:sldId id="338" r:id="rId14"/>
    <p:sldId id="323" r:id="rId15"/>
    <p:sldId id="284" r:id="rId16"/>
    <p:sldId id="339"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Rui" initials="YR" lastIdx="20" clrIdx="0">
    <p:extLst>
      <p:ext uri="{19B8F6BF-5375-455C-9EA6-DF929625EA0E}">
        <p15:presenceInfo xmlns:p15="http://schemas.microsoft.com/office/powerpoint/2012/main" userId="S-1-5-21-1844237615-1580818891-725345543-5130" providerId="AD"/>
      </p:ext>
    </p:extLst>
  </p:cmAuthor>
  <p:cmAuthor id="2" name="Levy, Joseph S" initials="LJS" lastIdx="7" clrIdx="1">
    <p:extLst>
      <p:ext uri="{19B8F6BF-5375-455C-9EA6-DF929625EA0E}">
        <p15:presenceInfo xmlns:p15="http://schemas.microsoft.com/office/powerpoint/2012/main" userId="S-1-5-21-1844237615-1580818891-725345543-5204" providerId="AD"/>
      </p:ext>
    </p:extLst>
  </p:cmAuthor>
  <p:cmAuthor id="3" name="Lou, Hanqing" initials="LH" lastIdx="9" clrIdx="2">
    <p:extLst>
      <p:ext uri="{19B8F6BF-5375-455C-9EA6-DF929625EA0E}">
        <p15:presenceInfo xmlns:p15="http://schemas.microsoft.com/office/powerpoint/2012/main" userId="S-1-5-21-1844237615-1580818891-725345543-1943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751" autoAdjust="0"/>
    <p:restoredTop sz="94619" autoAdjust="0"/>
  </p:normalViewPr>
  <p:slideViewPr>
    <p:cSldViewPr>
      <p:cViewPr varScale="1">
        <p:scale>
          <a:sx n="77" d="100"/>
          <a:sy n="77" d="100"/>
        </p:scale>
        <p:origin x="88" y="56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79" d="100"/>
          <a:sy n="79" d="100"/>
        </p:scale>
        <p:origin x="2748" y="3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82724"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3971156" y="96838"/>
            <a:ext cx="2308994"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802.11-15/1065r1</a:t>
            </a:r>
          </a:p>
        </p:txBody>
      </p:sp>
      <p:sp>
        <p:nvSpPr>
          <p:cNvPr id="2051" name="Rectangle 3"/>
          <p:cNvSpPr>
            <a:spLocks noGrp="1" noChangeArrowheads="1"/>
          </p:cNvSpPr>
          <p:nvPr>
            <p:ph type="dt"/>
          </p:nvPr>
        </p:nvSpPr>
        <p:spPr bwMode="auto">
          <a:xfrm>
            <a:off x="654050" y="96838"/>
            <a:ext cx="137289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January 2020</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4475213" y="8985250"/>
            <a:ext cx="1804938" cy="18256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GB" dirty="0"/>
              <a:t>Xiaofei Wang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802.11-yy/1065r1</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3900272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8541629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9116499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802.11-15/1065r1</a:t>
            </a:r>
            <a:endParaRPr lang="en-US" dirty="0"/>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5855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dirty="0"/>
          </a:p>
        </p:txBody>
      </p:sp>
    </p:spTree>
    <p:extLst>
      <p:ext uri="{BB962C8B-B14F-4D97-AF65-F5344CB8AC3E}">
        <p14:creationId xmlns:p14="http://schemas.microsoft.com/office/powerpoint/2010/main" val="2275581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1388318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41653614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2128249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322171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20168162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535676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dirty="0"/>
              <a:t>doc.: IEEE 802.11-15/1065r1</a:t>
            </a:r>
          </a:p>
        </p:txBody>
      </p:sp>
      <p:sp>
        <p:nvSpPr>
          <p:cNvPr id="5" name="Date Placeholder 4"/>
          <p:cNvSpPr>
            <a:spLocks noGrp="1"/>
          </p:cNvSpPr>
          <p:nvPr>
            <p:ph type="dt" idx="11"/>
          </p:nvPr>
        </p:nvSpPr>
        <p:spPr/>
        <p:txBody>
          <a:bodyPr/>
          <a:lstStyle/>
          <a:p>
            <a:r>
              <a:rPr lang="en-US" dirty="0"/>
              <a:t>January 2020</a:t>
            </a:r>
          </a:p>
        </p:txBody>
      </p:sp>
      <p:sp>
        <p:nvSpPr>
          <p:cNvPr id="6" name="Footer Placeholder 5"/>
          <p:cNvSpPr>
            <a:spLocks noGrp="1"/>
          </p:cNvSpPr>
          <p:nvPr>
            <p:ph type="ftr" idx="12"/>
          </p:nvPr>
        </p:nvSpPr>
        <p:spPr/>
        <p:txBody>
          <a:bodyPr/>
          <a:lstStyle/>
          <a:p>
            <a:r>
              <a:rPr lang="en-GB"/>
              <a:t>Xiaofei Wang (InterDigital)</a:t>
            </a:r>
            <a:endParaRPr lang="en-GB"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6272520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dirty="0"/>
              <a:t>Draft: UL Overhead Analysis</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2020</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2020</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2020</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2020</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715211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1007797"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802.11-20/0119r0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7262" y="2888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Follow Up Discussion on Multi-link Operations</a:t>
            </a:r>
            <a:endParaRPr lang="en-GB" sz="2800" dirty="0"/>
          </a:p>
        </p:txBody>
      </p:sp>
      <p:sp>
        <p:nvSpPr>
          <p:cNvPr id="3074" name="Rectangle 2"/>
          <p:cNvSpPr>
            <a:spLocks noGrp="1" noChangeArrowheads="1"/>
          </p:cNvSpPr>
          <p:nvPr>
            <p:ph type="body" idx="1"/>
          </p:nvPr>
        </p:nvSpPr>
        <p:spPr>
          <a:xfrm>
            <a:off x="2209800" y="173598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078873766"/>
              </p:ext>
            </p:extLst>
          </p:nvPr>
        </p:nvGraphicFramePr>
        <p:xfrm>
          <a:off x="2319338" y="3932238"/>
          <a:ext cx="7464425" cy="2476500"/>
        </p:xfrm>
        <a:graphic>
          <a:graphicData uri="http://schemas.openxmlformats.org/presentationml/2006/ole">
            <mc:AlternateContent xmlns:mc="http://schemas.openxmlformats.org/markup-compatibility/2006">
              <mc:Choice xmlns:v="urn:schemas-microsoft-com:vml" Requires="v">
                <p:oleObj spid="_x0000_s1046" name="Document" r:id="rId4" imgW="8267790" imgH="2755529" progId="Word.Document.8">
                  <p:embed/>
                </p:oleObj>
              </mc:Choice>
              <mc:Fallback>
                <p:oleObj name="Document" r:id="rId4" imgW="8267790" imgH="2755529" progId="Word.Document.8">
                  <p:embed/>
                  <p:pic>
                    <p:nvPicPr>
                      <p:cNvPr id="3075" name="Object 3"/>
                      <p:cNvPicPr>
                        <a:picLocks noChangeAspect="1" noChangeArrowheads="1"/>
                      </p:cNvPicPr>
                      <p:nvPr/>
                    </p:nvPicPr>
                    <p:blipFill>
                      <a:blip r:embed="rId5"/>
                      <a:srcRect/>
                      <a:stretch>
                        <a:fillRect/>
                      </a:stretch>
                    </p:blipFill>
                    <p:spPr bwMode="auto">
                      <a:xfrm>
                        <a:off x="2319338" y="3932238"/>
                        <a:ext cx="7464425" cy="2476500"/>
                      </a:xfrm>
                      <a:prstGeom prst="rect">
                        <a:avLst/>
                      </a:prstGeom>
                      <a:noFill/>
                      <a:extLst/>
                    </p:spPr>
                  </p:pic>
                </p:oleObj>
              </mc:Fallback>
            </mc:AlternateContent>
          </a:graphicData>
        </a:graphic>
      </p:graphicFrame>
      <p:sp>
        <p:nvSpPr>
          <p:cNvPr id="3076" name="Rectangle 4"/>
          <p:cNvSpPr>
            <a:spLocks noChangeArrowheads="1"/>
          </p:cNvSpPr>
          <p:nvPr/>
        </p:nvSpPr>
        <p:spPr bwMode="auto">
          <a:xfrm>
            <a:off x="2058988" y="303043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563587"/>
            <a:ext cx="9433047" cy="1065213"/>
          </a:xfrm>
        </p:spPr>
        <p:txBody>
          <a:bodyPr/>
          <a:lstStyle/>
          <a:p>
            <a:r>
              <a:rPr lang="en-US" dirty="0"/>
              <a:t>Option 4 Data Packets</a:t>
            </a:r>
          </a:p>
        </p:txBody>
      </p:sp>
      <p:sp>
        <p:nvSpPr>
          <p:cNvPr id="3" name="Content Placeholder 2"/>
          <p:cNvSpPr>
            <a:spLocks noGrp="1"/>
          </p:cNvSpPr>
          <p:nvPr>
            <p:ph idx="1"/>
          </p:nvPr>
        </p:nvSpPr>
        <p:spPr>
          <a:xfrm>
            <a:off x="929217" y="1692051"/>
            <a:ext cx="9991319" cy="4113213"/>
          </a:xfrm>
        </p:spPr>
        <p:txBody>
          <a:bodyPr/>
          <a:lstStyle/>
          <a:p>
            <a:pPr>
              <a:buFont typeface="Arial" panose="020B0604020202020204" pitchFamily="34" charset="0"/>
              <a:buChar char="•"/>
            </a:pPr>
            <a:r>
              <a:rPr lang="en-US" dirty="0"/>
              <a:t>Option 4: Not include the “high” MAC SAP ID in data frames/PPDUs, instead making the mapping to “high” MAC SAP ID internal within an MLE/MLD</a:t>
            </a:r>
          </a:p>
          <a:p>
            <a:pPr lvl="1">
              <a:buFont typeface="Arial" panose="020B0604020202020204" pitchFamily="34" charset="0"/>
              <a:buChar char="•"/>
            </a:pPr>
            <a:r>
              <a:rPr lang="en-US" dirty="0"/>
              <a:t>No changes to the current over the air MAC protocols</a:t>
            </a:r>
          </a:p>
          <a:p>
            <a:pPr lvl="1">
              <a:buFont typeface="Arial" panose="020B0604020202020204" pitchFamily="34" charset="0"/>
              <a:buChar char="•"/>
            </a:pPr>
            <a:r>
              <a:rPr lang="en-US" dirty="0"/>
              <a:t>Requires additional queueing/duplication detection designs over multiple links</a:t>
            </a:r>
          </a:p>
          <a:p>
            <a:pPr lvl="1">
              <a:buFont typeface="Arial" panose="020B0604020202020204" pitchFamily="34" charset="0"/>
              <a:buChar char="•"/>
            </a:pPr>
            <a:r>
              <a:rPr lang="en-US" dirty="0"/>
              <a:t>May require new acknowledgement procedures for multi-link operations</a:t>
            </a:r>
          </a:p>
          <a:p>
            <a:pPr lvl="1">
              <a:buFont typeface="Arial" panose="020B0604020202020204" pitchFamily="34" charset="0"/>
              <a:buChar char="•"/>
            </a:pPr>
            <a:r>
              <a:rPr lang="en-US" dirty="0"/>
              <a:t>Requires additional rules between “low” MAC and “high” MAC SAP</a:t>
            </a:r>
          </a:p>
          <a:p>
            <a:pPr lvl="1">
              <a:buFont typeface="Arial" panose="020B0604020202020204" pitchFamily="34" charset="0"/>
              <a:buChar char="•"/>
            </a:pPr>
            <a:r>
              <a:rPr lang="en-US" dirty="0"/>
              <a:t>May not be able to be link-agnostic for link switching, link aggregation, etc., depending on the MAC header addressing schemes</a:t>
            </a:r>
          </a:p>
          <a:p>
            <a:pPr lvl="1">
              <a:buFont typeface="Arial" panose="020B0604020202020204" pitchFamily="34" charset="0"/>
              <a:buChar char="•"/>
            </a:pPr>
            <a:r>
              <a:rPr lang="en-US" dirty="0"/>
              <a:t>Requires STAs indicating their “high” MAC SAP ID/address to enable the mapping</a:t>
            </a:r>
          </a:p>
          <a:p>
            <a:pPr lvl="2">
              <a:buFont typeface="Arial" panose="020B0604020202020204" pitchFamily="34" charset="0"/>
              <a:buChar char="•"/>
            </a:pPr>
            <a:r>
              <a:rPr lang="en-US" dirty="0"/>
              <a:t>This “high” MAC SAP is not the same functionality block as the MLD management entity</a:t>
            </a:r>
          </a:p>
          <a:p>
            <a:pPr lvl="2">
              <a:buFont typeface="Arial" panose="020B0604020202020204" pitchFamily="34" charset="0"/>
              <a:buChar char="•"/>
            </a:pPr>
            <a:r>
              <a:rPr lang="en-US" dirty="0"/>
              <a:t>It may use the same as the MAC address as the MLD management entity</a:t>
            </a:r>
          </a:p>
          <a:p>
            <a:pPr lvl="1">
              <a:buFont typeface="Arial" panose="020B0604020202020204" pitchFamily="34" charset="0"/>
              <a:buChar char="•"/>
            </a:pPr>
            <a:r>
              <a:rPr lang="en-US" dirty="0"/>
              <a:t>The last requirements need to be clarified, e.g., in the SFD</a:t>
            </a:r>
          </a:p>
          <a:p>
            <a:pPr lvl="1">
              <a:buFont typeface="Arial" panose="020B0604020202020204" pitchFamily="34" charset="0"/>
              <a:buChar char="•"/>
            </a:pP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0384438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a:t>Conclusions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3" name="Content Placeholder 2"/>
          <p:cNvSpPr>
            <a:spLocks noGrp="1"/>
          </p:cNvSpPr>
          <p:nvPr>
            <p:ph idx="1"/>
          </p:nvPr>
        </p:nvSpPr>
        <p:spPr>
          <a:xfrm>
            <a:off x="1487488" y="1548036"/>
            <a:ext cx="9000999" cy="4113213"/>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In this contribution, we followed up on the topic of including a single ID/MAC address of the “high” MAC SAP of the target MLE/MLD in data frames, which may be beneficial for multi-link data flows</a:t>
            </a:r>
          </a:p>
          <a:p>
            <a:pPr>
              <a:buFont typeface="Arial" panose="020B0604020202020204" pitchFamily="34" charset="0"/>
              <a:buChar char="•"/>
            </a:pPr>
            <a:endParaRPr lang="en-US" dirty="0"/>
          </a:p>
          <a:p>
            <a:pPr>
              <a:buFont typeface="Arial" panose="020B0604020202020204" pitchFamily="34" charset="0"/>
              <a:buChar char="•"/>
            </a:pPr>
            <a:r>
              <a:rPr lang="en-US" dirty="0"/>
              <a:t>We provided analysis of a number of approaches of providing such indication for data frames/PPDUs</a:t>
            </a:r>
          </a:p>
          <a:p>
            <a:pPr>
              <a:buFont typeface="Arial" panose="020B0604020202020204" pitchFamily="34" charset="0"/>
              <a:buChar char="•"/>
            </a:pPr>
            <a:endParaRPr lang="en-US" dirty="0"/>
          </a:p>
          <a:p>
            <a:pPr marL="0" indent="0"/>
            <a:endParaRPr lang="en-US" dirty="0"/>
          </a:p>
          <a:p>
            <a:pPr marL="0" indent="0"/>
            <a:endParaRPr lang="en-US" dirty="0"/>
          </a:p>
        </p:txBody>
      </p:sp>
    </p:spTree>
    <p:extLst>
      <p:ext uri="{BB962C8B-B14F-4D97-AF65-F5344CB8AC3E}">
        <p14:creationId xmlns:p14="http://schemas.microsoft.com/office/powerpoint/2010/main" val="390993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a:t>January 2020</a:t>
            </a:r>
            <a:endParaRPr lang="en-GB" dirty="0"/>
          </a:p>
        </p:txBody>
      </p:sp>
      <p:sp>
        <p:nvSpPr>
          <p:cNvPr id="3" name="Footer Placeholder 2"/>
          <p:cNvSpPr>
            <a:spLocks noGrp="1"/>
          </p:cNvSpPr>
          <p:nvPr>
            <p:ph type="ftr" idx="11"/>
          </p:nvPr>
        </p:nvSpPr>
        <p:spPr/>
        <p:txBody>
          <a:bodyPr/>
          <a:lstStyle/>
          <a:p>
            <a:r>
              <a:rPr lang="en-GB" dirty="0"/>
              <a:t>Xiaofei Wang (InterDigital)</a:t>
            </a:r>
          </a:p>
        </p:txBody>
      </p:sp>
      <p:sp>
        <p:nvSpPr>
          <p:cNvPr id="4" name="Slide Number Placeholder 3"/>
          <p:cNvSpPr>
            <a:spLocks noGrp="1"/>
          </p:cNvSpPr>
          <p:nvPr>
            <p:ph type="sldNum" idx="12"/>
          </p:nvPr>
        </p:nvSpPr>
        <p:spPr/>
        <p:txBody>
          <a:bodyPr/>
          <a:lstStyle/>
          <a:p>
            <a:r>
              <a:rPr lang="en-GB" dirty="0"/>
              <a:t>Slide </a:t>
            </a:r>
            <a:fld id="{F5D8E26B-7BCF-4D25-9C89-0168A6618F18}" type="slidenum">
              <a:rPr lang="en-GB" smtClean="0"/>
              <a:pPr/>
              <a:t>12</a:t>
            </a:fld>
            <a:endParaRPr lang="en-GB" dirty="0"/>
          </a:p>
        </p:txBody>
      </p:sp>
      <p:sp>
        <p:nvSpPr>
          <p:cNvPr id="6" name="Rectangle 1"/>
          <p:cNvSpPr txBox="1">
            <a:spLocks noChangeArrowheads="1"/>
          </p:cNvSpPr>
          <p:nvPr/>
        </p:nvSpPr>
        <p:spPr>
          <a:xfrm>
            <a:off x="2209800" y="685800"/>
            <a:ext cx="77724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References</a:t>
            </a:r>
          </a:p>
        </p:txBody>
      </p:sp>
      <p:sp>
        <p:nvSpPr>
          <p:cNvPr id="7" name="Rectangle 2"/>
          <p:cNvSpPr txBox="1">
            <a:spLocks noChangeArrowheads="1"/>
          </p:cNvSpPr>
          <p:nvPr/>
        </p:nvSpPr>
        <p:spPr>
          <a:xfrm>
            <a:off x="1703512" y="1700809"/>
            <a:ext cx="8784976" cy="4208463"/>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sz="2000" kern="0" dirty="0"/>
              <a:t>[1] IEEE 11-19/0822r0, Extreme Efficient Multi-band Operation, May 2019</a:t>
            </a:r>
          </a:p>
          <a:p>
            <a:pPr marL="0" indent="0"/>
            <a:endParaRPr lang="en-US" sz="2000" kern="0" dirty="0"/>
          </a:p>
          <a:p>
            <a:pPr marL="0" indent="0"/>
            <a:r>
              <a:rPr lang="en-US" sz="2000" kern="0" dirty="0"/>
              <a:t>[2] IEEE 11-19/0823r0, Multi-link Aggregation, May 2019</a:t>
            </a:r>
          </a:p>
          <a:p>
            <a:pPr marL="0" indent="0"/>
            <a:endParaRPr lang="en-US" sz="2000" kern="0" dirty="0"/>
          </a:p>
          <a:p>
            <a:pPr marL="0" indent="0"/>
            <a:r>
              <a:rPr lang="en-US" sz="2000" kern="0" dirty="0"/>
              <a:t>[3] IEEE 11-19/0731r0, Multi-link Operation, May 2019</a:t>
            </a:r>
          </a:p>
          <a:p>
            <a:pPr marL="0" indent="0"/>
            <a:endParaRPr lang="en-US" sz="2000" kern="0" dirty="0"/>
          </a:p>
          <a:p>
            <a:pPr marL="0" indent="0"/>
            <a:r>
              <a:rPr lang="en-US" sz="2000" kern="0" dirty="0"/>
              <a:t>[4] IEEE 11-19/1213r0, Discussion on Multi-link Operation, July 2019</a:t>
            </a:r>
          </a:p>
          <a:p>
            <a:pPr marL="0" indent="0"/>
            <a:endParaRPr lang="en-US" sz="2000" kern="0" dirty="0"/>
          </a:p>
          <a:p>
            <a:pPr marL="0" indent="0"/>
            <a:r>
              <a:rPr lang="en-US" sz="2000" kern="0" dirty="0"/>
              <a:t>[5] IEEE 11-19/1568r0, Further Discussion on Multi-link Operation, September 2019</a:t>
            </a:r>
            <a:endParaRPr lang="en-US" sz="2000" dirty="0"/>
          </a:p>
          <a:p>
            <a:pPr marL="0" indent="0"/>
            <a:endParaRPr lang="en-US" sz="2000" dirty="0"/>
          </a:p>
        </p:txBody>
      </p:sp>
    </p:spTree>
    <p:extLst>
      <p:ext uri="{BB962C8B-B14F-4D97-AF65-F5344CB8AC3E}">
        <p14:creationId xmlns:p14="http://schemas.microsoft.com/office/powerpoint/2010/main" val="25356821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3493" y="729495"/>
            <a:ext cx="7770813" cy="1065213"/>
          </a:xfrm>
        </p:spPr>
        <p:txBody>
          <a:bodyPr/>
          <a:lstStyle/>
          <a:p>
            <a:r>
              <a:rPr lang="en-US" dirty="0" err="1"/>
              <a:t>Strawpoll</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a:t>
            </a:r>
            <a:r>
              <a:rPr lang="en-GB" dirty="0" err="1"/>
              <a:t>InterDigital</a:t>
            </a:r>
            <a:r>
              <a:rPr lang="en-GB" dirty="0"/>
              <a:t>)</a:t>
            </a:r>
          </a:p>
        </p:txBody>
      </p:sp>
      <p:sp>
        <p:nvSpPr>
          <p:cNvPr id="6" name="Date Placeholder 5"/>
          <p:cNvSpPr>
            <a:spLocks noGrp="1"/>
          </p:cNvSpPr>
          <p:nvPr>
            <p:ph type="dt" idx="15"/>
          </p:nvPr>
        </p:nvSpPr>
        <p:spPr/>
        <p:txBody>
          <a:bodyPr/>
          <a:lstStyle/>
          <a:p>
            <a:r>
              <a:rPr lang="en-US" dirty="0"/>
              <a:t>January 2020</a:t>
            </a:r>
            <a:endParaRPr lang="en-GB" dirty="0"/>
          </a:p>
        </p:txBody>
      </p:sp>
      <p:sp>
        <p:nvSpPr>
          <p:cNvPr id="3" name="Content Placeholder 2"/>
          <p:cNvSpPr>
            <a:spLocks noGrp="1"/>
          </p:cNvSpPr>
          <p:nvPr>
            <p:ph idx="1"/>
          </p:nvPr>
        </p:nvSpPr>
        <p:spPr>
          <a:xfrm>
            <a:off x="1487488" y="1548036"/>
            <a:ext cx="9000999" cy="4113213"/>
          </a:xfrm>
        </p:spPr>
        <p:txBody>
          <a:bodyPr/>
          <a:lstStyle/>
          <a:p>
            <a:pPr>
              <a:buFont typeface="Arial" panose="020B0604020202020204" pitchFamily="34" charset="0"/>
              <a:buChar char="•"/>
            </a:pPr>
            <a:endParaRPr lang="en-US" dirty="0"/>
          </a:p>
          <a:p>
            <a:pPr>
              <a:buFont typeface="Arial" panose="020B0604020202020204" pitchFamily="34" charset="0"/>
              <a:buChar char="•"/>
            </a:pPr>
            <a:r>
              <a:rPr lang="en-US" dirty="0"/>
              <a:t>Which option of including the ID (e.g. MAC Address) of the “high” MAC SAP of the target MLD do you prefer for multi-link data PPDUs?</a:t>
            </a:r>
          </a:p>
          <a:p>
            <a:pPr lvl="1">
              <a:buFont typeface="Arial" panose="020B0604020202020204" pitchFamily="34" charset="0"/>
              <a:buChar char="•"/>
            </a:pPr>
            <a:r>
              <a:rPr lang="en-US" dirty="0"/>
              <a:t>Option 1: Including the ID of the “high” MAC SAP of the target MLD in the preamble of the data PPDUs</a:t>
            </a:r>
          </a:p>
          <a:p>
            <a:pPr lvl="1">
              <a:buFont typeface="Arial" panose="020B0604020202020204" pitchFamily="34" charset="0"/>
              <a:buChar char="•"/>
            </a:pPr>
            <a:r>
              <a:rPr lang="en-US" dirty="0"/>
              <a:t>Option 2: Including the ID of the “high” MAC SAP of the target MLD in the MAC header of the data frames</a:t>
            </a:r>
          </a:p>
          <a:p>
            <a:pPr lvl="1">
              <a:buFont typeface="Arial" panose="020B0604020202020204" pitchFamily="34" charset="0"/>
              <a:buChar char="•"/>
            </a:pPr>
            <a:r>
              <a:rPr lang="en-US" dirty="0"/>
              <a:t>Option 3: Including the ID of the “high” MAC SAP of the target MLD in the frame body of the data frames</a:t>
            </a:r>
          </a:p>
          <a:p>
            <a:pPr lvl="1">
              <a:buFont typeface="Arial" panose="020B0604020202020204" pitchFamily="34" charset="0"/>
              <a:buChar char="•"/>
            </a:pPr>
            <a:r>
              <a:rPr lang="en-US" dirty="0"/>
              <a:t>Option 4: Do not include the ID of the “high” MAC SAP of the target MLD in the data frames, however, </a:t>
            </a:r>
            <a:r>
              <a:rPr lang="en-US"/>
              <a:t>MLDs should </a:t>
            </a:r>
            <a:r>
              <a:rPr lang="en-US" dirty="0"/>
              <a:t>indicate their “high” MAC </a:t>
            </a:r>
            <a:r>
              <a:rPr lang="en-US"/>
              <a:t>SAP IDs, e.g., </a:t>
            </a:r>
            <a:r>
              <a:rPr lang="en-US" dirty="0"/>
              <a:t>during association</a:t>
            </a:r>
          </a:p>
          <a:p>
            <a:pPr marL="0" indent="0"/>
            <a:endParaRPr lang="en-US" dirty="0"/>
          </a:p>
        </p:txBody>
      </p:sp>
    </p:spTree>
    <p:extLst>
      <p:ext uri="{BB962C8B-B14F-4D97-AF65-F5344CB8AC3E}">
        <p14:creationId xmlns:p14="http://schemas.microsoft.com/office/powerpoint/2010/main" val="2068257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r>
              <a:rPr lang="en-US" dirty="0"/>
              <a:t>January 2020</a:t>
            </a:r>
            <a:endParaRPr lang="en-GB" dirty="0"/>
          </a:p>
        </p:txBody>
      </p:sp>
      <p:sp>
        <p:nvSpPr>
          <p:cNvPr id="4" name="Footer Placeholder 3"/>
          <p:cNvSpPr>
            <a:spLocks noGrp="1"/>
          </p:cNvSpPr>
          <p:nvPr>
            <p:ph type="ftr" idx="11"/>
          </p:nvPr>
        </p:nvSpPr>
        <p:spPr/>
        <p:txBody>
          <a:bodyPr/>
          <a:lstStyle/>
          <a:p>
            <a:r>
              <a:rPr lang="en-GB" dirty="0"/>
              <a:t>Xiaofei Wang (InterDigital)</a:t>
            </a:r>
          </a:p>
        </p:txBody>
      </p:sp>
      <p:sp>
        <p:nvSpPr>
          <p:cNvPr id="5" name="Slide Number Placeholder 4"/>
          <p:cNvSpPr>
            <a:spLocks noGrp="1"/>
          </p:cNvSpPr>
          <p:nvPr>
            <p:ph type="sldNum" idx="12"/>
          </p:nvPr>
        </p:nvSpPr>
        <p:spPr/>
        <p:txBody>
          <a:bodyPr/>
          <a:lstStyle/>
          <a:p>
            <a:r>
              <a:rPr lang="en-GB" dirty="0"/>
              <a:t>Slide </a:t>
            </a:r>
            <a:fld id="{06B781AF-4CCF-49B0-A572-DE54FBE5D942}" type="slidenum">
              <a:rPr lang="en-GB" smtClean="0"/>
              <a:pPr/>
              <a:t>2</a:t>
            </a:fld>
            <a:endParaRPr lang="en-GB" dirty="0"/>
          </a:p>
        </p:txBody>
      </p:sp>
      <p:sp>
        <p:nvSpPr>
          <p:cNvPr id="7" name="Rectangle 1"/>
          <p:cNvSpPr txBox="1">
            <a:spLocks noChangeArrowheads="1"/>
          </p:cNvSpPr>
          <p:nvPr/>
        </p:nvSpPr>
        <p:spPr bwMode="auto">
          <a:xfrm>
            <a:off x="2265928" y="648199"/>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dirty="0"/>
              <a:t>Abstract</a:t>
            </a:r>
          </a:p>
        </p:txBody>
      </p:sp>
      <p:sp>
        <p:nvSpPr>
          <p:cNvPr id="8" name="Rectangle 2"/>
          <p:cNvSpPr txBox="1">
            <a:spLocks noChangeArrowheads="1"/>
          </p:cNvSpPr>
          <p:nvPr/>
        </p:nvSpPr>
        <p:spPr>
          <a:xfrm>
            <a:off x="2247106" y="2276872"/>
            <a:ext cx="7772400" cy="3682752"/>
          </a:xfrm>
          <a:prstGeom prst="rect">
            <a:avLst/>
          </a:prstGeom>
          <a:ln/>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follow up on the discussion on using a single ID/MAC address to identify MLE and MLD, and include such address in data frames in order to simplify data flows in multi-link operations.</a:t>
            </a:r>
          </a:p>
        </p:txBody>
      </p:sp>
    </p:spTree>
    <p:extLst>
      <p:ext uri="{BB962C8B-B14F-4D97-AF65-F5344CB8AC3E}">
        <p14:creationId xmlns:p14="http://schemas.microsoft.com/office/powerpoint/2010/main" val="3800146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347564"/>
            <a:ext cx="7770813" cy="1065213"/>
          </a:xfrm>
        </p:spPr>
        <p:txBody>
          <a:bodyPr/>
          <a:lstStyle/>
          <a:p>
            <a:r>
              <a:rPr lang="en-US" dirty="0"/>
              <a:t>Introduction</a:t>
            </a:r>
          </a:p>
        </p:txBody>
      </p:sp>
      <p:sp>
        <p:nvSpPr>
          <p:cNvPr id="3" name="Content Placeholder 2"/>
          <p:cNvSpPr>
            <a:spLocks noGrp="1"/>
          </p:cNvSpPr>
          <p:nvPr>
            <p:ph idx="1"/>
          </p:nvPr>
        </p:nvSpPr>
        <p:spPr>
          <a:xfrm>
            <a:off x="1055440" y="1124744"/>
            <a:ext cx="9937104" cy="4833292"/>
          </a:xfrm>
        </p:spPr>
        <p:txBody>
          <a:bodyPr/>
          <a:lstStyle/>
          <a:p>
            <a:pPr>
              <a:buFont typeface="Arial" panose="020B0604020202020204" pitchFamily="34" charset="0"/>
              <a:buChar char="•"/>
            </a:pPr>
            <a:r>
              <a:rPr lang="en-US" dirty="0"/>
              <a:t>Architectures enabling multi-band/multi-link operations for 802.11be have been discussed, e.g.,  in [1] [2]</a:t>
            </a:r>
          </a:p>
          <a:p>
            <a:pPr lvl="1">
              <a:buFont typeface="Arial" panose="020B0604020202020204" pitchFamily="34" charset="0"/>
              <a:buChar char="•"/>
            </a:pPr>
            <a:r>
              <a:rPr lang="en-US" dirty="0"/>
              <a:t>Multi-link Device (MLD), AP MLD and non-AP MLD have been defined</a:t>
            </a:r>
          </a:p>
          <a:p>
            <a:pPr lvl="1">
              <a:buFont typeface="Arial" panose="020B0604020202020204" pitchFamily="34" charset="0"/>
              <a:buChar char="•"/>
            </a:pPr>
            <a:r>
              <a:rPr lang="en-US" dirty="0"/>
              <a:t>A MLD has a MAC address that identifies the MLD management entity</a:t>
            </a:r>
          </a:p>
          <a:p>
            <a:pPr>
              <a:buFont typeface="Arial" panose="020B0604020202020204" pitchFamily="34" charset="0"/>
              <a:buChar char="•"/>
            </a:pPr>
            <a:r>
              <a:rPr lang="en-US" dirty="0"/>
              <a:t>We have had some discussions on design choices that may simplify data flow [4][5]</a:t>
            </a:r>
          </a:p>
          <a:p>
            <a:pPr lvl="1">
              <a:buFont typeface="Arial" panose="020B0604020202020204" pitchFamily="34" charset="0"/>
              <a:buChar char="•"/>
            </a:pPr>
            <a:r>
              <a:rPr lang="en-US" dirty="0"/>
              <a:t>MLD should be identified by the ID or MAC address of their “high” MAC SAPs</a:t>
            </a:r>
          </a:p>
          <a:p>
            <a:pPr lvl="1">
              <a:buFont typeface="Arial" panose="020B0604020202020204" pitchFamily="34" charset="0"/>
              <a:buChar char="•"/>
            </a:pPr>
            <a:r>
              <a:rPr lang="en-US" dirty="0"/>
              <a:t>For multi-link data flows, it may be beneficial to include in the data frames a single ID or MAC address of the “high” MAC-SAP of the target MLD</a:t>
            </a:r>
          </a:p>
          <a:p>
            <a:pPr lvl="1">
              <a:buFont typeface="Arial" panose="020B0604020202020204" pitchFamily="34" charset="0"/>
              <a:buChar char="•"/>
            </a:pPr>
            <a:r>
              <a:rPr lang="en-US" dirty="0"/>
              <a:t>Some approaches to include such single ID or MAC address of the “high” MAC-SAP have been discussed</a:t>
            </a:r>
          </a:p>
          <a:p>
            <a:pPr>
              <a:buFont typeface="Arial" panose="020B0604020202020204" pitchFamily="34" charset="0"/>
              <a:buChar char="•"/>
            </a:pPr>
            <a:r>
              <a:rPr lang="en-US" dirty="0"/>
              <a:t>In this contribution, we continue to discuss some of the approaches</a:t>
            </a:r>
          </a:p>
          <a:p>
            <a:pPr lvl="1">
              <a:buFont typeface="Arial" panose="020B0604020202020204" pitchFamily="34" charset="0"/>
              <a:buChar char="•"/>
            </a:pPr>
            <a:r>
              <a:rPr lang="en-US" dirty="0"/>
              <a:t>To provide more information for some of the questions raised</a:t>
            </a:r>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843171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1464" y="347564"/>
            <a:ext cx="9505057" cy="1065213"/>
          </a:xfrm>
        </p:spPr>
        <p:txBody>
          <a:bodyPr/>
          <a:lstStyle/>
          <a:p>
            <a:r>
              <a:rPr lang="en-US" dirty="0"/>
              <a:t>Recap of the previous multi-link discussion in [4]</a:t>
            </a:r>
          </a:p>
        </p:txBody>
      </p:sp>
      <p:sp>
        <p:nvSpPr>
          <p:cNvPr id="3" name="Content Placeholder 2"/>
          <p:cNvSpPr>
            <a:spLocks noGrp="1"/>
          </p:cNvSpPr>
          <p:nvPr>
            <p:ph idx="1"/>
          </p:nvPr>
        </p:nvSpPr>
        <p:spPr>
          <a:xfrm>
            <a:off x="1271463" y="1412777"/>
            <a:ext cx="9505057" cy="4113213"/>
          </a:xfrm>
        </p:spPr>
        <p:txBody>
          <a:bodyPr/>
          <a:lstStyle/>
          <a:p>
            <a:pPr>
              <a:buFont typeface="Arial" panose="020B0604020202020204" pitchFamily="34" charset="0"/>
              <a:buChar char="•"/>
            </a:pPr>
            <a:r>
              <a:rPr lang="en-US" sz="2800" dirty="0"/>
              <a:t>UL and DL data flows are between the “high” MAC-SAPs of the MLDs that contain APs and non-AP STAs</a:t>
            </a:r>
          </a:p>
          <a:p>
            <a:pPr marL="857250" lvl="1" indent="-457200">
              <a:buFont typeface="Arial" panose="020B0604020202020204" pitchFamily="34" charset="0"/>
              <a:buChar char="•"/>
            </a:pPr>
            <a:r>
              <a:rPr lang="en-US" sz="2400" dirty="0"/>
              <a:t>This “high” MAC-SAP is not the same as MLD Management entity</a:t>
            </a:r>
          </a:p>
          <a:p>
            <a:pPr>
              <a:buFont typeface="Arial" panose="020B0604020202020204" pitchFamily="34" charset="0"/>
              <a:buChar char="•"/>
            </a:pPr>
            <a:r>
              <a:rPr lang="en-US" sz="2800" dirty="0"/>
              <a:t>Hence, the “high” MAC-SAPs should be identified by IDs or MAC addresses</a:t>
            </a:r>
          </a:p>
          <a:p>
            <a:pPr lvl="1">
              <a:buFont typeface="Arial" panose="020B0604020202020204" pitchFamily="34" charset="0"/>
              <a:buChar char="•"/>
            </a:pPr>
            <a:r>
              <a:rPr lang="en-US" sz="2400" dirty="0"/>
              <a:t>This “high” MAC-SAPs may share the same ID or MAC address as the MLD Management entity</a:t>
            </a:r>
          </a:p>
          <a:p>
            <a:pPr>
              <a:buFont typeface="Arial" panose="020B0604020202020204" pitchFamily="34" charset="0"/>
              <a:buChar char="•"/>
            </a:pPr>
            <a:r>
              <a:rPr lang="en-US" sz="2800" dirty="0"/>
              <a:t>Therefore, it is beneficial to have these IDs or MAC addresses included in the MAC frames</a:t>
            </a:r>
          </a:p>
          <a:p>
            <a:pPr lvl="1">
              <a:buFont typeface="Arial" panose="020B0604020202020204" pitchFamily="34" charset="0"/>
              <a:buChar char="•"/>
            </a:pPr>
            <a:r>
              <a:rPr lang="en-US" sz="2400" dirty="0"/>
              <a:t>E.g., in one of the address fields in data frames</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2280355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32" y="563587"/>
            <a:ext cx="10406352" cy="1065213"/>
          </a:xfrm>
        </p:spPr>
        <p:txBody>
          <a:bodyPr/>
          <a:lstStyle/>
          <a:p>
            <a:r>
              <a:rPr lang="en-US" dirty="0"/>
              <a:t>Recap of benefits using a single ID for multi-link data transmissions</a:t>
            </a:r>
          </a:p>
        </p:txBody>
      </p:sp>
      <p:sp>
        <p:nvSpPr>
          <p:cNvPr id="3" name="Content Placeholder 2"/>
          <p:cNvSpPr>
            <a:spLocks noGrp="1"/>
          </p:cNvSpPr>
          <p:nvPr>
            <p:ph idx="1"/>
          </p:nvPr>
        </p:nvSpPr>
        <p:spPr>
          <a:xfrm>
            <a:off x="977820" y="1628800"/>
            <a:ext cx="10153128" cy="4113213"/>
          </a:xfrm>
        </p:spPr>
        <p:txBody>
          <a:bodyPr/>
          <a:lstStyle/>
          <a:p>
            <a:pPr>
              <a:buFont typeface="Arial" panose="020B0604020202020204" pitchFamily="34" charset="0"/>
              <a:buChar char="•"/>
            </a:pPr>
            <a:r>
              <a:rPr lang="en-US" dirty="0"/>
              <a:t>A data frame can be clearly identified to be meant for higher layers if it contains the ID or MAC address of the target higher MAC SAP of the target MLD or MLE</a:t>
            </a:r>
          </a:p>
          <a:p>
            <a:pPr>
              <a:buFont typeface="Arial" panose="020B0604020202020204" pitchFamily="34" charset="0"/>
              <a:buChar char="•"/>
            </a:pPr>
            <a:r>
              <a:rPr lang="en-US" dirty="0"/>
              <a:t>Sequence numbers can be generated uniquely from the same sequence number space and it is easy to re-assemble fragments, packets and detect duplication</a:t>
            </a:r>
          </a:p>
          <a:p>
            <a:pPr>
              <a:buFont typeface="Arial" panose="020B0604020202020204" pitchFamily="34" charset="0"/>
              <a:buChar char="•"/>
            </a:pPr>
            <a:r>
              <a:rPr lang="en-US" dirty="0"/>
              <a:t>If dynamic link switching is desired, a packet can be transmitted over any link without having to regenerate MAC headers</a:t>
            </a:r>
          </a:p>
          <a:p>
            <a:pPr>
              <a:buFont typeface="Arial" panose="020B0604020202020204" pitchFamily="34" charset="0"/>
              <a:buChar char="•"/>
            </a:pPr>
            <a:r>
              <a:rPr lang="en-US" dirty="0"/>
              <a:t>It is easier to identify packets when multi-channel/multi-band aggregation is used to transmit a wide-bandwidth frame</a:t>
            </a:r>
          </a:p>
          <a:p>
            <a:pPr>
              <a:buFont typeface="Arial" panose="020B0604020202020204" pitchFamily="34" charset="0"/>
              <a:buChar char="•"/>
            </a:pPr>
            <a:r>
              <a:rPr lang="en-US" dirty="0"/>
              <a:t>Some of these benefits may depend on the particular design of multi-link operations defined in 802.11be</a:t>
            </a:r>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3514499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59496" y="563587"/>
            <a:ext cx="9433047" cy="1065213"/>
          </a:xfrm>
        </p:spPr>
        <p:txBody>
          <a:bodyPr/>
          <a:lstStyle/>
          <a:p>
            <a:r>
              <a:rPr lang="en-US" dirty="0"/>
              <a:t>Possible approaches</a:t>
            </a:r>
          </a:p>
        </p:txBody>
      </p:sp>
      <p:sp>
        <p:nvSpPr>
          <p:cNvPr id="3" name="Content Placeholder 2"/>
          <p:cNvSpPr>
            <a:spLocks noGrp="1"/>
          </p:cNvSpPr>
          <p:nvPr>
            <p:ph idx="1"/>
          </p:nvPr>
        </p:nvSpPr>
        <p:spPr>
          <a:xfrm>
            <a:off x="1559496" y="1692051"/>
            <a:ext cx="9001000" cy="4113213"/>
          </a:xfrm>
        </p:spPr>
        <p:txBody>
          <a:bodyPr/>
          <a:lstStyle/>
          <a:p>
            <a:pPr>
              <a:buFont typeface="Arial" panose="020B0604020202020204" pitchFamily="34" charset="0"/>
              <a:buChar char="•"/>
            </a:pPr>
            <a:r>
              <a:rPr lang="en-US" dirty="0"/>
              <a:t>Some possible approaches were discussed in [5] to indicate “high” MAC SAP ID in a data frame/PPDU may be:</a:t>
            </a:r>
          </a:p>
          <a:p>
            <a:pPr marL="914400" lvl="1" indent="-457200">
              <a:buFont typeface="+mj-lt"/>
              <a:buAutoNum type="arabicPeriod"/>
            </a:pPr>
            <a:r>
              <a:rPr lang="en-US" dirty="0"/>
              <a:t>In the preamble</a:t>
            </a:r>
          </a:p>
          <a:p>
            <a:pPr marL="914400" lvl="1" indent="-457200">
              <a:buFont typeface="+mj-lt"/>
              <a:buAutoNum type="arabicPeriod"/>
            </a:pPr>
            <a:r>
              <a:rPr lang="en-US" dirty="0">
                <a:highlight>
                  <a:srgbClr val="00FFFF"/>
                </a:highlight>
              </a:rPr>
              <a:t>In the MAC header</a:t>
            </a:r>
          </a:p>
          <a:p>
            <a:pPr marL="914400" lvl="1" indent="-457200">
              <a:buFont typeface="+mj-lt"/>
              <a:buAutoNum type="arabicPeriod"/>
            </a:pPr>
            <a:r>
              <a:rPr lang="en-US" dirty="0"/>
              <a:t>In the Frame body</a:t>
            </a:r>
          </a:p>
          <a:p>
            <a:pPr marL="914400" lvl="1" indent="-457200">
              <a:buFont typeface="+mj-lt"/>
              <a:buAutoNum type="arabicPeriod"/>
            </a:pPr>
            <a:r>
              <a:rPr lang="en-US" dirty="0">
                <a:highlight>
                  <a:srgbClr val="00FFFF"/>
                </a:highlight>
              </a:rPr>
              <a:t>Not include “high” SAP ID in data frames/PPDUs, instead making the mapping internal to an MLE/MLD</a:t>
            </a:r>
          </a:p>
          <a:p>
            <a:pPr marL="1314450" lvl="2" indent="-457200">
              <a:buFont typeface="Arial" panose="020B0604020202020204" pitchFamily="34" charset="0"/>
              <a:buChar char="•"/>
            </a:pPr>
            <a:r>
              <a:rPr lang="en-US" dirty="0"/>
              <a:t>May require additional operations</a:t>
            </a:r>
          </a:p>
          <a:p>
            <a:pPr marL="342900" lvl="1" indent="-342900">
              <a:spcBef>
                <a:spcPts val="600"/>
              </a:spcBef>
              <a:buFont typeface="Arial" panose="020B0604020202020204" pitchFamily="34" charset="0"/>
              <a:buChar char="•"/>
            </a:pPr>
            <a:endParaRPr lang="en-US" sz="2400" b="1" dirty="0">
              <a:cs typeface="+mn-cs"/>
            </a:endParaRPr>
          </a:p>
          <a:p>
            <a:pPr marL="342900" lvl="1" indent="-342900">
              <a:spcBef>
                <a:spcPts val="600"/>
              </a:spcBef>
              <a:buFont typeface="Arial" panose="020B0604020202020204" pitchFamily="34" charset="0"/>
              <a:buChar char="•"/>
            </a:pPr>
            <a:r>
              <a:rPr lang="en-US" sz="2400" b="1" dirty="0">
                <a:cs typeface="+mn-cs"/>
              </a:rPr>
              <a:t>We want discuss the two highlighted options in more details</a:t>
            </a:r>
          </a:p>
          <a:p>
            <a:pPr marL="457200" lvl="1" indent="0"/>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779518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32" y="563587"/>
            <a:ext cx="10406352" cy="1065213"/>
          </a:xfrm>
        </p:spPr>
        <p:txBody>
          <a:bodyPr/>
          <a:lstStyle/>
          <a:p>
            <a:r>
              <a:rPr lang="en-US" dirty="0"/>
              <a:t>Option 2 Data Packets in Dynamic Link Switching (1/2)</a:t>
            </a:r>
          </a:p>
        </p:txBody>
      </p:sp>
      <p:sp>
        <p:nvSpPr>
          <p:cNvPr id="3" name="Content Placeholder 2"/>
          <p:cNvSpPr>
            <a:spLocks noGrp="1"/>
          </p:cNvSpPr>
          <p:nvPr>
            <p:ph idx="1"/>
          </p:nvPr>
        </p:nvSpPr>
        <p:spPr>
          <a:xfrm>
            <a:off x="551384" y="1412776"/>
            <a:ext cx="11089232" cy="4329237"/>
          </a:xfrm>
        </p:spPr>
        <p:txBody>
          <a:bodyPr/>
          <a:lstStyle/>
          <a:p>
            <a:pPr>
              <a:buFont typeface="Arial" panose="020B0604020202020204" pitchFamily="34" charset="0"/>
              <a:buChar char="•"/>
            </a:pPr>
            <a:r>
              <a:rPr lang="en-US" dirty="0"/>
              <a:t>When dynamic link switching is desired, a data packet identified by “high” MAC-SAP address/ID in the MAC header can be transmitted over any link without having to regenerate MAC headers</a:t>
            </a:r>
          </a:p>
          <a:p>
            <a:pPr>
              <a:buFont typeface="Arial" panose="020B0604020202020204" pitchFamily="34" charset="0"/>
              <a:buChar char="•"/>
            </a:pPr>
            <a:endParaRPr lang="en-US" dirty="0"/>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pic>
        <p:nvPicPr>
          <p:cNvPr id="8" name="Picture 7">
            <a:extLst>
              <a:ext uri="{FF2B5EF4-FFF2-40B4-BE49-F238E27FC236}">
                <a16:creationId xmlns:a16="http://schemas.microsoft.com/office/drawing/2014/main" id="{B63ABDE1-E317-4762-86B2-7B201E908644}"/>
              </a:ext>
            </a:extLst>
          </p:cNvPr>
          <p:cNvPicPr>
            <a:picLocks noChangeAspect="1"/>
          </p:cNvPicPr>
          <p:nvPr/>
        </p:nvPicPr>
        <p:blipFill>
          <a:blip r:embed="rId3"/>
          <a:stretch>
            <a:fillRect/>
          </a:stretch>
        </p:blipFill>
        <p:spPr>
          <a:xfrm>
            <a:off x="3147541" y="2507388"/>
            <a:ext cx="5408550" cy="4091467"/>
          </a:xfrm>
          <a:prstGeom prst="rect">
            <a:avLst/>
          </a:prstGeom>
        </p:spPr>
      </p:pic>
    </p:spTree>
    <p:extLst>
      <p:ext uri="{BB962C8B-B14F-4D97-AF65-F5344CB8AC3E}">
        <p14:creationId xmlns:p14="http://schemas.microsoft.com/office/powerpoint/2010/main" val="4015968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32" y="563587"/>
            <a:ext cx="10406352" cy="1065213"/>
          </a:xfrm>
        </p:spPr>
        <p:txBody>
          <a:bodyPr/>
          <a:lstStyle/>
          <a:p>
            <a:r>
              <a:rPr lang="en-US" dirty="0"/>
              <a:t>Option 2 Data Packets in Dynamic Link Switching (2/2)</a:t>
            </a:r>
          </a:p>
        </p:txBody>
      </p:sp>
      <p:sp>
        <p:nvSpPr>
          <p:cNvPr id="3" name="Content Placeholder 2"/>
          <p:cNvSpPr>
            <a:spLocks noGrp="1"/>
          </p:cNvSpPr>
          <p:nvPr>
            <p:ph idx="1"/>
          </p:nvPr>
        </p:nvSpPr>
        <p:spPr>
          <a:xfrm>
            <a:off x="551384" y="1412776"/>
            <a:ext cx="11089232" cy="4329237"/>
          </a:xfrm>
        </p:spPr>
        <p:txBody>
          <a:bodyPr/>
          <a:lstStyle/>
          <a:p>
            <a:pPr>
              <a:buFont typeface="Arial" panose="020B0604020202020204" pitchFamily="34" charset="0"/>
              <a:buChar char="•"/>
            </a:pPr>
            <a:r>
              <a:rPr lang="en-US" dirty="0"/>
              <a:t>Backwards compatibility issues for legacy STAs</a:t>
            </a:r>
          </a:p>
          <a:p>
            <a:pPr lvl="1">
              <a:buFont typeface="Arial" panose="020B0604020202020204" pitchFamily="34" charset="0"/>
              <a:buChar char="•"/>
            </a:pPr>
            <a:r>
              <a:rPr lang="en-US" dirty="0"/>
              <a:t>If data packets for EHT STA contain ID/MAC Address of the “high” MAC SAPs, EHT STA needs to filter based on the “high” MAC SAPs</a:t>
            </a:r>
          </a:p>
          <a:p>
            <a:pPr lvl="1">
              <a:buFont typeface="Arial" panose="020B0604020202020204" pitchFamily="34" charset="0"/>
              <a:buChar char="•"/>
            </a:pPr>
            <a:r>
              <a:rPr lang="en-US" dirty="0"/>
              <a:t>Legacy STA may not be able correctly detect the “high’ MAC SAPs</a:t>
            </a:r>
          </a:p>
          <a:p>
            <a:pPr>
              <a:buFont typeface="Arial" panose="020B0604020202020204" pitchFamily="34" charset="0"/>
              <a:buChar char="•"/>
            </a:pPr>
            <a:endParaRPr lang="en-US" dirty="0"/>
          </a:p>
          <a:p>
            <a:pPr>
              <a:buFont typeface="Arial" panose="020B0604020202020204" pitchFamily="34" charset="0"/>
              <a:buChar char="•"/>
            </a:pPr>
            <a:r>
              <a:rPr lang="en-US" dirty="0"/>
              <a:t>It is desirable to avoid causing problems for legacy STAs</a:t>
            </a:r>
          </a:p>
          <a:p>
            <a:pPr lvl="1">
              <a:buFont typeface="Arial" panose="020B0604020202020204" pitchFamily="34" charset="0"/>
              <a:buChar char="•"/>
            </a:pPr>
            <a:r>
              <a:rPr lang="en-US" dirty="0"/>
              <a:t>E.g., only sending EHT data frames with “high” MAC SAP IDs to EHT STAs</a:t>
            </a:r>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212824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3432" y="563587"/>
            <a:ext cx="10406352" cy="1065213"/>
          </a:xfrm>
        </p:spPr>
        <p:txBody>
          <a:bodyPr/>
          <a:lstStyle/>
          <a:p>
            <a:r>
              <a:rPr lang="en-US" dirty="0"/>
              <a:t>Option 2 Data Packets with Link Aggregation</a:t>
            </a:r>
          </a:p>
        </p:txBody>
      </p:sp>
      <p:sp>
        <p:nvSpPr>
          <p:cNvPr id="3" name="Content Placeholder 2"/>
          <p:cNvSpPr>
            <a:spLocks noGrp="1"/>
          </p:cNvSpPr>
          <p:nvPr>
            <p:ph idx="1"/>
          </p:nvPr>
        </p:nvSpPr>
        <p:spPr>
          <a:xfrm>
            <a:off x="551384" y="1556792"/>
            <a:ext cx="11089232" cy="4185221"/>
          </a:xfrm>
        </p:spPr>
        <p:txBody>
          <a:bodyPr/>
          <a:lstStyle/>
          <a:p>
            <a:pPr>
              <a:buFont typeface="Arial" panose="020B0604020202020204" pitchFamily="34" charset="0"/>
              <a:buChar char="•"/>
            </a:pPr>
            <a:r>
              <a:rPr lang="en-US" dirty="0"/>
              <a:t>Data packets identified by “high” MAC SAP in the MAC headers can easily be identified as destined for “high” MAC SAP in Link Aggregation</a:t>
            </a:r>
          </a:p>
          <a:p>
            <a:pPr>
              <a:buFont typeface="Arial" panose="020B0604020202020204" pitchFamily="34" charset="0"/>
              <a:buChar char="•"/>
            </a:pPr>
            <a:endParaRPr lang="en-US" dirty="0"/>
          </a:p>
          <a:p>
            <a:pPr>
              <a:buFont typeface="Arial" panose="020B0604020202020204" pitchFamily="34" charset="0"/>
              <a:buChar char="•"/>
            </a:pPr>
            <a:r>
              <a:rPr lang="en-US" dirty="0"/>
              <a:t>EHT link aggregated PPDUs likely use newly defined EHT format</a:t>
            </a:r>
          </a:p>
          <a:p>
            <a:pPr>
              <a:buFont typeface="Arial" panose="020B0604020202020204" pitchFamily="34" charset="0"/>
              <a:buChar char="•"/>
            </a:pPr>
            <a:endParaRPr lang="en-US" dirty="0"/>
          </a:p>
          <a:p>
            <a:pPr>
              <a:buFont typeface="Arial" panose="020B0604020202020204" pitchFamily="34" charset="0"/>
              <a:buChar char="•"/>
            </a:pPr>
            <a:r>
              <a:rPr lang="en-US" dirty="0"/>
              <a:t>Hence no backwards compatibility issues are expected</a:t>
            </a:r>
          </a:p>
          <a:p>
            <a:pPr lvl="1">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457200" lvl="1" indent="0" algn="ctr"/>
            <a:endParaRPr lang="en-US" dirty="0"/>
          </a:p>
          <a:p>
            <a:pPr marL="457200" lvl="1" indent="0"/>
            <a:endParaRPr lang="en-US" dirty="0"/>
          </a:p>
          <a:p>
            <a:pPr lvl="2">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9722056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14-xxxx-00-00ax_Overhead_Analysis_Draft.potx" id="{58D38F92-CE47-49A6-8D55-B6F683F34CA5}" vid="{B11CDA16-73AE-4FE4-927E-073FD3DED5C1}"/>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3A8797CE26E28409231FE3380A0593F" ma:contentTypeVersion="1" ma:contentTypeDescription="Create a new document." ma:contentTypeScope="" ma:versionID="8e076fb2b75826d9a6f85d3b81d66e94">
  <xsd:schema xmlns:xsd="http://www.w3.org/2001/XMLSchema" xmlns:xs="http://www.w3.org/2001/XMLSchema" xmlns:p="http://schemas.microsoft.com/office/2006/metadata/properties" xmlns:ns2="http://schemas.microsoft.com/sharepoint/v4" targetNamespace="http://schemas.microsoft.com/office/2006/metadata/properties" ma:root="true" ma:fieldsID="23c11eee0d542004c4a7d729835418c6"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49B6FD7-A7EF-4FFA-B3AA-4E285A044B96}">
  <ds:schemaRefs>
    <ds:schemaRef ds:uri="http://schemas.microsoft.com/sharepoint/v4"/>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53A2646E-62E3-4149-BBD2-CBA4DEF13688}">
  <ds:schemaRefs>
    <ds:schemaRef ds:uri="http://schemas.microsoft.com/sharepoint/v3/contenttype/forms"/>
  </ds:schemaRefs>
</ds:datastoreItem>
</file>

<file path=customXml/itemProps3.xml><?xml version="1.0" encoding="utf-8"?>
<ds:datastoreItem xmlns:ds="http://schemas.openxmlformats.org/officeDocument/2006/customXml" ds:itemID="{6DA6BF91-FB59-4330-AE8A-9B23AC5CE8D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22900</TotalTime>
  <Words>1434</Words>
  <Application>Microsoft Office PowerPoint</Application>
  <PresentationFormat>Widescreen</PresentationFormat>
  <Paragraphs>195</Paragraphs>
  <Slides>13</Slides>
  <Notes>13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7" baseType="lpstr">
      <vt:lpstr>Arial</vt:lpstr>
      <vt:lpstr>Times New Roman</vt:lpstr>
      <vt:lpstr>Office Theme</vt:lpstr>
      <vt:lpstr>Microsoft Word 97 - 2003 Document</vt:lpstr>
      <vt:lpstr>Follow Up Discussion on Multi-link Operations</vt:lpstr>
      <vt:lpstr>PowerPoint Presentation</vt:lpstr>
      <vt:lpstr>Introduction</vt:lpstr>
      <vt:lpstr>Recap of the previous multi-link discussion in [4]</vt:lpstr>
      <vt:lpstr>Recap of benefits using a single ID for multi-link data transmissions</vt:lpstr>
      <vt:lpstr>Possible approaches</vt:lpstr>
      <vt:lpstr>Option 2 Data Packets in Dynamic Link Switching (1/2)</vt:lpstr>
      <vt:lpstr>Option 2 Data Packets in Dynamic Link Switching (2/2)</vt:lpstr>
      <vt:lpstr>Option 2 Data Packets with Link Aggregation</vt:lpstr>
      <vt:lpstr>Option 4 Data Packets</vt:lpstr>
      <vt:lpstr>Conclusions</vt:lpstr>
      <vt:lpstr>PowerPoint Presentation</vt:lpstr>
      <vt:lpstr>Strawpoll</vt:lpstr>
    </vt:vector>
  </TitlesOfParts>
  <Company>InterDigital Communication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Discussion on Multi-link Operations</dc:title>
  <dc:creator>Xiaofei.Wang@InterDigital.com</dc:creator>
  <cp:lastModifiedBy>Xiaofei Wang</cp:lastModifiedBy>
  <cp:revision>368</cp:revision>
  <cp:lastPrinted>1601-01-01T00:00:00Z</cp:lastPrinted>
  <dcterms:created xsi:type="dcterms:W3CDTF">2014-04-14T10:59:07Z</dcterms:created>
  <dcterms:modified xsi:type="dcterms:W3CDTF">2020-01-13T19:26:50Z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0x01010043A8797CE26E28409231FE3380A0593F</vt:lpwstr>
  </property>
</Properties>
</file>