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7" r:id="rId3"/>
    <p:sldId id="330" r:id="rId4"/>
    <p:sldId id="328" r:id="rId5"/>
    <p:sldId id="331" r:id="rId6"/>
    <p:sldId id="334" r:id="rId7"/>
    <p:sldId id="332" r:id="rId8"/>
    <p:sldId id="337" r:id="rId9"/>
    <p:sldId id="333" r:id="rId10"/>
    <p:sldId id="32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68" y="332601"/>
            <a:ext cx="389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802.11-20/0116-00-00be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r-FR" altLang="en-US" dirty="0"/>
              <a:t>Discussion on timeline for </a:t>
            </a:r>
            <a:r>
              <a:rPr lang="fr-FR" altLang="en-US" dirty="0" smtClean="0"/>
              <a:t>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2020-</a:t>
            </a:r>
            <a:r>
              <a:rPr lang="en-US" altLang="zh-CN" sz="2000" b="0" smtClean="0"/>
              <a:t>01</a:t>
            </a:r>
            <a:r>
              <a:rPr lang="en-US" sz="2000" b="0" smtClean="0"/>
              <a:t>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28778" y="186773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/>
              <a:t>Jan. 2020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46112"/>
              </p:ext>
            </p:extLst>
          </p:nvPr>
        </p:nvGraphicFramePr>
        <p:xfrm>
          <a:off x="728778" y="2513224"/>
          <a:ext cx="7772400" cy="2869608"/>
        </p:xfrm>
        <a:graphic>
          <a:graphicData uri="http://schemas.openxmlformats.org/drawingml/2006/table">
            <a:tbl>
              <a:tblPr/>
              <a:tblGrid>
                <a:gridCol w="1591031"/>
                <a:gridCol w="1604767"/>
                <a:gridCol w="1405291"/>
                <a:gridCol w="1236274"/>
                <a:gridCol w="1935037"/>
              </a:tblGrid>
              <a:tr h="14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Name</a:t>
                      </a:r>
                      <a:endParaRPr lang="zh-CN" sz="19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Affiliations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Phone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email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 Gan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 Technologies, Co. </a:t>
                      </a: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LTD</a:t>
                      </a:r>
                      <a:r>
                        <a:rPr lang="en-US" sz="1500" kern="1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ming.gan@huawei.com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Yunbo Li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Jian Yu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Xun Yang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Chenhe Ji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Shimi Shilo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Osama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 Xin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[1]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11-19/2153r0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“Adopting a release framework to meet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timeline”,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Cariou, Jan, 2020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[2] 11-14/0617r1, “Discussion on timeline for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802.11ax</a:t>
            </a:r>
            <a:r>
              <a:rPr lang="zh-CN" alt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Cariou, T. Derham, May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2014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[3]11-18/1286/r1, “Predicting timelines: the track record”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Sean Coffey, July 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[4]11-14/649/r1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“802.11ax Timeline Scenarios” 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Rolf de Vegt, May 2014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[5]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https://www.cnet.com/news/wi-fi-6-is-barely-here-but-wi-fi-7-is-already-on-the-way/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[6]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https://www.u-blox.com/en/beyond/blog/guest-blogs/wi-fi-7-next-generation-wi-fi-technology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[7]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IEEE 802.11-18/1231r6, “802.11 EHT proposed PAR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[8]11-18/1259r1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cascading process for major amendments”, R. Stacey et al., July 2018;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[9]11-18/1284r0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proposed way forward”, O.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Abould-Magd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et al., July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smtClean="0">
                <a:latin typeface="Calibri" pitchFamily="34" charset="0"/>
                <a:cs typeface="Calibri" pitchFamily="34" charset="0"/>
              </a:rPr>
              <a:t>[</a:t>
            </a:r>
            <a:r>
              <a:rPr lang="en-US" sz="1600">
                <a:latin typeface="Calibri" pitchFamily="34" charset="0"/>
                <a:cs typeface="Calibri" pitchFamily="34" charset="0"/>
              </a:rPr>
              <a:t>10]11-19/0722r1</a:t>
            </a:r>
            <a:r>
              <a:rPr lang="en-US" sz="1600">
                <a:latin typeface="Calibri" pitchFamily="34" charset="0"/>
                <a:cs typeface="Calibri" pitchFamily="34" charset="0"/>
              </a:rPr>
              <a:t>, 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“Proposed </a:t>
            </a:r>
            <a:r>
              <a:rPr lang="en-US" sz="1600">
                <a:latin typeface="Calibri" pitchFamily="34" charset="0"/>
                <a:cs typeface="Calibri" pitchFamily="34" charset="0"/>
              </a:rPr>
              <a:t>TGbe Functional </a:t>
            </a:r>
            <a:r>
              <a:rPr lang="en-US" sz="1600">
                <a:latin typeface="Calibri" pitchFamily="34" charset="0"/>
                <a:cs typeface="Calibri" pitchFamily="34" charset="0"/>
              </a:rPr>
              <a:t>Requirements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”, Ming Gan, July 2019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29047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Reference [1] proposed to split the features into the two phases by the following motivations</a:t>
            </a:r>
          </a:p>
          <a:p>
            <a:pPr lvl="1"/>
            <a:r>
              <a:rPr lang="en-US" sz="1400" dirty="0" smtClean="0"/>
              <a:t>development </a:t>
            </a:r>
            <a:r>
              <a:rPr lang="en-US" sz="1400" dirty="0"/>
              <a:t>of 802.11 should respect the </a:t>
            </a:r>
            <a:r>
              <a:rPr lang="en-US" sz="1400" dirty="0" smtClean="0"/>
              <a:t>timeline</a:t>
            </a:r>
          </a:p>
          <a:p>
            <a:pPr lvl="1"/>
            <a:r>
              <a:rPr lang="en-US" sz="1400" dirty="0" smtClean="0"/>
              <a:t>Market </a:t>
            </a:r>
            <a:r>
              <a:rPr lang="en-US" altLang="zh-CN" sz="1400" dirty="0" smtClean="0"/>
              <a:t>expectation is already built based on the timeline 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Moreover</a:t>
            </a:r>
            <a:r>
              <a:rPr lang="en-US" altLang="zh-CN" b="1" dirty="0" smtClean="0">
                <a:ea typeface="+mn-ea"/>
                <a:cs typeface="+mn-cs"/>
              </a:rPr>
              <a:t>, it also points out that c</a:t>
            </a:r>
            <a:r>
              <a:rPr lang="en-US" b="1" dirty="0" smtClean="0">
                <a:ea typeface="+mn-ea"/>
                <a:cs typeface="+mn-cs"/>
              </a:rPr>
              <a:t>ontributions </a:t>
            </a:r>
            <a:r>
              <a:rPr lang="en-US" b="1" dirty="0">
                <a:ea typeface="+mn-ea"/>
                <a:cs typeface="+mn-cs"/>
              </a:rPr>
              <a:t>on </a:t>
            </a:r>
            <a:r>
              <a:rPr lang="en-US" b="1" dirty="0" smtClean="0">
                <a:ea typeface="+mn-ea"/>
                <a:cs typeface="+mn-cs"/>
              </a:rPr>
              <a:t>th</a:t>
            </a:r>
            <a:r>
              <a:rPr lang="en-US" altLang="zh-CN" b="1" dirty="0" smtClean="0">
                <a:ea typeface="+mn-ea"/>
                <a:cs typeface="+mn-cs"/>
              </a:rPr>
              <a:t>e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features </a:t>
            </a:r>
            <a:r>
              <a:rPr lang="en-US" altLang="zh-CN" b="1" dirty="0" smtClean="0">
                <a:ea typeface="+mn-ea"/>
                <a:cs typeface="+mn-cs"/>
              </a:rPr>
              <a:t>in release 1 should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be </a:t>
            </a:r>
            <a:r>
              <a:rPr lang="en-US" b="1" dirty="0" smtClean="0">
                <a:ea typeface="+mn-ea"/>
                <a:cs typeface="+mn-cs"/>
              </a:rPr>
              <a:t>prioritized</a:t>
            </a:r>
          </a:p>
          <a:p>
            <a:pPr lvl="1"/>
            <a:r>
              <a:rPr lang="en-US" sz="1400" dirty="0"/>
              <a:t>Only the features in release 1 would be converted from SFD into spec text in </a:t>
            </a:r>
            <a:r>
              <a:rPr lang="en-US" sz="1400" dirty="0" smtClean="0"/>
              <a:t>D0.1/1.0</a:t>
            </a:r>
          </a:p>
          <a:p>
            <a:pPr lvl="1"/>
            <a:r>
              <a:rPr lang="en-US" sz="1400" dirty="0" smtClean="0"/>
              <a:t>No </a:t>
            </a:r>
            <a:r>
              <a:rPr lang="en-US" altLang="zh-CN" sz="1400" dirty="0" smtClean="0"/>
              <a:t>need to pay much attention to other features</a:t>
            </a:r>
            <a:endParaRPr lang="en-US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The feature </a:t>
            </a:r>
            <a:r>
              <a:rPr lang="en-US" altLang="zh-CN" b="1" dirty="0">
                <a:ea typeface="+mn-ea"/>
                <a:cs typeface="+mn-cs"/>
              </a:rPr>
              <a:t>selection criteria for release 1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Complexity/gain tradeoff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Time to </a:t>
            </a:r>
            <a:r>
              <a:rPr lang="en-US" sz="1400" dirty="0" smtClean="0"/>
              <a:t>standardize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 smtClean="0"/>
              <a:t>time/investment </a:t>
            </a:r>
            <a:r>
              <a:rPr lang="en-US" sz="1400" dirty="0"/>
              <a:t>to implement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Market needs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Interest in the </a:t>
            </a:r>
            <a:r>
              <a:rPr lang="en-US" sz="1400" dirty="0" smtClean="0"/>
              <a:t>features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/>
              <a:t>Based on the </a:t>
            </a:r>
            <a:r>
              <a:rPr lang="en-US" b="1" dirty="0"/>
              <a:t>feature selection </a:t>
            </a:r>
            <a:r>
              <a:rPr lang="en-US" b="1" dirty="0" smtClean="0"/>
              <a:t>criteria, the selected features </a:t>
            </a:r>
            <a:r>
              <a:rPr lang="en-US" b="1" dirty="0"/>
              <a:t>for release 1 are as follows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320 MHz bandwidth</a:t>
            </a:r>
            <a:r>
              <a:rPr lang="zh-CN" altLang="en-US" sz="1400" dirty="0" smtClean="0"/>
              <a:t>，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4K </a:t>
            </a:r>
            <a:r>
              <a:rPr lang="en-US" sz="1400" dirty="0"/>
              <a:t>QAM, </a:t>
            </a:r>
            <a:endParaRPr lang="en-US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multiple </a:t>
            </a:r>
            <a:r>
              <a:rPr lang="en-US" sz="1400" dirty="0"/>
              <a:t>RUs to a single </a:t>
            </a:r>
            <a:r>
              <a:rPr lang="en-US" sz="1400" dirty="0" smtClean="0"/>
              <a:t>STA,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multi-link </a:t>
            </a:r>
            <a:r>
              <a:rPr lang="en-US" sz="1400" dirty="0"/>
              <a:t>operation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contrition, we would like to show our </a:t>
            </a:r>
            <a:r>
              <a:rPr lang="en-US" altLang="zh-CN" b="1" dirty="0"/>
              <a:t>opinion on this </a:t>
            </a:r>
            <a:r>
              <a:rPr lang="en-US" altLang="zh-CN" b="1" dirty="0" smtClean="0"/>
              <a:t>topic</a:t>
            </a:r>
            <a:endParaRPr lang="en-US" b="1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Drive amendments from technology side, not </a:t>
            </a:r>
            <a:r>
              <a:rPr lang="en-US" sz="1400" dirty="0" smtClean="0"/>
              <a:t>procedure and timeline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/>
              <a:t>We will discuss this topic </a:t>
            </a:r>
            <a:r>
              <a:rPr lang="en-US" b="1" dirty="0" smtClean="0"/>
              <a:t>from the </a:t>
            </a:r>
            <a:r>
              <a:rPr lang="en-US" altLang="zh-CN" b="1" dirty="0" smtClean="0"/>
              <a:t>following aspects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Timeline/</a:t>
            </a:r>
            <a:r>
              <a:rPr lang="en-US" altLang="zh-CN" sz="1400" dirty="0"/>
              <a:t>Time to </a:t>
            </a:r>
            <a:r>
              <a:rPr lang="en-US" altLang="zh-CN" sz="1400" dirty="0" smtClean="0"/>
              <a:t>market</a:t>
            </a:r>
            <a:endParaRPr lang="en-US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Multi-release </a:t>
            </a:r>
            <a:r>
              <a:rPr lang="en-US" altLang="zh-CN" sz="1400" dirty="0"/>
              <a:t>development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M</a:t>
            </a:r>
            <a:r>
              <a:rPr lang="en-US" altLang="zh-CN" sz="1400" dirty="0" smtClean="0"/>
              <a:t>inimum </a:t>
            </a:r>
            <a:r>
              <a:rPr lang="en-US" altLang="zh-CN" sz="1400" dirty="0"/>
              <a:t>requirement of the </a:t>
            </a:r>
            <a:r>
              <a:rPr lang="en-US" altLang="zh-CN" sz="1400" dirty="0" smtClean="0"/>
              <a:t>PAR and FRD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Competitive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504" y="495300"/>
            <a:ext cx="7772400" cy="1066800"/>
          </a:xfrm>
        </p:spPr>
        <p:txBody>
          <a:bodyPr/>
          <a:lstStyle/>
          <a:p>
            <a:pPr defTabSz="671513">
              <a:defRPr/>
            </a:pPr>
            <a:r>
              <a:rPr lang="en-US" altLang="zh-CN" dirty="0" smtClean="0"/>
              <a:t>Timeline/Time </a:t>
            </a:r>
            <a:r>
              <a:rPr lang="en-US" altLang="zh-CN" dirty="0"/>
              <a:t>to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2687" y="1407283"/>
            <a:ext cx="8341912" cy="4458111"/>
          </a:xfrm>
        </p:spPr>
        <p:txBody>
          <a:bodyPr/>
          <a:lstStyle/>
          <a:p>
            <a:r>
              <a:rPr lang="en-US" altLang="zh-CN" sz="2000" dirty="0" smtClean="0"/>
              <a:t>The first questions, could </a:t>
            </a:r>
            <a:r>
              <a:rPr lang="en-US" altLang="zh-CN" sz="2000" dirty="0"/>
              <a:t>the time to </a:t>
            </a:r>
            <a:r>
              <a:rPr lang="en-US" altLang="zh-CN" sz="2000" dirty="0" smtClean="0"/>
              <a:t>market/timeline be the motivation </a:t>
            </a:r>
            <a:r>
              <a:rPr lang="en-US" altLang="zh-CN" sz="2000" dirty="0"/>
              <a:t>to split the features into different </a:t>
            </a:r>
            <a:r>
              <a:rPr lang="en-US" altLang="zh-CN" sz="2000" dirty="0" smtClean="0"/>
              <a:t>phases</a:t>
            </a:r>
            <a:r>
              <a:rPr lang="en-US" altLang="zh-CN" sz="2000" dirty="0"/>
              <a:t>?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</a:t>
            </a:r>
            <a:r>
              <a:rPr lang="en-US" altLang="zh-CN" sz="2000" dirty="0" smtClean="0"/>
              <a:t>as </a:t>
            </a:r>
            <a:r>
              <a:rPr lang="en-US" altLang="zh-CN" sz="2000" dirty="0"/>
              <a:t>there any related </a:t>
            </a:r>
            <a:r>
              <a:rPr lang="en-US" altLang="zh-CN" sz="2000" dirty="0" smtClean="0"/>
              <a:t>discussion before?</a:t>
            </a:r>
            <a:endParaRPr lang="en-US" altLang="zh-CN" sz="2000" dirty="0"/>
          </a:p>
          <a:p>
            <a:r>
              <a:rPr lang="en-US" altLang="zh-CN" sz="2000" dirty="0" smtClean="0"/>
              <a:t>Actually, it was discussed in an early stage of 802.11 ax (see reference [2]), and did not reach an agreement.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author proposed to split the features in 2 waves to speed up the first wave, and used the same criteria to select the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author also </a:t>
            </a:r>
            <a:r>
              <a:rPr lang="en-US" altLang="zh-CN" sz="1400" dirty="0" smtClean="0"/>
              <a:t>mentioned that </a:t>
            </a:r>
            <a:r>
              <a:rPr lang="en-US" altLang="zh-CN" sz="1400" dirty="0"/>
              <a:t>draft 1.0 should focus on providing a mature spec for the features targeted at 11ax wave </a:t>
            </a:r>
            <a:r>
              <a:rPr lang="en-US" altLang="zh-CN" sz="1400" dirty="0" smtClean="0"/>
              <a:t>1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results of straw poll was: Y 39, N 18, A 62</a:t>
            </a:r>
            <a:endParaRPr lang="en-US" altLang="zh-CN" sz="1400" dirty="0"/>
          </a:p>
          <a:p>
            <a:r>
              <a:rPr lang="en-US" altLang="zh-CN" sz="2000" dirty="0" smtClean="0"/>
              <a:t>Today it shows that proposal [1] is not necessary given the success of 802.11ax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timeline </a:t>
            </a:r>
            <a:r>
              <a:rPr lang="en-US" altLang="zh-CN" sz="1400" dirty="0" smtClean="0"/>
              <a:t>in 802.11 ax was </a:t>
            </a:r>
            <a:r>
              <a:rPr lang="en-US" altLang="zh-CN" sz="1400" dirty="0"/>
              <a:t>adjusted again and again </a:t>
            </a:r>
            <a:r>
              <a:rPr lang="en-US" altLang="zh-CN" sz="1400" dirty="0" smtClean="0"/>
              <a:t>to satisfy </a:t>
            </a:r>
            <a:r>
              <a:rPr lang="en-US" altLang="zh-CN" sz="1400" dirty="0"/>
              <a:t>the technology development 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Many features were included in 802.11ax, such as OFDMA, UL MU-MIMO, SR, TWT, 1024QAM  , 6GHz and so on, and  they are finally </a:t>
            </a:r>
            <a:r>
              <a:rPr lang="en-US" altLang="zh-CN" sz="1400" dirty="0"/>
              <a:t>finalized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76721" y="5633761"/>
            <a:ext cx="6021387" cy="932933"/>
            <a:chOff x="1144587" y="4419600"/>
            <a:chExt cx="6705600" cy="1807439"/>
          </a:xfrm>
        </p:grpSpPr>
        <p:sp>
          <p:nvSpPr>
            <p:cNvPr id="8" name="Rectangle 83"/>
            <p:cNvSpPr/>
            <p:nvPr/>
          </p:nvSpPr>
          <p:spPr>
            <a:xfrm>
              <a:off x="4495800" y="4419600"/>
              <a:ext cx="2516187" cy="1508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/>
                <a:t>long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sp>
          <p:nvSpPr>
            <p:cNvPr id="9" name="Rectangle 84"/>
            <p:cNvSpPr/>
            <p:nvPr/>
          </p:nvSpPr>
          <p:spPr>
            <a:xfrm>
              <a:off x="4495800" y="4827588"/>
              <a:ext cx="1346200" cy="1254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 err="1"/>
                <a:t>fast</a:t>
              </a:r>
              <a:r>
                <a:rPr lang="fr-FR" sz="1100" dirty="0"/>
                <a:t>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grpSp>
          <p:nvGrpSpPr>
            <p:cNvPr id="10" name="Groupe 61"/>
            <p:cNvGrpSpPr>
              <a:grpSpLocks/>
            </p:cNvGrpSpPr>
            <p:nvPr/>
          </p:nvGrpSpPr>
          <p:grpSpPr bwMode="auto">
            <a:xfrm>
              <a:off x="1144587" y="4419600"/>
              <a:ext cx="6705600" cy="1777674"/>
              <a:chOff x="1337512" y="4618580"/>
              <a:chExt cx="3783150" cy="1108760"/>
            </a:xfrm>
          </p:grpSpPr>
          <p:cxnSp>
            <p:nvCxnSpPr>
              <p:cNvPr id="11" name="Connecteur droit avec flèche 62"/>
              <p:cNvCxnSpPr/>
              <p:nvPr/>
            </p:nvCxnSpPr>
            <p:spPr>
              <a:xfrm>
                <a:off x="1951916" y="4977013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63"/>
              <p:cNvCxnSpPr/>
              <p:nvPr/>
            </p:nvCxnSpPr>
            <p:spPr>
              <a:xfrm>
                <a:off x="1951916" y="5503770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ZoneTexte 64"/>
              <p:cNvSpPr txBox="1">
                <a:spLocks noChangeArrowheads="1"/>
              </p:cNvSpPr>
              <p:nvPr/>
            </p:nvSpPr>
            <p:spPr bwMode="auto">
              <a:xfrm>
                <a:off x="1337512" y="4759622"/>
                <a:ext cx="588817" cy="254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/>
                  <a:t>IEEE802.11</a:t>
                </a:r>
              </a:p>
            </p:txBody>
          </p:sp>
          <p:sp>
            <p:nvSpPr>
              <p:cNvPr id="14" name="ZoneTexte 65"/>
              <p:cNvSpPr txBox="1">
                <a:spLocks noChangeArrowheads="1"/>
              </p:cNvSpPr>
              <p:nvPr/>
            </p:nvSpPr>
            <p:spPr bwMode="auto">
              <a:xfrm>
                <a:off x="1408572" y="5278560"/>
                <a:ext cx="313423" cy="240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 sz="1100"/>
                  <a:t>WFA</a:t>
                </a:r>
              </a:p>
            </p:txBody>
          </p:sp>
          <p:sp>
            <p:nvSpPr>
              <p:cNvPr id="15" name="Rectangle 66"/>
              <p:cNvSpPr/>
              <p:nvPr/>
            </p:nvSpPr>
            <p:spPr>
              <a:xfrm>
                <a:off x="2285987" y="4618580"/>
                <a:ext cx="942205" cy="33268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100" dirty="0"/>
                  <a:t>11ax</a:t>
                </a:r>
              </a:p>
            </p:txBody>
          </p:sp>
          <p:sp>
            <p:nvSpPr>
              <p:cNvPr id="16" name="Rectangle 67"/>
              <p:cNvSpPr/>
              <p:nvPr/>
            </p:nvSpPr>
            <p:spPr>
              <a:xfrm>
                <a:off x="3394779" y="5179003"/>
                <a:ext cx="608134" cy="32377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050" dirty="0"/>
                  <a:t>11ax/HEW </a:t>
                </a:r>
                <a:r>
                  <a:rPr lang="fr-FR" sz="1050" dirty="0" err="1"/>
                  <a:t>Wave</a:t>
                </a:r>
                <a:r>
                  <a:rPr lang="fr-FR" sz="1050" dirty="0"/>
                  <a:t> 1</a:t>
                </a:r>
              </a:p>
            </p:txBody>
          </p:sp>
          <p:sp>
            <p:nvSpPr>
              <p:cNvPr id="17" name="ZoneTexte 68"/>
              <p:cNvSpPr txBox="1"/>
              <p:nvPr/>
            </p:nvSpPr>
            <p:spPr>
              <a:xfrm>
                <a:off x="1896434" y="5501437"/>
                <a:ext cx="277166" cy="2259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000" dirty="0"/>
                  <a:t>2014</a:t>
                </a:r>
              </a:p>
            </p:txBody>
          </p:sp>
          <p:cxnSp>
            <p:nvCxnSpPr>
              <p:cNvPr id="18" name="Connecteur droit 69"/>
              <p:cNvCxnSpPr/>
              <p:nvPr/>
            </p:nvCxnSpPr>
            <p:spPr>
              <a:xfrm>
                <a:off x="2096113" y="4904732"/>
                <a:ext cx="0" cy="6485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71"/>
              <p:cNvCxnSpPr/>
              <p:nvPr/>
            </p:nvCxnSpPr>
            <p:spPr>
              <a:xfrm>
                <a:off x="3530019" y="4977013"/>
                <a:ext cx="0" cy="215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72"/>
            <p:cNvSpPr/>
            <p:nvPr/>
          </p:nvSpPr>
          <p:spPr>
            <a:xfrm>
              <a:off x="6772275" y="5318125"/>
              <a:ext cx="1077912" cy="5191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50" dirty="0"/>
                <a:t>11ax/HEW </a:t>
              </a:r>
              <a:r>
                <a:rPr lang="fr-FR" sz="1050" dirty="0" err="1"/>
                <a:t>Wave</a:t>
              </a:r>
              <a:r>
                <a:rPr lang="fr-FR" sz="1050" dirty="0"/>
                <a:t> 2</a:t>
              </a:r>
            </a:p>
          </p:txBody>
        </p:sp>
        <p:sp>
          <p:nvSpPr>
            <p:cNvPr id="21" name="ZoneTexte 73"/>
            <p:cNvSpPr txBox="1"/>
            <p:nvPr/>
          </p:nvSpPr>
          <p:spPr>
            <a:xfrm>
              <a:off x="3187608" y="5838704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2015</a:t>
              </a:r>
            </a:p>
          </p:txBody>
        </p:sp>
        <p:cxnSp>
          <p:nvCxnSpPr>
            <p:cNvPr id="22" name="Connecteur droit 74"/>
            <p:cNvCxnSpPr/>
            <p:nvPr/>
          </p:nvCxnSpPr>
          <p:spPr>
            <a:xfrm>
              <a:off x="3541712" y="4938713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75"/>
            <p:cNvSpPr txBox="1"/>
            <p:nvPr/>
          </p:nvSpPr>
          <p:spPr>
            <a:xfrm>
              <a:off x="4298407" y="5864848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2016</a:t>
              </a:r>
            </a:p>
          </p:txBody>
        </p:sp>
        <p:cxnSp>
          <p:nvCxnSpPr>
            <p:cNvPr id="24" name="Connecteur droit 76"/>
            <p:cNvCxnSpPr/>
            <p:nvPr/>
          </p:nvCxnSpPr>
          <p:spPr>
            <a:xfrm>
              <a:off x="4651375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77"/>
            <p:cNvSpPr txBox="1"/>
            <p:nvPr/>
          </p:nvSpPr>
          <p:spPr>
            <a:xfrm>
              <a:off x="5277875" y="5857745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2017</a:t>
              </a:r>
            </a:p>
          </p:txBody>
        </p:sp>
        <p:cxnSp>
          <p:nvCxnSpPr>
            <p:cNvPr id="26" name="Connecteur droit 78"/>
            <p:cNvCxnSpPr/>
            <p:nvPr/>
          </p:nvCxnSpPr>
          <p:spPr>
            <a:xfrm>
              <a:off x="5641975" y="4903788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79"/>
            <p:cNvSpPr txBox="1"/>
            <p:nvPr/>
          </p:nvSpPr>
          <p:spPr>
            <a:xfrm>
              <a:off x="6236652" y="5864846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2018</a:t>
              </a:r>
            </a:p>
          </p:txBody>
        </p:sp>
        <p:cxnSp>
          <p:nvCxnSpPr>
            <p:cNvPr id="28" name="Connecteur droit 80"/>
            <p:cNvCxnSpPr/>
            <p:nvPr/>
          </p:nvCxnSpPr>
          <p:spPr>
            <a:xfrm>
              <a:off x="6589712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81"/>
            <p:cNvSpPr txBox="1"/>
            <p:nvPr/>
          </p:nvSpPr>
          <p:spPr>
            <a:xfrm>
              <a:off x="7256553" y="5835082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2019</a:t>
              </a:r>
            </a:p>
          </p:txBody>
        </p:sp>
        <p:cxnSp>
          <p:nvCxnSpPr>
            <p:cNvPr id="30" name="Connecteur droit 82"/>
            <p:cNvCxnSpPr/>
            <p:nvPr/>
          </p:nvCxnSpPr>
          <p:spPr>
            <a:xfrm>
              <a:off x="7626350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50"/>
            <p:cNvCxnSpPr/>
            <p:nvPr/>
          </p:nvCxnSpPr>
          <p:spPr bwMode="auto">
            <a:xfrm>
              <a:off x="6859587" y="4646613"/>
              <a:ext cx="0" cy="7286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6108663" y="564121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altLang="zh-CN" dirty="0" smtClean="0">
                <a:solidFill>
                  <a:srgbClr val="FF0000"/>
                </a:solidFill>
              </a:rPr>
              <a:t>reference 2, Laurent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ariou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Timeline/Time to market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Beside reference [2], reference [3] also had some discussion on timeline, the conclusion is that the </a:t>
            </a:r>
            <a:r>
              <a:rPr lang="en-US" altLang="zh-CN" sz="2000" dirty="0"/>
              <a:t>timeline </a:t>
            </a:r>
            <a:r>
              <a:rPr lang="en-US" altLang="zh-CN" sz="2000" dirty="0" smtClean="0"/>
              <a:t>should be </a:t>
            </a:r>
            <a:r>
              <a:rPr lang="en-US" altLang="zh-CN" sz="2000" dirty="0"/>
              <a:t>driven by what the technology will require, not imposed </a:t>
            </a:r>
            <a:r>
              <a:rPr lang="en-US" altLang="zh-CN" sz="2000" dirty="0" smtClean="0"/>
              <a:t>by an </a:t>
            </a:r>
            <a:r>
              <a:rPr lang="en-US" altLang="zh-CN" sz="2000" dirty="0"/>
              <a:t>official </a:t>
            </a:r>
            <a:r>
              <a:rPr lang="en-US" altLang="zh-CN" sz="2000" dirty="0" smtClean="0"/>
              <a:t>order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points out that </a:t>
            </a:r>
            <a:r>
              <a:rPr lang="en-US" altLang="zh-CN" sz="1400" dirty="0"/>
              <a:t>p</a:t>
            </a:r>
            <a:r>
              <a:rPr lang="en-US" altLang="zh-CN" sz="1400" dirty="0" smtClean="0"/>
              <a:t>redicting </a:t>
            </a:r>
            <a:r>
              <a:rPr lang="en-US" altLang="zh-CN" sz="1400" dirty="0"/>
              <a:t>timelines </a:t>
            </a:r>
            <a:r>
              <a:rPr lang="en-US" altLang="zh-CN" sz="1400" dirty="0" smtClean="0"/>
              <a:t>are almost </a:t>
            </a:r>
            <a:r>
              <a:rPr lang="en-US" altLang="zh-CN" sz="1400" dirty="0"/>
              <a:t>always </a:t>
            </a:r>
            <a:r>
              <a:rPr lang="en-US" altLang="zh-CN" sz="1400" dirty="0" smtClean="0"/>
              <a:t>in error </a:t>
            </a:r>
            <a:r>
              <a:rPr lang="en-US" altLang="zh-CN" sz="1400" dirty="0"/>
              <a:t>on the very optimistic side</a:t>
            </a:r>
            <a:r>
              <a:rPr lang="en-US" altLang="zh-CN" sz="1400" dirty="0" smtClean="0"/>
              <a:t>.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Taking 11ax </a:t>
            </a:r>
            <a:r>
              <a:rPr lang="en-US" sz="1400" dirty="0"/>
              <a:t>D1.0 </a:t>
            </a:r>
            <a:r>
              <a:rPr lang="en-US" altLang="zh-CN" sz="1400" dirty="0"/>
              <a:t>for example, most people predicted the time is Jan or July 2016. However, it was done in Dec 2016 [4]. </a:t>
            </a:r>
          </a:p>
          <a:p>
            <a:r>
              <a:rPr lang="en-US" altLang="zh-CN" sz="2000" dirty="0" smtClean="0"/>
              <a:t>Regarding the market expectation, was that really built</a:t>
            </a:r>
            <a:r>
              <a:rPr lang="en-US" altLang="zh-CN" sz="2000" dirty="0"/>
              <a:t>?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First, the </a:t>
            </a:r>
            <a:r>
              <a:rPr lang="en-US" altLang="zh-CN" sz="1400" dirty="0"/>
              <a:t>market is busy deploying the </a:t>
            </a:r>
            <a:r>
              <a:rPr lang="en-US" altLang="zh-CN" sz="1400" dirty="0" err="1"/>
              <a:t>WiFi</a:t>
            </a:r>
            <a:r>
              <a:rPr lang="en-US" altLang="zh-CN" sz="1400" dirty="0"/>
              <a:t> 6 products in a large scale, and does not have time to consider </a:t>
            </a:r>
            <a:r>
              <a:rPr lang="en-US" altLang="zh-CN" sz="1400" dirty="0" err="1"/>
              <a:t>WiFi</a:t>
            </a:r>
            <a:r>
              <a:rPr lang="en-US" altLang="zh-CN" sz="1400" dirty="0"/>
              <a:t> 7 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Second, there are just two or three blogs/news [5][6] which mentioned </a:t>
            </a:r>
            <a:r>
              <a:rPr lang="en-US" sz="1400" dirty="0" err="1" smtClean="0"/>
              <a:t>WiFi</a:t>
            </a:r>
            <a:r>
              <a:rPr lang="en-US" sz="1400" dirty="0" smtClean="0"/>
              <a:t> 7’s market expectation, and some of them are from our </a:t>
            </a:r>
            <a:r>
              <a:rPr lang="en-US" altLang="zh-CN" sz="1400" dirty="0" smtClean="0"/>
              <a:t>standard delegate, </a:t>
            </a:r>
            <a:r>
              <a:rPr lang="en-US" altLang="zh-CN" sz="1400" dirty="0"/>
              <a:t>e.g</a:t>
            </a:r>
            <a:r>
              <a:rPr lang="en-US" altLang="zh-CN" sz="1400" dirty="0" smtClean="0"/>
              <a:t>., [5] from </a:t>
            </a:r>
            <a:r>
              <a:rPr lang="en-US" altLang="zh-CN" sz="1400" dirty="0"/>
              <a:t>V.K. </a:t>
            </a:r>
            <a:r>
              <a:rPr lang="en-US" altLang="zh-CN" sz="1400" dirty="0" smtClean="0"/>
              <a:t>Jones QCM</a:t>
            </a:r>
            <a:endParaRPr lang="en-US" altLang="zh-CN" sz="2000" dirty="0" smtClean="0"/>
          </a:p>
          <a:p>
            <a:r>
              <a:rPr lang="en-US" altLang="zh-CN" sz="2000" dirty="0" smtClean="0"/>
              <a:t>If we say some blogs</a:t>
            </a:r>
            <a:r>
              <a:rPr lang="zh-CN" altLang="en-US" sz="2000" dirty="0" smtClean="0"/>
              <a:t> </a:t>
            </a:r>
            <a:r>
              <a:rPr lang="en-US" altLang="zh-CN" sz="2000" dirty="0"/>
              <a:t>/news </a:t>
            </a:r>
            <a:r>
              <a:rPr lang="en-US" altLang="zh-CN" sz="2000" dirty="0" smtClean="0"/>
              <a:t>[5] [6] already built market expectation for timeline, then they also built market expectation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the five </a:t>
            </a:r>
            <a:r>
              <a:rPr lang="en-US" altLang="zh-CN" sz="2000" dirty="0"/>
              <a:t>competitive features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PAR[7] 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Some chip vendors or OEM may also benefit from the predictable features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altLang="zh-CN" dirty="0" smtClean="0"/>
              <a:t>release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856" y="1600200"/>
            <a:ext cx="8142287" cy="4114800"/>
          </a:xfrm>
        </p:spPr>
        <p:txBody>
          <a:bodyPr/>
          <a:lstStyle/>
          <a:p>
            <a:r>
              <a:rPr lang="en-US" sz="2000" dirty="0" smtClean="0"/>
              <a:t>At the </a:t>
            </a:r>
            <a:r>
              <a:rPr lang="en-US" altLang="zh-CN" sz="2000" dirty="0" smtClean="0"/>
              <a:t>beginning of 802.11be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multi-release development was proposed to reform </a:t>
            </a:r>
            <a:r>
              <a:rPr lang="en-US" altLang="zh-CN" sz="2000" dirty="0"/>
              <a:t>IEEE’s process for developing </a:t>
            </a:r>
            <a:r>
              <a:rPr lang="en-US" altLang="zh-CN" sz="2000" dirty="0" smtClean="0"/>
              <a:t>amendments in [8] [9]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Following the procedure of 3GPP, features </a:t>
            </a:r>
            <a:r>
              <a:rPr lang="en-US" altLang="zh-CN" sz="1400" dirty="0"/>
              <a:t>show up in products based on releases (release 1, release 2, etc.), which are launched a few years apart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Each release has relative short period.</a:t>
            </a:r>
            <a:endParaRPr lang="en-US" altLang="zh-CN" sz="1400" dirty="0"/>
          </a:p>
          <a:p>
            <a:r>
              <a:rPr lang="en-US" sz="2000" dirty="0" smtClean="0"/>
              <a:t>However, it may </a:t>
            </a:r>
            <a:r>
              <a:rPr lang="en-US" altLang="zh-CN" sz="2000" dirty="0" smtClean="0"/>
              <a:t>be premature given </a:t>
            </a:r>
            <a:r>
              <a:rPr lang="en-US" sz="2000" dirty="0" smtClean="0"/>
              <a:t>the </a:t>
            </a:r>
            <a:r>
              <a:rPr lang="en-US" altLang="zh-CN" sz="2000" dirty="0" smtClean="0"/>
              <a:t>following factors when developing amendments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R</a:t>
            </a:r>
            <a:r>
              <a:rPr lang="en-US" altLang="zh-CN" sz="1400" dirty="0" smtClean="0"/>
              <a:t>eturn on investment, not only for the chip vendors but also for consumers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market </a:t>
            </a:r>
            <a:r>
              <a:rPr lang="en-US" altLang="zh-CN" sz="1400" dirty="0"/>
              <a:t>needs more time to build new consumer demand </a:t>
            </a:r>
            <a:endParaRPr lang="en-US" altLang="zh-CN" sz="1400" dirty="0" smtClean="0"/>
          </a:p>
          <a:p>
            <a:r>
              <a:rPr lang="en-US" altLang="zh-CN" sz="2000" dirty="0" smtClean="0"/>
              <a:t>Moreover, the excluded features from release 1 in [1], such as HARQ, 16ss, Multi-AP, may bring much change to PHY layer design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They are totally </a:t>
            </a:r>
            <a:r>
              <a:rPr lang="en-US" altLang="zh-CN" sz="1400" dirty="0"/>
              <a:t>different from 6GHz in </a:t>
            </a:r>
            <a:r>
              <a:rPr lang="en-US" altLang="zh-CN" sz="1400" dirty="0" smtClean="0"/>
              <a:t>802.11ax (a pure MAC feature</a:t>
            </a:r>
            <a:r>
              <a:rPr lang="en-US" altLang="zh-CN" sz="1400" dirty="0"/>
              <a:t>)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Difficult to have a smart preamble design with </a:t>
            </a:r>
            <a:r>
              <a:rPr lang="en-US" sz="1400" dirty="0"/>
              <a:t>forward </a:t>
            </a:r>
            <a:r>
              <a:rPr lang="en-US" sz="1400" dirty="0" smtClean="0"/>
              <a:t>compatibility</a:t>
            </a:r>
            <a:r>
              <a:rPr lang="en-US" sz="1400" dirty="0"/>
              <a:t> </a:t>
            </a:r>
            <a:r>
              <a:rPr lang="en-US" altLang="zh-CN" sz="1400" dirty="0" smtClean="0"/>
              <a:t>for these features </a:t>
            </a:r>
            <a:endParaRPr lang="en-US" sz="1400" dirty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ea typeface="+mn-ea"/>
                <a:cs typeface="+mn-cs"/>
              </a:rPr>
              <a:t>Hence</a:t>
            </a:r>
            <a:r>
              <a:rPr lang="en-US" b="1" dirty="0" smtClean="0">
                <a:ea typeface="+mn-ea"/>
                <a:cs typeface="+mn-cs"/>
              </a:rPr>
              <a:t>,  </a:t>
            </a:r>
            <a:r>
              <a:rPr lang="en-US" altLang="zh-CN" b="1" dirty="0">
                <a:ea typeface="+mn-ea"/>
                <a:cs typeface="+mn-cs"/>
              </a:rPr>
              <a:t>m</a:t>
            </a:r>
            <a:r>
              <a:rPr lang="en-US" b="1" dirty="0" smtClean="0">
                <a:ea typeface="+mn-ea"/>
                <a:cs typeface="+mn-cs"/>
              </a:rPr>
              <a:t>ulti-</a:t>
            </a:r>
            <a:r>
              <a:rPr lang="en-US" altLang="zh-CN" b="1" dirty="0" smtClean="0">
                <a:ea typeface="+mn-ea"/>
                <a:cs typeface="+mn-cs"/>
              </a:rPr>
              <a:t>release</a:t>
            </a:r>
            <a:r>
              <a:rPr lang="en-US" b="1" dirty="0" smtClean="0">
                <a:ea typeface="+mn-ea"/>
                <a:cs typeface="+mn-cs"/>
              </a:rPr>
              <a:t> development could not work well at this stage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already spent much time to limit the scope of feature </a:t>
            </a:r>
            <a:r>
              <a:rPr lang="en-US" altLang="zh-CN" sz="1400" dirty="0" smtClean="0"/>
              <a:t>candidates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also a</a:t>
            </a:r>
            <a:r>
              <a:rPr lang="en-US" sz="1400" dirty="0" smtClean="0"/>
              <a:t>dd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sz="1400" dirty="0"/>
              <a:t>extra decision steps / more </a:t>
            </a:r>
            <a:r>
              <a:rPr lang="en-US" sz="1400" dirty="0" smtClean="0"/>
              <a:t>votes, </a:t>
            </a:r>
            <a:r>
              <a:rPr lang="en-US" sz="1400" dirty="0"/>
              <a:t>leading </a:t>
            </a:r>
            <a:r>
              <a:rPr lang="en-US" sz="1400" dirty="0" smtClean="0"/>
              <a:t>to </a:t>
            </a:r>
            <a:r>
              <a:rPr lang="en-US" sz="1400" dirty="0"/>
              <a:t>more LBs, longer CR process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1066800"/>
          </a:xfrm>
        </p:spPr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inimum </a:t>
            </a:r>
            <a:r>
              <a:rPr lang="en-US" altLang="zh-CN" dirty="0"/>
              <a:t>requirement of </a:t>
            </a:r>
            <a:r>
              <a:rPr lang="en-US" altLang="zh-CN" dirty="0" smtClean="0"/>
              <a:t>the PAR and FRD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662" y="1832956"/>
            <a:ext cx="7772400" cy="4114800"/>
          </a:xfrm>
        </p:spPr>
        <p:txBody>
          <a:bodyPr/>
          <a:lstStyle/>
          <a:p>
            <a:r>
              <a:rPr lang="en-US" sz="2000" dirty="0" smtClean="0"/>
              <a:t>If the multi-release </a:t>
            </a:r>
            <a:r>
              <a:rPr lang="en-US" altLang="zh-CN" sz="2000" dirty="0" smtClean="0"/>
              <a:t>development is not feasible, could release 1 (or call it </a:t>
            </a:r>
            <a:r>
              <a:rPr lang="en-US" altLang="zh-CN" sz="2000" dirty="0" err="1" smtClean="0"/>
              <a:t>WiFi</a:t>
            </a:r>
            <a:r>
              <a:rPr lang="en-US" altLang="zh-CN" sz="2000" dirty="0" smtClean="0"/>
              <a:t> 7) meet the </a:t>
            </a:r>
            <a:r>
              <a:rPr lang="en-US" sz="2000" dirty="0" smtClean="0"/>
              <a:t>minimum </a:t>
            </a:r>
            <a:r>
              <a:rPr lang="en-US" sz="2000" dirty="0"/>
              <a:t>requirements of the </a:t>
            </a:r>
            <a:r>
              <a:rPr lang="en-US" sz="2000" dirty="0" smtClean="0"/>
              <a:t>PAR [7] and FRD </a:t>
            </a:r>
            <a:r>
              <a:rPr lang="en-US" sz="2000" smtClean="0"/>
              <a:t>[</a:t>
            </a:r>
            <a:r>
              <a:rPr lang="en-US" sz="2000" smtClean="0"/>
              <a:t>10]? </a:t>
            </a:r>
            <a:endParaRPr lang="en-US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Requirement : </a:t>
            </a:r>
            <a:r>
              <a:rPr lang="en-US" sz="1400" dirty="0" smtClean="0"/>
              <a:t>shall </a:t>
            </a:r>
            <a:r>
              <a:rPr lang="en-US" sz="1400" dirty="0"/>
              <a:t>enable at least one mode of operation capable of supporting a maximum throughput of at least 30 </a:t>
            </a:r>
            <a:r>
              <a:rPr lang="en-US" sz="1400" dirty="0" err="1"/>
              <a:t>Gbps</a:t>
            </a:r>
            <a:r>
              <a:rPr lang="en-US" sz="1400" dirty="0"/>
              <a:t>, as measured at the MAC data service access point (SAP). </a:t>
            </a:r>
            <a:endParaRPr lang="en-US" sz="1400" dirty="0" smtClean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ea typeface="+mn-ea"/>
                <a:cs typeface="+mn-cs"/>
              </a:rPr>
              <a:t>The above minimum requirement may not be </a:t>
            </a:r>
            <a:r>
              <a:rPr lang="en-US" b="1" smtClean="0">
                <a:ea typeface="+mn-ea"/>
                <a:cs typeface="+mn-cs"/>
              </a:rPr>
              <a:t>met </a:t>
            </a:r>
            <a:r>
              <a:rPr lang="en-US" b="1">
                <a:ea typeface="+mn-ea"/>
                <a:cs typeface="+mn-cs"/>
              </a:rPr>
              <a:t>given </a:t>
            </a:r>
            <a:r>
              <a:rPr lang="en-US" b="1">
                <a:ea typeface="+mn-ea"/>
                <a:cs typeface="+mn-cs"/>
              </a:rPr>
              <a:t>the </a:t>
            </a:r>
            <a:r>
              <a:rPr lang="en-US" b="1" smtClean="0">
                <a:ea typeface="+mn-ea"/>
                <a:cs typeface="+mn-cs"/>
              </a:rPr>
              <a:t>proposal [</a:t>
            </a:r>
            <a:r>
              <a:rPr lang="en-US" b="1">
                <a:ea typeface="+mn-ea"/>
                <a:cs typeface="+mn-cs"/>
              </a:rPr>
              <a:t>1], due to </a:t>
            </a:r>
            <a:r>
              <a:rPr lang="en-US" b="1">
                <a:ea typeface="+mn-ea"/>
                <a:cs typeface="+mn-cs"/>
              </a:rPr>
              <a:t>the </a:t>
            </a:r>
            <a:r>
              <a:rPr lang="en-US" b="1" smtClean="0">
                <a:ea typeface="+mn-ea"/>
                <a:cs typeface="+mn-cs"/>
              </a:rPr>
              <a:t>following factors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/>
              <a:t>Twice </a:t>
            </a:r>
            <a:r>
              <a:rPr lang="en-US" altLang="zh-CN" sz="1400" dirty="0"/>
              <a:t>the bandwidth</a:t>
            </a:r>
            <a:r>
              <a:rPr lang="en-US" sz="1400" dirty="0"/>
              <a:t> (320 MHz) </a:t>
            </a:r>
            <a:r>
              <a:rPr lang="en-US" altLang="zh-CN" sz="1400" dirty="0"/>
              <a:t>actually can not double the throughput given the EIRP specified by FCC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Two times or three </a:t>
            </a:r>
            <a:r>
              <a:rPr lang="en-US" altLang="zh-CN" sz="1400" smtClean="0"/>
              <a:t>times </a:t>
            </a:r>
            <a:r>
              <a:rPr lang="en-US" altLang="zh-CN" sz="1400" smtClean="0"/>
              <a:t>the number of the </a:t>
            </a:r>
            <a:r>
              <a:rPr lang="en-US" altLang="zh-CN" sz="1400" dirty="0" smtClean="0"/>
              <a:t>links </a:t>
            </a:r>
            <a:r>
              <a:rPr lang="en-US" altLang="zh-CN" sz="1400" smtClean="0"/>
              <a:t>also </a:t>
            </a:r>
            <a:r>
              <a:rPr lang="en-US" altLang="zh-CN" sz="1400" smtClean="0"/>
              <a:t>can </a:t>
            </a:r>
            <a:r>
              <a:rPr lang="en-US" altLang="zh-CN" sz="1400" dirty="0" smtClean="0"/>
              <a:t>not double the throughput given that it is </a:t>
            </a:r>
            <a:r>
              <a:rPr lang="en-US" altLang="zh-CN" sz="1400" smtClean="0"/>
              <a:t>not </a:t>
            </a:r>
            <a:r>
              <a:rPr lang="en-US" altLang="zh-CN" sz="1400" smtClean="0"/>
              <a:t>easy </a:t>
            </a:r>
            <a:r>
              <a:rPr lang="en-US" altLang="zh-CN" sz="1400" dirty="0" smtClean="0"/>
              <a:t>to implement 8 or more antennas </a:t>
            </a:r>
            <a:r>
              <a:rPr lang="en-US" altLang="zh-CN" sz="1400" smtClean="0"/>
              <a:t>at </a:t>
            </a:r>
            <a:r>
              <a:rPr lang="en-US" altLang="zh-CN" sz="1400" smtClean="0"/>
              <a:t>each STA </a:t>
            </a:r>
            <a:r>
              <a:rPr lang="en-US" altLang="zh-CN" sz="1400" dirty="0" smtClean="0"/>
              <a:t>in MLD with the limited size and obtain clear 320 MHz simultaneously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4K </a:t>
            </a:r>
            <a:r>
              <a:rPr lang="en-US" altLang="zh-CN" sz="1400" smtClean="0"/>
              <a:t>QAM </a:t>
            </a:r>
            <a:r>
              <a:rPr lang="en-US" altLang="zh-CN" sz="1400" smtClean="0"/>
              <a:t>can</a:t>
            </a:r>
            <a:r>
              <a:rPr lang="en-US" altLang="zh-CN" sz="1400" smtClean="0"/>
              <a:t> </a:t>
            </a:r>
            <a:r>
              <a:rPr lang="en-US" altLang="zh-CN" sz="1400" dirty="0" smtClean="0"/>
              <a:t>be ignored because </a:t>
            </a:r>
            <a:r>
              <a:rPr lang="en-US" altLang="zh-CN" sz="1400" smtClean="0"/>
              <a:t>it </a:t>
            </a:r>
            <a:r>
              <a:rPr lang="en-US" altLang="zh-CN" sz="1400"/>
              <a:t>will be rarely used (especially with a large number of streams)  </a:t>
            </a:r>
            <a:r>
              <a:rPr lang="en-US" altLang="zh-CN" sz="1400" smtClean="0"/>
              <a:t>and </a:t>
            </a:r>
            <a:r>
              <a:rPr lang="en-US" altLang="zh-CN" sz="1400" smtClean="0"/>
              <a:t>yields only </a:t>
            </a:r>
            <a:r>
              <a:rPr lang="en-US" altLang="zh-CN" sz="1400" dirty="0" smtClean="0"/>
              <a:t>20% throughput </a:t>
            </a:r>
            <a:r>
              <a:rPr lang="en-US" altLang="zh-CN" sz="1400" smtClean="0"/>
              <a:t>gain </a:t>
            </a:r>
            <a:r>
              <a:rPr lang="en-US" altLang="zh-CN" sz="1400"/>
              <a:t>when employed</a:t>
            </a:r>
            <a:endParaRPr lang="en-US" altLang="zh-CN" sz="1400" dirty="0" smtClean="0"/>
          </a:p>
          <a:p>
            <a:pPr marL="342900" lvl="1" indent="-342900" defTabSz="671513">
              <a:buChar char="•"/>
              <a:defRPr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671513">
              <a:buChar char="•"/>
              <a:defRPr/>
            </a:pPr>
            <a:r>
              <a:rPr lang="en-US" altLang="zh-CN" b="1" dirty="0" smtClean="0"/>
              <a:t>Last but not the least, </a:t>
            </a:r>
            <a:r>
              <a:rPr lang="en-US" altLang="zh-CN" b="1" dirty="0"/>
              <a:t>the selected features in release 1 in [1] are much less comparative </a:t>
            </a:r>
            <a:r>
              <a:rPr lang="en-US" altLang="zh-CN" b="1"/>
              <a:t>than </a:t>
            </a:r>
            <a:r>
              <a:rPr lang="en-US" altLang="zh-CN" b="1" smtClean="0"/>
              <a:t>previous main </a:t>
            </a:r>
            <a:r>
              <a:rPr lang="en-US" altLang="zh-CN" b="1"/>
              <a:t>stream </a:t>
            </a:r>
            <a:r>
              <a:rPr lang="en-US" altLang="zh-CN" b="1" smtClean="0"/>
              <a:t>WiFi specs</a:t>
            </a:r>
            <a:r>
              <a:rPr lang="en-US" altLang="zh-CN" b="1" dirty="0"/>
              <a:t>, </a:t>
            </a:r>
            <a:r>
              <a:rPr lang="en-US" altLang="zh-CN" b="1"/>
              <a:t>lacking </a:t>
            </a:r>
            <a:r>
              <a:rPr lang="en-US" altLang="zh-CN" b="1" smtClean="0"/>
              <a:t>the </a:t>
            </a:r>
            <a:r>
              <a:rPr lang="en-US" altLang="zh-CN" b="1" dirty="0"/>
              <a:t>distinguished features to support this new generation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/>
              <a:t>Previous </a:t>
            </a:r>
            <a:r>
              <a:rPr lang="en-US" altLang="zh-CN" sz="1400"/>
              <a:t>specs </a:t>
            </a:r>
            <a:r>
              <a:rPr lang="en-US" altLang="zh-CN" sz="1400" smtClean="0"/>
              <a:t>introduced SU-MIMO </a:t>
            </a:r>
            <a:r>
              <a:rPr lang="en-US" altLang="zh-CN" sz="1400" dirty="0" smtClean="0"/>
              <a:t>and LDPC in 11n, DL MU-MIMO and mandatory large bandwidth in 11ac</a:t>
            </a:r>
            <a:r>
              <a:rPr lang="en-US" altLang="zh-CN" sz="1400" smtClean="0"/>
              <a:t>, </a:t>
            </a:r>
            <a:r>
              <a:rPr lang="en-US" altLang="zh-CN" sz="1400" smtClean="0"/>
              <a:t>OFDMA, UL MU-MIMO </a:t>
            </a:r>
            <a:r>
              <a:rPr lang="en-US" altLang="zh-CN" sz="1400" dirty="0" smtClean="0"/>
              <a:t>and SR in 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However, what will we have in 802.11be if we adopt </a:t>
            </a:r>
            <a:r>
              <a:rPr lang="en-US" altLang="zh-CN" sz="1400" smtClean="0"/>
              <a:t>the </a:t>
            </a:r>
            <a:r>
              <a:rPr lang="en-US" altLang="zh-CN" sz="1400" smtClean="0"/>
              <a:t>suggested </a:t>
            </a:r>
            <a:r>
              <a:rPr lang="en-US" altLang="zh-CN" sz="1400" dirty="0" smtClean="0"/>
              <a:t>features as in [1]?  It </a:t>
            </a:r>
            <a:r>
              <a:rPr lang="en-US" altLang="zh-CN" sz="1400" smtClean="0"/>
              <a:t>seems </a:t>
            </a:r>
            <a:r>
              <a:rPr lang="en-US" altLang="zh-CN" sz="1400"/>
              <a:t> a relatively minor improvement.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All </a:t>
            </a:r>
            <a:r>
              <a:rPr lang="en-US" altLang="zh-CN" sz="1400" dirty="0"/>
              <a:t>the features are just relative simple extension, e.g., multi-RU OFDMA from single RU </a:t>
            </a:r>
            <a:r>
              <a:rPr lang="en-US" altLang="zh-CN" sz="1400" dirty="0" smtClean="0"/>
              <a:t>OFDMA in 802.11ax, multi-link from multi-band in 802.11ad</a:t>
            </a:r>
            <a:endParaRPr lang="en-US" altLang="zh-CN" sz="1400" dirty="0"/>
          </a:p>
          <a:p>
            <a:pPr marL="342900" lvl="1" indent="-342900" defTabSz="671513">
              <a:buChar char="•"/>
              <a:defRPr/>
            </a:pPr>
            <a:r>
              <a:rPr lang="en-US" altLang="zh-CN" b="1" dirty="0"/>
              <a:t>Note: The excluded features from release 1 [1] </a:t>
            </a:r>
            <a:r>
              <a:rPr lang="en-US" altLang="zh-CN" b="1" dirty="0" smtClean="0"/>
              <a:t>, such </a:t>
            </a:r>
            <a:r>
              <a:rPr lang="en-US" altLang="zh-CN" b="1" dirty="0"/>
              <a:t>as HARQ </a:t>
            </a:r>
            <a:r>
              <a:rPr lang="en-US" altLang="zh-CN" b="1" dirty="0" smtClean="0"/>
              <a:t>16ss, </a:t>
            </a:r>
            <a:r>
              <a:rPr lang="en-US" altLang="zh-CN" b="1" dirty="0"/>
              <a:t>are PHY </a:t>
            </a:r>
            <a:r>
              <a:rPr lang="en-US" altLang="zh-CN" b="1" dirty="0" smtClean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have both PHY and MAC </a:t>
            </a:r>
            <a:r>
              <a:rPr lang="en-US" sz="1400" dirty="0" err="1"/>
              <a:t>adhocs</a:t>
            </a:r>
            <a:r>
              <a:rPr lang="en-US" sz="1400" dirty="0"/>
              <a:t>, but the queue of PHY is </a:t>
            </a:r>
            <a:r>
              <a:rPr lang="en-US" sz="1400" dirty="0" smtClean="0"/>
              <a:t>empty </a:t>
            </a:r>
            <a:r>
              <a:rPr lang="en-US" sz="1400" dirty="0"/>
              <a:t>now </a:t>
            </a:r>
            <a:r>
              <a:rPr lang="en-US" altLang="zh-CN" sz="1400" dirty="0" smtClean="0"/>
              <a:t>while </a:t>
            </a:r>
            <a:r>
              <a:rPr lang="en-US" sz="1400" dirty="0" smtClean="0"/>
              <a:t>the queue </a:t>
            </a:r>
            <a:r>
              <a:rPr lang="en-US" sz="1400" dirty="0"/>
              <a:t>of MAC is still </a:t>
            </a:r>
            <a:r>
              <a:rPr lang="en-US" sz="1400" dirty="0" smtClean="0"/>
              <a:t>long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Based on the </a:t>
            </a:r>
            <a:r>
              <a:rPr lang="en-US" altLang="zh-CN" sz="1400" dirty="0" smtClean="0"/>
              <a:t>existing status, adding PHY features will not delay the spec development significantly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</a:t>
            </a:r>
            <a:r>
              <a:rPr lang="en-US" altLang="zh-CN" dirty="0" smtClean="0"/>
              <a:t>contribution, we proposed to drive </a:t>
            </a:r>
            <a:r>
              <a:rPr lang="en-US" altLang="zh-CN" dirty="0"/>
              <a:t>amendments from technology side, not procedure and </a:t>
            </a:r>
            <a:r>
              <a:rPr lang="en-US" altLang="zh-CN" dirty="0" smtClean="0"/>
              <a:t>timeline</a:t>
            </a:r>
          </a:p>
          <a:p>
            <a:r>
              <a:rPr lang="en-US" altLang="zh-CN" dirty="0" smtClean="0"/>
              <a:t>It is not necessary to split the features into different phases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Adding </a:t>
            </a:r>
            <a:r>
              <a:rPr lang="en-US" altLang="zh-CN" sz="1400" dirty="0"/>
              <a:t>extra decision steps / more </a:t>
            </a:r>
            <a:r>
              <a:rPr lang="en-US" altLang="zh-CN" sz="1400" dirty="0" smtClean="0"/>
              <a:t>votes may lead </a:t>
            </a:r>
            <a:r>
              <a:rPr lang="en-US" altLang="zh-CN" sz="1400" dirty="0"/>
              <a:t>to more LBs, longer CR process</a:t>
            </a:r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62522</TotalTime>
  <Words>1482</Words>
  <Application>Microsoft Office PowerPoint</Application>
  <PresentationFormat>全屏显示(4:3)</PresentationFormat>
  <Paragraphs>177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宋体</vt:lpstr>
      <vt:lpstr>Arial</vt:lpstr>
      <vt:lpstr>Calibri</vt:lpstr>
      <vt:lpstr>Times New Roman</vt:lpstr>
      <vt:lpstr>802-11-Submission</vt:lpstr>
      <vt:lpstr>Discussion on timeline for 802.11be</vt:lpstr>
      <vt:lpstr>Background</vt:lpstr>
      <vt:lpstr>Background</vt:lpstr>
      <vt:lpstr>Timeline/Time to market</vt:lpstr>
      <vt:lpstr>Timeline/Time to market</vt:lpstr>
      <vt:lpstr>Multi-release development</vt:lpstr>
      <vt:lpstr>Minimum requirement of the PAR and FRD</vt:lpstr>
      <vt:lpstr>Competitive</vt:lpstr>
      <vt:lpstr>Conclusion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495</cp:revision>
  <cp:lastPrinted>1998-02-10T13:28:06Z</cp:lastPrinted>
  <dcterms:created xsi:type="dcterms:W3CDTF">2013-11-12T18:41:50Z</dcterms:created>
  <dcterms:modified xsi:type="dcterms:W3CDTF">2020-01-12T03:46:38Z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(3)ubOnWBusw/1xO16FhouuThQSc1njgkHI7/QWjNKnx4loLXUXyhk11BEjsqgPVHNYrvLCIoYM
qtmuJsy6y3+R70kYbgHzcIkjwaPJJR8up78TnIpZs99YFp7o3mJ8eYDFFD7MwDNigzsnoGKs
ygOSBqstRjAmmcfXXEgp/TI60mpdWO3p03h9Lewd97zxX13OtIdIFZqG1dJlrP2UeBRL4NRq
mLjelcsqkKZwuHzkHP</vt:lpwstr>
  </property>
  <property fmtid="{D5CDD505-2E9C-101B-9397-08002B2CF9AE}" pid="4" name="_2015_ms_pID_7253431">
    <vt:lpwstr>aYuEqzYfKri6K9SB6ArvKlV9I+JKvmGK9Zz4tcACv7h9/liNT37RF9
YWrsAkf/agZqdMnE/foAKeQR0Ti4CmIdAcyUg3L8i8lwomHXAeqq/l4kQf+hMHPga2EShFHf
ZYLe7kzNfkiw6jL3S0bBFpxj3zR+J8Xreu+1AkmBa0um/xWgcVLSDCEbzEWk6pFBx3e1PELo
yKrJlxZ46rnfa9Qy3DdEmbhpN4OfgGGeAPgW</vt:lpwstr>
  </property>
  <property fmtid="{D5CDD505-2E9C-101B-9397-08002B2CF9AE}" pid="5" name="_2015_ms_pID_7253432">
    <vt:lpwstr>k10a6sXYqVmgl1nayn2viRQ=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1578111581</vt:lpwstr>
  </property>
</Properties>
</file>