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338" r:id="rId5"/>
    <p:sldId id="448" r:id="rId6"/>
    <p:sldId id="449" r:id="rId7"/>
    <p:sldId id="450" r:id="rId8"/>
    <p:sldId id="451" r:id="rId9"/>
    <p:sldId id="452" r:id="rId10"/>
    <p:sldId id="454" r:id="rId11"/>
    <p:sldId id="455" r:id="rId12"/>
    <p:sldId id="456" r:id="rId13"/>
    <p:sldId id="457" r:id="rId14"/>
    <p:sldId id="458" r:id="rId15"/>
    <p:sldId id="461" r:id="rId16"/>
    <p:sldId id="459" r:id="rId17"/>
    <p:sldId id="460" r:id="rId18"/>
    <p:sldId id="462" r:id="rId19"/>
    <p:sldId id="463" r:id="rId20"/>
    <p:sldId id="422" r:id="rId21"/>
    <p:sldId id="415" r:id="rId22"/>
    <p:sldId id="423" r:id="rId23"/>
    <p:sldId id="426" r:id="rId24"/>
    <p:sldId id="427" r:id="rId2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802.11-20/0114r0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575-00-00be-multi-link-ba-operat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Block </a:t>
            </a:r>
            <a:r>
              <a:rPr lang="en-US" sz="2800" dirty="0" err="1" smtClean="0"/>
              <a:t>Ack</a:t>
            </a:r>
            <a:r>
              <a:rPr lang="en-US" sz="2800" dirty="0" smtClean="0"/>
              <a:t> Window Extension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2020-01-10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087859"/>
              </p:ext>
            </p:extLst>
          </p:nvPr>
        </p:nvGraphicFramePr>
        <p:xfrm>
          <a:off x="533400" y="3124200"/>
          <a:ext cx="8077200" cy="311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2" name="Document" r:id="rId4" imgW="8290751" imgH="3206091" progId="Word.Document.8">
                  <p:embed/>
                </p:oleObj>
              </mc:Choice>
              <mc:Fallback>
                <p:oleObj name="Document" r:id="rId4" imgW="8290751" imgH="32060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77200" cy="3116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  <a:p>
            <a:pPr lvl="1"/>
            <a:r>
              <a:rPr lang="en-US" dirty="0"/>
              <a:t>MSDU1 is carried in </a:t>
            </a:r>
            <a:r>
              <a:rPr lang="en-US" dirty="0">
                <a:sym typeface="Wingdings" panose="05000000000000000000" pitchFamily="2" charset="2"/>
              </a:rPr>
              <a:t>MPDU1 having SEQ(1), MF(0) PF(0).</a:t>
            </a:r>
            <a:endParaRPr lang="en-US" dirty="0"/>
          </a:p>
          <a:p>
            <a:pPr lvl="1"/>
            <a:r>
              <a:rPr lang="en-US" dirty="0"/>
              <a:t>MSDU2 is carried in </a:t>
            </a:r>
            <a:r>
              <a:rPr lang="en-US" dirty="0">
                <a:sym typeface="Wingdings" panose="05000000000000000000" pitchFamily="2" charset="2"/>
              </a:rPr>
              <a:t>MPDU2 having SEQ(2), MF(0) PF(0).</a:t>
            </a:r>
            <a:endParaRPr lang="en-US" dirty="0"/>
          </a:p>
          <a:p>
            <a:pPr lvl="1"/>
            <a:r>
              <a:rPr lang="en-US" dirty="0"/>
              <a:t>MSDU3 is fragmented and is carried in MPDU3, MPDU4, MPDU5, and MPDU6. </a:t>
            </a:r>
          </a:p>
          <a:p>
            <a:pPr lvl="2"/>
            <a:r>
              <a:rPr lang="en-US" dirty="0"/>
              <a:t>MPDU3 has </a:t>
            </a:r>
            <a:r>
              <a:rPr lang="en-US" dirty="0">
                <a:sym typeface="Wingdings" panose="05000000000000000000" pitchFamily="2" charset="2"/>
              </a:rPr>
              <a:t>SEQ(3), MF(1) PF(0).</a:t>
            </a:r>
          </a:p>
          <a:p>
            <a:pPr lvl="2"/>
            <a:r>
              <a:rPr lang="en-US" dirty="0"/>
              <a:t>MPDU4 has </a:t>
            </a:r>
            <a:r>
              <a:rPr lang="en-US" dirty="0">
                <a:sym typeface="Wingdings" panose="05000000000000000000" pitchFamily="2" charset="2"/>
              </a:rPr>
              <a:t>SEQ(4), MF(1) PF(1).</a:t>
            </a:r>
          </a:p>
          <a:p>
            <a:pPr lvl="2"/>
            <a:r>
              <a:rPr lang="en-US" dirty="0"/>
              <a:t>MPDU5 has </a:t>
            </a:r>
            <a:r>
              <a:rPr lang="en-US" dirty="0">
                <a:sym typeface="Wingdings" panose="05000000000000000000" pitchFamily="2" charset="2"/>
              </a:rPr>
              <a:t>SEQ(5), MF(1) PF(1).</a:t>
            </a:r>
          </a:p>
          <a:p>
            <a:pPr lvl="2"/>
            <a:r>
              <a:rPr lang="en-US" dirty="0"/>
              <a:t>MPDU6 has </a:t>
            </a:r>
            <a:r>
              <a:rPr lang="en-US" dirty="0">
                <a:sym typeface="Wingdings" panose="05000000000000000000" pitchFamily="2" charset="2"/>
              </a:rPr>
              <a:t>SEQ(6), MF(0) PF(1).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MSDU4 is </a:t>
            </a:r>
            <a:r>
              <a:rPr lang="en-US" dirty="0"/>
              <a:t>carried in </a:t>
            </a:r>
            <a:r>
              <a:rPr lang="en-US" dirty="0">
                <a:sym typeface="Wingdings" panose="05000000000000000000" pitchFamily="2" charset="2"/>
              </a:rPr>
              <a:t>MPDU7 having SEQ(7), MF(0) PF(0).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Unified Sequence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046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  <a:p>
            <a:pPr lvl="1"/>
            <a:r>
              <a:rPr lang="en-US" dirty="0"/>
              <a:t>An EHT STA sends MPDU1, MPDU2, MPDU3, MPDU4, MPDU5, MPDU6, and MPDU7 to the peer EHT STA.</a:t>
            </a:r>
          </a:p>
          <a:p>
            <a:pPr lvl="2"/>
            <a:r>
              <a:rPr lang="en-US" dirty="0"/>
              <a:t>Those MPDUs can be aggregated into an A-MPDU. </a:t>
            </a:r>
          </a:p>
          <a:p>
            <a:pPr lvl="1"/>
            <a:r>
              <a:rPr lang="en-US" dirty="0"/>
              <a:t>The peer EHT STA can defragment the fragmented MSDUs by identifying the fragmentation with the Preceding Fragments subfield (PF) and the More Fragments subfield (MF).  </a:t>
            </a:r>
          </a:p>
          <a:p>
            <a:pPr lvl="2"/>
            <a:r>
              <a:rPr lang="en-US" dirty="0"/>
              <a:t>The order of the fragmentation is identified by the Sequence Number subfield. </a:t>
            </a:r>
          </a:p>
          <a:p>
            <a:pPr lvl="2"/>
            <a:r>
              <a:rPr lang="en-US" dirty="0"/>
              <a:t>When the first fragment, the last fragment and all other middle fragments are correctly received, the peer EHT STA defragments those fragmented MSDUs. Otherwise, all fragments are discarded.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Unified Sequence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433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Unified Sequence Control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609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MPDU1</a:t>
            </a:r>
            <a:br>
              <a:rPr lang="en-US" sz="1400" dirty="0" smtClean="0"/>
            </a:br>
            <a:r>
              <a:rPr lang="en-US" sz="1400" dirty="0" smtClean="0"/>
              <a:t>- SEQ(1) </a:t>
            </a:r>
            <a:br>
              <a:rPr lang="en-US" sz="1400" dirty="0" smtClean="0"/>
            </a:br>
            <a:r>
              <a:rPr lang="en-US" sz="1400" dirty="0" smtClean="0"/>
              <a:t>- PF(0)</a:t>
            </a:r>
            <a:br>
              <a:rPr lang="en-US" sz="1400" dirty="0" smtClean="0"/>
            </a:br>
            <a:r>
              <a:rPr lang="en-US" sz="1400" dirty="0" smtClean="0"/>
              <a:t>- MF(0)</a:t>
            </a:r>
            <a:endParaRPr lang="en-US" sz="1400" dirty="0"/>
          </a:p>
        </p:txBody>
      </p:sp>
      <p:sp>
        <p:nvSpPr>
          <p:cNvPr id="54" name="Rectangle 53"/>
          <p:cNvSpPr/>
          <p:nvPr/>
        </p:nvSpPr>
        <p:spPr>
          <a:xfrm>
            <a:off x="1752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MPDU2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SEQ(2)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895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MPDU3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SEQ(3)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56" name="Rectangle 55"/>
          <p:cNvSpPr/>
          <p:nvPr/>
        </p:nvSpPr>
        <p:spPr>
          <a:xfrm>
            <a:off x="4038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MPDU4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SEQ(4)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57" name="Rectangle 56"/>
          <p:cNvSpPr/>
          <p:nvPr/>
        </p:nvSpPr>
        <p:spPr>
          <a:xfrm>
            <a:off x="5190067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MPDU5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SEQ(5)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58" name="Rectangle 57"/>
          <p:cNvSpPr/>
          <p:nvPr/>
        </p:nvSpPr>
        <p:spPr>
          <a:xfrm>
            <a:off x="6324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MPDU6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SEQ(6)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59" name="Rectangle 58"/>
          <p:cNvSpPr/>
          <p:nvPr/>
        </p:nvSpPr>
        <p:spPr>
          <a:xfrm>
            <a:off x="7467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MPDU7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SEQ(7)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441450" y="1676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MSDU1</a:t>
            </a:r>
            <a:endParaRPr lang="en-US" sz="1400" dirty="0"/>
          </a:p>
        </p:txBody>
      </p:sp>
      <p:sp>
        <p:nvSpPr>
          <p:cNvPr id="61" name="Rectangle 60"/>
          <p:cNvSpPr/>
          <p:nvPr/>
        </p:nvSpPr>
        <p:spPr>
          <a:xfrm>
            <a:off x="2590800" y="1676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MSDU2</a:t>
            </a:r>
            <a:endParaRPr lang="en-US" sz="1400" dirty="0"/>
          </a:p>
        </p:txBody>
      </p:sp>
      <p:sp>
        <p:nvSpPr>
          <p:cNvPr id="62" name="Rectangle 61"/>
          <p:cNvSpPr/>
          <p:nvPr/>
        </p:nvSpPr>
        <p:spPr>
          <a:xfrm>
            <a:off x="3740150" y="1676400"/>
            <a:ext cx="31877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MSDU3</a:t>
            </a:r>
            <a:endParaRPr lang="en-US" sz="1400" dirty="0"/>
          </a:p>
        </p:txBody>
      </p:sp>
      <p:sp>
        <p:nvSpPr>
          <p:cNvPr id="63" name="Rectangle 62"/>
          <p:cNvSpPr/>
          <p:nvPr/>
        </p:nvSpPr>
        <p:spPr>
          <a:xfrm>
            <a:off x="6934200" y="1676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MSDU4</a:t>
            </a:r>
            <a:endParaRPr lang="en-US" sz="1400" dirty="0"/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609600" y="2133600"/>
            <a:ext cx="8318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1744133" y="2133600"/>
            <a:ext cx="8318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2895600" y="2133600"/>
            <a:ext cx="8318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4021667" y="2136273"/>
            <a:ext cx="591607" cy="606927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8062383" y="2129842"/>
            <a:ext cx="5397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919383" y="2136273"/>
            <a:ext cx="5397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2" idx="2"/>
          </p:cNvCxnSpPr>
          <p:nvPr/>
        </p:nvCxnSpPr>
        <p:spPr>
          <a:xfrm flipH="1">
            <a:off x="5173133" y="2133600"/>
            <a:ext cx="160867" cy="612273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 flipV="1">
            <a:off x="6058957" y="2129842"/>
            <a:ext cx="250826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Down Arrow 71"/>
          <p:cNvSpPr/>
          <p:nvPr/>
        </p:nvSpPr>
        <p:spPr>
          <a:xfrm>
            <a:off x="1104900" y="3727704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3" name="Down Arrow 72"/>
          <p:cNvSpPr/>
          <p:nvPr/>
        </p:nvSpPr>
        <p:spPr>
          <a:xfrm>
            <a:off x="2247900" y="3733800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4" name="Down Arrow 73"/>
          <p:cNvSpPr/>
          <p:nvPr/>
        </p:nvSpPr>
        <p:spPr>
          <a:xfrm>
            <a:off x="3390900" y="3727704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5" name="Down Arrow 74"/>
          <p:cNvSpPr/>
          <p:nvPr/>
        </p:nvSpPr>
        <p:spPr>
          <a:xfrm>
            <a:off x="4533900" y="3733800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6" name="Down Arrow 75"/>
          <p:cNvSpPr/>
          <p:nvPr/>
        </p:nvSpPr>
        <p:spPr>
          <a:xfrm>
            <a:off x="5685367" y="3733800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7" name="Down Arrow 76"/>
          <p:cNvSpPr/>
          <p:nvPr/>
        </p:nvSpPr>
        <p:spPr>
          <a:xfrm>
            <a:off x="6819900" y="3727704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8" name="Down Arrow 77"/>
          <p:cNvSpPr/>
          <p:nvPr/>
        </p:nvSpPr>
        <p:spPr>
          <a:xfrm>
            <a:off x="7957227" y="3723946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9" name="Rectangle 78"/>
          <p:cNvSpPr/>
          <p:nvPr/>
        </p:nvSpPr>
        <p:spPr>
          <a:xfrm>
            <a:off x="609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MPDU1</a:t>
            </a:r>
            <a:br>
              <a:rPr lang="en-US" sz="1400" dirty="0" smtClean="0"/>
            </a:br>
            <a:r>
              <a:rPr lang="en-US" sz="1400" dirty="0" smtClean="0"/>
              <a:t>- SEQ(1) </a:t>
            </a:r>
            <a:br>
              <a:rPr lang="en-US" sz="1400" dirty="0" smtClean="0"/>
            </a:br>
            <a:r>
              <a:rPr lang="en-US" sz="1400" dirty="0" smtClean="0"/>
              <a:t>- PF(0)</a:t>
            </a:r>
            <a:br>
              <a:rPr lang="en-US" sz="1400" dirty="0" smtClean="0"/>
            </a:br>
            <a:r>
              <a:rPr lang="en-US" sz="1400" dirty="0" smtClean="0"/>
              <a:t>- MF(0)</a:t>
            </a:r>
            <a:endParaRPr lang="en-US" sz="1400" dirty="0"/>
          </a:p>
        </p:txBody>
      </p:sp>
      <p:sp>
        <p:nvSpPr>
          <p:cNvPr id="80" name="Rectangle 79"/>
          <p:cNvSpPr/>
          <p:nvPr/>
        </p:nvSpPr>
        <p:spPr>
          <a:xfrm>
            <a:off x="1752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MPDU2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SEQ(2)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895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MPDU3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SEQ(3)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82" name="Rectangle 81"/>
          <p:cNvSpPr/>
          <p:nvPr/>
        </p:nvSpPr>
        <p:spPr>
          <a:xfrm>
            <a:off x="4038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MPDU4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SEQ(4)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83" name="Rectangle 82"/>
          <p:cNvSpPr/>
          <p:nvPr/>
        </p:nvSpPr>
        <p:spPr>
          <a:xfrm>
            <a:off x="5190067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MPDU5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SEQ(5)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84" name="Rectangle 83"/>
          <p:cNvSpPr/>
          <p:nvPr/>
        </p:nvSpPr>
        <p:spPr>
          <a:xfrm>
            <a:off x="6324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MPDU6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SEQ(6)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467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MPDU7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SEQ(7)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86" name="Rectangle 85"/>
          <p:cNvSpPr/>
          <p:nvPr/>
        </p:nvSpPr>
        <p:spPr>
          <a:xfrm>
            <a:off x="1447800" y="5867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MSDU1</a:t>
            </a:r>
            <a:endParaRPr lang="en-US" sz="1400" dirty="0"/>
          </a:p>
        </p:txBody>
      </p:sp>
      <p:sp>
        <p:nvSpPr>
          <p:cNvPr id="87" name="Rectangle 86"/>
          <p:cNvSpPr/>
          <p:nvPr/>
        </p:nvSpPr>
        <p:spPr>
          <a:xfrm>
            <a:off x="2597150" y="5867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MSDU2</a:t>
            </a:r>
            <a:endParaRPr lang="en-US" sz="1400" dirty="0"/>
          </a:p>
        </p:txBody>
      </p:sp>
      <p:sp>
        <p:nvSpPr>
          <p:cNvPr id="88" name="Rectangle 87"/>
          <p:cNvSpPr/>
          <p:nvPr/>
        </p:nvSpPr>
        <p:spPr>
          <a:xfrm>
            <a:off x="3746500" y="5867400"/>
            <a:ext cx="31877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MSDU3</a:t>
            </a:r>
            <a:endParaRPr lang="en-US" sz="1400" dirty="0"/>
          </a:p>
        </p:txBody>
      </p:sp>
      <p:sp>
        <p:nvSpPr>
          <p:cNvPr id="89" name="Rectangle 88"/>
          <p:cNvSpPr/>
          <p:nvPr/>
        </p:nvSpPr>
        <p:spPr>
          <a:xfrm>
            <a:off x="6940550" y="5867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MSDU4</a:t>
            </a:r>
            <a:endParaRPr lang="en-US" sz="1400" dirty="0"/>
          </a:p>
        </p:txBody>
      </p:sp>
      <p:cxnSp>
        <p:nvCxnSpPr>
          <p:cNvPr id="90" name="Straight Connector 89"/>
          <p:cNvCxnSpPr/>
          <p:nvPr/>
        </p:nvCxnSpPr>
        <p:spPr>
          <a:xfrm flipV="1">
            <a:off x="6952128" y="5240323"/>
            <a:ext cx="515472" cy="62707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 flipV="1">
            <a:off x="618067" y="5244182"/>
            <a:ext cx="829733" cy="630125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 flipV="1">
            <a:off x="1748367" y="5241638"/>
            <a:ext cx="829733" cy="630125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 flipV="1">
            <a:off x="2872973" y="5248238"/>
            <a:ext cx="829733" cy="630125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88" idx="0"/>
          </p:cNvCxnSpPr>
          <p:nvPr/>
        </p:nvCxnSpPr>
        <p:spPr>
          <a:xfrm flipH="1" flipV="1">
            <a:off x="5174320" y="5257801"/>
            <a:ext cx="166030" cy="609599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 flipV="1">
            <a:off x="4029394" y="5241639"/>
            <a:ext cx="524678" cy="62576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8083550" y="5238493"/>
            <a:ext cx="515472" cy="62707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V="1">
            <a:off x="6165850" y="5238493"/>
            <a:ext cx="173006" cy="604112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4643458" y="2252246"/>
            <a:ext cx="1385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Fragmentation</a:t>
            </a:r>
            <a:endParaRPr lang="en-US" sz="1600" dirty="0"/>
          </a:p>
        </p:txBody>
      </p:sp>
      <p:sp>
        <p:nvSpPr>
          <p:cNvPr id="99" name="TextBox 98"/>
          <p:cNvSpPr txBox="1"/>
          <p:nvPr/>
        </p:nvSpPr>
        <p:spPr>
          <a:xfrm>
            <a:off x="4516722" y="5445189"/>
            <a:ext cx="15792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Defragmentation</a:t>
            </a:r>
            <a:endParaRPr lang="en-US" sz="1600" dirty="0"/>
          </a:p>
        </p:txBody>
      </p:sp>
      <p:sp>
        <p:nvSpPr>
          <p:cNvPr id="100" name="Rectangle 99"/>
          <p:cNvSpPr/>
          <p:nvPr/>
        </p:nvSpPr>
        <p:spPr>
          <a:xfrm>
            <a:off x="2887579" y="4343400"/>
            <a:ext cx="4580020" cy="9905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2895600" y="2667000"/>
            <a:ext cx="4580020" cy="9905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77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Unified Sequence Control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MPDU1</a:t>
            </a:r>
            <a:br>
              <a:rPr lang="en-US" sz="1400" dirty="0" smtClean="0"/>
            </a:br>
            <a:r>
              <a:rPr lang="en-US" sz="1400" dirty="0" smtClean="0"/>
              <a:t>- SEQ(1) </a:t>
            </a:r>
            <a:br>
              <a:rPr lang="en-US" sz="1400" dirty="0" smtClean="0"/>
            </a:br>
            <a:r>
              <a:rPr lang="en-US" sz="1400" dirty="0" smtClean="0"/>
              <a:t>- PF(0)</a:t>
            </a:r>
            <a:br>
              <a:rPr lang="en-US" sz="1400" dirty="0" smtClean="0"/>
            </a:br>
            <a:r>
              <a:rPr lang="en-US" sz="1400" dirty="0" smtClean="0"/>
              <a:t>- MF(0)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1752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MPDU2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SEQ(2)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95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MPDU3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SEQ(3)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4038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MPDU4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SEQ(4)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5190067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MPDU5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SEQ(5)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6324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MPDU6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SEQ(6)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67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MPDU7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SEQ(7)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41450" y="1676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MSDU1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2590800" y="1676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MSDU2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3740150" y="1676400"/>
            <a:ext cx="31877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MSDU3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6934200" y="1676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MSDU4</a:t>
            </a:r>
            <a:endParaRPr lang="en-US" sz="1400" dirty="0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609600" y="2133600"/>
            <a:ext cx="8318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1744133" y="2133600"/>
            <a:ext cx="8318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895600" y="2133600"/>
            <a:ext cx="8318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021667" y="2136273"/>
            <a:ext cx="591607" cy="606927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062383" y="2129842"/>
            <a:ext cx="5397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19383" y="2136273"/>
            <a:ext cx="5397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7" idx="2"/>
          </p:cNvCxnSpPr>
          <p:nvPr/>
        </p:nvCxnSpPr>
        <p:spPr>
          <a:xfrm flipH="1">
            <a:off x="5173133" y="2133600"/>
            <a:ext cx="160867" cy="612273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6058957" y="2129842"/>
            <a:ext cx="250826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Down Arrow 26"/>
          <p:cNvSpPr/>
          <p:nvPr/>
        </p:nvSpPr>
        <p:spPr>
          <a:xfrm>
            <a:off x="1104900" y="3727704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8" name="Down Arrow 27"/>
          <p:cNvSpPr/>
          <p:nvPr/>
        </p:nvSpPr>
        <p:spPr>
          <a:xfrm>
            <a:off x="2247900" y="3733800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9" name="Down Arrow 28"/>
          <p:cNvSpPr/>
          <p:nvPr/>
        </p:nvSpPr>
        <p:spPr>
          <a:xfrm>
            <a:off x="3390900" y="3727704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0" name="Down Arrow 29"/>
          <p:cNvSpPr/>
          <p:nvPr/>
        </p:nvSpPr>
        <p:spPr>
          <a:xfrm>
            <a:off x="4533900" y="3733800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1" name="Down Arrow 30"/>
          <p:cNvSpPr/>
          <p:nvPr/>
        </p:nvSpPr>
        <p:spPr>
          <a:xfrm>
            <a:off x="5685367" y="3733800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2" name="Down Arrow 31"/>
          <p:cNvSpPr/>
          <p:nvPr/>
        </p:nvSpPr>
        <p:spPr>
          <a:xfrm>
            <a:off x="6819900" y="3727704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3" name="Down Arrow 32"/>
          <p:cNvSpPr/>
          <p:nvPr/>
        </p:nvSpPr>
        <p:spPr>
          <a:xfrm>
            <a:off x="7957227" y="3723946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4" name="Rectangle 33"/>
          <p:cNvSpPr/>
          <p:nvPr/>
        </p:nvSpPr>
        <p:spPr>
          <a:xfrm>
            <a:off x="609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MPDU1</a:t>
            </a:r>
            <a:br>
              <a:rPr lang="en-US" sz="1400" dirty="0" smtClean="0"/>
            </a:br>
            <a:r>
              <a:rPr lang="en-US" sz="1400" dirty="0" smtClean="0"/>
              <a:t>- SEQ(1) </a:t>
            </a:r>
            <a:br>
              <a:rPr lang="en-US" sz="1400" dirty="0" smtClean="0"/>
            </a:br>
            <a:r>
              <a:rPr lang="en-US" sz="1400" dirty="0" smtClean="0"/>
              <a:t>- PF(0)</a:t>
            </a:r>
            <a:br>
              <a:rPr lang="en-US" sz="1400" dirty="0" smtClean="0"/>
            </a:br>
            <a:r>
              <a:rPr lang="en-US" sz="1400" dirty="0" smtClean="0"/>
              <a:t>- MF(0)</a:t>
            </a:r>
            <a:endParaRPr lang="en-US" sz="1400" dirty="0"/>
          </a:p>
        </p:txBody>
      </p:sp>
      <p:sp>
        <p:nvSpPr>
          <p:cNvPr id="35" name="Rectangle 34"/>
          <p:cNvSpPr/>
          <p:nvPr/>
        </p:nvSpPr>
        <p:spPr>
          <a:xfrm>
            <a:off x="1752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MPDU2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SEQ(2)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895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Error</a:t>
            </a:r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4038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MPDU4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SEQ(4)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5190067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MPDU5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SEQ(5)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39" name="Rectangle 38"/>
          <p:cNvSpPr/>
          <p:nvPr/>
        </p:nvSpPr>
        <p:spPr>
          <a:xfrm>
            <a:off x="6324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MPDU6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SEQ(6)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467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MPDU7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SEQ(7)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447800" y="5867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MSDU1</a:t>
            </a:r>
            <a:endParaRPr lang="en-US" sz="1400" dirty="0"/>
          </a:p>
        </p:txBody>
      </p:sp>
      <p:sp>
        <p:nvSpPr>
          <p:cNvPr id="42" name="Rectangle 41"/>
          <p:cNvSpPr/>
          <p:nvPr/>
        </p:nvSpPr>
        <p:spPr>
          <a:xfrm>
            <a:off x="2597150" y="5867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MSDU2</a:t>
            </a:r>
            <a:endParaRPr lang="en-US" sz="1400" dirty="0"/>
          </a:p>
        </p:txBody>
      </p:sp>
      <p:sp>
        <p:nvSpPr>
          <p:cNvPr id="43" name="Rectangle 42"/>
          <p:cNvSpPr/>
          <p:nvPr/>
        </p:nvSpPr>
        <p:spPr>
          <a:xfrm>
            <a:off x="6940550" y="5867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MSDU4</a:t>
            </a:r>
            <a:endParaRPr lang="en-US" sz="1400" dirty="0"/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6952128" y="5240323"/>
            <a:ext cx="515472" cy="62707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618067" y="5244182"/>
            <a:ext cx="829733" cy="630125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1748367" y="5241638"/>
            <a:ext cx="829733" cy="630125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 flipV="1">
            <a:off x="2872973" y="5248238"/>
            <a:ext cx="829733" cy="630125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8083550" y="5238493"/>
            <a:ext cx="515472" cy="62707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887579" y="4343400"/>
            <a:ext cx="4580020" cy="9905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895600" y="2667000"/>
            <a:ext cx="4580020" cy="9905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4643458" y="2252246"/>
            <a:ext cx="1385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Fragmentation</a:t>
            </a:r>
            <a:endParaRPr 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3505200" y="5445189"/>
            <a:ext cx="3712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Discarded because </a:t>
            </a:r>
            <a:r>
              <a:rPr lang="en-US" sz="1600" dirty="0" smtClean="0"/>
              <a:t>first fragment </a:t>
            </a:r>
            <a:r>
              <a:rPr lang="en-US" sz="1600" dirty="0"/>
              <a:t>is missed</a:t>
            </a:r>
          </a:p>
        </p:txBody>
      </p:sp>
    </p:spTree>
    <p:extLst>
      <p:ext uri="{BB962C8B-B14F-4D97-AF65-F5344CB8AC3E}">
        <p14:creationId xmlns:p14="http://schemas.microsoft.com/office/powerpoint/2010/main" val="4246927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Unified Sequence Control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609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MPDU1</a:t>
            </a:r>
            <a:br>
              <a:rPr lang="en-US" sz="1400" dirty="0" smtClean="0"/>
            </a:br>
            <a:r>
              <a:rPr lang="en-US" sz="1400" dirty="0" smtClean="0"/>
              <a:t>- SEQ(1) </a:t>
            </a:r>
            <a:br>
              <a:rPr lang="en-US" sz="1400" dirty="0" smtClean="0"/>
            </a:br>
            <a:r>
              <a:rPr lang="en-US" sz="1400" dirty="0" smtClean="0"/>
              <a:t>- PF(0)</a:t>
            </a:r>
            <a:br>
              <a:rPr lang="en-US" sz="1400" dirty="0" smtClean="0"/>
            </a:br>
            <a:r>
              <a:rPr lang="en-US" sz="1400" dirty="0" smtClean="0"/>
              <a:t>- MF(0)</a:t>
            </a:r>
            <a:endParaRPr lang="en-US" sz="1400" dirty="0"/>
          </a:p>
        </p:txBody>
      </p:sp>
      <p:sp>
        <p:nvSpPr>
          <p:cNvPr id="54" name="Rectangle 53"/>
          <p:cNvSpPr/>
          <p:nvPr/>
        </p:nvSpPr>
        <p:spPr>
          <a:xfrm>
            <a:off x="1752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MPDU2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SEQ(2)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895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MPDU3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SEQ(3)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56" name="Rectangle 55"/>
          <p:cNvSpPr/>
          <p:nvPr/>
        </p:nvSpPr>
        <p:spPr>
          <a:xfrm>
            <a:off x="4038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MPDU4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SEQ(4)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57" name="Rectangle 56"/>
          <p:cNvSpPr/>
          <p:nvPr/>
        </p:nvSpPr>
        <p:spPr>
          <a:xfrm>
            <a:off x="5190067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MPDU5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SEQ(5)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58" name="Rectangle 57"/>
          <p:cNvSpPr/>
          <p:nvPr/>
        </p:nvSpPr>
        <p:spPr>
          <a:xfrm>
            <a:off x="6324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MPDU6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SEQ(6)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59" name="Rectangle 58"/>
          <p:cNvSpPr/>
          <p:nvPr/>
        </p:nvSpPr>
        <p:spPr>
          <a:xfrm>
            <a:off x="7467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MPDU7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SEQ(7)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441450" y="1676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MSDU1</a:t>
            </a:r>
            <a:endParaRPr lang="en-US" sz="1400" dirty="0"/>
          </a:p>
        </p:txBody>
      </p:sp>
      <p:sp>
        <p:nvSpPr>
          <p:cNvPr id="61" name="Rectangle 60"/>
          <p:cNvSpPr/>
          <p:nvPr/>
        </p:nvSpPr>
        <p:spPr>
          <a:xfrm>
            <a:off x="2590800" y="1676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MSDU2</a:t>
            </a:r>
            <a:endParaRPr lang="en-US" sz="1400" dirty="0"/>
          </a:p>
        </p:txBody>
      </p:sp>
      <p:sp>
        <p:nvSpPr>
          <p:cNvPr id="62" name="Rectangle 61"/>
          <p:cNvSpPr/>
          <p:nvPr/>
        </p:nvSpPr>
        <p:spPr>
          <a:xfrm>
            <a:off x="3740150" y="1676400"/>
            <a:ext cx="31877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MSDU3</a:t>
            </a:r>
            <a:endParaRPr lang="en-US" sz="1400" dirty="0"/>
          </a:p>
        </p:txBody>
      </p:sp>
      <p:sp>
        <p:nvSpPr>
          <p:cNvPr id="63" name="Rectangle 62"/>
          <p:cNvSpPr/>
          <p:nvPr/>
        </p:nvSpPr>
        <p:spPr>
          <a:xfrm>
            <a:off x="6934200" y="1676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MSDU4</a:t>
            </a:r>
            <a:endParaRPr lang="en-US" sz="1400" dirty="0"/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609600" y="2133600"/>
            <a:ext cx="8318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1744133" y="2133600"/>
            <a:ext cx="8318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2895600" y="2133600"/>
            <a:ext cx="8318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4021667" y="2136273"/>
            <a:ext cx="591607" cy="606927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8062383" y="2129842"/>
            <a:ext cx="5397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919383" y="2136273"/>
            <a:ext cx="5397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2" idx="2"/>
          </p:cNvCxnSpPr>
          <p:nvPr/>
        </p:nvCxnSpPr>
        <p:spPr>
          <a:xfrm flipH="1">
            <a:off x="5173133" y="2133600"/>
            <a:ext cx="160867" cy="612273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 flipV="1">
            <a:off x="6058957" y="2129842"/>
            <a:ext cx="250826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Down Arrow 71"/>
          <p:cNvSpPr/>
          <p:nvPr/>
        </p:nvSpPr>
        <p:spPr>
          <a:xfrm>
            <a:off x="1104900" y="3727704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3" name="Down Arrow 72"/>
          <p:cNvSpPr/>
          <p:nvPr/>
        </p:nvSpPr>
        <p:spPr>
          <a:xfrm>
            <a:off x="2247900" y="3733800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4" name="Down Arrow 73"/>
          <p:cNvSpPr/>
          <p:nvPr/>
        </p:nvSpPr>
        <p:spPr>
          <a:xfrm>
            <a:off x="3390900" y="3727704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5" name="Down Arrow 74"/>
          <p:cNvSpPr/>
          <p:nvPr/>
        </p:nvSpPr>
        <p:spPr>
          <a:xfrm>
            <a:off x="4533900" y="3733800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6" name="Down Arrow 75"/>
          <p:cNvSpPr/>
          <p:nvPr/>
        </p:nvSpPr>
        <p:spPr>
          <a:xfrm>
            <a:off x="5685367" y="3733800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7" name="Down Arrow 76"/>
          <p:cNvSpPr/>
          <p:nvPr/>
        </p:nvSpPr>
        <p:spPr>
          <a:xfrm>
            <a:off x="6819900" y="3727704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8" name="Down Arrow 77"/>
          <p:cNvSpPr/>
          <p:nvPr/>
        </p:nvSpPr>
        <p:spPr>
          <a:xfrm>
            <a:off x="7957227" y="3723946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9" name="Rectangle 78"/>
          <p:cNvSpPr/>
          <p:nvPr/>
        </p:nvSpPr>
        <p:spPr>
          <a:xfrm>
            <a:off x="609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MPDU1</a:t>
            </a:r>
            <a:br>
              <a:rPr lang="en-US" sz="1400" dirty="0" smtClean="0"/>
            </a:br>
            <a:r>
              <a:rPr lang="en-US" sz="1400" dirty="0" smtClean="0"/>
              <a:t>- SEQ(1) </a:t>
            </a:r>
            <a:br>
              <a:rPr lang="en-US" sz="1400" dirty="0" smtClean="0"/>
            </a:br>
            <a:r>
              <a:rPr lang="en-US" sz="1400" dirty="0" smtClean="0"/>
              <a:t>- PF(0)</a:t>
            </a:r>
            <a:br>
              <a:rPr lang="en-US" sz="1400" dirty="0" smtClean="0"/>
            </a:br>
            <a:r>
              <a:rPr lang="en-US" sz="1400" dirty="0" smtClean="0"/>
              <a:t>- MF(0)</a:t>
            </a:r>
            <a:endParaRPr lang="en-US" sz="1400" dirty="0"/>
          </a:p>
        </p:txBody>
      </p:sp>
      <p:sp>
        <p:nvSpPr>
          <p:cNvPr id="80" name="Rectangle 79"/>
          <p:cNvSpPr/>
          <p:nvPr/>
        </p:nvSpPr>
        <p:spPr>
          <a:xfrm>
            <a:off x="1752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MPDU2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SEQ(2)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895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MPDU3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SEQ(3)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82" name="Rectangle 81"/>
          <p:cNvSpPr/>
          <p:nvPr/>
        </p:nvSpPr>
        <p:spPr>
          <a:xfrm>
            <a:off x="4038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MPDU4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SEQ(4)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83" name="Rectangle 82"/>
          <p:cNvSpPr/>
          <p:nvPr/>
        </p:nvSpPr>
        <p:spPr>
          <a:xfrm>
            <a:off x="5190067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MPDU5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SEQ(5)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84" name="Rectangle 83"/>
          <p:cNvSpPr/>
          <p:nvPr/>
        </p:nvSpPr>
        <p:spPr>
          <a:xfrm>
            <a:off x="6324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Error</a:t>
            </a:r>
            <a:endParaRPr lang="en-US" sz="1400" dirty="0"/>
          </a:p>
        </p:txBody>
      </p:sp>
      <p:sp>
        <p:nvSpPr>
          <p:cNvPr id="85" name="Rectangle 84"/>
          <p:cNvSpPr/>
          <p:nvPr/>
        </p:nvSpPr>
        <p:spPr>
          <a:xfrm>
            <a:off x="7467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MPDU7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SEQ(7)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86" name="Rectangle 85"/>
          <p:cNvSpPr/>
          <p:nvPr/>
        </p:nvSpPr>
        <p:spPr>
          <a:xfrm>
            <a:off x="1447800" y="5867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MSDU1</a:t>
            </a:r>
            <a:endParaRPr lang="en-US" sz="1400" dirty="0"/>
          </a:p>
        </p:txBody>
      </p:sp>
      <p:sp>
        <p:nvSpPr>
          <p:cNvPr id="87" name="Rectangle 86"/>
          <p:cNvSpPr/>
          <p:nvPr/>
        </p:nvSpPr>
        <p:spPr>
          <a:xfrm>
            <a:off x="2597150" y="5867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MSDU2</a:t>
            </a:r>
            <a:endParaRPr lang="en-US" sz="1400" dirty="0"/>
          </a:p>
        </p:txBody>
      </p:sp>
      <p:sp>
        <p:nvSpPr>
          <p:cNvPr id="88" name="Rectangle 87"/>
          <p:cNvSpPr/>
          <p:nvPr/>
        </p:nvSpPr>
        <p:spPr>
          <a:xfrm>
            <a:off x="6940550" y="5867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MSDU4</a:t>
            </a:r>
            <a:endParaRPr lang="en-US" sz="1400" dirty="0"/>
          </a:p>
        </p:txBody>
      </p:sp>
      <p:cxnSp>
        <p:nvCxnSpPr>
          <p:cNvPr id="89" name="Straight Connector 88"/>
          <p:cNvCxnSpPr/>
          <p:nvPr/>
        </p:nvCxnSpPr>
        <p:spPr>
          <a:xfrm flipV="1">
            <a:off x="6952128" y="5240323"/>
            <a:ext cx="515472" cy="62707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 flipV="1">
            <a:off x="618067" y="5244182"/>
            <a:ext cx="829733" cy="630125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 flipV="1">
            <a:off x="1748367" y="5241638"/>
            <a:ext cx="829733" cy="630125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 flipV="1">
            <a:off x="2872973" y="5248238"/>
            <a:ext cx="829733" cy="630125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8083550" y="5238493"/>
            <a:ext cx="515472" cy="62707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2887579" y="4343400"/>
            <a:ext cx="4580020" cy="9905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2895600" y="2667000"/>
            <a:ext cx="4580020" cy="9905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4643458" y="2252246"/>
            <a:ext cx="1385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Fragmentation</a:t>
            </a:r>
            <a:endParaRPr lang="en-US" sz="1600" dirty="0"/>
          </a:p>
        </p:txBody>
      </p:sp>
      <p:sp>
        <p:nvSpPr>
          <p:cNvPr id="99" name="TextBox 98"/>
          <p:cNvSpPr txBox="1"/>
          <p:nvPr/>
        </p:nvSpPr>
        <p:spPr>
          <a:xfrm>
            <a:off x="3505200" y="5445189"/>
            <a:ext cx="3793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Discarded because </a:t>
            </a:r>
            <a:r>
              <a:rPr lang="en-US" sz="1600" dirty="0" err="1" smtClean="0"/>
              <a:t>lastf</a:t>
            </a:r>
            <a:r>
              <a:rPr lang="en-US" sz="1600" dirty="0" smtClean="0"/>
              <a:t> fragment </a:t>
            </a:r>
            <a:r>
              <a:rPr lang="en-US" sz="1600" dirty="0"/>
              <a:t>is missed</a:t>
            </a:r>
          </a:p>
        </p:txBody>
      </p:sp>
    </p:spTree>
    <p:extLst>
      <p:ext uri="{BB962C8B-B14F-4D97-AF65-F5344CB8AC3E}">
        <p14:creationId xmlns:p14="http://schemas.microsoft.com/office/powerpoint/2010/main" val="3829467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Unified Sequence Control</a:t>
            </a:r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609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MPDU1</a:t>
            </a:r>
            <a:br>
              <a:rPr lang="en-US" sz="1400" dirty="0" smtClean="0"/>
            </a:br>
            <a:r>
              <a:rPr lang="en-US" sz="1400" dirty="0" smtClean="0"/>
              <a:t>- SEQ(1) </a:t>
            </a:r>
            <a:br>
              <a:rPr lang="en-US" sz="1400" dirty="0" smtClean="0"/>
            </a:br>
            <a:r>
              <a:rPr lang="en-US" sz="1400" dirty="0" smtClean="0"/>
              <a:t>- PF(0)</a:t>
            </a:r>
            <a:br>
              <a:rPr lang="en-US" sz="1400" dirty="0" smtClean="0"/>
            </a:br>
            <a:r>
              <a:rPr lang="en-US" sz="1400" dirty="0" smtClean="0"/>
              <a:t>- MF(0)</a:t>
            </a:r>
            <a:endParaRPr lang="en-US" sz="1400" dirty="0"/>
          </a:p>
        </p:txBody>
      </p:sp>
      <p:sp>
        <p:nvSpPr>
          <p:cNvPr id="103" name="Rectangle 102"/>
          <p:cNvSpPr/>
          <p:nvPr/>
        </p:nvSpPr>
        <p:spPr>
          <a:xfrm>
            <a:off x="1752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MPDU2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SEQ(2)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2895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MPDU3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SEQ(3)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105" name="Rectangle 104"/>
          <p:cNvSpPr/>
          <p:nvPr/>
        </p:nvSpPr>
        <p:spPr>
          <a:xfrm>
            <a:off x="4038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MPDU4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SEQ(4)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106" name="Rectangle 105"/>
          <p:cNvSpPr/>
          <p:nvPr/>
        </p:nvSpPr>
        <p:spPr>
          <a:xfrm>
            <a:off x="5190067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MPDU5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SEQ(5)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107" name="Rectangle 106"/>
          <p:cNvSpPr/>
          <p:nvPr/>
        </p:nvSpPr>
        <p:spPr>
          <a:xfrm>
            <a:off x="6324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MPDU6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SEQ(6)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7467600" y="27432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MPDU7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SEQ(7)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1441450" y="1676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MSDU1</a:t>
            </a:r>
            <a:endParaRPr lang="en-US" sz="1400" dirty="0"/>
          </a:p>
        </p:txBody>
      </p:sp>
      <p:sp>
        <p:nvSpPr>
          <p:cNvPr id="110" name="Rectangle 109"/>
          <p:cNvSpPr/>
          <p:nvPr/>
        </p:nvSpPr>
        <p:spPr>
          <a:xfrm>
            <a:off x="2590800" y="1676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MSDU2</a:t>
            </a:r>
            <a:endParaRPr lang="en-US" sz="1400" dirty="0"/>
          </a:p>
        </p:txBody>
      </p:sp>
      <p:sp>
        <p:nvSpPr>
          <p:cNvPr id="111" name="Rectangle 110"/>
          <p:cNvSpPr/>
          <p:nvPr/>
        </p:nvSpPr>
        <p:spPr>
          <a:xfrm>
            <a:off x="3740150" y="1676400"/>
            <a:ext cx="31877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MSDU3</a:t>
            </a:r>
            <a:endParaRPr lang="en-US" sz="1400" dirty="0"/>
          </a:p>
        </p:txBody>
      </p:sp>
      <p:sp>
        <p:nvSpPr>
          <p:cNvPr id="112" name="Rectangle 111"/>
          <p:cNvSpPr/>
          <p:nvPr/>
        </p:nvSpPr>
        <p:spPr>
          <a:xfrm>
            <a:off x="6934200" y="1676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MSDU4</a:t>
            </a:r>
            <a:endParaRPr lang="en-US" sz="1400" dirty="0"/>
          </a:p>
        </p:txBody>
      </p:sp>
      <p:cxnSp>
        <p:nvCxnSpPr>
          <p:cNvPr id="113" name="Straight Connector 112"/>
          <p:cNvCxnSpPr/>
          <p:nvPr/>
        </p:nvCxnSpPr>
        <p:spPr>
          <a:xfrm flipH="1">
            <a:off x="609600" y="2133600"/>
            <a:ext cx="8318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>
            <a:off x="1744133" y="2133600"/>
            <a:ext cx="8318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2895600" y="2133600"/>
            <a:ext cx="8318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>
            <a:off x="4021667" y="2136273"/>
            <a:ext cx="591607" cy="606927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062383" y="2129842"/>
            <a:ext cx="5397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6919383" y="2136273"/>
            <a:ext cx="539750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11" idx="2"/>
          </p:cNvCxnSpPr>
          <p:nvPr/>
        </p:nvCxnSpPr>
        <p:spPr>
          <a:xfrm flipH="1">
            <a:off x="5173133" y="2133600"/>
            <a:ext cx="160867" cy="612273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H="1" flipV="1">
            <a:off x="6058957" y="2129842"/>
            <a:ext cx="250826" cy="6096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Down Arrow 120"/>
          <p:cNvSpPr/>
          <p:nvPr/>
        </p:nvSpPr>
        <p:spPr>
          <a:xfrm>
            <a:off x="1104900" y="3727704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22" name="Down Arrow 121"/>
          <p:cNvSpPr/>
          <p:nvPr/>
        </p:nvSpPr>
        <p:spPr>
          <a:xfrm>
            <a:off x="2247900" y="3733800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23" name="Down Arrow 122"/>
          <p:cNvSpPr/>
          <p:nvPr/>
        </p:nvSpPr>
        <p:spPr>
          <a:xfrm>
            <a:off x="3390900" y="3727704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24" name="Down Arrow 123"/>
          <p:cNvSpPr/>
          <p:nvPr/>
        </p:nvSpPr>
        <p:spPr>
          <a:xfrm>
            <a:off x="4533900" y="3733800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25" name="Down Arrow 124"/>
          <p:cNvSpPr/>
          <p:nvPr/>
        </p:nvSpPr>
        <p:spPr>
          <a:xfrm>
            <a:off x="5685367" y="3733800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26" name="Down Arrow 125"/>
          <p:cNvSpPr/>
          <p:nvPr/>
        </p:nvSpPr>
        <p:spPr>
          <a:xfrm>
            <a:off x="6819900" y="3727704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27" name="Down Arrow 126"/>
          <p:cNvSpPr/>
          <p:nvPr/>
        </p:nvSpPr>
        <p:spPr>
          <a:xfrm>
            <a:off x="7957227" y="3723946"/>
            <a:ext cx="1524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28" name="Rectangle 127"/>
          <p:cNvSpPr/>
          <p:nvPr/>
        </p:nvSpPr>
        <p:spPr>
          <a:xfrm>
            <a:off x="609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MPDU1</a:t>
            </a:r>
            <a:br>
              <a:rPr lang="en-US" sz="1400" dirty="0" smtClean="0"/>
            </a:br>
            <a:r>
              <a:rPr lang="en-US" sz="1400" dirty="0" smtClean="0"/>
              <a:t>- SEQ(1) </a:t>
            </a:r>
            <a:br>
              <a:rPr lang="en-US" sz="1400" dirty="0" smtClean="0"/>
            </a:br>
            <a:r>
              <a:rPr lang="en-US" sz="1400" dirty="0" smtClean="0"/>
              <a:t>- PF(0)</a:t>
            </a:r>
            <a:br>
              <a:rPr lang="en-US" sz="1400" dirty="0" smtClean="0"/>
            </a:br>
            <a:r>
              <a:rPr lang="en-US" sz="1400" dirty="0" smtClean="0"/>
              <a:t>- MF(0)</a:t>
            </a:r>
            <a:endParaRPr lang="en-US" sz="1400" dirty="0"/>
          </a:p>
        </p:txBody>
      </p:sp>
      <p:sp>
        <p:nvSpPr>
          <p:cNvPr id="129" name="Rectangle 128"/>
          <p:cNvSpPr/>
          <p:nvPr/>
        </p:nvSpPr>
        <p:spPr>
          <a:xfrm>
            <a:off x="1752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MPDU2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SEQ(2)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2895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MPDU3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SEQ(3)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131" name="Rectangle 130"/>
          <p:cNvSpPr/>
          <p:nvPr/>
        </p:nvSpPr>
        <p:spPr>
          <a:xfrm>
            <a:off x="4038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Error</a:t>
            </a:r>
            <a:endParaRPr lang="en-US" sz="1400" dirty="0"/>
          </a:p>
        </p:txBody>
      </p:sp>
      <p:sp>
        <p:nvSpPr>
          <p:cNvPr id="132" name="Rectangle 131"/>
          <p:cNvSpPr/>
          <p:nvPr/>
        </p:nvSpPr>
        <p:spPr>
          <a:xfrm>
            <a:off x="5190067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MPDU5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SEQ(5)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PF(1)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MF(1)</a:t>
            </a:r>
            <a:endParaRPr lang="en-US" sz="1400" dirty="0"/>
          </a:p>
        </p:txBody>
      </p:sp>
      <p:sp>
        <p:nvSpPr>
          <p:cNvPr id="133" name="Rectangle 132"/>
          <p:cNvSpPr/>
          <p:nvPr/>
        </p:nvSpPr>
        <p:spPr>
          <a:xfrm>
            <a:off x="6324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MPDU6</a:t>
            </a:r>
            <a:br>
              <a:rPr lang="en-US" sz="1400" dirty="0"/>
            </a:br>
            <a:r>
              <a:rPr lang="en-US" sz="1400" dirty="0"/>
              <a:t>- SEQ(6) </a:t>
            </a:r>
            <a:br>
              <a:rPr lang="en-US" sz="1400" dirty="0"/>
            </a:br>
            <a:r>
              <a:rPr lang="en-US" sz="1400" dirty="0"/>
              <a:t>- PF(1)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7467600" y="4419600"/>
            <a:ext cx="11430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MPDU7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en-US" sz="1400" dirty="0" smtClean="0"/>
              <a:t>SEQ(7)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PF(0)</a:t>
            </a:r>
            <a:br>
              <a:rPr lang="en-US" sz="1400" dirty="0"/>
            </a:br>
            <a:r>
              <a:rPr lang="en-US" sz="1400" dirty="0"/>
              <a:t>- MF(0)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1447800" y="5867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MSDU1</a:t>
            </a:r>
            <a:endParaRPr lang="en-US" sz="1400" dirty="0"/>
          </a:p>
        </p:txBody>
      </p:sp>
      <p:sp>
        <p:nvSpPr>
          <p:cNvPr id="136" name="Rectangle 135"/>
          <p:cNvSpPr/>
          <p:nvPr/>
        </p:nvSpPr>
        <p:spPr>
          <a:xfrm>
            <a:off x="2597150" y="5867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MSDU2</a:t>
            </a:r>
            <a:endParaRPr lang="en-US" sz="1400" dirty="0"/>
          </a:p>
        </p:txBody>
      </p:sp>
      <p:sp>
        <p:nvSpPr>
          <p:cNvPr id="137" name="Rectangle 136"/>
          <p:cNvSpPr/>
          <p:nvPr/>
        </p:nvSpPr>
        <p:spPr>
          <a:xfrm>
            <a:off x="6940550" y="5867400"/>
            <a:ext cx="11430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MSDU4</a:t>
            </a:r>
            <a:endParaRPr lang="en-US" sz="1400" dirty="0"/>
          </a:p>
        </p:txBody>
      </p:sp>
      <p:cxnSp>
        <p:nvCxnSpPr>
          <p:cNvPr id="138" name="Straight Connector 137"/>
          <p:cNvCxnSpPr/>
          <p:nvPr/>
        </p:nvCxnSpPr>
        <p:spPr>
          <a:xfrm flipV="1">
            <a:off x="6952128" y="5240323"/>
            <a:ext cx="515472" cy="62707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H="1" flipV="1">
            <a:off x="618067" y="5244182"/>
            <a:ext cx="829733" cy="630125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H="1" flipV="1">
            <a:off x="1748367" y="5241638"/>
            <a:ext cx="829733" cy="630125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 flipV="1">
            <a:off x="2872973" y="5248238"/>
            <a:ext cx="829733" cy="630125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V="1">
            <a:off x="8083550" y="5238493"/>
            <a:ext cx="515472" cy="62707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2887579" y="4343400"/>
            <a:ext cx="4580020" cy="9905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2895600" y="2667000"/>
            <a:ext cx="4580020" cy="9905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Box 146"/>
          <p:cNvSpPr txBox="1"/>
          <p:nvPr/>
        </p:nvSpPr>
        <p:spPr>
          <a:xfrm>
            <a:off x="4643458" y="2252246"/>
            <a:ext cx="1385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Fragmentation</a:t>
            </a:r>
            <a:endParaRPr lang="en-US" sz="1600" dirty="0"/>
          </a:p>
        </p:txBody>
      </p:sp>
      <p:sp>
        <p:nvSpPr>
          <p:cNvPr id="148" name="TextBox 147"/>
          <p:cNvSpPr txBox="1"/>
          <p:nvPr/>
        </p:nvSpPr>
        <p:spPr>
          <a:xfrm>
            <a:off x="3305769" y="5445189"/>
            <a:ext cx="40094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Discarded because </a:t>
            </a:r>
            <a:r>
              <a:rPr lang="en-US" sz="1600" dirty="0" smtClean="0"/>
              <a:t>middle fragment </a:t>
            </a:r>
            <a:r>
              <a:rPr lang="en-US" sz="1600" dirty="0"/>
              <a:t>is missed</a:t>
            </a:r>
          </a:p>
        </p:txBody>
      </p:sp>
    </p:spTree>
    <p:extLst>
      <p:ext uri="{BB962C8B-B14F-4D97-AF65-F5344CB8AC3E}">
        <p14:creationId xmlns:p14="http://schemas.microsoft.com/office/powerpoint/2010/main" val="1480854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Unified Sequence Control field can be used in the Data frame of the TID on which the block </a:t>
            </a:r>
            <a:r>
              <a:rPr lang="en-US" dirty="0" err="1"/>
              <a:t>ack</a:t>
            </a:r>
            <a:r>
              <a:rPr lang="en-US" dirty="0"/>
              <a:t> agreement that enabled the Unified Sequence Control has been established.</a:t>
            </a:r>
          </a:p>
          <a:p>
            <a:pPr lvl="1"/>
            <a:r>
              <a:rPr lang="en-US" dirty="0"/>
              <a:t>Without the block </a:t>
            </a:r>
            <a:r>
              <a:rPr lang="en-US" dirty="0" err="1"/>
              <a:t>ack</a:t>
            </a:r>
            <a:r>
              <a:rPr lang="en-US" dirty="0"/>
              <a:t> agreement, the Unified Sequence Control field is not used in the Data frame.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Unified Sequence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478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Block </a:t>
            </a:r>
            <a:r>
              <a:rPr lang="en-US" dirty="0" err="1" smtClean="0"/>
              <a:t>Ack</a:t>
            </a:r>
            <a:r>
              <a:rPr lang="en-US" dirty="0" smtClean="0"/>
              <a:t> Window extension </a:t>
            </a:r>
            <a:r>
              <a:rPr lang="en-US" dirty="0" smtClean="0"/>
              <a:t>and the </a:t>
            </a:r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 Bitmap extension </a:t>
            </a:r>
            <a:r>
              <a:rPr lang="en-US" dirty="0" smtClean="0"/>
              <a:t>are proposed </a:t>
            </a:r>
            <a:r>
              <a:rPr lang="en-US" dirty="0"/>
              <a:t>to </a:t>
            </a:r>
            <a:r>
              <a:rPr lang="en-US" dirty="0" smtClean="0"/>
              <a:t>improve the </a:t>
            </a:r>
            <a:r>
              <a:rPr lang="en-US" dirty="0"/>
              <a:t>MAC efficiency </a:t>
            </a:r>
            <a:r>
              <a:rPr lang="en-US" dirty="0" smtClean="0"/>
              <a:t>802.11be. </a:t>
            </a:r>
          </a:p>
          <a:p>
            <a:pPr lvl="1" algn="just"/>
            <a:r>
              <a:rPr lang="en-US" dirty="0" smtClean="0"/>
              <a:t>If more than 2K Block </a:t>
            </a:r>
            <a:r>
              <a:rPr lang="en-US" dirty="0" err="1"/>
              <a:t>Ack</a:t>
            </a:r>
            <a:r>
              <a:rPr lang="en-US" dirty="0"/>
              <a:t> Window </a:t>
            </a:r>
            <a:r>
              <a:rPr lang="en-US" dirty="0" smtClean="0"/>
              <a:t>is necessary, </a:t>
            </a:r>
            <a:r>
              <a:rPr lang="en-US" dirty="0" smtClean="0"/>
              <a:t>the </a:t>
            </a:r>
            <a:r>
              <a:rPr lang="en-US" dirty="0" smtClean="0"/>
              <a:t>Sequence </a:t>
            </a:r>
            <a:r>
              <a:rPr lang="en-US" dirty="0"/>
              <a:t>Number </a:t>
            </a:r>
            <a:r>
              <a:rPr lang="en-US" dirty="0" smtClean="0"/>
              <a:t>space extension is needed.. </a:t>
            </a:r>
            <a:endParaRPr lang="en-US" dirty="0" smtClean="0"/>
          </a:p>
          <a:p>
            <a:pPr lvl="2" algn="just"/>
            <a:r>
              <a:rPr lang="en-US" dirty="0" smtClean="0"/>
              <a:t>As discussed in [1], when extending the Sequence Number space, partitioning of Sequence Number and Fragment Number in the Sequence Control field is not necessary. </a:t>
            </a:r>
          </a:p>
          <a:p>
            <a:pPr lvl="2" algn="just"/>
            <a:r>
              <a:rPr lang="en-US" dirty="0" smtClean="0"/>
              <a:t>So, the unified Sequence Control field is proposed. </a:t>
            </a:r>
          </a:p>
          <a:p>
            <a:pPr lvl="2" algn="just"/>
            <a:endParaRPr lang="en-US" dirty="0"/>
          </a:p>
          <a:p>
            <a:pPr lvl="1" algn="just"/>
            <a:endParaRPr lang="en-US" dirty="0" smtClean="0"/>
          </a:p>
          <a:p>
            <a:pPr algn="just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856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mentor.ieee.org/802.11/dcn/19/11-19-1575-00-00be-multi-link-ba-operation.pptx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663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</a:t>
            </a:r>
            <a:r>
              <a:rPr lang="en-US" dirty="0"/>
              <a:t>extend the maximum Block </a:t>
            </a:r>
            <a:r>
              <a:rPr lang="en-US" dirty="0" err="1"/>
              <a:t>Ack</a:t>
            </a:r>
            <a:r>
              <a:rPr lang="en-US" dirty="0"/>
              <a:t> Window </a:t>
            </a:r>
            <a:r>
              <a:rPr lang="en-US" dirty="0" smtClean="0"/>
              <a:t>to 1K </a:t>
            </a:r>
            <a:r>
              <a:rPr lang="en-US" dirty="0"/>
              <a:t>and allow the Block </a:t>
            </a:r>
            <a:r>
              <a:rPr lang="en-US" dirty="0" err="1"/>
              <a:t>Ack</a:t>
            </a:r>
            <a:r>
              <a:rPr lang="en-US" dirty="0"/>
              <a:t> Bitmap </a:t>
            </a:r>
            <a:r>
              <a:rPr lang="en-US" dirty="0" smtClean="0"/>
              <a:t>of </a:t>
            </a:r>
            <a:r>
              <a:rPr lang="en-US" dirty="0"/>
              <a:t>512 and </a:t>
            </a:r>
            <a:r>
              <a:rPr lang="en-US" dirty="0" smtClean="0"/>
              <a:t>1K?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765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802.11be EHT PHY supports 320 MHz bandwidth, 16 spatial streams, 1024 QAM, and multi-link aggregation. </a:t>
            </a:r>
          </a:p>
          <a:p>
            <a:r>
              <a:rPr lang="en-US" dirty="0"/>
              <a:t>In order to fully utilize the increased PHY rates, improving the MAC efficiency is more important.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502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algn="just"/>
            <a:r>
              <a:rPr lang="en-US" dirty="0" smtClean="0"/>
              <a:t>Do you support the following Unified </a:t>
            </a:r>
            <a:r>
              <a:rPr lang="en-US" dirty="0"/>
              <a:t>Sequence Control </a:t>
            </a:r>
            <a:r>
              <a:rPr lang="en-US" dirty="0" smtClean="0"/>
              <a:t>field and the </a:t>
            </a:r>
            <a:r>
              <a:rPr lang="en-US" dirty="0"/>
              <a:t>Fragmentation </a:t>
            </a:r>
            <a:r>
              <a:rPr lang="en-US" dirty="0" smtClean="0"/>
              <a:t>Identification rule?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606774"/>
              </p:ext>
            </p:extLst>
          </p:nvPr>
        </p:nvGraphicFramePr>
        <p:xfrm>
          <a:off x="1219200" y="2974848"/>
          <a:ext cx="39624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752600"/>
                <a:gridCol w="1676400"/>
              </a:tblGrid>
              <a:tr h="44248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Preceding Fragments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(PF)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Sequence Number (SEQ)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Bits: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B1                         B15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987201" y="3227622"/>
            <a:ext cx="2851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&lt;Unified Sequence Control field&gt;</a:t>
            </a:r>
            <a:endParaRPr lang="en-US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1752600" y="2971800"/>
            <a:ext cx="1752600" cy="816374"/>
          </a:xfrm>
          <a:prstGeom prst="rect">
            <a:avLst/>
          </a:prstGeom>
          <a:noFill/>
          <a:ln w="28575">
            <a:solidFill>
              <a:srgbClr val="FD19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731943"/>
              </p:ext>
            </p:extLst>
          </p:nvPr>
        </p:nvGraphicFramePr>
        <p:xfrm>
          <a:off x="457200" y="4170680"/>
          <a:ext cx="8229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565"/>
                <a:gridCol w="2234565"/>
                <a:gridCol w="37604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Preceding Fragments</a:t>
                      </a:r>
                    </a:p>
                    <a:p>
                      <a:pPr algn="ctr"/>
                      <a:r>
                        <a:rPr lang="en-US" sz="1400" dirty="0" smtClean="0"/>
                        <a:t>(PF)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More Fragments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(MF)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Unfragmented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baseline="0" dirty="0" smtClean="0"/>
                        <a:t>MSDU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Fragmented</a:t>
                      </a:r>
                      <a:r>
                        <a:rPr lang="en-US" sz="1400" baseline="0" dirty="0" smtClean="0"/>
                        <a:t> MSDU (First fragment)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Fragmented</a:t>
                      </a:r>
                      <a:r>
                        <a:rPr lang="en-US" sz="1400" baseline="0" dirty="0" smtClean="0"/>
                        <a:t> MSDU (Middle fragment)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Fragmented</a:t>
                      </a:r>
                      <a:r>
                        <a:rPr lang="en-US" sz="1400" baseline="0" dirty="0" smtClean="0"/>
                        <a:t> MSDU (Last fragment)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6363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Do you support to use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Unified Sequence Control field </a:t>
            </a:r>
            <a:r>
              <a:rPr lang="en-US" dirty="0" smtClean="0"/>
              <a:t>in </a:t>
            </a:r>
            <a:r>
              <a:rPr lang="en-US" dirty="0"/>
              <a:t>the Data frame of the TID on which the block </a:t>
            </a:r>
            <a:r>
              <a:rPr lang="en-US" dirty="0" err="1"/>
              <a:t>ack</a:t>
            </a:r>
            <a:r>
              <a:rPr lang="en-US" dirty="0"/>
              <a:t> agreement that enabled the Unified Sequence Control has been </a:t>
            </a:r>
            <a:r>
              <a:rPr lang="en-US" dirty="0" smtClean="0"/>
              <a:t>established? </a:t>
            </a:r>
            <a:endParaRPr lang="en-US" dirty="0"/>
          </a:p>
          <a:p>
            <a:pPr algn="just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3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Maximum </a:t>
            </a:r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 Window and </a:t>
            </a:r>
            <a:r>
              <a:rPr lang="en-US" dirty="0"/>
              <a:t>supported Block </a:t>
            </a:r>
            <a:r>
              <a:rPr lang="en-US" dirty="0" err="1"/>
              <a:t>Ack</a:t>
            </a:r>
            <a:r>
              <a:rPr lang="en-US" dirty="0"/>
              <a:t> Bitmap </a:t>
            </a:r>
            <a:r>
              <a:rPr lang="en-US" dirty="0" smtClean="0"/>
              <a:t>of </a:t>
            </a:r>
            <a:r>
              <a:rPr lang="en-US" dirty="0"/>
              <a:t>802.11ax and </a:t>
            </a:r>
            <a:r>
              <a:rPr lang="en-US" dirty="0" smtClean="0"/>
              <a:t>802.11ay.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Block </a:t>
            </a:r>
            <a:r>
              <a:rPr lang="en-US" dirty="0" err="1" smtClean="0">
                <a:solidFill>
                  <a:schemeClr val="tx1"/>
                </a:solidFill>
              </a:rPr>
              <a:t>Ack</a:t>
            </a:r>
            <a:r>
              <a:rPr lang="en-US" dirty="0" smtClean="0">
                <a:solidFill>
                  <a:schemeClr val="tx1"/>
                </a:solidFill>
              </a:rPr>
              <a:t> Window and </a:t>
            </a:r>
            <a:r>
              <a:rPr lang="en-US" dirty="0">
                <a:solidFill>
                  <a:schemeClr val="tx1"/>
                </a:solidFill>
              </a:rPr>
              <a:t>Block </a:t>
            </a:r>
            <a:r>
              <a:rPr lang="en-US" dirty="0" err="1">
                <a:solidFill>
                  <a:schemeClr val="tx1"/>
                </a:solidFill>
              </a:rPr>
              <a:t>Ack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Bitmap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020838"/>
              </p:ext>
            </p:extLst>
          </p:nvPr>
        </p:nvGraphicFramePr>
        <p:xfrm>
          <a:off x="304800" y="3098800"/>
          <a:ext cx="850392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920240"/>
                <a:gridCol w="1920240"/>
                <a:gridCol w="19202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802.11ax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802.11ay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802.11be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Max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PHY Peak Rate (Mbps)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9,607.8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37,917.00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About 48,000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aPPDUMaxTime</a:t>
                      </a:r>
                      <a:r>
                        <a:rPr lang="en-US" sz="1400" dirty="0" smtClean="0"/>
                        <a:t> (</a:t>
                      </a:r>
                      <a:r>
                        <a:rPr lang="en-US" sz="1400" dirty="0" err="1" smtClean="0"/>
                        <a:t>ms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5.484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5.484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aPSDUMaxLength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(Octets)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6,500,631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4,194,303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About 32,900,000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Maximum Block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Ack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Window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???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Block </a:t>
                      </a:r>
                      <a:r>
                        <a:rPr lang="en-US" sz="1400" dirty="0" err="1" smtClean="0"/>
                        <a:t>Ack</a:t>
                      </a:r>
                      <a:r>
                        <a:rPr lang="en-US" sz="1400" dirty="0" smtClean="0"/>
                        <a:t> Bitmap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r>
                        <a:rPr lang="en-US" sz="1400" baseline="0" dirty="0" smtClean="0"/>
                        <a:t> (Fragment Level 3)</a:t>
                      </a:r>
                      <a:r>
                        <a:rPr lang="en-US" sz="1400" dirty="0" smtClean="0"/>
                        <a:t>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64, 256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64, 128, 256, 512, 1K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???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304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802.11be MAC supports similar MAC efficiency with 802.11ax, </a:t>
            </a:r>
          </a:p>
          <a:p>
            <a:pPr lvl="1"/>
            <a:r>
              <a:rPr lang="en-US" dirty="0"/>
              <a:t>The maximum </a:t>
            </a:r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 Window and </a:t>
            </a:r>
            <a:r>
              <a:rPr lang="en-US" dirty="0"/>
              <a:t>the maximum </a:t>
            </a:r>
            <a:r>
              <a:rPr lang="en-US" dirty="0" smtClean="0"/>
              <a:t>number </a:t>
            </a:r>
            <a:r>
              <a:rPr lang="en-US" dirty="0"/>
              <a:t>of MSDUs/A-MSDUs of the 802.11be that can be acknowledged (maximum Block </a:t>
            </a:r>
            <a:r>
              <a:rPr lang="en-US" dirty="0" err="1"/>
              <a:t>Ack</a:t>
            </a:r>
            <a:r>
              <a:rPr lang="en-US" dirty="0"/>
              <a:t> </a:t>
            </a:r>
            <a:r>
              <a:rPr lang="en-US" dirty="0" smtClean="0"/>
              <a:t>Bitmap) </a:t>
            </a:r>
            <a:r>
              <a:rPr lang="en-US" dirty="0"/>
              <a:t>should be 5 times (32,900,000/6,500,631) higher value than 802.11ax.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Block </a:t>
            </a:r>
            <a:r>
              <a:rPr lang="en-US" dirty="0" err="1">
                <a:solidFill>
                  <a:schemeClr val="tx1"/>
                </a:solidFill>
              </a:rPr>
              <a:t>Ack</a:t>
            </a:r>
            <a:r>
              <a:rPr lang="en-US" dirty="0">
                <a:solidFill>
                  <a:schemeClr val="tx1"/>
                </a:solidFill>
              </a:rPr>
              <a:t> Window and Block </a:t>
            </a:r>
            <a:r>
              <a:rPr lang="en-US" dirty="0" err="1">
                <a:solidFill>
                  <a:schemeClr val="tx1"/>
                </a:solidFill>
              </a:rPr>
              <a:t>Ack</a:t>
            </a:r>
            <a:r>
              <a:rPr lang="en-US" dirty="0">
                <a:solidFill>
                  <a:schemeClr val="tx1"/>
                </a:solidFill>
              </a:rPr>
              <a:t> Bitmap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71881"/>
              </p:ext>
            </p:extLst>
          </p:nvPr>
        </p:nvGraphicFramePr>
        <p:xfrm>
          <a:off x="304800" y="4104640"/>
          <a:ext cx="850392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920240"/>
                <a:gridCol w="1920240"/>
                <a:gridCol w="19202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802.11ax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802.11ay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802.11be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Max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PHY Peak Rate (Mbps)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9,607.8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37,917.00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About 48,000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aPPDUMaxTime</a:t>
                      </a:r>
                      <a:r>
                        <a:rPr lang="en-US" sz="1400" dirty="0" smtClean="0"/>
                        <a:t> (</a:t>
                      </a:r>
                      <a:r>
                        <a:rPr lang="en-US" sz="1400" dirty="0" err="1" smtClean="0"/>
                        <a:t>ms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5.484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5.484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aPSDUMaxLength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(Octets)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6,500,631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4,194,303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About 32,900,000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Maximum Block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Ack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Window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1.3 K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Block </a:t>
                      </a:r>
                      <a:r>
                        <a:rPr lang="en-US" sz="1400" dirty="0" err="1" smtClean="0"/>
                        <a:t>Ack</a:t>
                      </a:r>
                      <a:r>
                        <a:rPr lang="en-US" sz="1400" dirty="0" smtClean="0"/>
                        <a:t> Bitmap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r>
                        <a:rPr lang="en-US" sz="1400" baseline="0" dirty="0" smtClean="0"/>
                        <a:t> (Fragment Level 3)</a:t>
                      </a:r>
                      <a:r>
                        <a:rPr lang="en-US" sz="1400" dirty="0" smtClean="0"/>
                        <a:t>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64, 256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64, 128, 256, 512,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1K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r>
                        <a:rPr lang="en-US" sz="1400" baseline="0" dirty="0" smtClean="0"/>
                        <a:t> (Fragment Level 3)</a:t>
                      </a:r>
                      <a:r>
                        <a:rPr lang="en-US" sz="1400" dirty="0" smtClean="0"/>
                        <a:t>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64, 256,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512, 1K,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1.5K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9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seems that </a:t>
            </a:r>
            <a:r>
              <a:rPr lang="en-US" dirty="0" err="1"/>
              <a:t>TGbe</a:t>
            </a:r>
            <a:r>
              <a:rPr lang="en-US" dirty="0"/>
              <a:t> MAC should extend the maximum </a:t>
            </a:r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 Window to </a:t>
            </a:r>
            <a:r>
              <a:rPr lang="en-US" dirty="0"/>
              <a:t>at least </a:t>
            </a:r>
            <a:r>
              <a:rPr lang="en-US" dirty="0" smtClean="0"/>
              <a:t>1.3K</a:t>
            </a:r>
            <a:r>
              <a:rPr lang="en-US" dirty="0"/>
              <a:t>, and allow the Block </a:t>
            </a:r>
            <a:r>
              <a:rPr lang="en-US" dirty="0" err="1"/>
              <a:t>Ack</a:t>
            </a:r>
            <a:r>
              <a:rPr lang="en-US" dirty="0"/>
              <a:t> Bitmap </a:t>
            </a:r>
            <a:r>
              <a:rPr lang="en-US" dirty="0" smtClean="0"/>
              <a:t>of </a:t>
            </a:r>
            <a:r>
              <a:rPr lang="en-US" dirty="0" smtClean="0"/>
              <a:t>512, 1K and 1.5K. </a:t>
            </a:r>
            <a:endParaRPr lang="en-US" dirty="0"/>
          </a:p>
          <a:p>
            <a:pPr lvl="1"/>
            <a:r>
              <a:rPr lang="en-US" dirty="0"/>
              <a:t>Extending the maximum </a:t>
            </a:r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 Window to </a:t>
            </a:r>
            <a:r>
              <a:rPr lang="en-US" dirty="0"/>
              <a:t>more than 2K may be needed for the multi-link operation that uses more than 2 links which have 320MHz and 16 SS.</a:t>
            </a:r>
          </a:p>
          <a:p>
            <a:pPr lvl="1"/>
            <a:r>
              <a:rPr lang="en-US" dirty="0"/>
              <a:t>In such case, </a:t>
            </a:r>
            <a:r>
              <a:rPr lang="en-US" dirty="0" smtClean="0"/>
              <a:t>the Sequence Number space has to be extended. But, this </a:t>
            </a:r>
            <a:r>
              <a:rPr lang="en-US" dirty="0"/>
              <a:t>should be an optional feature. Because it is not common use case.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Block </a:t>
            </a:r>
            <a:r>
              <a:rPr lang="en-US" dirty="0" err="1">
                <a:solidFill>
                  <a:schemeClr val="tx1"/>
                </a:solidFill>
              </a:rPr>
              <a:t>Ack</a:t>
            </a:r>
            <a:r>
              <a:rPr lang="en-US" dirty="0">
                <a:solidFill>
                  <a:schemeClr val="tx1"/>
                </a:solidFill>
              </a:rPr>
              <a:t> Window and Block </a:t>
            </a:r>
            <a:r>
              <a:rPr lang="en-US" dirty="0" err="1">
                <a:solidFill>
                  <a:schemeClr val="tx1"/>
                </a:solidFill>
              </a:rPr>
              <a:t>Ack</a:t>
            </a:r>
            <a:r>
              <a:rPr lang="en-US" dirty="0">
                <a:solidFill>
                  <a:schemeClr val="tx1"/>
                </a:solidFill>
              </a:rPr>
              <a:t> Bitmap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288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A-MPDU does not aggregate the fragment MDPUs except for a dynamic fragment MPDU.</a:t>
            </a:r>
          </a:p>
          <a:p>
            <a:r>
              <a:rPr lang="en-US" dirty="0"/>
              <a:t>So, a basic idea is to unify the Fragment Number space into the Sequence Number space. </a:t>
            </a:r>
          </a:p>
          <a:p>
            <a:pPr lvl="1"/>
            <a:r>
              <a:rPr lang="en-US" dirty="0"/>
              <a:t>So, the Sequence Number space can be extended from 12 bits (4K) to 15 bits (32K). </a:t>
            </a:r>
          </a:p>
          <a:p>
            <a:pPr lvl="2"/>
            <a:r>
              <a:rPr lang="en-US" dirty="0"/>
              <a:t>In consequence, the A-MPDU can aggregate more MPDUs.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Unified Sequence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844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Unifying the Fragment Number space into single Sequence Number space</a:t>
            </a:r>
            <a:r>
              <a:rPr lang="en-US" dirty="0" smtClean="0"/>
              <a:t>. [1]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Unified Sequence Control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591" y="4495800"/>
            <a:ext cx="5581409" cy="89257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100" y="2819400"/>
            <a:ext cx="7086600" cy="1662390"/>
          </a:xfrm>
          <a:prstGeom prst="rect">
            <a:avLst/>
          </a:prstGeom>
        </p:spPr>
      </p:pic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415825"/>
              </p:ext>
            </p:extLst>
          </p:nvPr>
        </p:nvGraphicFramePr>
        <p:xfrm>
          <a:off x="1219200" y="5587474"/>
          <a:ext cx="39624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752600"/>
                <a:gridCol w="1676400"/>
              </a:tblGrid>
              <a:tr h="44248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Preceding Fragments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(PF)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Sequence Number (SEQ)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Bits: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B1                         B15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511663" y="4818678"/>
            <a:ext cx="19206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&lt;Frame Control field&gt;</a:t>
            </a:r>
            <a:endParaRPr lang="en-US" sz="1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987201" y="5840248"/>
            <a:ext cx="2851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&lt;Unified Sequence Control field&gt;</a:t>
            </a:r>
            <a:endParaRPr lang="en-US" sz="1400" b="1" dirty="0"/>
          </a:p>
        </p:txBody>
      </p:sp>
      <p:sp>
        <p:nvSpPr>
          <p:cNvPr id="23" name="Rectangle 22"/>
          <p:cNvSpPr/>
          <p:nvPr/>
        </p:nvSpPr>
        <p:spPr>
          <a:xfrm>
            <a:off x="3505200" y="4495800"/>
            <a:ext cx="533400" cy="892574"/>
          </a:xfrm>
          <a:prstGeom prst="rect">
            <a:avLst/>
          </a:prstGeom>
          <a:noFill/>
          <a:ln w="28575">
            <a:solidFill>
              <a:srgbClr val="FD19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752600" y="5584426"/>
            <a:ext cx="1752600" cy="816374"/>
          </a:xfrm>
          <a:prstGeom prst="rect">
            <a:avLst/>
          </a:prstGeom>
          <a:noFill/>
          <a:ln w="28575">
            <a:solidFill>
              <a:srgbClr val="FD19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511891" y="5103298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(MF)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452811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Fragmentation </a:t>
            </a:r>
            <a:r>
              <a:rPr lang="en-US" dirty="0" smtClean="0"/>
              <a:t>Identification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sz="1700" dirty="0"/>
              <a:t>The Preceding Fragments subfield and the More Fragments subfield indicates whether the MPDU contains an </a:t>
            </a:r>
            <a:r>
              <a:rPr lang="en-US" sz="1700" dirty="0" err="1"/>
              <a:t>unfragmented</a:t>
            </a:r>
            <a:r>
              <a:rPr lang="en-US" sz="1700" dirty="0"/>
              <a:t> MSDU or a fragmented MSDU. </a:t>
            </a:r>
          </a:p>
          <a:p>
            <a:pPr lvl="1"/>
            <a:r>
              <a:rPr lang="en-US" sz="1700" dirty="0"/>
              <a:t>Also, when the MPDU contains a fragmented MSDU, the Preceding Fragments subfield and the More Fragments subfield indicates whether it is the first fragment, the last fragment, or the middle fragment.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Unified Sequence Control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076267"/>
              </p:ext>
            </p:extLst>
          </p:nvPr>
        </p:nvGraphicFramePr>
        <p:xfrm>
          <a:off x="457200" y="2494280"/>
          <a:ext cx="8229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565"/>
                <a:gridCol w="2234565"/>
                <a:gridCol w="37604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Preceding Fragments</a:t>
                      </a:r>
                    </a:p>
                    <a:p>
                      <a:pPr algn="ctr"/>
                      <a:r>
                        <a:rPr lang="en-US" sz="1400" dirty="0" smtClean="0"/>
                        <a:t>(PF)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More Fragments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(MF)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Unfragmented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baseline="0" dirty="0" smtClean="0"/>
                        <a:t>MSDU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Fragmented</a:t>
                      </a:r>
                      <a:r>
                        <a:rPr lang="en-US" sz="1400" baseline="0" dirty="0" smtClean="0"/>
                        <a:t> MSDU (First fragment)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Fragmented</a:t>
                      </a:r>
                      <a:r>
                        <a:rPr lang="en-US" sz="1400" baseline="0" dirty="0" smtClean="0"/>
                        <a:t> MSDU (Middle fragment)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Fragmented</a:t>
                      </a:r>
                      <a:r>
                        <a:rPr lang="en-US" sz="1400" baseline="0" dirty="0" smtClean="0"/>
                        <a:t> MSDU (Last fragment)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361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Ordering of a MSDU</a:t>
            </a:r>
          </a:p>
          <a:p>
            <a:pPr lvl="1"/>
            <a:r>
              <a:rPr lang="en-US" dirty="0"/>
              <a:t>Regardless of whether the MSDU is fragmented or not fragmented, each MPDU that contains either the </a:t>
            </a:r>
            <a:r>
              <a:rPr lang="en-US" dirty="0" err="1"/>
              <a:t>unfragmented</a:t>
            </a:r>
            <a:r>
              <a:rPr lang="en-US" dirty="0"/>
              <a:t> MSDU or fragmented MSDU has an consecutive and unique value in the Sequence Number subfield (SEQ) in the Sequence Control field.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Unified Sequence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5614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99644</TotalTime>
  <Words>1391</Words>
  <Application>Microsoft Office PowerPoint</Application>
  <PresentationFormat>On-screen Show (4:3)</PresentationFormat>
  <Paragraphs>326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Arial</vt:lpstr>
      <vt:lpstr>Times New Roman</vt:lpstr>
      <vt:lpstr>Wingdings</vt:lpstr>
      <vt:lpstr>802-11-Submission</vt:lpstr>
      <vt:lpstr>Document</vt:lpstr>
      <vt:lpstr>Block Ack Window Extension</vt:lpstr>
      <vt:lpstr>Motivation</vt:lpstr>
      <vt:lpstr>Block Ack Window and Block Ack Bitmap</vt:lpstr>
      <vt:lpstr>Block Ack Window and Block Ack Bitmap</vt:lpstr>
      <vt:lpstr>Block Ack Window and Block Ack Bitmap</vt:lpstr>
      <vt:lpstr>Unified Sequence Control</vt:lpstr>
      <vt:lpstr>Unified Sequence Control</vt:lpstr>
      <vt:lpstr>Unified Sequence Control</vt:lpstr>
      <vt:lpstr>Unified Sequence Control</vt:lpstr>
      <vt:lpstr>Unified Sequence Control</vt:lpstr>
      <vt:lpstr>Unified Sequence Control</vt:lpstr>
      <vt:lpstr>Unified Sequence Control</vt:lpstr>
      <vt:lpstr>Unified Sequence Control</vt:lpstr>
      <vt:lpstr>Unified Sequence Control</vt:lpstr>
      <vt:lpstr>Unified Sequence Control</vt:lpstr>
      <vt:lpstr>Unified Sequence Control</vt:lpstr>
      <vt:lpstr>Conclusion</vt:lpstr>
      <vt:lpstr>References</vt:lpstr>
      <vt:lpstr>Straw Poll 1</vt:lpstr>
      <vt:lpstr>Straw Poll 2</vt:lpstr>
      <vt:lpstr>Straw Poll 3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1352</cp:revision>
  <cp:lastPrinted>1998-02-10T13:28:06Z</cp:lastPrinted>
  <dcterms:created xsi:type="dcterms:W3CDTF">2007-05-21T21:00:37Z</dcterms:created>
  <dcterms:modified xsi:type="dcterms:W3CDTF">2020-01-11T04:54:28Z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