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3" r:id="rId4"/>
  </p:sldMasterIdLst>
  <p:notesMasterIdLst>
    <p:notesMasterId r:id="rId20"/>
  </p:notesMasterIdLst>
  <p:handoutMasterIdLst>
    <p:handoutMasterId r:id="rId21"/>
  </p:handoutMasterIdLst>
  <p:sldIdLst>
    <p:sldId id="453" r:id="rId5"/>
    <p:sldId id="484" r:id="rId6"/>
    <p:sldId id="488" r:id="rId7"/>
    <p:sldId id="491" r:id="rId8"/>
    <p:sldId id="489" r:id="rId9"/>
    <p:sldId id="303" r:id="rId10"/>
    <p:sldId id="315" r:id="rId11"/>
    <p:sldId id="314" r:id="rId12"/>
    <p:sldId id="501" r:id="rId13"/>
    <p:sldId id="490" r:id="rId14"/>
    <p:sldId id="492" r:id="rId15"/>
    <p:sldId id="477" r:id="rId16"/>
    <p:sldId id="469" r:id="rId17"/>
    <p:sldId id="499" r:id="rId18"/>
    <p:sldId id="500" r:id="rId19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60">
          <p15:clr>
            <a:srgbClr val="A4A3A4"/>
          </p15:clr>
        </p15:guide>
        <p15:guide id="2" orient="horz" pos="1618">
          <p15:clr>
            <a:srgbClr val="A4A3A4"/>
          </p15:clr>
        </p15:guide>
        <p15:guide id="3" orient="horz" pos="3177">
          <p15:clr>
            <a:srgbClr val="A4A3A4"/>
          </p15:clr>
        </p15:guide>
        <p15:guide id="4" orient="horz" pos="323">
          <p15:clr>
            <a:srgbClr val="A4A3A4"/>
          </p15:clr>
        </p15:guide>
        <p15:guide id="5" orient="horz" pos="3037">
          <p15:clr>
            <a:srgbClr val="A4A3A4"/>
          </p15:clr>
        </p15:guide>
        <p15:guide id="6" pos="5498">
          <p15:clr>
            <a:srgbClr val="A4A3A4"/>
          </p15:clr>
        </p15:guide>
        <p15:guide id="7" pos="28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eisblum, Yossi" initials="WY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66"/>
    <a:srgbClr val="FFA3A3"/>
    <a:srgbClr val="CB39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0293" autoAdjust="0"/>
  </p:normalViewPr>
  <p:slideViewPr>
    <p:cSldViewPr snapToGrid="0">
      <p:cViewPr varScale="1">
        <p:scale>
          <a:sx n="150" d="100"/>
          <a:sy n="150" d="100"/>
        </p:scale>
        <p:origin x="336" y="108"/>
      </p:cViewPr>
      <p:guideLst>
        <p:guide orient="horz" pos="760"/>
        <p:guide orient="horz" pos="1618"/>
        <p:guide orient="horz" pos="3177"/>
        <p:guide orient="horz" pos="323"/>
        <p:guide orient="horz" pos="3037"/>
        <p:guide pos="5498"/>
        <p:guide pos="28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9" d="100"/>
          <a:sy n="99" d="100"/>
        </p:scale>
        <p:origin x="3570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09691F-0FF6-4520-B9D8-72B947EE3C88}" type="datetimeFigureOut">
              <a:rPr lang="en-US" smtClean="0"/>
              <a:t>1/14/2020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F06F6C-5398-4C00-90A3-16A86BCF0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9688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 err="1"/>
              <a:t>qwqw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B52416-05F4-4745-8F72-A18AC655CE50}" type="datetimeFigureOut">
              <a:rPr lang="en-US" smtClean="0"/>
              <a:t>1/14/2020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foo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88A8A0-3F50-469E-A92C-A12372574A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597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40214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8A8A0-3F50-469E-A92C-A12372574A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7002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8A8A0-3F50-469E-A92C-A12372574A0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7761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8A8A0-3F50-469E-A92C-A12372574A0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69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8A8A0-3F50-469E-A92C-A12372574A0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0483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8A8A0-3F50-469E-A92C-A12372574A0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5422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88A8A0-3F50-469E-A92C-A12372574A0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741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4" y="249451"/>
            <a:ext cx="886525" cy="207749"/>
          </a:xfrm>
        </p:spPr>
        <p:txBody>
          <a:bodyPr/>
          <a:lstStyle>
            <a:lvl1pPr>
              <a:defRPr/>
            </a:lvl1pPr>
          </a:lstStyle>
          <a:p>
            <a:fld id="{C8B5CA9C-FFAE-734D-8488-685557D6D07F}" type="datetime1">
              <a:rPr lang="en-US" smtClean="0"/>
              <a:pPr/>
              <a:t>1/14/2020</a:t>
            </a:fld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181373" y="4856560"/>
            <a:ext cx="1362552" cy="169277"/>
          </a:xfrm>
        </p:spPr>
        <p:txBody>
          <a:bodyPr/>
          <a:lstStyle>
            <a:lvl1pPr>
              <a:defRPr b="0"/>
            </a:lvl1pPr>
          </a:lstStyle>
          <a:p>
            <a:r>
              <a:rPr lang="en-US" dirty="0"/>
              <a:t>Dmitry Akhmetov, Intel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0016108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4" y="249451"/>
            <a:ext cx="726161" cy="207749"/>
          </a:xfrm>
        </p:spPr>
        <p:txBody>
          <a:bodyPr/>
          <a:lstStyle>
            <a:lvl1pPr>
              <a:defRPr/>
            </a:lvl1pPr>
          </a:lstStyle>
          <a:p>
            <a:fld id="{C8B5CA9C-FFAE-734D-8488-685557D6D07F}" type="datetime1">
              <a:rPr lang="en-US" smtClean="0"/>
              <a:pPr/>
              <a:t>1/14/2020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778039" y="4856560"/>
            <a:ext cx="2765886" cy="276999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9449376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514350"/>
            <a:ext cx="1943100" cy="40576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14350"/>
            <a:ext cx="5676900" cy="40576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4" y="249451"/>
            <a:ext cx="726161" cy="207749"/>
          </a:xfrm>
        </p:spPr>
        <p:txBody>
          <a:bodyPr/>
          <a:lstStyle>
            <a:lvl1pPr>
              <a:defRPr/>
            </a:lvl1pPr>
          </a:lstStyle>
          <a:p>
            <a:fld id="{C8B5CA9C-FFAE-734D-8488-685557D6D07F}" type="datetime1">
              <a:rPr lang="en-US" smtClean="0"/>
              <a:pPr/>
              <a:t>1/14/2020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778039" y="4856560"/>
            <a:ext cx="2765886" cy="276999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07863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157222"/>
            <a:ext cx="8229600" cy="864000"/>
          </a:xfrm>
        </p:spPr>
        <p:txBody>
          <a:bodyPr/>
          <a:lstStyle>
            <a:lvl1pPr>
              <a:defRPr>
                <a:latin typeface="Intel Clear Light" panose="020B0404020203020204" pitchFamily="34" charset="0"/>
              </a:defRPr>
            </a:lvl1pPr>
          </a:lstStyle>
          <a:p>
            <a:r>
              <a:rPr lang="de-DE" dirty="0"/>
              <a:t>28pt Headline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696914" y="249451"/>
            <a:ext cx="968214" cy="207749"/>
          </a:xfr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latin typeface="Intel Clear" panose="020B0604020203020204" pitchFamily="34" charset="0"/>
              </a:defRPr>
            </a:lvl1pPr>
          </a:lstStyle>
          <a:p>
            <a:r>
              <a:rPr lang="en-US" dirty="0"/>
              <a:t>10/17/2017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6934510" y="4856560"/>
            <a:ext cx="1609415" cy="184666"/>
          </a:xfrm>
        </p:spPr>
        <p:txBody>
          <a:bodyPr/>
          <a:lstStyle>
            <a:lvl1pPr>
              <a:defRPr sz="1200">
                <a:latin typeface="Intel Clear" panose="020B0604020203020204" pitchFamily="34" charset="0"/>
              </a:defRPr>
            </a:lvl1pPr>
          </a:lstStyle>
          <a:p>
            <a:r>
              <a:rPr lang="en-US" dirty="0"/>
              <a:t>Dmitry Akhmetov, Intel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4498693" y="4856560"/>
            <a:ext cx="222818" cy="215444"/>
          </a:xfrm>
        </p:spPr>
        <p:txBody>
          <a:bodyPr/>
          <a:lstStyle>
            <a:lvl1pPr>
              <a:defRPr sz="1400">
                <a:latin typeface="Intel Clear" panose="020B0604020203020204" pitchFamily="34" charset="0"/>
              </a:defRPr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3"/>
          </p:nvPr>
        </p:nvSpPr>
        <p:spPr>
          <a:xfrm>
            <a:off x="455613" y="1198800"/>
            <a:ext cx="8229600" cy="3394800"/>
          </a:xfrm>
        </p:spPr>
        <p:txBody>
          <a:bodyPr/>
          <a:lstStyle>
            <a:lvl1pPr>
              <a:defRPr>
                <a:latin typeface="Intel Clear" panose="020B0604020203020204" pitchFamily="34" charset="0"/>
              </a:defRPr>
            </a:lvl1pPr>
            <a:lvl2pPr>
              <a:defRPr>
                <a:latin typeface="Intel Clear" panose="020B0604020203020204" pitchFamily="34" charset="0"/>
              </a:defRPr>
            </a:lvl2pPr>
            <a:lvl3pPr>
              <a:defRPr>
                <a:latin typeface="Intel Clear" panose="020B0604020203020204" pitchFamily="34" charset="0"/>
              </a:defRPr>
            </a:lvl3pPr>
            <a:lvl4pPr>
              <a:defRPr>
                <a:latin typeface="Intel Clear" panose="020B0604020203020204" pitchFamily="34" charset="0"/>
              </a:defRPr>
            </a:lvl4pPr>
            <a:lvl5pPr marL="900000" indent="-180000">
              <a:spcBef>
                <a:spcPts val="300"/>
              </a:spcBef>
              <a:defRPr sz="1200">
                <a:latin typeface="Intel Clear" panose="020B0604020203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94139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5CA9C-FFAE-734D-8488-685557D6D07F}" type="datetime1">
              <a:rPr lang="en-US" smtClean="0"/>
              <a:pPr/>
              <a:t>1/14/2020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7181373" y="4856560"/>
            <a:ext cx="1362552" cy="169277"/>
          </a:xfrm>
        </p:spPr>
        <p:txBody>
          <a:bodyPr/>
          <a:lstStyle>
            <a:lvl1pPr>
              <a:defRPr sz="1100"/>
            </a:lvl1pPr>
          </a:lstStyle>
          <a:p>
            <a:r>
              <a:rPr lang="en-US" dirty="0"/>
              <a:t>Dmitry Akhmetov, Intel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4505907" y="4856560"/>
            <a:ext cx="208390" cy="215444"/>
          </a:xfrm>
        </p:spPr>
        <p:txBody>
          <a:bodyPr/>
          <a:lstStyle>
            <a:lvl1pPr>
              <a:defRPr sz="1400"/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8588944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4" y="249451"/>
            <a:ext cx="726161" cy="207749"/>
          </a:xfrm>
        </p:spPr>
        <p:txBody>
          <a:bodyPr/>
          <a:lstStyle>
            <a:lvl1pPr>
              <a:defRPr/>
            </a:lvl1pPr>
          </a:lstStyle>
          <a:p>
            <a:fld id="{C8B5CA9C-FFAE-734D-8488-685557D6D07F}" type="datetime1">
              <a:rPr lang="en-US" smtClean="0"/>
              <a:pPr/>
              <a:t>1/14/2020</a:t>
            </a:fld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066789" y="4856560"/>
            <a:ext cx="1477136" cy="184666"/>
          </a:xfrm>
        </p:spPr>
        <p:txBody>
          <a:bodyPr/>
          <a:lstStyle>
            <a:lvl1pPr>
              <a:defRPr sz="1200"/>
            </a:lvl1pPr>
          </a:lstStyle>
          <a:p>
            <a:r>
              <a:rPr lang="en-US" dirty="0"/>
              <a:t>Dmitry Akhmetov, Intel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4505907" y="4856560"/>
            <a:ext cx="208390" cy="215444"/>
          </a:xfrm>
        </p:spPr>
        <p:txBody>
          <a:bodyPr/>
          <a:lstStyle>
            <a:lvl1pPr>
              <a:defRPr sz="1400"/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822961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4" y="249451"/>
            <a:ext cx="726161" cy="207749"/>
          </a:xfrm>
        </p:spPr>
        <p:txBody>
          <a:bodyPr/>
          <a:lstStyle>
            <a:lvl1pPr>
              <a:defRPr/>
            </a:lvl1pPr>
          </a:lstStyle>
          <a:p>
            <a:fld id="{C8B5CA9C-FFAE-734D-8488-685557D6D07F}" type="datetime1">
              <a:rPr lang="en-US" smtClean="0"/>
              <a:pPr/>
              <a:t>1/14/2020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066790" y="4856560"/>
            <a:ext cx="1477135" cy="184666"/>
          </a:xfrm>
        </p:spPr>
        <p:txBody>
          <a:bodyPr/>
          <a:lstStyle>
            <a:lvl1pPr>
              <a:defRPr sz="1200"/>
            </a:lvl1pPr>
          </a:lstStyle>
          <a:p>
            <a:r>
              <a:rPr lang="en-US" dirty="0"/>
              <a:t>Dmitry Akhmetov,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4505907" y="4856560"/>
            <a:ext cx="208390" cy="215444"/>
          </a:xfrm>
        </p:spPr>
        <p:txBody>
          <a:bodyPr/>
          <a:lstStyle>
            <a:lvl1pPr>
              <a:defRPr sz="1400"/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922770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4" y="249451"/>
            <a:ext cx="726161" cy="207749"/>
          </a:xfrm>
        </p:spPr>
        <p:txBody>
          <a:bodyPr/>
          <a:lstStyle>
            <a:lvl1pPr>
              <a:defRPr/>
            </a:lvl1pPr>
          </a:lstStyle>
          <a:p>
            <a:fld id="{C8B5CA9C-FFAE-734D-8488-685557D6D07F}" type="datetime1">
              <a:rPr lang="en-US" smtClean="0"/>
              <a:pPr/>
              <a:t>1/14/2020</a:t>
            </a:fld>
            <a:endParaRPr lang="en-US" dirty="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066790" y="4856560"/>
            <a:ext cx="1477135" cy="184666"/>
          </a:xfrm>
        </p:spPr>
        <p:txBody>
          <a:bodyPr/>
          <a:lstStyle>
            <a:lvl1pPr>
              <a:defRPr sz="1200"/>
            </a:lvl1pPr>
          </a:lstStyle>
          <a:p>
            <a:r>
              <a:rPr lang="en-US" dirty="0"/>
              <a:t>Dmitry Akhmetov, Intel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4505907" y="4856560"/>
            <a:ext cx="208390" cy="215444"/>
          </a:xfrm>
        </p:spPr>
        <p:txBody>
          <a:bodyPr/>
          <a:lstStyle>
            <a:lvl1pPr>
              <a:defRPr sz="1400"/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992103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066790" y="4856560"/>
            <a:ext cx="1477135" cy="184666"/>
          </a:xfrm>
        </p:spPr>
        <p:txBody>
          <a:bodyPr/>
          <a:lstStyle>
            <a:lvl1pPr>
              <a:defRPr sz="1200"/>
            </a:lvl1pPr>
          </a:lstStyle>
          <a:p>
            <a:r>
              <a:rPr lang="en-US" dirty="0"/>
              <a:t>Dmitry Akhmetov, Intel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4505907" y="4856560"/>
            <a:ext cx="208390" cy="215444"/>
          </a:xfrm>
        </p:spPr>
        <p:txBody>
          <a:bodyPr/>
          <a:lstStyle>
            <a:lvl1pPr>
              <a:defRPr sz="1400"/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501BF99C-85E5-49AA-930B-D685C9AD08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4" y="249451"/>
            <a:ext cx="726161" cy="207749"/>
          </a:xfrm>
        </p:spPr>
        <p:txBody>
          <a:bodyPr/>
          <a:lstStyle>
            <a:lvl1pPr>
              <a:defRPr/>
            </a:lvl1pPr>
          </a:lstStyle>
          <a:p>
            <a:fld id="{C8B5CA9C-FFAE-734D-8488-685557D6D07F}" type="datetime1">
              <a:rPr lang="en-US" smtClean="0"/>
              <a:pPr/>
              <a:t>1/14/2020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5968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4" y="249451"/>
            <a:ext cx="726161" cy="207749"/>
          </a:xfrm>
        </p:spPr>
        <p:txBody>
          <a:bodyPr/>
          <a:lstStyle>
            <a:lvl1pPr>
              <a:defRPr/>
            </a:lvl1pPr>
          </a:lstStyle>
          <a:p>
            <a:fld id="{C8B5CA9C-FFAE-734D-8488-685557D6D07F}" type="datetime1">
              <a:rPr lang="en-US" smtClean="0"/>
              <a:pPr/>
              <a:t>1/14/2020</a:t>
            </a:fld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066790" y="4856560"/>
            <a:ext cx="1477135" cy="184666"/>
          </a:xfrm>
        </p:spPr>
        <p:txBody>
          <a:bodyPr/>
          <a:lstStyle>
            <a:lvl1pPr>
              <a:defRPr sz="1200"/>
            </a:lvl1pPr>
          </a:lstStyle>
          <a:p>
            <a:r>
              <a:rPr lang="en-US" dirty="0"/>
              <a:t>Dmitry Akhmetov, Intel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4505908" y="4856560"/>
            <a:ext cx="208390" cy="215444"/>
          </a:xfrm>
        </p:spPr>
        <p:txBody>
          <a:bodyPr/>
          <a:lstStyle>
            <a:lvl1pPr>
              <a:defRPr sz="1400"/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311538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4" y="249451"/>
            <a:ext cx="726161" cy="207749"/>
          </a:xfrm>
        </p:spPr>
        <p:txBody>
          <a:bodyPr/>
          <a:lstStyle>
            <a:lvl1pPr>
              <a:defRPr/>
            </a:lvl1pPr>
          </a:lstStyle>
          <a:p>
            <a:fld id="{C8B5CA9C-FFAE-734D-8488-685557D6D07F}" type="datetime1">
              <a:rPr lang="en-US" smtClean="0"/>
              <a:pPr/>
              <a:t>1/14/2020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181373" y="4856560"/>
            <a:ext cx="1362552" cy="169277"/>
          </a:xfrm>
        </p:spPr>
        <p:txBody>
          <a:bodyPr/>
          <a:lstStyle>
            <a:lvl1pPr>
              <a:defRPr sz="1100"/>
            </a:lvl1pPr>
          </a:lstStyle>
          <a:p>
            <a:r>
              <a:rPr lang="en-US" dirty="0"/>
              <a:t>Dmitry Akhmetov,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4520334" y="4856560"/>
            <a:ext cx="179536" cy="184666"/>
          </a:xfrm>
        </p:spPr>
        <p:txBody>
          <a:bodyPr/>
          <a:lstStyle>
            <a:lvl1pPr>
              <a:defRPr sz="1200"/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9699456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4" y="249451"/>
            <a:ext cx="726161" cy="207749"/>
          </a:xfrm>
        </p:spPr>
        <p:txBody>
          <a:bodyPr/>
          <a:lstStyle>
            <a:lvl1pPr>
              <a:defRPr/>
            </a:lvl1pPr>
          </a:lstStyle>
          <a:p>
            <a:fld id="{C8B5CA9C-FFAE-734D-8488-685557D6D07F}" type="datetime1">
              <a:rPr lang="en-US" smtClean="0"/>
              <a:pPr/>
              <a:t>1/14/2020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066790" y="4856560"/>
            <a:ext cx="1477135" cy="184666"/>
          </a:xfrm>
        </p:spPr>
        <p:txBody>
          <a:bodyPr/>
          <a:lstStyle>
            <a:lvl1pPr>
              <a:defRPr sz="1200"/>
            </a:lvl1pPr>
          </a:lstStyle>
          <a:p>
            <a:r>
              <a:rPr lang="en-US" dirty="0"/>
              <a:t>Dmitry Akhmetov,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4520334" y="4856560"/>
            <a:ext cx="179536" cy="184666"/>
          </a:xfrm>
        </p:spPr>
        <p:txBody>
          <a:bodyPr/>
          <a:lstStyle>
            <a:lvl1pPr>
              <a:defRPr sz="1200"/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168322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14350"/>
            <a:ext cx="77724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491854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4" y="249451"/>
            <a:ext cx="886525" cy="2077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350" b="1"/>
            </a:lvl1pPr>
          </a:lstStyle>
          <a:p>
            <a:fld id="{C8B5CA9C-FFAE-734D-8488-685557D6D07F}" type="datetime1">
              <a:rPr lang="en-US" smtClean="0"/>
              <a:pPr/>
              <a:t>1/14/2020</a:t>
            </a:fld>
            <a:endParaRPr 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81373" y="4856560"/>
            <a:ext cx="1362552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100"/>
            </a:lvl1pPr>
          </a:lstStyle>
          <a:p>
            <a:r>
              <a:rPr lang="en-US" dirty="0"/>
              <a:t>Dmitry Akhmetov, Intel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20334" y="4856560"/>
            <a:ext cx="17953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/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34470" y="248261"/>
            <a:ext cx="2577693" cy="207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350" b="1" dirty="0"/>
              <a:t>doc.: IEEE 802.11-20/0106r1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4572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350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1" y="4856560"/>
            <a:ext cx="538609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z="900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485775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784967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6" r:id="rId12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Char char="•"/>
        <a:defRPr sz="1800" b="1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+mn-lt"/>
        </a:defRPr>
      </a:lvl2pPr>
      <a:lvl3pPr marL="814388" indent="-17145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071563" indent="-171450" algn="l" rtl="0" eaLnBrk="1" fontAlgn="base" hangingPunct="1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</a:defRPr>
      </a:lvl4pPr>
      <a:lvl5pPr marL="13287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5pPr>
      <a:lvl6pPr marL="16716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6pPr>
      <a:lvl7pPr marL="20145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7pPr>
      <a:lvl8pPr marL="23574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8pPr>
      <a:lvl9pPr marL="27003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514350"/>
            <a:ext cx="7772400" cy="800100"/>
          </a:xfrm>
          <a:noFill/>
        </p:spPr>
        <p:txBody>
          <a:bodyPr/>
          <a:lstStyle/>
          <a:p>
            <a:r>
              <a:rPr lang="en-US" dirty="0"/>
              <a:t>Follow up on aspects of Multi-link mode of operations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21644" y="1379021"/>
            <a:ext cx="5829300" cy="28575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1500" dirty="0"/>
              <a:t>Date:</a:t>
            </a:r>
            <a:r>
              <a:rPr lang="en-GB" altLang="en-US" sz="1500" b="0" dirty="0"/>
              <a:t> 2020-01-16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4475" y="1764277"/>
            <a:ext cx="108585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056" tIns="34529" rIns="69056" bIns="34529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1500" dirty="0"/>
              <a:t>Authors:</a:t>
            </a:r>
            <a:endParaRPr lang="en-GB" altLang="en-US" sz="1500" b="0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9575135"/>
              </p:ext>
            </p:extLst>
          </p:nvPr>
        </p:nvGraphicFramePr>
        <p:xfrm>
          <a:off x="2007394" y="2249040"/>
          <a:ext cx="5543550" cy="113436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85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2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3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7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3422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8017">
                <a:tc>
                  <a:txBody>
                    <a:bodyPr/>
                    <a:lstStyle/>
                    <a:p>
                      <a:pPr algn="ctr"/>
                      <a:r>
                        <a:rPr lang="en-US" sz="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Dmitry Akhmetov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  <a:p>
                      <a:pPr algn="ctr"/>
                      <a:endParaRPr lang="en-US" sz="800" dirty="0"/>
                    </a:p>
                    <a:p>
                      <a:pPr algn="ctr"/>
                      <a:endParaRPr lang="en-US" sz="800" dirty="0"/>
                    </a:p>
                    <a:p>
                      <a:pPr algn="ctr"/>
                      <a:r>
                        <a:rPr lang="en-US" sz="800" dirty="0"/>
                        <a:t>Intel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Laurent Cariou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algn="ctr"/>
                      <a:r>
                        <a:rPr lang="en-US" sz="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Das Dibakar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23735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1D5C19E-453C-4B70-8885-EDF61DB728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400" b="0" dirty="0"/>
              <a:t>[1] 11-19-1291-03-00be-some-aspects-of-multi-link-op-performance, Intel</a:t>
            </a:r>
          </a:p>
          <a:p>
            <a:r>
              <a:rPr lang="en-US" sz="1400" b="0" dirty="0"/>
              <a:t>[2] 11-19-1541-01-00be-performance-aspects-of-multi-link-op-with constraints, Intel</a:t>
            </a:r>
          </a:p>
          <a:p>
            <a:r>
              <a:rPr lang="en-US" sz="1400" b="0" dirty="0"/>
              <a:t>[3] 11-20-0081-00-00be-mlo-synch-transmission, </a:t>
            </a:r>
            <a:r>
              <a:rPr lang="en-US" sz="1400" b="0" dirty="0" err="1"/>
              <a:t>Broadcomm</a:t>
            </a:r>
            <a:endParaRPr lang="en-US" sz="1400" b="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B4C8868-C331-4E92-BE36-5BC08A8DA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Referencies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18B012-E6E7-4801-8F8A-1C76E8A1A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12967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D2C3335-1F3A-45F3-83EC-69707A375A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C83160A-26D1-47FA-8A96-F32AEA738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DF39C4-DAA4-4AD0-8B3B-DEA2F36FB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10975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2" y="469900"/>
            <a:ext cx="8229600" cy="457906"/>
          </a:xfrm>
        </p:spPr>
        <p:txBody>
          <a:bodyPr/>
          <a:lstStyle/>
          <a:p>
            <a:r>
              <a:rPr lang="en-US" dirty="0">
                <a:latin typeface="+mn-lt"/>
              </a:rPr>
              <a:t>Single link vs Multi-link. DL case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533158" y="4856560"/>
            <a:ext cx="153888" cy="184666"/>
          </a:xfrm>
        </p:spPr>
        <p:txBody>
          <a:bodyPr/>
          <a:lstStyle/>
          <a:p>
            <a:fld id="{EE2556C5-CE8C-6547-B838-EA80C61A4AF7}" type="slidenum">
              <a:rPr lang="en-US" sz="1200" smtClean="0">
                <a:latin typeface="+mn-lt"/>
              </a:rPr>
              <a:pPr/>
              <a:t>12</a:t>
            </a:fld>
            <a:endParaRPr lang="en-US" sz="1200" dirty="0">
              <a:latin typeface="+mn-lt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83C63B2-882E-4DEB-BD4C-F71FF82C2B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302" y="1332016"/>
            <a:ext cx="8229600" cy="3015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22107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981" y="444499"/>
            <a:ext cx="8229600" cy="497379"/>
          </a:xfrm>
        </p:spPr>
        <p:txBody>
          <a:bodyPr/>
          <a:lstStyle/>
          <a:p>
            <a:r>
              <a:rPr lang="en-US" dirty="0">
                <a:latin typeface="+mn-lt"/>
              </a:rPr>
              <a:t>Restricted vs Unrestricted. DL case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494686" y="4856560"/>
            <a:ext cx="230832" cy="276999"/>
          </a:xfrm>
        </p:spPr>
        <p:txBody>
          <a:bodyPr/>
          <a:lstStyle/>
          <a:p>
            <a:fld id="{EE2556C5-CE8C-6547-B838-EA80C61A4AF7}" type="slidenum">
              <a:rPr lang="en-US" smtClean="0">
                <a:latin typeface="+mn-lt"/>
              </a:rPr>
              <a:pPr/>
              <a:t>13</a:t>
            </a:fld>
            <a:endParaRPr lang="en-US" dirty="0">
              <a:latin typeface="+mn-lt"/>
            </a:endParaRPr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6052458" y="1021222"/>
            <a:ext cx="2890820" cy="33948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180000" marR="0" indent="-18000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 b="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1pPr>
            <a:lvl2pPr marL="360000" marR="0" indent="-180000" algn="l" defTabSz="4572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 typeface="Intel Clear" panose="020B0604020203020204" pitchFamily="34" charset="0"/>
              <a:buChar char="‐"/>
              <a:tabLst/>
              <a:defRPr sz="1600" kern="1200" baseline="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2pPr>
            <a:lvl3pPr marL="541338" marR="0" indent="-18000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 sz="14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3pPr>
            <a:lvl4pPr marL="720725" marR="0" indent="-180000" algn="l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280"/>
              </a:buClr>
              <a:buSzTx/>
              <a:buFont typeface="Courier New" panose="02070309020205020404" pitchFamily="49" charset="0"/>
              <a:buChar char="o"/>
              <a:tabLst/>
              <a:defRPr sz="12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4pPr>
            <a:lvl5pPr marL="900000" marR="0" indent="-180000" algn="l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/>
              <a:buChar char="»"/>
              <a:tabLst/>
              <a:defRPr sz="12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/>
            <a:endParaRPr lang="en-US" sz="1400" dirty="0">
              <a:latin typeface="+mn-lt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0997" y="941878"/>
            <a:ext cx="8725567" cy="299004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4" name="Content Placeholder 3"/>
          <p:cNvSpPr txBox="1">
            <a:spLocks/>
          </p:cNvSpPr>
          <p:nvPr/>
        </p:nvSpPr>
        <p:spPr>
          <a:xfrm>
            <a:off x="694670" y="4024790"/>
            <a:ext cx="8061696" cy="83177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180000" marR="0" indent="-18000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 b="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1pPr>
            <a:lvl2pPr marL="360000" marR="0" indent="-180000" algn="l" defTabSz="4572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 typeface="Intel Clear" panose="020B0604020203020204" pitchFamily="34" charset="0"/>
              <a:buChar char="‐"/>
              <a:tabLst/>
              <a:defRPr sz="1600" kern="1200" baseline="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2pPr>
            <a:lvl3pPr marL="541338" marR="0" indent="-180000" algn="l" defTabSz="4572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 sz="14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3pPr>
            <a:lvl4pPr marL="720725" marR="0" indent="-180000" algn="l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4280"/>
              </a:buClr>
              <a:buSzTx/>
              <a:buFont typeface="Courier New" panose="02070309020205020404" pitchFamily="49" charset="0"/>
              <a:buChar char="o"/>
              <a:tabLst/>
              <a:defRPr sz="12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4pPr>
            <a:lvl5pPr marL="900000" marR="0" indent="-180000" algn="l" defTabSz="4572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/>
              <a:buChar char="»"/>
              <a:tabLst/>
              <a:defRPr sz="1200" kern="1200">
                <a:solidFill>
                  <a:schemeClr val="tx2"/>
                </a:solidFill>
                <a:latin typeface="Intel Clear" panose="020B0604020203020204" pitchFamily="34" charset="0"/>
                <a:ea typeface="Verdana" pitchFamily="34" charset="0"/>
                <a:cs typeface="Verdana" pitchFamily="34" charset="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spcBef>
                <a:spcPts val="600"/>
              </a:spcBef>
            </a:pPr>
            <a:r>
              <a:rPr lang="en-US" sz="1100" dirty="0">
                <a:latin typeface="+mj-lt"/>
              </a:rPr>
              <a:t>Depending on the link load there might be a huge impact on throughput. In certain cases (high link load, lightly loaded BSS/OBSS) dual link performance might be converging to a single link operation performance</a:t>
            </a:r>
          </a:p>
          <a:p>
            <a:pPr marL="465750" lvl="1" indent="-285750">
              <a:spcBef>
                <a:spcPts val="600"/>
              </a:spcBef>
            </a:pPr>
            <a:r>
              <a:rPr lang="en-US" sz="900" dirty="0">
                <a:latin typeface="+mj-lt"/>
              </a:rPr>
              <a:t>A potential for improvement/proprietary implementation exist</a:t>
            </a:r>
          </a:p>
          <a:p>
            <a:pPr marL="285750" indent="-285750">
              <a:spcBef>
                <a:spcPts val="600"/>
              </a:spcBef>
            </a:pPr>
            <a:r>
              <a:rPr lang="en-US" sz="1100" dirty="0">
                <a:latin typeface="+mj-lt"/>
              </a:rPr>
              <a:t>OBSS equally affect all modes of operation</a:t>
            </a:r>
          </a:p>
          <a:p>
            <a:pPr marL="285750" indent="-285750">
              <a:spcBef>
                <a:spcPts val="600"/>
              </a:spcBef>
            </a:pPr>
            <a:endParaRPr lang="en-US" sz="11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340998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25695" y="1469136"/>
            <a:ext cx="4030917" cy="2688336"/>
          </a:xfrm>
        </p:spPr>
        <p:txBody>
          <a:bodyPr/>
          <a:lstStyle/>
          <a:p>
            <a:pPr marL="85725" indent="0">
              <a:buNone/>
            </a:pPr>
            <a:endParaRPr lang="en-US" dirty="0"/>
          </a:p>
          <a:p>
            <a:pPr marL="85725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Light CBR UL traffic (Config 1b)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3ECAC5B-C14F-4232-96E0-0F58B12A119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875" y="1246419"/>
            <a:ext cx="3184144" cy="238810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795EA46-F04E-4D31-A0B6-4CF0DDB9A8A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9019" y="1314450"/>
            <a:ext cx="3043428" cy="2282571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6C12D450-FA84-485F-8CC4-D420DB53D17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9697" y="1314450"/>
            <a:ext cx="2924303" cy="2193227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F7C35C1-AB67-4604-93D3-09F1DCBA379B}"/>
              </a:ext>
            </a:extLst>
          </p:cNvPr>
          <p:cNvSpPr/>
          <p:nvPr/>
        </p:nvSpPr>
        <p:spPr>
          <a:xfrm>
            <a:off x="1337982" y="3984611"/>
            <a:ext cx="680421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  ~38% reduction in latency from SPC to RMPC when the network is congested. Gap between MPC and RMPC therein is about 25%. 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17E984D2-8CE4-4AF8-A580-9EFE1128FA95}"/>
              </a:ext>
            </a:extLst>
          </p:cNvPr>
          <p:cNvCxnSpPr>
            <a:cxnSpLocks/>
            <a:stCxn id="14" idx="3"/>
          </p:cNvCxnSpPr>
          <p:nvPr/>
        </p:nvCxnSpPr>
        <p:spPr bwMode="auto">
          <a:xfrm flipV="1">
            <a:off x="8142193" y="3567249"/>
            <a:ext cx="314419" cy="74052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5856903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Heavy UL CBR traffic (Config 2)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B4FA15A-8ED2-474C-B31C-93288821CDE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648" y="1225182"/>
            <a:ext cx="3102527" cy="232689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E07AA6A-9602-40D4-9EA5-AE615E13027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0342" y="1295032"/>
            <a:ext cx="3009393" cy="225704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9EA8BC2-96E9-4FD7-8F44-E8251C89002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0976" y="1295033"/>
            <a:ext cx="3009392" cy="2257044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67045C3B-F539-420D-A322-BEC5E159F373}"/>
              </a:ext>
            </a:extLst>
          </p:cNvPr>
          <p:cNvSpPr/>
          <p:nvPr/>
        </p:nvSpPr>
        <p:spPr>
          <a:xfrm>
            <a:off x="773206" y="4078830"/>
            <a:ext cx="76849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  ~44% reduction in latency from SPC to RMPC when the network is congested. Gap between MPC and RMPC therein is ~16%. </a:t>
            </a:r>
          </a:p>
        </p:txBody>
      </p:sp>
    </p:spTree>
    <p:extLst>
      <p:ext uri="{BB962C8B-B14F-4D97-AF65-F5344CB8AC3E}">
        <p14:creationId xmlns:p14="http://schemas.microsoft.com/office/powerpoint/2010/main" val="699096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944" y="469900"/>
            <a:ext cx="7772856" cy="551322"/>
          </a:xfrm>
        </p:spPr>
        <p:txBody>
          <a:bodyPr/>
          <a:lstStyle/>
          <a:p>
            <a:r>
              <a:rPr lang="en-US" dirty="0">
                <a:latin typeface="+mj-lt"/>
              </a:rPr>
              <a:t>Recap [1]: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571630" y="4856560"/>
            <a:ext cx="76944" cy="184666"/>
          </a:xfrm>
        </p:spPr>
        <p:txBody>
          <a:bodyPr/>
          <a:lstStyle/>
          <a:p>
            <a:fld id="{EE2556C5-CE8C-6547-B838-EA80C61A4AF7}" type="slidenum">
              <a:rPr lang="en-US" sz="1200" smtClean="0">
                <a:latin typeface="+mj-lt"/>
              </a:rPr>
              <a:pPr/>
              <a:t>2</a:t>
            </a:fld>
            <a:endParaRPr lang="en-US" sz="1200" dirty="0">
              <a:latin typeface="+mj-lt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55612" y="1247622"/>
            <a:ext cx="6592063" cy="3382537"/>
          </a:xfrm>
        </p:spPr>
        <p:txBody>
          <a:bodyPr>
            <a:normAutofit/>
          </a:bodyPr>
          <a:lstStyle/>
          <a:p>
            <a:r>
              <a:rPr lang="en-US" sz="1400" dirty="0">
                <a:latin typeface="+mn-lt"/>
              </a:rPr>
              <a:t>In [1] we proposed classification of multi-link device operations based on channel access capabilities</a:t>
            </a:r>
          </a:p>
          <a:p>
            <a:pPr lvl="1"/>
            <a:r>
              <a:rPr lang="en-US" sz="1100" dirty="0">
                <a:latin typeface="+mn-lt"/>
              </a:rPr>
              <a:t>SPC – single primary channel operation </a:t>
            </a:r>
          </a:p>
          <a:p>
            <a:pPr lvl="1"/>
            <a:r>
              <a:rPr lang="en-US" sz="1100" dirty="0">
                <a:latin typeface="+mn-lt"/>
              </a:rPr>
              <a:t>MPC – multiple primary channel operation</a:t>
            </a:r>
          </a:p>
          <a:p>
            <a:pPr lvl="1"/>
            <a:r>
              <a:rPr lang="en-US" sz="1100" dirty="0">
                <a:latin typeface="+mn-lt"/>
              </a:rPr>
              <a:t>JMPC – join multiple primary channel operation</a:t>
            </a:r>
          </a:p>
          <a:p>
            <a:r>
              <a:rPr lang="en-US" sz="1400" dirty="0">
                <a:latin typeface="+mn-lt"/>
              </a:rPr>
              <a:t>We discussed performance of such modes in comparison with a single link operation</a:t>
            </a:r>
          </a:p>
          <a:p>
            <a:pPr lvl="1"/>
            <a:r>
              <a:rPr lang="en-US" sz="1100" dirty="0">
                <a:latin typeface="+mn-lt"/>
              </a:rPr>
              <a:t>~1.27x gain for SPC mode of operation</a:t>
            </a:r>
          </a:p>
          <a:p>
            <a:pPr lvl="1"/>
            <a:r>
              <a:rPr lang="en-US" sz="1100" dirty="0">
                <a:latin typeface="+mn-lt"/>
              </a:rPr>
              <a:t>~</a:t>
            </a:r>
            <a:r>
              <a:rPr lang="ru-RU" sz="1100" dirty="0">
                <a:latin typeface="+mn-lt"/>
              </a:rPr>
              <a:t>2</a:t>
            </a:r>
            <a:r>
              <a:rPr lang="en-US" sz="1100" dirty="0">
                <a:latin typeface="+mn-lt"/>
              </a:rPr>
              <a:t>.09x gain for MPC mode of operation</a:t>
            </a:r>
          </a:p>
          <a:p>
            <a:pPr lvl="1"/>
            <a:r>
              <a:rPr lang="en-US" sz="1100" dirty="0">
                <a:latin typeface="+mn-lt"/>
              </a:rPr>
              <a:t>~2.22x  gain for JMPC mode of operation</a:t>
            </a:r>
          </a:p>
          <a:p>
            <a:r>
              <a:rPr lang="en-US" sz="1400" dirty="0">
                <a:latin typeface="+mn-lt"/>
              </a:rPr>
              <a:t>We concluded that MPC seems to be preferable mode of operation over other modes because </a:t>
            </a:r>
          </a:p>
          <a:p>
            <a:pPr lvl="1"/>
            <a:r>
              <a:rPr lang="en-US" sz="1100" dirty="0">
                <a:latin typeface="+mn-lt"/>
              </a:rPr>
              <a:t>Other modes of operation brings fairness issues</a:t>
            </a:r>
          </a:p>
          <a:p>
            <a:pPr lvl="1"/>
            <a:r>
              <a:rPr lang="en-US" sz="1100" dirty="0">
                <a:latin typeface="+mn-lt"/>
              </a:rPr>
              <a:t>Other modes overcomplicate standard development while MPC is a naturally reuse existing access mode</a:t>
            </a:r>
          </a:p>
          <a:p>
            <a:pPr lvl="1"/>
            <a:r>
              <a:rPr lang="en-US" sz="1100" dirty="0">
                <a:latin typeface="+mn-lt"/>
              </a:rPr>
              <a:t>Chances of achieving synchronous operations are small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7270602" y="1191669"/>
            <a:ext cx="1688740" cy="3438490"/>
            <a:chOff x="6947260" y="750849"/>
            <a:chExt cx="1688740" cy="3438490"/>
          </a:xfrm>
        </p:grpSpPr>
        <p:sp>
          <p:nvSpPr>
            <p:cNvPr id="5" name="Flowchart: Alternate Process 4"/>
            <p:cNvSpPr/>
            <p:nvPr/>
          </p:nvSpPr>
          <p:spPr>
            <a:xfrm>
              <a:off x="6959600" y="750849"/>
              <a:ext cx="1676400" cy="788019"/>
            </a:xfrm>
            <a:prstGeom prst="flowChartAlternateProcess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/>
              </a:solidFill>
              <a:prstDash val="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  <a:latin typeface="+mj-lt"/>
                </a:rPr>
                <a:t>EHT MLLE 1</a:t>
              </a:r>
            </a:p>
          </p:txBody>
        </p:sp>
        <p:sp>
          <p:nvSpPr>
            <p:cNvPr id="8" name="Up-Down Arrow 7"/>
            <p:cNvSpPr/>
            <p:nvPr/>
          </p:nvSpPr>
          <p:spPr>
            <a:xfrm>
              <a:off x="7315904" y="1519892"/>
              <a:ext cx="215591" cy="1869688"/>
            </a:xfrm>
            <a:prstGeom prst="upDownArrow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 err="1">
                <a:latin typeface="+mj-lt"/>
              </a:endParaRPr>
            </a:p>
          </p:txBody>
        </p:sp>
        <p:sp>
          <p:nvSpPr>
            <p:cNvPr id="10" name="Up-Down Arrow 9"/>
            <p:cNvSpPr/>
            <p:nvPr/>
          </p:nvSpPr>
          <p:spPr>
            <a:xfrm>
              <a:off x="8071210" y="1531632"/>
              <a:ext cx="215591" cy="1869688"/>
            </a:xfrm>
            <a:prstGeom prst="upDownArrow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 err="1">
                <a:latin typeface="+mj-lt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7079526" y="1903489"/>
              <a:ext cx="246221" cy="854926"/>
            </a:xfrm>
            <a:prstGeom prst="rect">
              <a:avLst/>
            </a:prstGeom>
            <a:noFill/>
          </p:spPr>
          <p:txBody>
            <a:bodyPr vert="vert270" wrap="square" lIns="0" tIns="0" rIns="0" bIns="0" rtlCol="0">
              <a:spAutoFit/>
            </a:bodyPr>
            <a:lstStyle/>
            <a:p>
              <a:r>
                <a:rPr lang="en-US" sz="1600" dirty="0">
                  <a:solidFill>
                    <a:schemeClr val="tx2"/>
                  </a:solidFill>
                  <a:latin typeface="+mj-lt"/>
                  <a:cs typeface="Neo Sans Intel"/>
                </a:rPr>
                <a:t>Link 1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8286801" y="2214911"/>
              <a:ext cx="246221" cy="854926"/>
            </a:xfrm>
            <a:prstGeom prst="rect">
              <a:avLst/>
            </a:prstGeom>
            <a:noFill/>
          </p:spPr>
          <p:txBody>
            <a:bodyPr vert="vert" wrap="square" lIns="0" tIns="0" rIns="0" bIns="0" rtlCol="0">
              <a:spAutoFit/>
            </a:bodyPr>
            <a:lstStyle/>
            <a:p>
              <a:r>
                <a:rPr lang="en-US" sz="1600">
                  <a:solidFill>
                    <a:schemeClr val="tx2"/>
                  </a:solidFill>
                  <a:latin typeface="+mj-lt"/>
                  <a:cs typeface="Neo Sans Intel"/>
                </a:rPr>
                <a:t>Link 2</a:t>
              </a:r>
              <a:endParaRPr lang="en-US" sz="1600" dirty="0" err="1">
                <a:solidFill>
                  <a:schemeClr val="tx2"/>
                </a:solidFill>
                <a:latin typeface="+mj-lt"/>
                <a:cs typeface="Neo Sans Intel"/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7886390" y="1175592"/>
              <a:ext cx="585233" cy="2540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STA</a:t>
              </a: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7136780" y="1175171"/>
              <a:ext cx="585233" cy="2540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STA</a:t>
              </a:r>
            </a:p>
          </p:txBody>
        </p:sp>
        <p:sp>
          <p:nvSpPr>
            <p:cNvPr id="16" name="Flowchart: Alternate Process 15"/>
            <p:cNvSpPr/>
            <p:nvPr/>
          </p:nvSpPr>
          <p:spPr>
            <a:xfrm>
              <a:off x="6947260" y="3401320"/>
              <a:ext cx="1676400" cy="788019"/>
            </a:xfrm>
            <a:prstGeom prst="flowChartAlternateProcess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/>
              </a:solidFill>
              <a:prstDash val="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  <a:latin typeface="+mj-lt"/>
                </a:rPr>
                <a:t>EHT MLLE 2</a:t>
              </a: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7876217" y="3549605"/>
              <a:ext cx="585233" cy="2540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STA</a:t>
              </a: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7166155" y="3549605"/>
              <a:ext cx="585233" cy="2540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STA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467225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944" y="469900"/>
            <a:ext cx="7772856" cy="551322"/>
          </a:xfrm>
        </p:spPr>
        <p:txBody>
          <a:bodyPr/>
          <a:lstStyle/>
          <a:p>
            <a:r>
              <a:rPr lang="en-US" dirty="0">
                <a:latin typeface="+mj-lt"/>
              </a:rPr>
              <a:t>Recap [2]: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571630" y="4856560"/>
            <a:ext cx="76944" cy="184666"/>
          </a:xfrm>
        </p:spPr>
        <p:txBody>
          <a:bodyPr/>
          <a:lstStyle/>
          <a:p>
            <a:fld id="{EE2556C5-CE8C-6547-B838-EA80C61A4AF7}" type="slidenum">
              <a:rPr lang="en-US" sz="1200" smtClean="0">
                <a:latin typeface="+mj-lt"/>
              </a:rPr>
              <a:pPr/>
              <a:t>3</a:t>
            </a:fld>
            <a:endParaRPr lang="en-US" sz="1200" dirty="0">
              <a:latin typeface="+mj-lt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94944" y="981644"/>
            <a:ext cx="7772856" cy="3492820"/>
          </a:xfrm>
        </p:spPr>
        <p:txBody>
          <a:bodyPr>
            <a:normAutofit/>
          </a:bodyPr>
          <a:lstStyle/>
          <a:p>
            <a:r>
              <a:rPr lang="en-US" sz="1400" dirty="0">
                <a:latin typeface="+mn-lt"/>
              </a:rPr>
              <a:t>In [2] we discussed limitations raised by radio coexistence issues of co-located radios</a:t>
            </a:r>
          </a:p>
          <a:p>
            <a:endParaRPr lang="en-US" sz="1400" dirty="0">
              <a:latin typeface="+mn-lt"/>
            </a:endParaRPr>
          </a:p>
          <a:p>
            <a:endParaRPr lang="en-US" sz="1400" dirty="0">
              <a:latin typeface="+mn-lt"/>
            </a:endParaRPr>
          </a:p>
          <a:p>
            <a:endParaRPr lang="en-US" sz="1400" dirty="0">
              <a:latin typeface="+mn-lt"/>
            </a:endParaRPr>
          </a:p>
          <a:p>
            <a:endParaRPr lang="en-US" sz="1400" dirty="0">
              <a:latin typeface="+mn-lt"/>
            </a:endParaRPr>
          </a:p>
          <a:p>
            <a:endParaRPr lang="en-US" sz="1400" dirty="0">
              <a:latin typeface="+mn-lt"/>
            </a:endParaRPr>
          </a:p>
          <a:p>
            <a:endParaRPr lang="en-US" sz="1400" dirty="0">
              <a:latin typeface="+mn-lt"/>
            </a:endParaRPr>
          </a:p>
          <a:p>
            <a:r>
              <a:rPr lang="en-US" sz="1400" dirty="0">
                <a:latin typeface="+mn-lt"/>
              </a:rPr>
              <a:t>We introduced two modes of operation to address operations with constraints:</a:t>
            </a:r>
          </a:p>
          <a:p>
            <a:pPr lvl="1"/>
            <a:r>
              <a:rPr lang="en-US" sz="1100" dirty="0">
                <a:latin typeface="+mn-lt"/>
              </a:rPr>
              <a:t>Isolated RMPC</a:t>
            </a:r>
          </a:p>
          <a:p>
            <a:pPr lvl="2"/>
            <a:r>
              <a:rPr lang="en-US" sz="900" dirty="0">
                <a:latin typeface="+mn-lt"/>
              </a:rPr>
              <a:t>Leakage/interference from TX on link1 is not sufficient to cross ED threshold on link2</a:t>
            </a:r>
          </a:p>
          <a:p>
            <a:pPr lvl="2"/>
            <a:r>
              <a:rPr lang="en-US" sz="900" dirty="0">
                <a:latin typeface="+mn-lt"/>
              </a:rPr>
              <a:t>Leakage sufficient to harm data frame receptions on a high </a:t>
            </a:r>
            <a:r>
              <a:rPr lang="en-US" sz="900" dirty="0" err="1">
                <a:latin typeface="+mn-lt"/>
              </a:rPr>
              <a:t>MCSes</a:t>
            </a:r>
            <a:r>
              <a:rPr lang="en-US" sz="900" dirty="0">
                <a:latin typeface="+mn-lt"/>
              </a:rPr>
              <a:t> but not enough to damage RX of control frames reception</a:t>
            </a:r>
          </a:p>
          <a:p>
            <a:pPr lvl="1"/>
            <a:r>
              <a:rPr lang="en-US" sz="1100" dirty="0">
                <a:latin typeface="+mn-lt"/>
              </a:rPr>
              <a:t>Non-isolated RMPC</a:t>
            </a:r>
          </a:p>
          <a:p>
            <a:pPr lvl="2"/>
            <a:r>
              <a:rPr lang="en-US" sz="900" dirty="0">
                <a:latin typeface="+mn-lt"/>
              </a:rPr>
              <a:t>Leakage from TX on link1 is sufficient to cross ED threshold on link2</a:t>
            </a:r>
          </a:p>
          <a:p>
            <a:pPr lvl="2"/>
            <a:r>
              <a:rPr lang="en-US" sz="900" dirty="0">
                <a:latin typeface="+mn-lt"/>
              </a:rPr>
              <a:t>Leaking power rise CCA Busy signal on link 2 stopping it from contention and destroying all ongoing RX events/processes </a:t>
            </a:r>
          </a:p>
        </p:txBody>
      </p:sp>
      <p:grpSp>
        <p:nvGrpSpPr>
          <p:cNvPr id="71" name="Group 70">
            <a:extLst>
              <a:ext uri="{FF2B5EF4-FFF2-40B4-BE49-F238E27FC236}">
                <a16:creationId xmlns:a16="http://schemas.microsoft.com/office/drawing/2014/main" id="{ABDBBF28-D2A2-4157-92DF-EEAD2BDB4744}"/>
              </a:ext>
            </a:extLst>
          </p:cNvPr>
          <p:cNvGrpSpPr/>
          <p:nvPr/>
        </p:nvGrpSpPr>
        <p:grpSpPr>
          <a:xfrm>
            <a:off x="676200" y="1398132"/>
            <a:ext cx="7754112" cy="1112493"/>
            <a:chOff x="326636" y="2313459"/>
            <a:chExt cx="8549200" cy="1293341"/>
          </a:xfrm>
        </p:grpSpPr>
        <p:sp>
          <p:nvSpPr>
            <p:cNvPr id="72" name="Rectangle 13">
              <a:extLst>
                <a:ext uri="{FF2B5EF4-FFF2-40B4-BE49-F238E27FC236}">
                  <a16:creationId xmlns:a16="http://schemas.microsoft.com/office/drawing/2014/main" id="{09C0C2A1-05DA-4BEB-9622-75F84CF50F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1020" y="2389643"/>
              <a:ext cx="932656" cy="1217157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/>
            </a:p>
          </p:txBody>
        </p:sp>
        <p:sp>
          <p:nvSpPr>
            <p:cNvPr id="73" name="Line 9">
              <a:extLst>
                <a:ext uri="{FF2B5EF4-FFF2-40B4-BE49-F238E27FC236}">
                  <a16:creationId xmlns:a16="http://schemas.microsoft.com/office/drawing/2014/main" id="{CBA2DFF7-7D3E-4E82-BA00-835E6E94BBC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50360" y="2825368"/>
              <a:ext cx="7697787" cy="0"/>
            </a:xfrm>
            <a:prstGeom prst="line">
              <a:avLst/>
            </a:prstGeom>
            <a:noFill/>
            <a:ln w="12700" cap="rnd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/>
            </a:p>
          </p:txBody>
        </p:sp>
        <p:sp>
          <p:nvSpPr>
            <p:cNvPr id="74" name="Line 10">
              <a:extLst>
                <a:ext uri="{FF2B5EF4-FFF2-40B4-BE49-F238E27FC236}">
                  <a16:creationId xmlns:a16="http://schemas.microsoft.com/office/drawing/2014/main" id="{87D1EB0C-3D47-4CC2-B6EA-3DA318A635F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78049" y="3434743"/>
              <a:ext cx="7697787" cy="0"/>
            </a:xfrm>
            <a:prstGeom prst="line">
              <a:avLst/>
            </a:prstGeom>
            <a:noFill/>
            <a:ln w="12700" cap="rnd">
              <a:solidFill>
                <a:srgbClr val="5B9BD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400"/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90780A8D-32FE-4EE7-B959-D8E8923AA61F}"/>
                </a:ext>
              </a:extLst>
            </p:cNvPr>
            <p:cNvSpPr txBox="1"/>
            <p:nvPr/>
          </p:nvSpPr>
          <p:spPr>
            <a:xfrm>
              <a:off x="1324862" y="2632949"/>
              <a:ext cx="585052" cy="18785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050" dirty="0">
                  <a:solidFill>
                    <a:schemeClr val="tx2"/>
                  </a:solidFill>
                  <a:cs typeface="Neo Sans Intel"/>
                </a:rPr>
                <a:t>band 1</a:t>
              </a:r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1BA61489-B064-4135-BB5F-AEC22F361FE1}"/>
                </a:ext>
              </a:extLst>
            </p:cNvPr>
            <p:cNvSpPr txBox="1"/>
            <p:nvPr/>
          </p:nvSpPr>
          <p:spPr>
            <a:xfrm>
              <a:off x="1352550" y="3220416"/>
              <a:ext cx="590743" cy="18785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050" dirty="0">
                  <a:solidFill>
                    <a:schemeClr val="tx2"/>
                  </a:solidFill>
                  <a:cs typeface="Neo Sans Intel"/>
                </a:rPr>
                <a:t>band 2</a:t>
              </a:r>
            </a:p>
          </p:txBody>
        </p:sp>
        <p:sp>
          <p:nvSpPr>
            <p:cNvPr id="77" name="Flowchart: Alternate Process 76">
              <a:extLst>
                <a:ext uri="{FF2B5EF4-FFF2-40B4-BE49-F238E27FC236}">
                  <a16:creationId xmlns:a16="http://schemas.microsoft.com/office/drawing/2014/main" id="{5CB7DA3F-2FC8-4090-AE2E-745C42A03822}"/>
                </a:ext>
              </a:extLst>
            </p:cNvPr>
            <p:cNvSpPr/>
            <p:nvPr/>
          </p:nvSpPr>
          <p:spPr>
            <a:xfrm>
              <a:off x="652533" y="2558131"/>
              <a:ext cx="510285" cy="300813"/>
            </a:xfrm>
            <a:prstGeom prst="flowChartAlternateProcess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700" dirty="0"/>
                <a:t>STA1</a:t>
              </a:r>
            </a:p>
          </p:txBody>
        </p:sp>
        <p:sp>
          <p:nvSpPr>
            <p:cNvPr id="78" name="Flowchart: Alternate Process 77">
              <a:extLst>
                <a:ext uri="{FF2B5EF4-FFF2-40B4-BE49-F238E27FC236}">
                  <a16:creationId xmlns:a16="http://schemas.microsoft.com/office/drawing/2014/main" id="{DCD57B08-E422-4096-B7C7-3506C1D098DB}"/>
                </a:ext>
              </a:extLst>
            </p:cNvPr>
            <p:cNvSpPr/>
            <p:nvPr/>
          </p:nvSpPr>
          <p:spPr>
            <a:xfrm>
              <a:off x="679522" y="3152927"/>
              <a:ext cx="510285" cy="300813"/>
            </a:xfrm>
            <a:prstGeom prst="flowChartAlternateProcess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00" dirty="0"/>
                <a:t>STA 2</a:t>
              </a:r>
            </a:p>
          </p:txBody>
        </p:sp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35B735DC-76E2-4BF9-BFF7-D1C05B94F307}"/>
                </a:ext>
              </a:extLst>
            </p:cNvPr>
            <p:cNvSpPr/>
            <p:nvPr/>
          </p:nvSpPr>
          <p:spPr>
            <a:xfrm>
              <a:off x="2167018" y="2670834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D500E7F0-EA35-46B1-AF00-D5EC7CE8BC9C}"/>
                </a:ext>
              </a:extLst>
            </p:cNvPr>
            <p:cNvSpPr/>
            <p:nvPr/>
          </p:nvSpPr>
          <p:spPr>
            <a:xfrm>
              <a:off x="2363075" y="2670833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81" name="Rectangle 13">
              <a:extLst>
                <a:ext uri="{FF2B5EF4-FFF2-40B4-BE49-F238E27FC236}">
                  <a16:creationId xmlns:a16="http://schemas.microsoft.com/office/drawing/2014/main" id="{19B80C8E-9C16-48C2-BDB0-9A7BA8EA3A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59183" y="2313459"/>
              <a:ext cx="1445115" cy="503055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2700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1400" dirty="0"/>
            </a:p>
          </p:txBody>
        </p:sp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52B4AA40-6D36-4E4F-8C39-686E0ACF2B47}"/>
                </a:ext>
              </a:extLst>
            </p:cNvPr>
            <p:cNvSpPr/>
            <p:nvPr/>
          </p:nvSpPr>
          <p:spPr>
            <a:xfrm>
              <a:off x="2560353" y="2670833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BD8436C3-1383-48E9-A372-2C73A1BA58F8}"/>
                </a:ext>
              </a:extLst>
            </p:cNvPr>
            <p:cNvSpPr/>
            <p:nvPr/>
          </p:nvSpPr>
          <p:spPr>
            <a:xfrm>
              <a:off x="2757631" y="2670833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4EBB4D49-3010-407C-BE48-1B8350D39A36}"/>
                </a:ext>
              </a:extLst>
            </p:cNvPr>
            <p:cNvSpPr/>
            <p:nvPr/>
          </p:nvSpPr>
          <p:spPr>
            <a:xfrm>
              <a:off x="4807430" y="2674978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85" name="Rectangle 84">
              <a:extLst>
                <a:ext uri="{FF2B5EF4-FFF2-40B4-BE49-F238E27FC236}">
                  <a16:creationId xmlns:a16="http://schemas.microsoft.com/office/drawing/2014/main" id="{7CC8D3AA-9740-41A8-9252-5DF4D6B85A02}"/>
                </a:ext>
              </a:extLst>
            </p:cNvPr>
            <p:cNvSpPr/>
            <p:nvPr/>
          </p:nvSpPr>
          <p:spPr>
            <a:xfrm>
              <a:off x="5003487" y="2674977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4A28884D-7368-421E-9946-52695E0EE3DA}"/>
                </a:ext>
              </a:extLst>
            </p:cNvPr>
            <p:cNvSpPr/>
            <p:nvPr/>
          </p:nvSpPr>
          <p:spPr>
            <a:xfrm>
              <a:off x="5200765" y="2674977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BF617FCC-80BF-4BEB-A72F-27CA8A9D1301}"/>
                </a:ext>
              </a:extLst>
            </p:cNvPr>
            <p:cNvSpPr/>
            <p:nvPr/>
          </p:nvSpPr>
          <p:spPr>
            <a:xfrm>
              <a:off x="5398043" y="2674977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A618EB62-49F6-46D4-9D2E-D255BFB865A9}"/>
                </a:ext>
              </a:extLst>
            </p:cNvPr>
            <p:cNvSpPr/>
            <p:nvPr/>
          </p:nvSpPr>
          <p:spPr>
            <a:xfrm>
              <a:off x="2960343" y="2558131"/>
              <a:ext cx="698562" cy="257345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tx1"/>
              </a:solidFill>
              <a:prstDash val="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err="1">
                  <a:solidFill>
                    <a:schemeClr val="tx1"/>
                  </a:solidFill>
                </a:rPr>
                <a:t>Tx</a:t>
              </a:r>
              <a:r>
                <a:rPr lang="en-US" sz="900" dirty="0">
                  <a:solidFill>
                    <a:schemeClr val="tx1"/>
                  </a:solidFill>
                </a:rPr>
                <a:t> data</a:t>
              </a:r>
            </a:p>
          </p:txBody>
        </p:sp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D46A063F-F076-4335-8E9C-0FF746B798D6}"/>
                </a:ext>
              </a:extLst>
            </p:cNvPr>
            <p:cNvSpPr/>
            <p:nvPr/>
          </p:nvSpPr>
          <p:spPr>
            <a:xfrm>
              <a:off x="3842695" y="2559514"/>
              <a:ext cx="561603" cy="257345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  <a:prstDash val="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00" dirty="0">
                  <a:solidFill>
                    <a:schemeClr val="tx1"/>
                  </a:solidFill>
                </a:rPr>
                <a:t>Rx </a:t>
              </a:r>
              <a:r>
                <a:rPr lang="en-US" sz="600" dirty="0" err="1">
                  <a:solidFill>
                    <a:schemeClr val="tx1"/>
                  </a:solidFill>
                </a:rPr>
                <a:t>ack</a:t>
              </a:r>
              <a:endParaRPr lang="en-US" sz="600" dirty="0">
                <a:solidFill>
                  <a:schemeClr val="tx1"/>
                </a:solidFill>
              </a:endParaRPr>
            </a:p>
          </p:txBody>
        </p:sp>
        <p:sp>
          <p:nvSpPr>
            <p:cNvPr id="90" name="Rectangle 13">
              <a:extLst>
                <a:ext uri="{FF2B5EF4-FFF2-40B4-BE49-F238E27FC236}">
                  <a16:creationId xmlns:a16="http://schemas.microsoft.com/office/drawing/2014/main" id="{6A1ADF3D-AB4F-43ED-B8E7-4F74C4ADDF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54480" y="2959886"/>
              <a:ext cx="3246285" cy="46788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2700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1400" dirty="0"/>
            </a:p>
          </p:txBody>
        </p:sp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id="{6E6A2338-8571-44E7-AFED-883A65312E6B}"/>
                </a:ext>
              </a:extLst>
            </p:cNvPr>
            <p:cNvSpPr/>
            <p:nvPr/>
          </p:nvSpPr>
          <p:spPr>
            <a:xfrm>
              <a:off x="3264580" y="3171983"/>
              <a:ext cx="735069" cy="257345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tx1"/>
              </a:solidFill>
              <a:prstDash val="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Rx data</a:t>
              </a:r>
            </a:p>
          </p:txBody>
        </p:sp>
        <p:cxnSp>
          <p:nvCxnSpPr>
            <p:cNvPr id="92" name="Straight Connector 91">
              <a:extLst>
                <a:ext uri="{FF2B5EF4-FFF2-40B4-BE49-F238E27FC236}">
                  <a16:creationId xmlns:a16="http://schemas.microsoft.com/office/drawing/2014/main" id="{F249DB93-6AC9-406A-9944-8D77CBDDB03C}"/>
                </a:ext>
              </a:extLst>
            </p:cNvPr>
            <p:cNvCxnSpPr/>
            <p:nvPr/>
          </p:nvCxnSpPr>
          <p:spPr>
            <a:xfrm>
              <a:off x="3652067" y="2389644"/>
              <a:ext cx="6838" cy="1123430"/>
            </a:xfrm>
            <a:prstGeom prst="line">
              <a:avLst/>
            </a:prstGeom>
            <a:ln w="9525">
              <a:solidFill>
                <a:schemeClr val="tx2"/>
              </a:solidFill>
              <a:prstDash val="dashDot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TextBox 92">
              <a:extLst>
                <a:ext uri="{FF2B5EF4-FFF2-40B4-BE49-F238E27FC236}">
                  <a16:creationId xmlns:a16="http://schemas.microsoft.com/office/drawing/2014/main" id="{A30A23F2-A00F-446A-B84F-291E1C697319}"/>
                </a:ext>
              </a:extLst>
            </p:cNvPr>
            <p:cNvSpPr txBox="1"/>
            <p:nvPr/>
          </p:nvSpPr>
          <p:spPr>
            <a:xfrm>
              <a:off x="3012907" y="2325734"/>
              <a:ext cx="585052" cy="18785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050" dirty="0">
                  <a:solidFill>
                    <a:schemeClr val="tx2"/>
                  </a:solidFill>
                  <a:cs typeface="Neo Sans Intel"/>
                </a:rPr>
                <a:t>TXOP</a:t>
              </a:r>
            </a:p>
          </p:txBody>
        </p:sp>
        <p:sp>
          <p:nvSpPr>
            <p:cNvPr id="94" name="TextBox 93">
              <a:extLst>
                <a:ext uri="{FF2B5EF4-FFF2-40B4-BE49-F238E27FC236}">
                  <a16:creationId xmlns:a16="http://schemas.microsoft.com/office/drawing/2014/main" id="{419D0A35-969A-4CCB-93D5-B6DA286EB2BE}"/>
                </a:ext>
              </a:extLst>
            </p:cNvPr>
            <p:cNvSpPr txBox="1"/>
            <p:nvPr/>
          </p:nvSpPr>
          <p:spPr>
            <a:xfrm>
              <a:off x="2064703" y="2970339"/>
              <a:ext cx="585052" cy="18785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050" dirty="0">
                  <a:solidFill>
                    <a:schemeClr val="tx2"/>
                  </a:solidFill>
                  <a:cs typeface="Neo Sans Intel"/>
                </a:rPr>
                <a:t>TXOP</a:t>
              </a:r>
            </a:p>
          </p:txBody>
        </p:sp>
        <p:sp>
          <p:nvSpPr>
            <p:cNvPr id="95" name="Rectangle 94">
              <a:extLst>
                <a:ext uri="{FF2B5EF4-FFF2-40B4-BE49-F238E27FC236}">
                  <a16:creationId xmlns:a16="http://schemas.microsoft.com/office/drawing/2014/main" id="{D6F08410-F006-4B9C-87C5-4762FE0DC0CF}"/>
                </a:ext>
              </a:extLst>
            </p:cNvPr>
            <p:cNvSpPr/>
            <p:nvPr/>
          </p:nvSpPr>
          <p:spPr>
            <a:xfrm>
              <a:off x="5204476" y="3277210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D4F3D908-6E7E-4CAB-9FBB-A4C08AF5AB36}"/>
                </a:ext>
              </a:extLst>
            </p:cNvPr>
            <p:cNvSpPr/>
            <p:nvPr/>
          </p:nvSpPr>
          <p:spPr>
            <a:xfrm>
              <a:off x="5400533" y="3277209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0</a:t>
              </a: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FA4FCCE9-FAC6-41E9-87F5-9EB2F7A5ED46}"/>
                </a:ext>
              </a:extLst>
            </p:cNvPr>
            <p:cNvSpPr/>
            <p:nvPr/>
          </p:nvSpPr>
          <p:spPr>
            <a:xfrm>
              <a:off x="4898484" y="3178781"/>
              <a:ext cx="296063" cy="257345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  <a:prstDash val="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00" dirty="0">
                  <a:solidFill>
                    <a:schemeClr val="tx1"/>
                  </a:solidFill>
                </a:rPr>
                <a:t>Rx</a:t>
              </a:r>
            </a:p>
          </p:txBody>
        </p:sp>
        <p:sp>
          <p:nvSpPr>
            <p:cNvPr id="98" name="Rectangle 97">
              <a:extLst>
                <a:ext uri="{FF2B5EF4-FFF2-40B4-BE49-F238E27FC236}">
                  <a16:creationId xmlns:a16="http://schemas.microsoft.com/office/drawing/2014/main" id="{BAD4D2BA-89D0-4013-B3A9-BB9978BCBEFF}"/>
                </a:ext>
              </a:extLst>
            </p:cNvPr>
            <p:cNvSpPr/>
            <p:nvPr/>
          </p:nvSpPr>
          <p:spPr>
            <a:xfrm>
              <a:off x="4608205" y="2674977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99" name="Rectangle 13">
              <a:extLst>
                <a:ext uri="{FF2B5EF4-FFF2-40B4-BE49-F238E27FC236}">
                  <a16:creationId xmlns:a16="http://schemas.microsoft.com/office/drawing/2014/main" id="{2ADC4E91-8EE3-46B0-BCE4-E45A2D5844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03592" y="2313459"/>
              <a:ext cx="3244555" cy="50722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2700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1400" dirty="0"/>
            </a:p>
          </p:txBody>
        </p:sp>
        <p:sp>
          <p:nvSpPr>
            <p:cNvPr id="100" name="Rectangle 13">
              <a:extLst>
                <a:ext uri="{FF2B5EF4-FFF2-40B4-BE49-F238E27FC236}">
                  <a16:creationId xmlns:a16="http://schemas.microsoft.com/office/drawing/2014/main" id="{8F6461A8-A08D-4119-9772-276F490D07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98971" y="2970810"/>
              <a:ext cx="3276865" cy="456900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12700">
              <a:solidFill>
                <a:schemeClr val="tx1"/>
              </a:solidFill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 sz="1400" dirty="0"/>
            </a:p>
          </p:txBody>
        </p:sp>
        <p:sp>
          <p:nvSpPr>
            <p:cNvPr id="101" name="Rectangle 100">
              <a:extLst>
                <a:ext uri="{FF2B5EF4-FFF2-40B4-BE49-F238E27FC236}">
                  <a16:creationId xmlns:a16="http://schemas.microsoft.com/office/drawing/2014/main" id="{C00D725F-8A22-4EB2-BE53-38F41334152B}"/>
                </a:ext>
              </a:extLst>
            </p:cNvPr>
            <p:cNvSpPr/>
            <p:nvPr/>
          </p:nvSpPr>
          <p:spPr>
            <a:xfrm>
              <a:off x="4408095" y="2676703"/>
              <a:ext cx="198438" cy="146704"/>
            </a:xfrm>
            <a:prstGeom prst="rect">
              <a:avLst/>
            </a:prstGeom>
            <a:noFill/>
            <a:ln w="317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102" name="Rectangle 101">
              <a:extLst>
                <a:ext uri="{FF2B5EF4-FFF2-40B4-BE49-F238E27FC236}">
                  <a16:creationId xmlns:a16="http://schemas.microsoft.com/office/drawing/2014/main" id="{9A8D000D-3AEF-40B4-843A-17421E704C68}"/>
                </a:ext>
              </a:extLst>
            </p:cNvPr>
            <p:cNvSpPr/>
            <p:nvPr/>
          </p:nvSpPr>
          <p:spPr>
            <a:xfrm>
              <a:off x="5598971" y="3172431"/>
              <a:ext cx="698562" cy="257345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tx1"/>
              </a:solidFill>
              <a:prstDash val="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err="1">
                  <a:solidFill>
                    <a:schemeClr val="tx1"/>
                  </a:solidFill>
                </a:rPr>
                <a:t>Tx</a:t>
              </a:r>
              <a:r>
                <a:rPr lang="en-US" sz="900" dirty="0">
                  <a:solidFill>
                    <a:schemeClr val="tx1"/>
                  </a:solidFill>
                </a:rPr>
                <a:t> data</a:t>
              </a:r>
            </a:p>
          </p:txBody>
        </p:sp>
        <p:sp>
          <p:nvSpPr>
            <p:cNvPr id="103" name="Rectangle 102">
              <a:extLst>
                <a:ext uri="{FF2B5EF4-FFF2-40B4-BE49-F238E27FC236}">
                  <a16:creationId xmlns:a16="http://schemas.microsoft.com/office/drawing/2014/main" id="{58BCFBC8-A529-4AEA-91CA-4157BE3A89CC}"/>
                </a:ext>
              </a:extLst>
            </p:cNvPr>
            <p:cNvSpPr/>
            <p:nvPr/>
          </p:nvSpPr>
          <p:spPr>
            <a:xfrm>
              <a:off x="6369813" y="3173814"/>
              <a:ext cx="561603" cy="257345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  <a:prstDash val="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00" dirty="0">
                  <a:solidFill>
                    <a:schemeClr val="tx1"/>
                  </a:solidFill>
                </a:rPr>
                <a:t>Rx </a:t>
              </a:r>
              <a:r>
                <a:rPr lang="en-US" sz="600" dirty="0" err="1">
                  <a:solidFill>
                    <a:schemeClr val="tx1"/>
                  </a:solidFill>
                </a:rPr>
                <a:t>ack</a:t>
              </a:r>
              <a:endParaRPr lang="en-US" sz="600" dirty="0">
                <a:solidFill>
                  <a:schemeClr val="tx1"/>
                </a:solidFill>
              </a:endParaRPr>
            </a:p>
          </p:txBody>
        </p:sp>
        <p:sp>
          <p:nvSpPr>
            <p:cNvPr id="104" name="Rectangle 103">
              <a:extLst>
                <a:ext uri="{FF2B5EF4-FFF2-40B4-BE49-F238E27FC236}">
                  <a16:creationId xmlns:a16="http://schemas.microsoft.com/office/drawing/2014/main" id="{EF0F8584-7F53-45EE-92D3-55C5E7977268}"/>
                </a:ext>
              </a:extLst>
            </p:cNvPr>
            <p:cNvSpPr/>
            <p:nvPr/>
          </p:nvSpPr>
          <p:spPr>
            <a:xfrm>
              <a:off x="7095641" y="3177398"/>
              <a:ext cx="698562" cy="257345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tx1"/>
              </a:solidFill>
              <a:prstDash val="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err="1">
                  <a:solidFill>
                    <a:schemeClr val="tx1"/>
                  </a:solidFill>
                </a:rPr>
                <a:t>Tx</a:t>
              </a:r>
              <a:r>
                <a:rPr lang="en-US" sz="900" dirty="0">
                  <a:solidFill>
                    <a:schemeClr val="tx1"/>
                  </a:solidFill>
                </a:rPr>
                <a:t> data</a:t>
              </a:r>
            </a:p>
          </p:txBody>
        </p:sp>
        <p:sp>
          <p:nvSpPr>
            <p:cNvPr id="105" name="Rectangle 104">
              <a:extLst>
                <a:ext uri="{FF2B5EF4-FFF2-40B4-BE49-F238E27FC236}">
                  <a16:creationId xmlns:a16="http://schemas.microsoft.com/office/drawing/2014/main" id="{F9E5DA8B-9FFA-4FAB-B46B-00E0D89BCE12}"/>
                </a:ext>
              </a:extLst>
            </p:cNvPr>
            <p:cNvSpPr/>
            <p:nvPr/>
          </p:nvSpPr>
          <p:spPr>
            <a:xfrm>
              <a:off x="7859049" y="3178781"/>
              <a:ext cx="561603" cy="257345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  <a:prstDash val="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00" dirty="0">
                  <a:solidFill>
                    <a:schemeClr val="tx1"/>
                  </a:solidFill>
                </a:rPr>
                <a:t>Rx </a:t>
              </a:r>
              <a:r>
                <a:rPr lang="en-US" sz="600" dirty="0" err="1">
                  <a:solidFill>
                    <a:schemeClr val="tx1"/>
                  </a:solidFill>
                </a:rPr>
                <a:t>ack</a:t>
              </a:r>
              <a:endParaRPr lang="en-US" sz="600" dirty="0">
                <a:solidFill>
                  <a:schemeClr val="tx1"/>
                </a:solidFill>
              </a:endParaRPr>
            </a:p>
          </p:txBody>
        </p:sp>
        <p:sp>
          <p:nvSpPr>
            <p:cNvPr id="106" name="Rectangle 105">
              <a:extLst>
                <a:ext uri="{FF2B5EF4-FFF2-40B4-BE49-F238E27FC236}">
                  <a16:creationId xmlns:a16="http://schemas.microsoft.com/office/drawing/2014/main" id="{394B52E8-2B2A-4EA9-808C-ABFEE837230C}"/>
                </a:ext>
              </a:extLst>
            </p:cNvPr>
            <p:cNvSpPr/>
            <p:nvPr/>
          </p:nvSpPr>
          <p:spPr>
            <a:xfrm>
              <a:off x="5609280" y="2545050"/>
              <a:ext cx="698562" cy="257345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tx1"/>
              </a:solidFill>
              <a:prstDash val="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err="1">
                  <a:solidFill>
                    <a:schemeClr val="tx1"/>
                  </a:solidFill>
                </a:rPr>
                <a:t>Tx</a:t>
              </a:r>
              <a:r>
                <a:rPr lang="en-US" sz="900" dirty="0">
                  <a:solidFill>
                    <a:schemeClr val="tx1"/>
                  </a:solidFill>
                </a:rPr>
                <a:t> data</a:t>
              </a:r>
            </a:p>
          </p:txBody>
        </p:sp>
        <p:sp>
          <p:nvSpPr>
            <p:cNvPr id="107" name="Rectangle 106">
              <a:extLst>
                <a:ext uri="{FF2B5EF4-FFF2-40B4-BE49-F238E27FC236}">
                  <a16:creationId xmlns:a16="http://schemas.microsoft.com/office/drawing/2014/main" id="{36F3CB2B-7969-426F-B27E-EEA72A7D2572}"/>
                </a:ext>
              </a:extLst>
            </p:cNvPr>
            <p:cNvSpPr/>
            <p:nvPr/>
          </p:nvSpPr>
          <p:spPr>
            <a:xfrm>
              <a:off x="6380122" y="2546433"/>
              <a:ext cx="561603" cy="257345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  <a:prstDash val="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00" dirty="0">
                  <a:solidFill>
                    <a:schemeClr val="tx1"/>
                  </a:solidFill>
                </a:rPr>
                <a:t>Rx </a:t>
              </a:r>
              <a:r>
                <a:rPr lang="en-US" sz="600" dirty="0" err="1">
                  <a:solidFill>
                    <a:schemeClr val="tx1"/>
                  </a:solidFill>
                </a:rPr>
                <a:t>ack</a:t>
              </a:r>
              <a:endParaRPr lang="en-US" sz="600" dirty="0">
                <a:solidFill>
                  <a:schemeClr val="tx1"/>
                </a:solidFill>
              </a:endParaRPr>
            </a:p>
          </p:txBody>
        </p:sp>
        <p:sp>
          <p:nvSpPr>
            <p:cNvPr id="108" name="Rectangle 107">
              <a:extLst>
                <a:ext uri="{FF2B5EF4-FFF2-40B4-BE49-F238E27FC236}">
                  <a16:creationId xmlns:a16="http://schemas.microsoft.com/office/drawing/2014/main" id="{BCC4B3F2-BCA2-415E-88E5-C96C3F38A682}"/>
                </a:ext>
              </a:extLst>
            </p:cNvPr>
            <p:cNvSpPr/>
            <p:nvPr/>
          </p:nvSpPr>
          <p:spPr>
            <a:xfrm>
              <a:off x="7105950" y="2550017"/>
              <a:ext cx="698562" cy="257345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tx1"/>
              </a:solidFill>
              <a:prstDash val="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err="1">
                  <a:solidFill>
                    <a:schemeClr val="tx1"/>
                  </a:solidFill>
                </a:rPr>
                <a:t>Tx</a:t>
              </a:r>
              <a:r>
                <a:rPr lang="en-US" sz="900" dirty="0">
                  <a:solidFill>
                    <a:schemeClr val="tx1"/>
                  </a:solidFill>
                </a:rPr>
                <a:t> data</a:t>
              </a:r>
            </a:p>
          </p:txBody>
        </p:sp>
        <p:sp>
          <p:nvSpPr>
            <p:cNvPr id="109" name="Rectangle 108">
              <a:extLst>
                <a:ext uri="{FF2B5EF4-FFF2-40B4-BE49-F238E27FC236}">
                  <a16:creationId xmlns:a16="http://schemas.microsoft.com/office/drawing/2014/main" id="{2774DB7F-F731-49E5-856F-C588786DA6A4}"/>
                </a:ext>
              </a:extLst>
            </p:cNvPr>
            <p:cNvSpPr/>
            <p:nvPr/>
          </p:nvSpPr>
          <p:spPr>
            <a:xfrm>
              <a:off x="7869358" y="2551400"/>
              <a:ext cx="561603" cy="257345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  <a:prstDash val="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00" dirty="0">
                  <a:solidFill>
                    <a:schemeClr val="tx1"/>
                  </a:solidFill>
                </a:rPr>
                <a:t>Rx </a:t>
              </a:r>
              <a:r>
                <a:rPr lang="en-US" sz="600" dirty="0" err="1">
                  <a:solidFill>
                    <a:schemeClr val="tx1"/>
                  </a:solidFill>
                </a:rPr>
                <a:t>ack</a:t>
              </a:r>
              <a:endParaRPr lang="en-US" sz="600" dirty="0">
                <a:solidFill>
                  <a:schemeClr val="tx1"/>
                </a:solidFill>
              </a:endParaRPr>
            </a:p>
          </p:txBody>
        </p:sp>
        <p:sp>
          <p:nvSpPr>
            <p:cNvPr id="110" name="TextBox 109">
              <a:extLst>
                <a:ext uri="{FF2B5EF4-FFF2-40B4-BE49-F238E27FC236}">
                  <a16:creationId xmlns:a16="http://schemas.microsoft.com/office/drawing/2014/main" id="{69C6E9BE-52F3-471C-8F2B-A6B654A8FB29}"/>
                </a:ext>
              </a:extLst>
            </p:cNvPr>
            <p:cNvSpPr txBox="1"/>
            <p:nvPr/>
          </p:nvSpPr>
          <p:spPr>
            <a:xfrm>
              <a:off x="5684791" y="2332056"/>
              <a:ext cx="585052" cy="18785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050" dirty="0">
                  <a:solidFill>
                    <a:schemeClr val="tx2"/>
                  </a:solidFill>
                  <a:cs typeface="Neo Sans Intel"/>
                </a:rPr>
                <a:t>TXOP</a:t>
              </a:r>
            </a:p>
          </p:txBody>
        </p:sp>
        <p:sp>
          <p:nvSpPr>
            <p:cNvPr id="111" name="TextBox 110">
              <a:extLst>
                <a:ext uri="{FF2B5EF4-FFF2-40B4-BE49-F238E27FC236}">
                  <a16:creationId xmlns:a16="http://schemas.microsoft.com/office/drawing/2014/main" id="{816C7E8B-42DA-4CFD-A80B-1CDB378FE2CC}"/>
                </a:ext>
              </a:extLst>
            </p:cNvPr>
            <p:cNvSpPr txBox="1"/>
            <p:nvPr/>
          </p:nvSpPr>
          <p:spPr>
            <a:xfrm>
              <a:off x="5666739" y="2970811"/>
              <a:ext cx="585052" cy="18785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050" dirty="0">
                  <a:solidFill>
                    <a:schemeClr val="tx2"/>
                  </a:solidFill>
                  <a:cs typeface="Neo Sans Intel"/>
                </a:rPr>
                <a:t>TXOP</a:t>
              </a:r>
            </a:p>
          </p:txBody>
        </p:sp>
        <p:sp>
          <p:nvSpPr>
            <p:cNvPr id="112" name="Rectangle 111">
              <a:extLst>
                <a:ext uri="{FF2B5EF4-FFF2-40B4-BE49-F238E27FC236}">
                  <a16:creationId xmlns:a16="http://schemas.microsoft.com/office/drawing/2014/main" id="{DCCF5B79-EE5A-4CEF-BA18-DDCEFD2F2AC9}"/>
                </a:ext>
              </a:extLst>
            </p:cNvPr>
            <p:cNvSpPr/>
            <p:nvPr/>
          </p:nvSpPr>
          <p:spPr>
            <a:xfrm>
              <a:off x="1954557" y="3165457"/>
              <a:ext cx="751728" cy="257345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tx1"/>
              </a:solidFill>
              <a:prstDash val="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err="1">
                  <a:solidFill>
                    <a:schemeClr val="tx1"/>
                  </a:solidFill>
                </a:rPr>
                <a:t>Tx</a:t>
              </a:r>
              <a:r>
                <a:rPr lang="en-US" sz="900" dirty="0">
                  <a:solidFill>
                    <a:schemeClr val="tx1"/>
                  </a:solidFill>
                </a:rPr>
                <a:t> data</a:t>
              </a:r>
            </a:p>
          </p:txBody>
        </p:sp>
        <p:sp>
          <p:nvSpPr>
            <p:cNvPr id="113" name="Rectangle 112">
              <a:extLst>
                <a:ext uri="{FF2B5EF4-FFF2-40B4-BE49-F238E27FC236}">
                  <a16:creationId xmlns:a16="http://schemas.microsoft.com/office/drawing/2014/main" id="{2EA99D51-AFCD-4344-BCD5-9D56B1D71A13}"/>
                </a:ext>
              </a:extLst>
            </p:cNvPr>
            <p:cNvSpPr/>
            <p:nvPr/>
          </p:nvSpPr>
          <p:spPr>
            <a:xfrm>
              <a:off x="2768791" y="3171983"/>
              <a:ext cx="402869" cy="257345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  <a:prstDash val="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00" dirty="0">
                  <a:solidFill>
                    <a:schemeClr val="tx1"/>
                  </a:solidFill>
                </a:rPr>
                <a:t>Rx </a:t>
              </a:r>
              <a:r>
                <a:rPr lang="en-US" sz="600" dirty="0" err="1">
                  <a:solidFill>
                    <a:schemeClr val="tx1"/>
                  </a:solidFill>
                </a:rPr>
                <a:t>ack</a:t>
              </a:r>
              <a:endParaRPr lang="en-US" sz="600" dirty="0">
                <a:solidFill>
                  <a:schemeClr val="tx1"/>
                </a:solidFill>
              </a:endParaRPr>
            </a:p>
          </p:txBody>
        </p:sp>
        <p:sp>
          <p:nvSpPr>
            <p:cNvPr id="114" name="Rectangle 113">
              <a:extLst>
                <a:ext uri="{FF2B5EF4-FFF2-40B4-BE49-F238E27FC236}">
                  <a16:creationId xmlns:a16="http://schemas.microsoft.com/office/drawing/2014/main" id="{C5480AB9-FE9F-4A35-B75A-4178EFA35979}"/>
                </a:ext>
              </a:extLst>
            </p:cNvPr>
            <p:cNvSpPr/>
            <p:nvPr/>
          </p:nvSpPr>
          <p:spPr>
            <a:xfrm>
              <a:off x="4064496" y="3171983"/>
              <a:ext cx="357658" cy="257345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  <a:prstDash val="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00" dirty="0" err="1">
                  <a:solidFill>
                    <a:schemeClr val="tx1"/>
                  </a:solidFill>
                </a:rPr>
                <a:t>Tx</a:t>
              </a:r>
              <a:r>
                <a:rPr lang="en-US" sz="600" dirty="0">
                  <a:solidFill>
                    <a:schemeClr val="tx1"/>
                  </a:solidFill>
                </a:rPr>
                <a:t> </a:t>
              </a:r>
              <a:r>
                <a:rPr lang="en-US" sz="600" dirty="0" err="1">
                  <a:solidFill>
                    <a:schemeClr val="tx1"/>
                  </a:solidFill>
                </a:rPr>
                <a:t>ack</a:t>
              </a:r>
              <a:endParaRPr lang="en-US" sz="600" dirty="0">
                <a:solidFill>
                  <a:schemeClr val="tx1"/>
                </a:solidFill>
              </a:endParaRPr>
            </a:p>
          </p:txBody>
        </p:sp>
        <p:cxnSp>
          <p:nvCxnSpPr>
            <p:cNvPr id="115" name="Straight Connector 114">
              <a:extLst>
                <a:ext uri="{FF2B5EF4-FFF2-40B4-BE49-F238E27FC236}">
                  <a16:creationId xmlns:a16="http://schemas.microsoft.com/office/drawing/2014/main" id="{B1A81BB9-FFB9-4F36-B6D3-86136D234196}"/>
                </a:ext>
              </a:extLst>
            </p:cNvPr>
            <p:cNvCxnSpPr/>
            <p:nvPr/>
          </p:nvCxnSpPr>
          <p:spPr>
            <a:xfrm flipH="1">
              <a:off x="4063329" y="2398170"/>
              <a:ext cx="4811" cy="1123431"/>
            </a:xfrm>
            <a:prstGeom prst="line">
              <a:avLst/>
            </a:prstGeom>
            <a:ln w="9525">
              <a:solidFill>
                <a:schemeClr val="tx2"/>
              </a:solidFill>
              <a:prstDash val="dashDot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>
              <a:extLst>
                <a:ext uri="{FF2B5EF4-FFF2-40B4-BE49-F238E27FC236}">
                  <a16:creationId xmlns:a16="http://schemas.microsoft.com/office/drawing/2014/main" id="{CA9E40E6-1294-44B3-B7A2-14032B3A63C8}"/>
                </a:ext>
              </a:extLst>
            </p:cNvPr>
            <p:cNvCxnSpPr/>
            <p:nvPr/>
          </p:nvCxnSpPr>
          <p:spPr>
            <a:xfrm>
              <a:off x="4411829" y="2389643"/>
              <a:ext cx="14985" cy="1123431"/>
            </a:xfrm>
            <a:prstGeom prst="line">
              <a:avLst/>
            </a:prstGeom>
            <a:ln w="9525">
              <a:solidFill>
                <a:schemeClr val="tx2"/>
              </a:solidFill>
              <a:prstDash val="dashDot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>
              <a:extLst>
                <a:ext uri="{FF2B5EF4-FFF2-40B4-BE49-F238E27FC236}">
                  <a16:creationId xmlns:a16="http://schemas.microsoft.com/office/drawing/2014/main" id="{4CA37528-ABB2-4A04-AE25-FEB64AA9E2A9}"/>
                </a:ext>
              </a:extLst>
            </p:cNvPr>
            <p:cNvCxnSpPr>
              <a:stCxn id="113" idx="0"/>
              <a:endCxn id="91" idx="2"/>
            </p:cNvCxnSpPr>
            <p:nvPr/>
          </p:nvCxnSpPr>
          <p:spPr>
            <a:xfrm>
              <a:off x="2970226" y="3171983"/>
              <a:ext cx="661889" cy="257345"/>
            </a:xfrm>
            <a:prstGeom prst="line">
              <a:avLst/>
            </a:prstGeom>
            <a:ln w="19050"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>
              <a:extLst>
                <a:ext uri="{FF2B5EF4-FFF2-40B4-BE49-F238E27FC236}">
                  <a16:creationId xmlns:a16="http://schemas.microsoft.com/office/drawing/2014/main" id="{117AD594-35A0-4B37-90E2-8228AF424EDC}"/>
                </a:ext>
              </a:extLst>
            </p:cNvPr>
            <p:cNvCxnSpPr/>
            <p:nvPr/>
          </p:nvCxnSpPr>
          <p:spPr>
            <a:xfrm flipV="1">
              <a:off x="2981194" y="3180759"/>
              <a:ext cx="695998" cy="250372"/>
            </a:xfrm>
            <a:prstGeom prst="line">
              <a:avLst/>
            </a:prstGeom>
            <a:ln w="19050"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>
              <a:extLst>
                <a:ext uri="{FF2B5EF4-FFF2-40B4-BE49-F238E27FC236}">
                  <a16:creationId xmlns:a16="http://schemas.microsoft.com/office/drawing/2014/main" id="{BE6B3B34-F628-47F3-BD6C-8C215B39976D}"/>
                </a:ext>
              </a:extLst>
            </p:cNvPr>
            <p:cNvCxnSpPr/>
            <p:nvPr/>
          </p:nvCxnSpPr>
          <p:spPr>
            <a:xfrm flipH="1">
              <a:off x="2956069" y="2376196"/>
              <a:ext cx="4872" cy="1136878"/>
            </a:xfrm>
            <a:prstGeom prst="line">
              <a:avLst/>
            </a:prstGeom>
            <a:ln w="9525">
              <a:solidFill>
                <a:schemeClr val="tx2"/>
              </a:solidFill>
              <a:prstDash val="dashDot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>
              <a:extLst>
                <a:ext uri="{FF2B5EF4-FFF2-40B4-BE49-F238E27FC236}">
                  <a16:creationId xmlns:a16="http://schemas.microsoft.com/office/drawing/2014/main" id="{312F1661-3B31-44FF-AE1B-1E130007D661}"/>
                </a:ext>
              </a:extLst>
            </p:cNvPr>
            <p:cNvCxnSpPr>
              <a:stCxn id="89" idx="0"/>
            </p:cNvCxnSpPr>
            <p:nvPr/>
          </p:nvCxnSpPr>
          <p:spPr>
            <a:xfrm>
              <a:off x="4123497" y="2559514"/>
              <a:ext cx="259969" cy="255962"/>
            </a:xfrm>
            <a:prstGeom prst="line">
              <a:avLst/>
            </a:prstGeom>
            <a:ln w="19050"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>
              <a:extLst>
                <a:ext uri="{FF2B5EF4-FFF2-40B4-BE49-F238E27FC236}">
                  <a16:creationId xmlns:a16="http://schemas.microsoft.com/office/drawing/2014/main" id="{05E51751-35A3-4FEA-88B9-901E33AF3EC4}"/>
                </a:ext>
              </a:extLst>
            </p:cNvPr>
            <p:cNvCxnSpPr>
              <a:stCxn id="89" idx="2"/>
            </p:cNvCxnSpPr>
            <p:nvPr/>
          </p:nvCxnSpPr>
          <p:spPr>
            <a:xfrm flipV="1">
              <a:off x="4123497" y="2551401"/>
              <a:ext cx="260756" cy="265458"/>
            </a:xfrm>
            <a:prstGeom prst="line">
              <a:avLst/>
            </a:prstGeom>
            <a:ln w="19050">
              <a:solidFill>
                <a:srgbClr val="FF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2" name="Rectangle 121">
              <a:extLst>
                <a:ext uri="{FF2B5EF4-FFF2-40B4-BE49-F238E27FC236}">
                  <a16:creationId xmlns:a16="http://schemas.microsoft.com/office/drawing/2014/main" id="{84786CAD-8D3A-447D-935D-8FCEC96BBEFD}"/>
                </a:ext>
              </a:extLst>
            </p:cNvPr>
            <p:cNvSpPr/>
            <p:nvPr/>
          </p:nvSpPr>
          <p:spPr>
            <a:xfrm>
              <a:off x="4544351" y="3171982"/>
              <a:ext cx="308107" cy="257345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tx1"/>
              </a:solidFill>
              <a:prstDash val="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00" dirty="0" err="1">
                  <a:solidFill>
                    <a:schemeClr val="tx1"/>
                  </a:solidFill>
                </a:rPr>
                <a:t>Tx</a:t>
              </a:r>
              <a:endParaRPr lang="en-US" sz="600" dirty="0">
                <a:solidFill>
                  <a:schemeClr val="tx1"/>
                </a:solidFill>
              </a:endParaRPr>
            </a:p>
          </p:txBody>
        </p:sp>
        <p:sp>
          <p:nvSpPr>
            <p:cNvPr id="123" name="TextBox 122">
              <a:extLst>
                <a:ext uri="{FF2B5EF4-FFF2-40B4-BE49-F238E27FC236}">
                  <a16:creationId xmlns:a16="http://schemas.microsoft.com/office/drawing/2014/main" id="{7E2B15F1-CEA4-43C8-97D7-4142D3DF40C2}"/>
                </a:ext>
              </a:extLst>
            </p:cNvPr>
            <p:cNvSpPr txBox="1"/>
            <p:nvPr/>
          </p:nvSpPr>
          <p:spPr>
            <a:xfrm>
              <a:off x="326636" y="2510400"/>
              <a:ext cx="350448" cy="850899"/>
            </a:xfrm>
            <a:prstGeom prst="rect">
              <a:avLst/>
            </a:prstGeom>
            <a:noFill/>
          </p:spPr>
          <p:txBody>
            <a:bodyPr vert="vert270" wrap="square" rtlCol="0" anchor="ctr">
              <a:spAutoFit/>
            </a:bodyPr>
            <a:lstStyle/>
            <a:p>
              <a:r>
                <a:rPr lang="en-US" sz="1000" dirty="0"/>
                <a:t>MLLE STA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466549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944" y="469900"/>
            <a:ext cx="7772856" cy="551322"/>
          </a:xfrm>
        </p:spPr>
        <p:txBody>
          <a:bodyPr/>
          <a:lstStyle/>
          <a:p>
            <a:r>
              <a:rPr lang="en-US" dirty="0">
                <a:latin typeface="+mj-lt"/>
              </a:rPr>
              <a:t>Recap [2]: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571630" y="4856560"/>
            <a:ext cx="76944" cy="184666"/>
          </a:xfrm>
        </p:spPr>
        <p:txBody>
          <a:bodyPr/>
          <a:lstStyle/>
          <a:p>
            <a:fld id="{EE2556C5-CE8C-6547-B838-EA80C61A4AF7}" type="slidenum">
              <a:rPr lang="en-US" sz="1200" smtClean="0">
                <a:latin typeface="+mj-lt"/>
              </a:rPr>
              <a:pPr/>
              <a:t>4</a:t>
            </a:fld>
            <a:endParaRPr lang="en-US" sz="1200" dirty="0">
              <a:latin typeface="+mj-lt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94944" y="981644"/>
            <a:ext cx="7772856" cy="3492820"/>
          </a:xfrm>
        </p:spPr>
        <p:txBody>
          <a:bodyPr>
            <a:normAutofit fontScale="85000" lnSpcReduction="20000"/>
          </a:bodyPr>
          <a:lstStyle/>
          <a:p>
            <a:r>
              <a:rPr lang="en-US" sz="1400" dirty="0">
                <a:latin typeface="+mn-lt"/>
              </a:rPr>
              <a:t>For both modes of operation we discussed a number of proprietary rules to mitigate cross link interference, e.g. </a:t>
            </a:r>
          </a:p>
          <a:p>
            <a:pPr lvl="1">
              <a:spcBef>
                <a:spcPts val="0"/>
              </a:spcBef>
            </a:pPr>
            <a:endParaRPr lang="en-US" sz="1100" dirty="0">
              <a:latin typeface="+mn-lt"/>
            </a:endParaRPr>
          </a:p>
          <a:p>
            <a:pPr lvl="1">
              <a:spcBef>
                <a:spcPts val="0"/>
              </a:spcBef>
            </a:pPr>
            <a:r>
              <a:rPr lang="en-US" sz="1100" dirty="0">
                <a:latin typeface="+mn-lt"/>
              </a:rPr>
              <a:t>do not initiate TX operation if other link/radio is in RX state unless STA is not an intended receiver of that transmission</a:t>
            </a:r>
          </a:p>
          <a:p>
            <a:pPr lvl="1">
              <a:spcBef>
                <a:spcPts val="0"/>
              </a:spcBef>
            </a:pPr>
            <a:r>
              <a:rPr lang="en-US" sz="1100" dirty="0">
                <a:latin typeface="+mn-lt"/>
              </a:rPr>
              <a:t>do not initiate TXOP if a response is expected on link 2</a:t>
            </a:r>
          </a:p>
          <a:p>
            <a:pPr lvl="1">
              <a:spcBef>
                <a:spcPts val="0"/>
              </a:spcBef>
            </a:pPr>
            <a:r>
              <a:rPr lang="en-US" sz="1100" dirty="0">
                <a:latin typeface="+mn-lt"/>
              </a:rPr>
              <a:t>do not initiate TXOP if STA on link 2 is going to send a response frame on link 2</a:t>
            </a:r>
          </a:p>
          <a:p>
            <a:pPr lvl="1">
              <a:spcBef>
                <a:spcPts val="0"/>
              </a:spcBef>
            </a:pPr>
            <a:r>
              <a:rPr lang="en-US" sz="1100" dirty="0">
                <a:latin typeface="+mn-lt"/>
              </a:rPr>
              <a:t>if the other link/radio is in TX state, limit own TX duration to match end of the other transmission</a:t>
            </a:r>
          </a:p>
          <a:p>
            <a:pPr lvl="1">
              <a:spcBef>
                <a:spcPts val="0"/>
              </a:spcBef>
            </a:pPr>
            <a:r>
              <a:rPr lang="en-US" sz="1100" dirty="0">
                <a:latin typeface="+mn-lt"/>
              </a:rPr>
              <a:t>If status of link 2 does not allow MLLE STA to initiate TXOP, restart </a:t>
            </a:r>
            <a:r>
              <a:rPr lang="en-US" sz="1100" dirty="0" err="1">
                <a:latin typeface="+mn-lt"/>
              </a:rPr>
              <a:t>backoff</a:t>
            </a:r>
            <a:r>
              <a:rPr lang="en-US" sz="1100" dirty="0">
                <a:latin typeface="+mn-lt"/>
              </a:rPr>
              <a:t> counter on link 1</a:t>
            </a:r>
          </a:p>
          <a:p>
            <a:endParaRPr lang="en-US" sz="1400" dirty="0">
              <a:latin typeface="+mn-lt"/>
            </a:endParaRPr>
          </a:p>
          <a:p>
            <a:r>
              <a:rPr lang="en-US" sz="1400" dirty="0">
                <a:latin typeface="+mn-lt"/>
              </a:rPr>
              <a:t>We showed that for STAs that have Tx/Rx constraints, in both isolated and non isolated RMPC mode of operations preform much better than fully synchronized access</a:t>
            </a:r>
          </a:p>
          <a:p>
            <a:pPr lvl="1"/>
            <a:r>
              <a:rPr lang="en-US" sz="1100" dirty="0">
                <a:latin typeface="+mn-lt"/>
              </a:rPr>
              <a:t>MPC mode of operation: 		DL case: 2.07x;</a:t>
            </a:r>
          </a:p>
          <a:p>
            <a:pPr lvl="1"/>
            <a:r>
              <a:rPr lang="en-US" sz="1100" dirty="0">
                <a:latin typeface="+mn-lt"/>
              </a:rPr>
              <a:t>isolated RMPC mode of operation: 	DL case: 1.91x;</a:t>
            </a:r>
          </a:p>
          <a:p>
            <a:pPr lvl="1"/>
            <a:r>
              <a:rPr lang="en-US" sz="1100" dirty="0">
                <a:latin typeface="+mn-lt"/>
              </a:rPr>
              <a:t>non-isolated RMPC:		DL case: 1.6x* ; 	</a:t>
            </a:r>
          </a:p>
          <a:p>
            <a:pPr lvl="1"/>
            <a:r>
              <a:rPr lang="en-US" sz="1100" dirty="0">
                <a:latin typeface="+mn-lt"/>
              </a:rPr>
              <a:t>SPC mode of operation:		DL case: 1.27x;</a:t>
            </a:r>
          </a:p>
          <a:p>
            <a:endParaRPr lang="en-US" sz="1400" dirty="0">
              <a:latin typeface="+mn-lt"/>
            </a:endParaRPr>
          </a:p>
          <a:p>
            <a:r>
              <a:rPr lang="en-US" sz="1400" dirty="0">
                <a:latin typeface="+mn-lt"/>
              </a:rPr>
              <a:t>Even with Tx/Rx constraints, RMPC still can provide benefits in terms of reduced latency for UL traffic</a:t>
            </a:r>
          </a:p>
          <a:p>
            <a:pPr lvl="1"/>
            <a:r>
              <a:rPr lang="en-US" sz="1100" dirty="0">
                <a:latin typeface="+mn-lt"/>
              </a:rPr>
              <a:t>Both for RTA-like traffic and heavy </a:t>
            </a:r>
            <a:r>
              <a:rPr lang="en-US" sz="1100" dirty="0" err="1">
                <a:latin typeface="+mn-lt"/>
              </a:rPr>
              <a:t>bursty</a:t>
            </a:r>
            <a:r>
              <a:rPr lang="en-US" sz="1100" dirty="0">
                <a:latin typeface="+mn-lt"/>
              </a:rPr>
              <a:t> traffic </a:t>
            </a:r>
          </a:p>
          <a:p>
            <a:pPr lvl="1"/>
            <a:r>
              <a:rPr lang="en-US" sz="1100" dirty="0">
                <a:latin typeface="+mn-lt"/>
              </a:rPr>
              <a:t>30% and more improvement observed for congested networks</a:t>
            </a:r>
          </a:p>
          <a:p>
            <a:pPr lvl="1"/>
            <a:r>
              <a:rPr lang="en-US" sz="1100" dirty="0">
                <a:latin typeface="+mn-lt"/>
              </a:rPr>
              <a:t>MLLE performance is better the sooner it can resolve RX activity on a busy link</a:t>
            </a:r>
          </a:p>
          <a:p>
            <a:pPr lvl="1"/>
            <a:endParaRPr lang="en-US" sz="1400" dirty="0">
              <a:latin typeface="+mn-lt"/>
            </a:endParaRPr>
          </a:p>
          <a:p>
            <a:r>
              <a:rPr lang="en-US" sz="1400" dirty="0">
                <a:latin typeface="+mn-lt"/>
              </a:rPr>
              <a:t>Based on [1] and [2] we conclude that preferable in terms of Channel Access mode of operation (or TXOP initiation) is asynchronous mode of operation a.k.a. Multiple Primary Channels mode (MPC)</a:t>
            </a:r>
          </a:p>
        </p:txBody>
      </p:sp>
    </p:spTree>
    <p:extLst>
      <p:ext uri="{BB962C8B-B14F-4D97-AF65-F5344CB8AC3E}">
        <p14:creationId xmlns:p14="http://schemas.microsoft.com/office/powerpoint/2010/main" val="38816281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944" y="469900"/>
            <a:ext cx="7772856" cy="551322"/>
          </a:xfrm>
        </p:spPr>
        <p:txBody>
          <a:bodyPr/>
          <a:lstStyle/>
          <a:p>
            <a:r>
              <a:rPr lang="en-US" dirty="0">
                <a:latin typeface="+mj-lt"/>
              </a:rPr>
              <a:t>Recap summary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4571630" y="4856560"/>
            <a:ext cx="76944" cy="184666"/>
          </a:xfrm>
        </p:spPr>
        <p:txBody>
          <a:bodyPr/>
          <a:lstStyle/>
          <a:p>
            <a:fld id="{EE2556C5-CE8C-6547-B838-EA80C61A4AF7}" type="slidenum">
              <a:rPr lang="en-US" sz="1200" smtClean="0">
                <a:latin typeface="+mj-lt"/>
              </a:rPr>
              <a:pPr/>
              <a:t>5</a:t>
            </a:fld>
            <a:endParaRPr lang="en-US" sz="1200" dirty="0">
              <a:latin typeface="+mj-lt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55612" y="1247622"/>
            <a:ext cx="8012187" cy="3382537"/>
          </a:xfrm>
        </p:spPr>
        <p:txBody>
          <a:bodyPr>
            <a:normAutofit/>
          </a:bodyPr>
          <a:lstStyle/>
          <a:p>
            <a:r>
              <a:rPr lang="en-US" sz="1400" dirty="0">
                <a:latin typeface="+mn-lt"/>
              </a:rPr>
              <a:t>So, from simulations we know that </a:t>
            </a:r>
          </a:p>
          <a:p>
            <a:pPr lvl="1"/>
            <a:r>
              <a:rPr lang="en-US" sz="1100" dirty="0">
                <a:latin typeface="+mn-lt"/>
              </a:rPr>
              <a:t>Asynchronous mode offers the best performance when there is no leakage between links at non-AP MLD side</a:t>
            </a:r>
          </a:p>
          <a:p>
            <a:pPr lvl="1"/>
            <a:r>
              <a:rPr lang="en-US" sz="1100" dirty="0">
                <a:latin typeface="+mn-lt"/>
              </a:rPr>
              <a:t>Asynchronous mode with proprietary alignment solutions offers very good performance when the leakage is low (</a:t>
            </a:r>
            <a:r>
              <a:rPr lang="en-US" sz="1100" dirty="0" err="1">
                <a:latin typeface="+mn-lt"/>
              </a:rPr>
              <a:t>backoff</a:t>
            </a:r>
            <a:r>
              <a:rPr lang="en-US" sz="1100" dirty="0">
                <a:latin typeface="+mn-lt"/>
              </a:rPr>
              <a:t> is still possible), and reasonably well when the leakage is high.</a:t>
            </a:r>
          </a:p>
          <a:p>
            <a:pPr lvl="1"/>
            <a:r>
              <a:rPr lang="en-US" sz="1100" dirty="0">
                <a:latin typeface="+mn-lt"/>
              </a:rPr>
              <a:t>Fully synch mode shows same gains only where there are no OBSSs on one link, but in this situation a proprietary solution on </a:t>
            </a:r>
            <a:r>
              <a:rPr lang="en-US" sz="1100" dirty="0" err="1">
                <a:latin typeface="+mn-lt"/>
              </a:rPr>
              <a:t>asynch</a:t>
            </a:r>
            <a:r>
              <a:rPr lang="en-US" sz="1100" dirty="0">
                <a:latin typeface="+mn-lt"/>
              </a:rPr>
              <a:t> mode which does not break existing channel access rules will provide similar gains</a:t>
            </a:r>
          </a:p>
          <a:p>
            <a:r>
              <a:rPr lang="en-US" sz="1400" dirty="0">
                <a:latin typeface="+mn-lt"/>
              </a:rPr>
              <a:t>So we believe the only thing need is:</a:t>
            </a:r>
          </a:p>
          <a:p>
            <a:pPr lvl="1"/>
            <a:r>
              <a:rPr lang="en-US" sz="1100" dirty="0">
                <a:latin typeface="+mn-lt"/>
              </a:rPr>
              <a:t>asynchronous mode in the spec</a:t>
            </a:r>
          </a:p>
          <a:p>
            <a:pPr lvl="1"/>
            <a:r>
              <a:rPr lang="en-US" sz="1100" dirty="0">
                <a:latin typeface="+mn-lt"/>
              </a:rPr>
              <a:t>to have some ways to manage interference if it’s needed in some cases</a:t>
            </a:r>
          </a:p>
          <a:p>
            <a:pPr lvl="1"/>
            <a:endParaRPr lang="en-US" sz="1100" dirty="0">
              <a:latin typeface="+mn-lt"/>
            </a:endParaRPr>
          </a:p>
          <a:p>
            <a:r>
              <a:rPr lang="en-US" sz="1400" dirty="0">
                <a:latin typeface="+mn-lt"/>
              </a:rPr>
              <a:t>Question is:  do we need to define anything in the spec for helping PPDU alignments or can it be all done in a proprietary manner?</a:t>
            </a:r>
          </a:p>
          <a:p>
            <a:endParaRPr lang="en-US" sz="1400" dirty="0">
              <a:latin typeface="+mn-lt"/>
            </a:endParaRPr>
          </a:p>
          <a:p>
            <a:pPr lvl="1"/>
            <a:endParaRPr lang="en-US" sz="11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119589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754937-FACF-40BF-856F-D9866069CC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1085088"/>
            <a:ext cx="7898955" cy="3492866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1400" dirty="0"/>
              <a:t>First, as discussed in previous meetings, we assume AP MLD side does not suffer from leakages</a:t>
            </a:r>
          </a:p>
          <a:p>
            <a:pPr lvl="1">
              <a:spcBef>
                <a:spcPts val="600"/>
              </a:spcBef>
            </a:pPr>
            <a:r>
              <a:rPr lang="en-US" sz="1200" dirty="0"/>
              <a:t> We therefore only focus on scenarios where non-AP MLD side suffers from leakages</a:t>
            </a:r>
          </a:p>
          <a:p>
            <a:pPr>
              <a:spcBef>
                <a:spcPts val="600"/>
              </a:spcBef>
            </a:pPr>
            <a:r>
              <a:rPr lang="en-US" sz="1400" dirty="0"/>
              <a:t>Second, as AP does not have leakage issues, DL might be much easier to handle.</a:t>
            </a:r>
          </a:p>
          <a:p>
            <a:pPr lvl="1">
              <a:spcBef>
                <a:spcPts val="600"/>
              </a:spcBef>
            </a:pPr>
            <a:r>
              <a:rPr lang="en-US" sz="1200" dirty="0"/>
              <a:t>In reality, most of the traffic (80%-90%) is downlink</a:t>
            </a:r>
          </a:p>
          <a:p>
            <a:pPr lvl="1">
              <a:spcBef>
                <a:spcPts val="600"/>
              </a:spcBef>
            </a:pPr>
            <a:r>
              <a:rPr lang="en-US" sz="1200" dirty="0"/>
              <a:t>Most likely, a STAs willing to implement multi-link aggregation will be measured based on their DL throughput</a:t>
            </a:r>
          </a:p>
          <a:p>
            <a:pPr lvl="1">
              <a:spcBef>
                <a:spcPts val="600"/>
              </a:spcBef>
            </a:pPr>
            <a:r>
              <a:rPr lang="en-US" sz="1200" dirty="0"/>
              <a:t>UL traffic is much smaller, moreover device with constraints  will be self-synchronized on link for UL transmission</a:t>
            </a:r>
          </a:p>
          <a:p>
            <a:pPr lvl="1">
              <a:spcBef>
                <a:spcPts val="600"/>
              </a:spcBef>
            </a:pPr>
            <a:r>
              <a:rPr lang="en-US" sz="1200" dirty="0"/>
              <a:t>As we showed in [2] latency benefits are preserved even in presence of leakage on STA side</a:t>
            </a:r>
          </a:p>
          <a:p>
            <a:pPr>
              <a:spcBef>
                <a:spcPts val="600"/>
              </a:spcBef>
            </a:pPr>
            <a:r>
              <a:rPr lang="en-US" sz="1400" dirty="0"/>
              <a:t>With async channel access start of PPDU can totally be independent.</a:t>
            </a:r>
          </a:p>
          <a:p>
            <a:pPr lvl="1">
              <a:spcBef>
                <a:spcPts val="600"/>
              </a:spcBef>
            </a:pPr>
            <a:r>
              <a:rPr lang="en-US" sz="1200" dirty="0"/>
              <a:t>that’s what will provide much better performance than fully synch mode with start of PPDU alignment</a:t>
            </a:r>
          </a:p>
          <a:p>
            <a:pPr>
              <a:spcBef>
                <a:spcPts val="600"/>
              </a:spcBef>
            </a:pPr>
            <a:endParaRPr lang="en-US" sz="1500" dirty="0"/>
          </a:p>
          <a:p>
            <a:pPr>
              <a:spcBef>
                <a:spcPts val="600"/>
              </a:spcBef>
            </a:pPr>
            <a:r>
              <a:rPr lang="en-US" sz="1500" dirty="0"/>
              <a:t>What happen is we do nothing on handling TX/RX constraints in DL direction?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EA4407-89C4-452C-9511-605A7996FC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58430" y="4856560"/>
            <a:ext cx="503344" cy="215444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1D23F4-E035-4E51-A99B-4021903953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59486"/>
            <a:ext cx="7772400" cy="552450"/>
          </a:xfrm>
        </p:spPr>
        <p:txBody>
          <a:bodyPr/>
          <a:lstStyle/>
          <a:p>
            <a:r>
              <a:rPr lang="en-US" dirty="0"/>
              <a:t>Assumptions </a:t>
            </a:r>
          </a:p>
        </p:txBody>
      </p:sp>
    </p:spTree>
    <p:extLst>
      <p:ext uri="{BB962C8B-B14F-4D97-AF65-F5344CB8AC3E}">
        <p14:creationId xmlns:p14="http://schemas.microsoft.com/office/powerpoint/2010/main" val="12307715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7D8D4F-0FF8-4413-82D9-83CB43FD5C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14450"/>
            <a:ext cx="7772399" cy="29710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Do nothing at all</a:t>
            </a:r>
          </a:p>
          <a:p>
            <a:pPr lvl="1"/>
            <a:r>
              <a:rPr lang="en-US" dirty="0"/>
              <a:t>issue is only that the transmission of BA on one link will force misdetection of some MPDUs of an A-MPDU on the other link.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E18287-9840-461E-8772-0AC742ECD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58430" y="4856560"/>
            <a:ext cx="503344" cy="215444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8BBE00-2117-4509-A9C1-63E997EFC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 nothing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E267D54C-0BD5-4622-828E-35331082ED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8818" y="2638023"/>
            <a:ext cx="6163515" cy="1217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45889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E18287-9840-461E-8772-0AC742ECD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58430" y="4856560"/>
            <a:ext cx="503344" cy="215444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8BBE00-2117-4509-A9C1-63E997EFC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44500"/>
            <a:ext cx="7772400" cy="546100"/>
          </a:xfrm>
        </p:spPr>
        <p:txBody>
          <a:bodyPr/>
          <a:lstStyle/>
          <a:p>
            <a:r>
              <a:rPr lang="en-US" dirty="0"/>
              <a:t>Do nothing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E04A87C1-9609-4AC9-BF01-D3BCA80D3CF7}"/>
              </a:ext>
            </a:extLst>
          </p:cNvPr>
          <p:cNvSpPr txBox="1">
            <a:spLocks/>
          </p:cNvSpPr>
          <p:nvPr/>
        </p:nvSpPr>
        <p:spPr bwMode="auto">
          <a:xfrm>
            <a:off x="621556" y="1083236"/>
            <a:ext cx="3623417" cy="9080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9056" tIns="34529" rIns="69056" bIns="34529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defTabSz="685800"/>
            <a:r>
              <a:rPr lang="en-US" sz="1400" b="0" kern="0" dirty="0"/>
              <a:t>Simulations shows performance gain of ~1.5x – 1.8x vs single link</a:t>
            </a:r>
          </a:p>
          <a:p>
            <a:pPr lvl="1" defTabSz="685800"/>
            <a:r>
              <a:rPr lang="en-US" sz="1100" b="0" kern="0" dirty="0"/>
              <a:t>corner case: 1 MLD  AP with 1 MLD STA 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01F7602-9F03-4B50-AC4D-1099A0A20B74}"/>
              </a:ext>
            </a:extLst>
          </p:cNvPr>
          <p:cNvSpPr txBox="1">
            <a:spLocks/>
          </p:cNvSpPr>
          <p:nvPr/>
        </p:nvSpPr>
        <p:spPr bwMode="auto">
          <a:xfrm>
            <a:off x="4273550" y="1085129"/>
            <a:ext cx="4705350" cy="9080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9056" tIns="34529" rIns="69056" bIns="34529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defTabSz="685800"/>
            <a:r>
              <a:rPr lang="en-US" sz="1400" b="0" kern="0" dirty="0"/>
              <a:t>Depending on level of interference a STA may lost of the end of PPDU</a:t>
            </a:r>
          </a:p>
          <a:p>
            <a:pPr lvl="1" defTabSz="685800"/>
            <a:r>
              <a:rPr lang="en-US" sz="1000" kern="0" dirty="0"/>
              <a:t>~1.9x gain in case of no loss</a:t>
            </a:r>
          </a:p>
          <a:p>
            <a:pPr lvl="1" defTabSz="685800"/>
            <a:r>
              <a:rPr lang="en-US" sz="1000" b="0" kern="0" dirty="0"/>
              <a:t>~1.5</a:t>
            </a:r>
            <a:r>
              <a:rPr lang="en-US" sz="1000" kern="0" dirty="0"/>
              <a:t>x – 1.8x gain in case of lost the end of PPDU depending on number of associated devices</a:t>
            </a:r>
            <a:endParaRPr lang="en-US" sz="1000" b="0" kern="0" dirty="0"/>
          </a:p>
          <a:p>
            <a:pPr defTabSz="685800"/>
            <a:endParaRPr lang="en-US" sz="1100" b="0" kern="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1A86FF2-1D98-4D7F-881E-7258596AA9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7250" y="2085814"/>
            <a:ext cx="3651993" cy="273899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FC25C8E-4278-4CE9-945A-EFAC347AE1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556" y="2085814"/>
            <a:ext cx="3651994" cy="2738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17737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CCE555-B623-4654-8FC8-3F68E97A02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500" dirty="0"/>
              <a:t>Do you agree to keep existing channel access mechanism as the only mechanism to initiate TX operations on any link of MLD device?</a:t>
            </a:r>
          </a:p>
          <a:p>
            <a:pPr marL="0" indent="0">
              <a:buNone/>
            </a:pPr>
            <a:endParaRPr lang="en-US" sz="15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62DD91-8D97-4472-8B72-29BD31AF6B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4" y="249451"/>
            <a:ext cx="1136593" cy="207749"/>
          </a:xfrm>
        </p:spPr>
        <p:txBody>
          <a:bodyPr/>
          <a:lstStyle/>
          <a:p>
            <a:r>
              <a:rPr lang="en-US"/>
              <a:t>December 2019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DA9FAD-5895-499C-9F54-2FB7890518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58180" y="4856560"/>
            <a:ext cx="1785745" cy="169277"/>
          </a:xfrm>
        </p:spPr>
        <p:txBody>
          <a:bodyPr/>
          <a:lstStyle/>
          <a:p>
            <a:r>
              <a:rPr lang="en-GB"/>
              <a:t>Yan Xin, Huawei Technologies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2077DD-9F0C-43CF-B3B7-B2AA89FF8C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16880" y="4856560"/>
            <a:ext cx="586444" cy="215444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4EFDC1E-A3F5-4853-96DD-0CA356030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	</a:t>
            </a:r>
          </a:p>
        </p:txBody>
      </p:sp>
    </p:spTree>
    <p:extLst>
      <p:ext uri="{BB962C8B-B14F-4D97-AF65-F5344CB8AC3E}">
        <p14:creationId xmlns:p14="http://schemas.microsoft.com/office/powerpoint/2010/main" val="155499217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5FE8CCFE3FE554390E1ACF39AFF333B" ma:contentTypeVersion="3" ma:contentTypeDescription="Create a new document." ma:contentTypeScope="" ma:versionID="5e7dc557c41a3a005459d582944133c9">
  <xsd:schema xmlns:xsd="http://www.w3.org/2001/XMLSchema" xmlns:xs="http://www.w3.org/2001/XMLSchema" xmlns:p="http://schemas.microsoft.com/office/2006/metadata/properties" xmlns:ns2="3e05245e-0532-4e83-b7fc-5d37e8c447e4" xmlns:ns3="http://schemas.microsoft.com/sharepoint/v4" targetNamespace="http://schemas.microsoft.com/office/2006/metadata/properties" ma:root="true" ma:fieldsID="1d1df043d25333886a008f266de52216" ns2:_="" ns3:_="">
    <xsd:import namespace="3e05245e-0532-4e83-b7fc-5d37e8c447e4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WW"/>
                <xsd:element ref="ns3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05245e-0532-4e83-b7fc-5d37e8c447e4" elementFormDefault="qualified">
    <xsd:import namespace="http://schemas.microsoft.com/office/2006/documentManagement/types"/>
    <xsd:import namespace="http://schemas.microsoft.com/office/infopath/2007/PartnerControls"/>
    <xsd:element name="WW" ma:index="8" ma:displayName="WW" ma:format="Dropdown" ma:internalName="WW">
      <xsd:simpleType>
        <xsd:restriction base="dms:Choice">
          <xsd:enumeration value="ww2016_04"/>
          <xsd:enumeration value="ww2016_05"/>
          <xsd:enumeration value="ww2016_06"/>
          <xsd:enumeration value="ww2016_07"/>
          <xsd:enumeration value="ww2016_08"/>
          <xsd:enumeration value="ww2016_09"/>
          <xsd:enumeration value="ww2016_10"/>
          <xsd:enumeration value="ww2016_11"/>
          <xsd:enumeration value="ww2016_12"/>
          <xsd:enumeration value="ww2016_13"/>
          <xsd:enumeration value="ww2016_14"/>
          <xsd:enumeration value="ww2016_15"/>
          <xsd:enumeration value="ww2016_16"/>
          <xsd:enumeration value="ww2016_17"/>
          <xsd:enumeration value="ww2016_18"/>
          <xsd:enumeration value="ww2016_19"/>
          <xsd:enumeration value="ww2016_20"/>
          <xsd:enumeration value="ww2016_21"/>
          <xsd:enumeration value="ww2016_22"/>
          <xsd:enumeration value="ww2016_23"/>
          <xsd:enumeration value="ww2016_24"/>
          <xsd:enumeration value="ww2016_25"/>
          <xsd:enumeration value="ww2016_26"/>
          <xsd:enumeration value="ww2016_27"/>
          <xsd:enumeration value="ww2016_28"/>
          <xsd:enumeration value="ww2016_29"/>
          <xsd:enumeration value="ww2016_30"/>
          <xsd:enumeration value="ww2016_31"/>
          <xsd:enumeration value="ww2016_32"/>
          <xsd:enumeration value="ww2016_33"/>
          <xsd:enumeration value="ww2016_34"/>
          <xsd:enumeration value="ww2016_35"/>
          <xsd:enumeration value="ww2016_36"/>
          <xsd:enumeration value="ww2016_37"/>
          <xsd:enumeration value="ww2016_38"/>
          <xsd:enumeration value="ww2016_39"/>
          <xsd:enumeration value="ww2016_40"/>
          <xsd:enumeration value="ww2016_41"/>
          <xsd:enumeration value="ww2016_42"/>
          <xsd:enumeration value="ww2016_43"/>
          <xsd:enumeration value="ww2016_44"/>
          <xsd:enumeration value="ww2016_45"/>
          <xsd:enumeration value="ww2016_46"/>
          <xsd:enumeration value="ww2016_47"/>
          <xsd:enumeration value="ww2016_48"/>
          <xsd:enumeration value="ww2016_49"/>
          <xsd:enumeration value="ww2016_50"/>
          <xsd:enumeration value="ww2016_51"/>
          <xsd:enumeration value="ww2016_52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9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conOverlay xmlns="http://schemas.microsoft.com/sharepoint/v4" xsi:nil="true"/>
    <WW xmlns="3e05245e-0532-4e83-b7fc-5d37e8c447e4">ww2015_23</WW>
  </documentManagement>
</p:properties>
</file>

<file path=customXml/itemProps1.xml><?xml version="1.0" encoding="utf-8"?>
<ds:datastoreItem xmlns:ds="http://schemas.openxmlformats.org/officeDocument/2006/customXml" ds:itemID="{597D11D2-1D5E-404D-8705-355B3AC4222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e05245e-0532-4e83-b7fc-5d37e8c447e4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E903781-2D59-41BB-A0D1-2C864C3447A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22479DE-E745-40A4-B85A-2F7933CD79A3}">
  <ds:schemaRefs>
    <ds:schemaRef ds:uri="http://purl.org/dc/elements/1.1/"/>
    <ds:schemaRef ds:uri="http://purl.org/dc/terms/"/>
    <ds:schemaRef ds:uri="http://schemas.microsoft.com/sharepoint/v4"/>
    <ds:schemaRef ds:uri="http://schemas.microsoft.com/office/2006/metadata/properties"/>
    <ds:schemaRef ds:uri="http://purl.org/dc/dcmitype/"/>
    <ds:schemaRef ds:uri="http://schemas.microsoft.com/office/2006/documentManagement/types"/>
    <ds:schemaRef ds:uri="http://schemas.microsoft.com/office/infopath/2007/PartnerControls"/>
    <ds:schemaRef ds:uri="3e05245e-0532-4e83-b7fc-5d37e8c447e4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11-19-xxxx-00-00eht-multi-link-operation_follow_up_r1</Template>
  <TotalTime>74647</TotalTime>
  <Words>1122</Words>
  <Application>Microsoft Office PowerPoint</Application>
  <PresentationFormat>On-screen Show (16:9)</PresentationFormat>
  <Paragraphs>183</Paragraphs>
  <Slides>15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Intel Clear</vt:lpstr>
      <vt:lpstr>Intel Clear Light</vt:lpstr>
      <vt:lpstr>Times New Roman</vt:lpstr>
      <vt:lpstr>802-11-Submission</vt:lpstr>
      <vt:lpstr>Follow up on aspects of Multi-link mode of operations</vt:lpstr>
      <vt:lpstr>Recap [1]:</vt:lpstr>
      <vt:lpstr>Recap [2]:</vt:lpstr>
      <vt:lpstr>Recap [2]:</vt:lpstr>
      <vt:lpstr>Recap summary</vt:lpstr>
      <vt:lpstr>Assumptions </vt:lpstr>
      <vt:lpstr>Do nothing</vt:lpstr>
      <vt:lpstr>Do nothing</vt:lpstr>
      <vt:lpstr>Straw poll </vt:lpstr>
      <vt:lpstr>Referencies</vt:lpstr>
      <vt:lpstr>Backup</vt:lpstr>
      <vt:lpstr>Single link vs Multi-link. DL case </vt:lpstr>
      <vt:lpstr>Restricted vs Unrestricted. DL case </vt:lpstr>
      <vt:lpstr> Light CBR UL traffic (Config 1b) </vt:lpstr>
      <vt:lpstr>Heavy UL CBR traffic (Config 2)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Performance aspects of multi-link operations</dc:title>
  <dc:subject>qwqwqwqw</dc:subject>
  <dc:creator>Dmitry.Akhmetov@intel.com</dc:creator>
  <cp:keywords>CTPClassification=CTP_IC:VisualMarkings=, CTPClassification=CTP_IC, CTPClassification=CTP_NT</cp:keywords>
  <cp:lastModifiedBy>Akhmetov, Dmitry</cp:lastModifiedBy>
  <cp:revision>1262</cp:revision>
  <dcterms:created xsi:type="dcterms:W3CDTF">2015-04-26T08:45:29Z</dcterms:created>
  <dcterms:modified xsi:type="dcterms:W3CDTF">2020-01-14T22:27:21Z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0x01010045FE8CCFE3FE554390E1ACF39AFF333B</vt:lpwstr>
  </property>
  <property fmtid="{D5CDD505-2E9C-101B-9397-08002B2CF9AE}" pid="3" name="TitusGUID">
    <vt:lpwstr>0424cb50-beed-4f49-932d-83f249aed87d</vt:lpwstr>
  </property>
  <property fmtid="{D5CDD505-2E9C-101B-9397-08002B2CF9AE}" pid="4" name="CTP_BU">
    <vt:lpwstr>NA</vt:lpwstr>
  </property>
  <property fmtid="{D5CDD505-2E9C-101B-9397-08002B2CF9AE}" pid="5" name="CTP_TimeStamp">
    <vt:lpwstr>2020-01-14 22:27:21Z</vt:lpwstr>
  </property>
  <property fmtid="{D5CDD505-2E9C-101B-9397-08002B2CF9AE}" pid="6" name="CTPClassification">
    <vt:lpwstr>CTP_NT</vt:lpwstr>
  </property>
  <property fmtid="{D5CDD505-2E9C-101B-9397-08002B2CF9AE}" pid="7" name="CTP_IDSID">
    <vt:lpwstr>NA</vt:lpwstr>
  </property>
  <property fmtid="{D5CDD505-2E9C-101B-9397-08002B2CF9AE}" pid="8" name="CTP_WWID">
    <vt:lpwstr>NA</vt:lpwstr>
  </property>
</Properties>
</file>