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302" r:id="rId3"/>
    <p:sldId id="303" r:id="rId4"/>
    <p:sldId id="304" r:id="rId5"/>
    <p:sldId id="305" r:id="rId6"/>
    <p:sldId id="312" r:id="rId7"/>
    <p:sldId id="306" r:id="rId8"/>
    <p:sldId id="313" r:id="rId9"/>
    <p:sldId id="311" r:id="rId10"/>
    <p:sldId id="315" r:id="rId11"/>
    <p:sldId id="314" r:id="rId12"/>
    <p:sldId id="308" r:id="rId13"/>
    <p:sldId id="316" r:id="rId14"/>
    <p:sldId id="310"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9462" autoAdjust="0"/>
  </p:normalViewPr>
  <p:slideViewPr>
    <p:cSldViewPr>
      <p:cViewPr varScale="1">
        <p:scale>
          <a:sx n="70" d="100"/>
          <a:sy n="70" d="100"/>
        </p:scale>
        <p:origin x="1176" y="56"/>
      </p:cViewPr>
      <p:guideLst>
        <p:guide orient="horz" pos="2160"/>
        <p:guide pos="2880"/>
      </p:guideLst>
    </p:cSldViewPr>
  </p:slideViewPr>
  <p:outlineViewPr>
    <p:cViewPr>
      <p:scale>
        <a:sx n="33" d="100"/>
        <a:sy n="33" d="100"/>
      </p:scale>
      <p:origin x="0" y="37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92"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761910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419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2020</a:t>
            </a:r>
            <a:endParaRPr lang="en-US" dirty="0"/>
          </a:p>
        </p:txBody>
      </p:sp>
      <p:sp>
        <p:nvSpPr>
          <p:cNvPr id="5" name="Rectangle 5"/>
          <p:cNvSpPr>
            <a:spLocks noGrp="1" noChangeArrowheads="1"/>
          </p:cNvSpPr>
          <p:nvPr>
            <p:ph type="ftr" sz="quarter" idx="11"/>
          </p:nvPr>
        </p:nvSpPr>
        <p:spPr>
          <a:xfrm>
            <a:off x="6883214" y="6475413"/>
            <a:ext cx="1660711" cy="184666"/>
          </a:xfrm>
          <a:ln/>
        </p:spPr>
        <p:txBody>
          <a:bodyPr/>
          <a:lstStyle>
            <a:lvl1pPr>
              <a:defRPr/>
            </a:lvl1pPr>
          </a:lstStyle>
          <a:p>
            <a:pPr>
              <a:defRPr/>
            </a:pPr>
            <a:r>
              <a:rPr lang="en-US" altLang="ko-KR" dirty="0" smtClean="0"/>
              <a:t>Frank Hsu ,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2020</a:t>
            </a:r>
            <a:endParaRPr lang="en-US" dirty="0"/>
          </a:p>
        </p:txBody>
      </p:sp>
      <p:sp>
        <p:nvSpPr>
          <p:cNvPr id="5" name="Rectangle 5"/>
          <p:cNvSpPr>
            <a:spLocks noGrp="1" noChangeArrowheads="1"/>
          </p:cNvSpPr>
          <p:nvPr>
            <p:ph type="ftr" sz="quarter" idx="11"/>
          </p:nvPr>
        </p:nvSpPr>
        <p:spPr>
          <a:xfrm>
            <a:off x="6964968" y="6475413"/>
            <a:ext cx="1578957" cy="184666"/>
          </a:xfrm>
          <a:ln/>
        </p:spPr>
        <p:txBody>
          <a:bodyPr/>
          <a:lstStyle>
            <a:lvl1pPr>
              <a:defRPr/>
            </a:lvl1pPr>
          </a:lstStyle>
          <a:p>
            <a:pPr>
              <a:defRPr/>
            </a:pPr>
            <a:r>
              <a:rPr lang="en-US" altLang="ko-KR" dirty="0" smtClean="0"/>
              <a:t>Frank Hsu,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2020</a:t>
            </a:r>
            <a:endParaRPr lang="en-US" dirty="0"/>
          </a:p>
        </p:txBody>
      </p:sp>
      <p:sp>
        <p:nvSpPr>
          <p:cNvPr id="1029" name="Rectangle 5"/>
          <p:cNvSpPr>
            <a:spLocks noGrp="1" noChangeArrowheads="1"/>
          </p:cNvSpPr>
          <p:nvPr>
            <p:ph type="ftr" sz="quarter" idx="3"/>
          </p:nvPr>
        </p:nvSpPr>
        <p:spPr bwMode="auto">
          <a:xfrm>
            <a:off x="6926495" y="6475413"/>
            <a:ext cx="161743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cs typeface="+mn-cs"/>
              </a:rPr>
              <a:t>doc.: IEEE </a:t>
            </a:r>
            <a:r>
              <a:rPr lang="en-US" sz="1800" b="1" dirty="0" smtClean="0">
                <a:cs typeface="+mn-cs"/>
              </a:rPr>
              <a:t>802.11-20/0105r2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t>January 2020</a:t>
            </a:r>
            <a:endParaRPr lang="en-US" dirty="0"/>
          </a:p>
        </p:txBody>
      </p:sp>
      <p:sp>
        <p:nvSpPr>
          <p:cNvPr id="1028" name="Footer Placeholder 4"/>
          <p:cNvSpPr>
            <a:spLocks noGrp="1"/>
          </p:cNvSpPr>
          <p:nvPr>
            <p:ph type="ftr" sz="quarter" idx="11"/>
          </p:nvPr>
        </p:nvSpPr>
        <p:spPr>
          <a:xfrm>
            <a:off x="7239081" y="6475413"/>
            <a:ext cx="1304844" cy="184666"/>
          </a:xfrm>
        </p:spPr>
        <p:txBody>
          <a:bodyPr/>
          <a:lstStyle/>
          <a:p>
            <a:pPr>
              <a:defRPr/>
            </a:pPr>
            <a:r>
              <a:rPr lang="en-US" dirty="0" smtClean="0"/>
              <a:t>Frank Hsu, </a:t>
            </a:r>
            <a:r>
              <a:rPr lang="en-US" dirty="0" err="1" smtClean="0"/>
              <a:t>Mediatek</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zh-TW" sz="2800" dirty="0" smtClean="0"/>
              <a:t>Link Latency Statistics of Multi-band Operations in EHT</a:t>
            </a:r>
            <a:endParaRPr lang="en-US" sz="2800"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2020-01-08</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315" name="Object 291"/>
          <p:cNvGraphicFramePr>
            <a:graphicFrameLocks noChangeAspect="1"/>
          </p:cNvGraphicFramePr>
          <p:nvPr>
            <p:extLst>
              <p:ext uri="{D42A27DB-BD31-4B8C-83A1-F6EECF244321}">
                <p14:modId xmlns:p14="http://schemas.microsoft.com/office/powerpoint/2010/main" val="1547358757"/>
              </p:ext>
            </p:extLst>
          </p:nvPr>
        </p:nvGraphicFramePr>
        <p:xfrm>
          <a:off x="923925" y="2895600"/>
          <a:ext cx="7534275" cy="3382963"/>
        </p:xfrm>
        <a:graphic>
          <a:graphicData uri="http://schemas.openxmlformats.org/presentationml/2006/ole">
            <mc:AlternateContent xmlns:mc="http://schemas.openxmlformats.org/markup-compatibility/2006">
              <mc:Choice xmlns:v="urn:schemas-microsoft-com:vml" Requires="v">
                <p:oleObj spid="_x0000_s1668" name="Document" r:id="rId4" imgW="8494945" imgH="3875909" progId="Word.Document.8">
                  <p:embed/>
                </p:oleObj>
              </mc:Choice>
              <mc:Fallback>
                <p:oleObj name="Document" r:id="rId4" imgW="8494945" imgH="3875909" progId="Word.Document.8">
                  <p:embed/>
                  <p:pic>
                    <p:nvPicPr>
                      <p:cNvPr id="0" name="Picture 291"/>
                      <p:cNvPicPr>
                        <a:picLocks noChangeAspect="1" noChangeArrowheads="1"/>
                      </p:cNvPicPr>
                      <p:nvPr/>
                    </p:nvPicPr>
                    <p:blipFill>
                      <a:blip r:embed="rId5"/>
                      <a:srcRect/>
                      <a:stretch>
                        <a:fillRect/>
                      </a:stretch>
                    </p:blipFill>
                    <p:spPr bwMode="auto">
                      <a:xfrm>
                        <a:off x="923925" y="2895600"/>
                        <a:ext cx="7534275" cy="3382963"/>
                      </a:xfrm>
                      <a:prstGeom prst="rect">
                        <a:avLst/>
                      </a:prstGeom>
                      <a:noFill/>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Latency Statistics in EHT MLO</a:t>
            </a:r>
            <a:endParaRPr lang="en-US" dirty="0"/>
          </a:p>
        </p:txBody>
      </p:sp>
      <p:sp>
        <p:nvSpPr>
          <p:cNvPr id="8" name="內容版面配置區 7"/>
          <p:cNvSpPr>
            <a:spLocks noGrp="1"/>
          </p:cNvSpPr>
          <p:nvPr>
            <p:ph idx="1"/>
          </p:nvPr>
        </p:nvSpPr>
        <p:spPr/>
        <p:txBody>
          <a:bodyPr/>
          <a:lstStyle/>
          <a:p>
            <a:r>
              <a:rPr lang="en-US" dirty="0" smtClean="0"/>
              <a:t>In </a:t>
            </a:r>
            <a:r>
              <a:rPr lang="en-US" dirty="0"/>
              <a:t>the view of load balance, especially for latency critical applications, </a:t>
            </a:r>
            <a:r>
              <a:rPr lang="en-US" dirty="0" smtClean="0"/>
              <a:t>average and percentile statistics </a:t>
            </a:r>
            <a:r>
              <a:rPr lang="en-US" dirty="0"/>
              <a:t>of transmit delay </a:t>
            </a:r>
            <a:r>
              <a:rPr lang="en-US" dirty="0" smtClean="0"/>
              <a:t>on </a:t>
            </a:r>
            <a:r>
              <a:rPr lang="en-US" altLang="zh-TW" dirty="0" smtClean="0"/>
              <a:t>each link are necessary</a:t>
            </a:r>
            <a:endParaRPr lang="en-US" altLang="zh-TW" dirty="0"/>
          </a:p>
          <a:p>
            <a:r>
              <a:rPr lang="en-US" altLang="zh-TW" dirty="0" smtClean="0"/>
              <a:t>EHT</a:t>
            </a:r>
            <a:r>
              <a:rPr lang="zh-TW" altLang="en-US" dirty="0" smtClean="0"/>
              <a:t> </a:t>
            </a:r>
            <a:r>
              <a:rPr lang="en-US" altLang="zh-TW" dirty="0"/>
              <a:t>STAs</a:t>
            </a:r>
            <a:r>
              <a:rPr lang="zh-TW" altLang="en-US" dirty="0"/>
              <a:t> </a:t>
            </a:r>
            <a:r>
              <a:rPr lang="en-US" altLang="zh-TW" dirty="0"/>
              <a:t>running time critical </a:t>
            </a:r>
            <a:r>
              <a:rPr lang="en-US" altLang="zh-TW" dirty="0" smtClean="0"/>
              <a:t>applications may set transmit delay statistics as a higher priority reference for traffic distribution</a:t>
            </a:r>
          </a:p>
          <a:p>
            <a:r>
              <a:rPr lang="en-US" dirty="0" smtClean="0"/>
              <a:t>Transmit </a:t>
            </a:r>
            <a:r>
              <a:rPr lang="en-US" dirty="0"/>
              <a:t>delay can be separately generated depending on MSDU sizes, such as small, medium, and large </a:t>
            </a:r>
            <a:r>
              <a:rPr lang="en-US" dirty="0" smtClean="0"/>
              <a:t>MSDUs for specific traffic types</a:t>
            </a:r>
            <a:endParaRPr lang="en-US" dirty="0"/>
          </a:p>
          <a:p>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10</a:t>
            </a:fld>
            <a:endParaRPr lang="en-US"/>
          </a:p>
        </p:txBody>
      </p:sp>
    </p:spTree>
    <p:extLst>
      <p:ext uri="{BB962C8B-B14F-4D97-AF65-F5344CB8AC3E}">
        <p14:creationId xmlns:p14="http://schemas.microsoft.com/office/powerpoint/2010/main" val="6395258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Usage Examples</a:t>
            </a:r>
            <a:endParaRPr lang="en-US" dirty="0"/>
          </a:p>
        </p:txBody>
      </p:sp>
      <p:sp>
        <p:nvSpPr>
          <p:cNvPr id="8" name="內容版面配置區 7"/>
          <p:cNvSpPr>
            <a:spLocks noGrp="1"/>
          </p:cNvSpPr>
          <p:nvPr>
            <p:ph idx="1"/>
          </p:nvPr>
        </p:nvSpPr>
        <p:spPr>
          <a:xfrm>
            <a:off x="783717" y="1676400"/>
            <a:ext cx="7772400" cy="3415434"/>
          </a:xfrm>
        </p:spPr>
        <p:txBody>
          <a:bodyPr>
            <a:normAutofit lnSpcReduction="10000"/>
          </a:bodyPr>
          <a:lstStyle/>
          <a:p>
            <a:r>
              <a:rPr lang="en-US" dirty="0" smtClean="0"/>
              <a:t>Load balance: AP can </a:t>
            </a:r>
            <a:r>
              <a:rPr lang="en-US" dirty="0" smtClean="0"/>
              <a:t>negotiate with STA to </a:t>
            </a:r>
            <a:r>
              <a:rPr lang="en-US" dirty="0" smtClean="0"/>
              <a:t>steer STAs</a:t>
            </a:r>
            <a:r>
              <a:rPr lang="en-US" dirty="0" smtClean="0"/>
              <a:t>’ </a:t>
            </a:r>
            <a:r>
              <a:rPr lang="en-US" dirty="0"/>
              <a:t>delay sensitive traffic </a:t>
            </a:r>
            <a:r>
              <a:rPr lang="en-US" dirty="0" smtClean="0"/>
              <a:t>to a link with shorter latency </a:t>
            </a:r>
          </a:p>
          <a:p>
            <a:r>
              <a:rPr lang="en-US" dirty="0" smtClean="0"/>
              <a:t>TID </a:t>
            </a:r>
            <a:r>
              <a:rPr lang="en-US" dirty="0"/>
              <a:t>mapping assistance: For a TID mapping to multiple links, sending MSDUs to a link already suffering from long latency may further increase traffic </a:t>
            </a:r>
            <a:r>
              <a:rPr lang="en-US" dirty="0" smtClean="0"/>
              <a:t>congestion</a:t>
            </a:r>
          </a:p>
          <a:p>
            <a:r>
              <a:rPr lang="en-US" dirty="0" smtClean="0"/>
              <a:t>Single link devices may pick up a low latency link during association with an MLO AP </a:t>
            </a:r>
          </a:p>
          <a:p>
            <a:pPr marL="457200" lvl="1" indent="0">
              <a:buNone/>
            </a:pP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11</a:t>
            </a:fld>
            <a:endParaRPr lang="en-US"/>
          </a:p>
        </p:txBody>
      </p:sp>
      <p:pic>
        <p:nvPicPr>
          <p:cNvPr id="10" name="圖片 9"/>
          <p:cNvPicPr>
            <a:picLocks noChangeAspect="1"/>
          </p:cNvPicPr>
          <p:nvPr/>
        </p:nvPicPr>
        <p:blipFill>
          <a:blip r:embed="rId2"/>
          <a:stretch>
            <a:fillRect/>
          </a:stretch>
        </p:blipFill>
        <p:spPr>
          <a:xfrm>
            <a:off x="1617825" y="5005387"/>
            <a:ext cx="5454326" cy="1561307"/>
          </a:xfrm>
          <a:prstGeom prst="rect">
            <a:avLst/>
          </a:prstGeom>
        </p:spPr>
      </p:pic>
    </p:spTree>
    <p:extLst>
      <p:ext uri="{BB962C8B-B14F-4D97-AF65-F5344CB8AC3E}">
        <p14:creationId xmlns:p14="http://schemas.microsoft.com/office/powerpoint/2010/main" val="42660470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Latency Statistics Ideas for EHT MLO</a:t>
            </a:r>
            <a:endParaRPr lang="en-US" dirty="0"/>
          </a:p>
        </p:txBody>
      </p:sp>
      <p:sp>
        <p:nvSpPr>
          <p:cNvPr id="8" name="內容版面配置區 7"/>
          <p:cNvSpPr>
            <a:spLocks noGrp="1"/>
          </p:cNvSpPr>
          <p:nvPr>
            <p:ph idx="1"/>
          </p:nvPr>
        </p:nvSpPr>
        <p:spPr>
          <a:xfrm>
            <a:off x="696913" y="1545335"/>
            <a:ext cx="7772400" cy="4930077"/>
          </a:xfrm>
        </p:spPr>
        <p:txBody>
          <a:bodyPr>
            <a:normAutofit fontScale="92500"/>
          </a:bodyPr>
          <a:lstStyle/>
          <a:p>
            <a:r>
              <a:rPr lang="en-US" altLang="zh-TW" dirty="0" smtClean="0"/>
              <a:t>EHT MLO AP should provide latency statistics of each link, including</a:t>
            </a:r>
          </a:p>
          <a:p>
            <a:pPr lvl="1"/>
            <a:r>
              <a:rPr lang="en-US" altLang="zh-TW" dirty="0" smtClean="0"/>
              <a:t>Average </a:t>
            </a:r>
            <a:r>
              <a:rPr lang="en-US" altLang="zh-TW" dirty="0" smtClean="0"/>
              <a:t>and </a:t>
            </a:r>
            <a:r>
              <a:rPr lang="en-US" dirty="0" smtClean="0"/>
              <a:t>95th </a:t>
            </a:r>
            <a:r>
              <a:rPr lang="en-US" dirty="0" smtClean="0"/>
              <a:t>percentile transmit delay over all ACs</a:t>
            </a:r>
          </a:p>
          <a:p>
            <a:pPr lvl="1"/>
            <a:r>
              <a:rPr lang="en-US" altLang="zh-TW" dirty="0"/>
              <a:t>Average </a:t>
            </a:r>
            <a:r>
              <a:rPr lang="en-US" altLang="zh-TW" dirty="0" smtClean="0"/>
              <a:t>and </a:t>
            </a:r>
            <a:r>
              <a:rPr lang="en-US" dirty="0" smtClean="0"/>
              <a:t>95</a:t>
            </a:r>
            <a:r>
              <a:rPr lang="en-US" dirty="0" smtClean="0"/>
              <a:t>th</a:t>
            </a:r>
            <a:r>
              <a:rPr lang="en-US" dirty="0" smtClean="0"/>
              <a:t> </a:t>
            </a:r>
            <a:r>
              <a:rPr lang="en-US" dirty="0"/>
              <a:t>percentile transmit delay of </a:t>
            </a:r>
            <a:r>
              <a:rPr lang="en-US" altLang="zh-TW" dirty="0"/>
              <a:t>the highest priority </a:t>
            </a:r>
            <a:r>
              <a:rPr lang="en-US" dirty="0" smtClean="0"/>
              <a:t>AC</a:t>
            </a:r>
          </a:p>
          <a:p>
            <a:pPr lvl="1"/>
            <a:r>
              <a:rPr lang="en-US" dirty="0" smtClean="0"/>
              <a:t>Average MSDU loss rate</a:t>
            </a:r>
          </a:p>
          <a:p>
            <a:pPr lvl="1"/>
            <a:r>
              <a:rPr lang="en-US" dirty="0" smtClean="0"/>
              <a:t>In optional </a:t>
            </a:r>
            <a:r>
              <a:rPr lang="en-US" dirty="0" err="1" smtClean="0"/>
              <a:t>subelements</a:t>
            </a:r>
            <a:r>
              <a:rPr lang="en-US" dirty="0" smtClean="0"/>
              <a:t>,</a:t>
            </a:r>
          </a:p>
          <a:p>
            <a:pPr lvl="2"/>
            <a:r>
              <a:rPr lang="en-US" dirty="0" smtClean="0"/>
              <a:t>Detailed transmit delay statistics depending on MSDU sizes</a:t>
            </a:r>
          </a:p>
          <a:p>
            <a:pPr lvl="2"/>
            <a:r>
              <a:rPr lang="en-US" dirty="0" smtClean="0"/>
              <a:t>Detailed delay statistics of each AC</a:t>
            </a:r>
          </a:p>
          <a:p>
            <a:pPr lvl="2"/>
            <a:r>
              <a:rPr lang="en-US" dirty="0" smtClean="0"/>
              <a:t>TBD detailed information</a:t>
            </a:r>
          </a:p>
          <a:p>
            <a:r>
              <a:rPr lang="en-US" dirty="0" smtClean="0"/>
              <a:t>Enhancement in measurement report element to cover UL transmit delay of STA, such as adding percentile statistics</a:t>
            </a:r>
            <a:r>
              <a:rPr lang="en-US" altLang="zh-TW" dirty="0" smtClean="0"/>
              <a:t> </a:t>
            </a:r>
          </a:p>
          <a:p>
            <a:r>
              <a:rPr lang="en-US" dirty="0" smtClean="0"/>
              <a:t>Information can be carried in a new element or extension of current elements</a:t>
            </a:r>
          </a:p>
          <a:p>
            <a:pPr lvl="1"/>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dirty="0" smtClean="0"/>
              <a:t>Slide </a:t>
            </a:r>
            <a:fld id="{F652A146-6F07-41EF-8958-F5CF356A0B78}" type="slidenum">
              <a:rPr lang="en-US" smtClean="0"/>
              <a:pPr>
                <a:defRPr/>
              </a:pPr>
              <a:t>12</a:t>
            </a:fld>
            <a:endParaRPr lang="en-US" dirty="0"/>
          </a:p>
        </p:txBody>
      </p:sp>
    </p:spTree>
    <p:extLst>
      <p:ext uri="{BB962C8B-B14F-4D97-AF65-F5344CB8AC3E}">
        <p14:creationId xmlns:p14="http://schemas.microsoft.com/office/powerpoint/2010/main" val="26463271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Straw Poll 1</a:t>
            </a:r>
            <a:endParaRPr lang="en-US" dirty="0"/>
          </a:p>
        </p:txBody>
      </p:sp>
      <p:sp>
        <p:nvSpPr>
          <p:cNvPr id="8" name="內容版面配置區 7"/>
          <p:cNvSpPr>
            <a:spLocks noGrp="1"/>
          </p:cNvSpPr>
          <p:nvPr>
            <p:ph idx="1"/>
          </p:nvPr>
        </p:nvSpPr>
        <p:spPr/>
        <p:txBody>
          <a:bodyPr/>
          <a:lstStyle/>
          <a:p>
            <a:r>
              <a:rPr lang="en-US" dirty="0" smtClean="0"/>
              <a:t>Do you support that EHT MLO AP should provide </a:t>
            </a:r>
            <a:r>
              <a:rPr lang="en-US" dirty="0"/>
              <a:t>average </a:t>
            </a:r>
            <a:r>
              <a:rPr lang="en-US" dirty="0" smtClean="0"/>
              <a:t>transmit delay and </a:t>
            </a:r>
            <a:r>
              <a:rPr lang="en-US" dirty="0" smtClean="0"/>
              <a:t>TBD </a:t>
            </a:r>
            <a:r>
              <a:rPr lang="en-US" dirty="0" smtClean="0"/>
              <a:t>percentile transmit delay statistics of each link </a:t>
            </a:r>
            <a:r>
              <a:rPr lang="en-US" dirty="0"/>
              <a:t>carried in an information element</a:t>
            </a:r>
            <a:r>
              <a:rPr lang="en-US" dirty="0" smtClean="0"/>
              <a:t>?</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13</a:t>
            </a:fld>
            <a:endParaRPr lang="en-US"/>
          </a:p>
        </p:txBody>
      </p:sp>
    </p:spTree>
    <p:extLst>
      <p:ext uri="{BB962C8B-B14F-4D97-AF65-F5344CB8AC3E}">
        <p14:creationId xmlns:p14="http://schemas.microsoft.com/office/powerpoint/2010/main" val="42175167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p:cNvSpPr>
            <a:spLocks noGrp="1"/>
          </p:cNvSpPr>
          <p:nvPr>
            <p:ph type="title"/>
          </p:nvPr>
        </p:nvSpPr>
        <p:spPr/>
        <p:txBody>
          <a:bodyPr/>
          <a:lstStyle/>
          <a:p>
            <a:r>
              <a:rPr lang="en-US" dirty="0" smtClean="0"/>
              <a:t>References</a:t>
            </a:r>
            <a:endParaRPr lang="en-US" dirty="0"/>
          </a:p>
        </p:txBody>
      </p:sp>
      <p:sp>
        <p:nvSpPr>
          <p:cNvPr id="10" name="內容版面配置區 9"/>
          <p:cNvSpPr>
            <a:spLocks noGrp="1"/>
          </p:cNvSpPr>
          <p:nvPr>
            <p:ph idx="1"/>
          </p:nvPr>
        </p:nvSpPr>
        <p:spPr/>
        <p:txBody>
          <a:bodyPr/>
          <a:lstStyle/>
          <a:p>
            <a:pPr marL="457200" indent="-457200">
              <a:buFont typeface="+mj-lt"/>
              <a:buAutoNum type="arabicPeriod"/>
            </a:pPr>
            <a:r>
              <a:rPr lang="en-US" dirty="0" smtClean="0"/>
              <a:t>IEEE 802.11md D3.0</a:t>
            </a:r>
          </a:p>
          <a:p>
            <a:pPr marL="457200" indent="-457200">
              <a:buFont typeface="+mj-lt"/>
              <a:buAutoNum type="arabicPeriod"/>
            </a:pPr>
            <a:r>
              <a:rPr lang="en-US" dirty="0"/>
              <a:t>11-18-1160  Controlling latency in 802.11	</a:t>
            </a:r>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14</a:t>
            </a:fld>
            <a:endParaRPr lang="en-US"/>
          </a:p>
        </p:txBody>
      </p:sp>
    </p:spTree>
    <p:extLst>
      <p:ext uri="{BB962C8B-B14F-4D97-AF65-F5344CB8AC3E}">
        <p14:creationId xmlns:p14="http://schemas.microsoft.com/office/powerpoint/2010/main" val="3360776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838200"/>
          </a:xfrm>
        </p:spPr>
        <p:txBody>
          <a:bodyPr/>
          <a:lstStyle/>
          <a:p>
            <a:r>
              <a:rPr lang="en-US" altLang="zh-TW" dirty="0" smtClean="0"/>
              <a:t>Introduction</a:t>
            </a:r>
            <a:endParaRPr lang="zh-TW" altLang="en-US" dirty="0"/>
          </a:p>
        </p:txBody>
      </p:sp>
      <p:sp>
        <p:nvSpPr>
          <p:cNvPr id="8" name="Content Placeholder 7"/>
          <p:cNvSpPr>
            <a:spLocks noGrp="1"/>
          </p:cNvSpPr>
          <p:nvPr>
            <p:ph idx="1"/>
          </p:nvPr>
        </p:nvSpPr>
        <p:spPr>
          <a:xfrm>
            <a:off x="685800" y="1524000"/>
            <a:ext cx="7772400" cy="4724400"/>
          </a:xfrm>
        </p:spPr>
        <p:txBody>
          <a:bodyPr>
            <a:normAutofit/>
          </a:bodyPr>
          <a:lstStyle/>
          <a:p>
            <a:r>
              <a:rPr lang="en-US" dirty="0" smtClean="0"/>
              <a:t>In EHT, latency improvement is the key task</a:t>
            </a:r>
          </a:p>
          <a:p>
            <a:r>
              <a:rPr lang="en-US" dirty="0" smtClean="0"/>
              <a:t>Multilink operation(MLO) targets to </a:t>
            </a:r>
            <a:r>
              <a:rPr lang="en-US" dirty="0"/>
              <a:t>increase the overall throughput </a:t>
            </a:r>
            <a:r>
              <a:rPr lang="en-US" dirty="0" smtClean="0"/>
              <a:t>and </a:t>
            </a:r>
            <a:r>
              <a:rPr lang="en-US" dirty="0"/>
              <a:t>to improve connection stability. </a:t>
            </a:r>
          </a:p>
          <a:p>
            <a:r>
              <a:rPr lang="en-US" altLang="zh-TW" dirty="0" smtClean="0"/>
              <a:t>For EHT MLO, in the view of load balance</a:t>
            </a:r>
          </a:p>
          <a:p>
            <a:pPr lvl="1"/>
            <a:r>
              <a:rPr lang="en-US" altLang="zh-TW" dirty="0" smtClean="0"/>
              <a:t>In </a:t>
            </a:r>
            <a:r>
              <a:rPr lang="en-US" altLang="zh-TW" dirty="0"/>
              <a:t>addition to </a:t>
            </a:r>
            <a:r>
              <a:rPr lang="en-US" altLang="zh-TW" dirty="0" smtClean="0"/>
              <a:t>legacy BSS load </a:t>
            </a:r>
            <a:r>
              <a:rPr lang="en-US" altLang="zh-TW" dirty="0"/>
              <a:t>statistics, latency serves as </a:t>
            </a:r>
            <a:r>
              <a:rPr lang="en-US" altLang="zh-TW" dirty="0" smtClean="0"/>
              <a:t>another important indicator </a:t>
            </a:r>
            <a:r>
              <a:rPr lang="en-US" altLang="zh-TW" dirty="0"/>
              <a:t>helping </a:t>
            </a:r>
            <a:r>
              <a:rPr lang="en-US" altLang="zh-TW" dirty="0" smtClean="0"/>
              <a:t>STA </a:t>
            </a:r>
            <a:r>
              <a:rPr lang="en-US" altLang="zh-TW" dirty="0"/>
              <a:t>to understand if a link is qualified for </a:t>
            </a:r>
            <a:r>
              <a:rPr lang="en-US" altLang="zh-TW" dirty="0" smtClean="0"/>
              <a:t>time critical applications	</a:t>
            </a:r>
            <a:endParaRPr lang="en-US" altLang="zh-TW" dirty="0"/>
          </a:p>
          <a:p>
            <a:pPr lvl="1"/>
            <a:r>
              <a:rPr lang="en-US" altLang="zh-TW" dirty="0"/>
              <a:t>AP can further provide latency statistics of each link to help </a:t>
            </a:r>
            <a:r>
              <a:rPr lang="en-US" altLang="zh-TW" dirty="0" smtClean="0"/>
              <a:t>STA </a:t>
            </a:r>
            <a:r>
              <a:rPr lang="en-US" altLang="zh-TW" dirty="0"/>
              <a:t>using a suitable </a:t>
            </a:r>
            <a:r>
              <a:rPr lang="en-US" altLang="zh-TW" dirty="0" smtClean="0"/>
              <a:t>link </a:t>
            </a:r>
          </a:p>
          <a:p>
            <a:r>
              <a:rPr lang="en-US" altLang="zh-TW" dirty="0" smtClean="0"/>
              <a:t>This contribution explores latency statistics in current specs. and proposes to add more latency statistics in EHT for MLO</a:t>
            </a:r>
            <a:endParaRPr lang="en-US" altLang="zh-TW" dirty="0"/>
          </a:p>
          <a:p>
            <a:endParaRPr lang="en-US" altLang="zh-TW" dirty="0" smtClean="0"/>
          </a:p>
          <a:p>
            <a:pPr lvl="1"/>
            <a:endParaRPr lang="en-US" altLang="zh-TW"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a:t>
            </a:fld>
            <a:endParaRPr lang="en-US"/>
          </a:p>
        </p:txBody>
      </p:sp>
      <p:sp>
        <p:nvSpPr>
          <p:cNvPr id="10" name="Date Placeholder 3"/>
          <p:cNvSpPr>
            <a:spLocks noGrp="1"/>
          </p:cNvSpPr>
          <p:nvPr>
            <p:ph type="dt" sz="quarter" idx="10"/>
          </p:nvPr>
        </p:nvSpPr>
        <p:spPr>
          <a:xfrm>
            <a:off x="696913" y="332601"/>
            <a:ext cx="1340110" cy="276999"/>
          </a:xfrm>
        </p:spPr>
        <p:txBody>
          <a:bodyPr/>
          <a:lstStyle/>
          <a:p>
            <a:pPr>
              <a:defRPr/>
            </a:pPr>
            <a:r>
              <a:rPr lang="en-US" dirty="0"/>
              <a:t>January 2020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Re-cap of Latency Related Elements </a:t>
            </a:r>
            <a:r>
              <a:rPr lang="en-US" sz="2000" dirty="0" smtClean="0"/>
              <a:t>[1]</a:t>
            </a:r>
            <a:endParaRPr lang="en-US" dirty="0"/>
          </a:p>
        </p:txBody>
      </p:sp>
      <p:sp>
        <p:nvSpPr>
          <p:cNvPr id="8" name="內容版面配置區 7"/>
          <p:cNvSpPr>
            <a:spLocks noGrp="1"/>
          </p:cNvSpPr>
          <p:nvPr>
            <p:ph idx="1"/>
          </p:nvPr>
        </p:nvSpPr>
        <p:spPr/>
        <p:txBody>
          <a:bodyPr/>
          <a:lstStyle/>
          <a:p>
            <a:r>
              <a:rPr lang="en-US" dirty="0" smtClean="0"/>
              <a:t>BSS </a:t>
            </a:r>
            <a:r>
              <a:rPr lang="en-US" dirty="0"/>
              <a:t>Average Access Delay </a:t>
            </a:r>
            <a:r>
              <a:rPr lang="en-US" dirty="0" smtClean="0"/>
              <a:t>element</a:t>
            </a:r>
          </a:p>
          <a:p>
            <a:pPr lvl="1"/>
            <a:r>
              <a:rPr lang="en-US" dirty="0"/>
              <a:t>contains the AP </a:t>
            </a:r>
            <a:r>
              <a:rPr lang="en-US" b="1" dirty="0">
                <a:solidFill>
                  <a:srgbClr val="0000FF"/>
                </a:solidFill>
              </a:rPr>
              <a:t>Average Access Delay</a:t>
            </a:r>
            <a:r>
              <a:rPr lang="en-US" dirty="0"/>
              <a:t>, which is a measure of load in the BSS and is available in both </a:t>
            </a:r>
            <a:r>
              <a:rPr lang="en-US" dirty="0" err="1"/>
              <a:t>QoS</a:t>
            </a:r>
            <a:r>
              <a:rPr lang="en-US" dirty="0"/>
              <a:t> APs and non-</a:t>
            </a:r>
            <a:r>
              <a:rPr lang="en-US" dirty="0" err="1"/>
              <a:t>QoS</a:t>
            </a:r>
            <a:r>
              <a:rPr lang="en-US" dirty="0"/>
              <a:t> APs.</a:t>
            </a:r>
            <a:endParaRPr lang="en-US" dirty="0" smtClean="0"/>
          </a:p>
          <a:p>
            <a:r>
              <a:rPr lang="en-US" dirty="0" smtClean="0"/>
              <a:t>BSS </a:t>
            </a:r>
            <a:r>
              <a:rPr lang="en-US" dirty="0"/>
              <a:t>AC Access Delay </a:t>
            </a:r>
            <a:r>
              <a:rPr lang="en-US" dirty="0" smtClean="0"/>
              <a:t>element</a:t>
            </a:r>
          </a:p>
          <a:p>
            <a:pPr lvl="1"/>
            <a:r>
              <a:rPr lang="en-US" dirty="0"/>
              <a:t>contains an </a:t>
            </a:r>
            <a:r>
              <a:rPr lang="en-US" b="1" dirty="0">
                <a:solidFill>
                  <a:srgbClr val="0000FF"/>
                </a:solidFill>
              </a:rPr>
              <a:t>Access Category Access </a:t>
            </a:r>
            <a:r>
              <a:rPr lang="en-US" b="1" dirty="0" smtClean="0">
                <a:solidFill>
                  <a:srgbClr val="0000FF"/>
                </a:solidFill>
              </a:rPr>
              <a:t>Delay</a:t>
            </a:r>
            <a:r>
              <a:rPr lang="en-US" dirty="0"/>
              <a:t>. </a:t>
            </a:r>
            <a:r>
              <a:rPr lang="en-US" dirty="0" smtClean="0"/>
              <a:t>Use same delay </a:t>
            </a:r>
            <a:r>
              <a:rPr lang="en-US" dirty="0"/>
              <a:t>definition </a:t>
            </a:r>
            <a:r>
              <a:rPr lang="en-US" dirty="0" smtClean="0"/>
              <a:t>as the Average </a:t>
            </a:r>
            <a:r>
              <a:rPr lang="en-US" dirty="0"/>
              <a:t>Access </a:t>
            </a:r>
            <a:r>
              <a:rPr lang="en-US" dirty="0" smtClean="0"/>
              <a:t>Delay but separate measures of each access category</a:t>
            </a:r>
          </a:p>
          <a:p>
            <a:r>
              <a:rPr lang="en-US" dirty="0"/>
              <a:t>Measurement </a:t>
            </a:r>
            <a:r>
              <a:rPr lang="en-US" dirty="0" smtClean="0"/>
              <a:t>Report element</a:t>
            </a:r>
          </a:p>
          <a:p>
            <a:pPr lvl="1"/>
            <a:r>
              <a:rPr lang="en-US" dirty="0" smtClean="0"/>
              <a:t>In Transmit </a:t>
            </a:r>
            <a:r>
              <a:rPr lang="en-US" dirty="0"/>
              <a:t>Stream/Category Measurement </a:t>
            </a:r>
            <a:r>
              <a:rPr lang="en-US" dirty="0" smtClean="0"/>
              <a:t>report, </a:t>
            </a:r>
            <a:r>
              <a:rPr lang="en-US" b="1" dirty="0" smtClean="0">
                <a:solidFill>
                  <a:srgbClr val="0000FF"/>
                </a:solidFill>
              </a:rPr>
              <a:t>average queue delay and average transmit delay</a:t>
            </a:r>
            <a:r>
              <a:rPr lang="en-US" dirty="0" smtClean="0"/>
              <a:t> are reported for a TS/TC to a specific peer STA</a:t>
            </a:r>
            <a:endParaRPr lang="en-US" dirty="0"/>
          </a:p>
          <a:p>
            <a:pPr lvl="1"/>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3</a:t>
            </a:fld>
            <a:endParaRPr lang="en-US"/>
          </a:p>
        </p:txBody>
      </p:sp>
    </p:spTree>
    <p:extLst>
      <p:ext uri="{BB962C8B-B14F-4D97-AF65-F5344CB8AC3E}">
        <p14:creationId xmlns:p14="http://schemas.microsoft.com/office/powerpoint/2010/main" val="960053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Delay Types Defined in Baseline</a:t>
            </a:r>
            <a:endParaRPr lang="en-US" dirty="0"/>
          </a:p>
        </p:txBody>
      </p:sp>
      <p:sp>
        <p:nvSpPr>
          <p:cNvPr id="8" name="內容版面配置區 7"/>
          <p:cNvSpPr>
            <a:spLocks noGrp="1"/>
          </p:cNvSpPr>
          <p:nvPr>
            <p:ph idx="1"/>
          </p:nvPr>
        </p:nvSpPr>
        <p:spPr>
          <a:xfrm>
            <a:off x="685800" y="1676400"/>
            <a:ext cx="7772400" cy="4648200"/>
          </a:xfrm>
        </p:spPr>
        <p:txBody>
          <a:bodyPr/>
          <a:lstStyle/>
          <a:p>
            <a:r>
              <a:rPr lang="en-US" dirty="0" smtClean="0"/>
              <a:t>Queue delay</a:t>
            </a:r>
          </a:p>
          <a:p>
            <a:r>
              <a:rPr lang="en-US" altLang="zh-TW" dirty="0" smtClean="0"/>
              <a:t>(Access category) </a:t>
            </a:r>
            <a:r>
              <a:rPr lang="en-US" dirty="0" smtClean="0"/>
              <a:t>access delay</a:t>
            </a:r>
          </a:p>
          <a:p>
            <a:r>
              <a:rPr lang="en-US" dirty="0" smtClean="0"/>
              <a:t>Transmit delay</a:t>
            </a:r>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4</a:t>
            </a:fld>
            <a:endParaRPr lang="en-US"/>
          </a:p>
        </p:txBody>
      </p:sp>
    </p:spTree>
    <p:extLst>
      <p:ext uri="{BB962C8B-B14F-4D97-AF65-F5344CB8AC3E}">
        <p14:creationId xmlns:p14="http://schemas.microsoft.com/office/powerpoint/2010/main" val="2300150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Queue Delay </a:t>
            </a:r>
            <a:endParaRPr lang="en-US" dirty="0"/>
          </a:p>
        </p:txBody>
      </p:sp>
      <p:sp>
        <p:nvSpPr>
          <p:cNvPr id="8" name="內容版面配置區 7"/>
          <p:cNvSpPr>
            <a:spLocks noGrp="1"/>
          </p:cNvSpPr>
          <p:nvPr>
            <p:ph idx="1"/>
          </p:nvPr>
        </p:nvSpPr>
        <p:spPr>
          <a:xfrm>
            <a:off x="228601" y="1676400"/>
            <a:ext cx="5257800" cy="4419600"/>
          </a:xfrm>
        </p:spPr>
        <p:txBody>
          <a:bodyPr>
            <a:normAutofit lnSpcReduction="10000"/>
          </a:bodyPr>
          <a:lstStyle/>
          <a:p>
            <a:r>
              <a:rPr lang="en-US" dirty="0" smtClean="0"/>
              <a:t>MSDU base</a:t>
            </a:r>
          </a:p>
          <a:p>
            <a:r>
              <a:rPr lang="en-US" dirty="0" smtClean="0"/>
              <a:t>Queue delay is measured </a:t>
            </a:r>
            <a:r>
              <a:rPr lang="en-US" dirty="0"/>
              <a:t>from the time the MSDU is passed to the MAC until the point at which the first or only corresponding MPDU begins transmission. (defined in TS/TC Measurement report)</a:t>
            </a:r>
            <a:endParaRPr lang="en-US" dirty="0" smtClean="0"/>
          </a:p>
          <a:p>
            <a:r>
              <a:rPr lang="en-US" dirty="0" smtClean="0"/>
              <a:t>Each access category has its own queue. Average queue delay of each access category is different</a:t>
            </a:r>
          </a:p>
          <a:p>
            <a:r>
              <a:rPr lang="en-US" dirty="0" smtClean="0"/>
              <a:t>No separate AC queue delay measures in current specs.</a:t>
            </a:r>
          </a:p>
          <a:p>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5</a:t>
            </a:fld>
            <a:endParaRPr lang="en-US"/>
          </a:p>
        </p:txBody>
      </p:sp>
      <p:pic>
        <p:nvPicPr>
          <p:cNvPr id="9" name="圖片 8"/>
          <p:cNvPicPr>
            <a:picLocks noChangeAspect="1"/>
          </p:cNvPicPr>
          <p:nvPr/>
        </p:nvPicPr>
        <p:blipFill>
          <a:blip r:embed="rId2"/>
          <a:stretch>
            <a:fillRect/>
          </a:stretch>
        </p:blipFill>
        <p:spPr>
          <a:xfrm>
            <a:off x="6041252" y="2570500"/>
            <a:ext cx="2834775" cy="3525500"/>
          </a:xfrm>
          <a:prstGeom prst="rect">
            <a:avLst/>
          </a:prstGeom>
        </p:spPr>
      </p:pic>
      <p:sp>
        <p:nvSpPr>
          <p:cNvPr id="10" name="向下箭號 9"/>
          <p:cNvSpPr/>
          <p:nvPr/>
        </p:nvSpPr>
        <p:spPr>
          <a:xfrm rot="16200000">
            <a:off x="5649527" y="2542301"/>
            <a:ext cx="246888" cy="56235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文字方塊 10"/>
          <p:cNvSpPr txBox="1"/>
          <p:nvPr/>
        </p:nvSpPr>
        <p:spPr>
          <a:xfrm>
            <a:off x="5359977" y="2434734"/>
            <a:ext cx="1773935" cy="276999"/>
          </a:xfrm>
          <a:prstGeom prst="rect">
            <a:avLst/>
          </a:prstGeom>
          <a:noFill/>
        </p:spPr>
        <p:txBody>
          <a:bodyPr wrap="square" rtlCol="0">
            <a:spAutoFit/>
          </a:bodyPr>
          <a:lstStyle/>
          <a:p>
            <a:r>
              <a:rPr lang="en-US" dirty="0" smtClean="0"/>
              <a:t>MAC Arrival</a:t>
            </a:r>
            <a:endParaRPr lang="en-US" dirty="0"/>
          </a:p>
        </p:txBody>
      </p:sp>
      <p:sp>
        <p:nvSpPr>
          <p:cNvPr id="12" name="向下箭號 11"/>
          <p:cNvSpPr/>
          <p:nvPr/>
        </p:nvSpPr>
        <p:spPr>
          <a:xfrm rot="16200000">
            <a:off x="7010468" y="5657057"/>
            <a:ext cx="246888" cy="56235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文字方塊 12"/>
          <p:cNvSpPr txBox="1"/>
          <p:nvPr/>
        </p:nvSpPr>
        <p:spPr>
          <a:xfrm>
            <a:off x="5241009" y="6013748"/>
            <a:ext cx="2113747" cy="461665"/>
          </a:xfrm>
          <a:prstGeom prst="rect">
            <a:avLst/>
          </a:prstGeom>
          <a:noFill/>
        </p:spPr>
        <p:txBody>
          <a:bodyPr wrap="square" rtlCol="0">
            <a:spAutoFit/>
          </a:bodyPr>
          <a:lstStyle/>
          <a:p>
            <a:r>
              <a:rPr lang="en-US" dirty="0" smtClean="0"/>
              <a:t>Corresponding MPDU starts transmission</a:t>
            </a:r>
            <a:endParaRPr lang="en-US" dirty="0"/>
          </a:p>
        </p:txBody>
      </p:sp>
    </p:spTree>
    <p:extLst>
      <p:ext uri="{BB962C8B-B14F-4D97-AF65-F5344CB8AC3E}">
        <p14:creationId xmlns:p14="http://schemas.microsoft.com/office/powerpoint/2010/main" val="37981812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Channel Access Delay</a:t>
            </a:r>
            <a:endParaRPr lang="en-US" dirty="0"/>
          </a:p>
        </p:txBody>
      </p:sp>
      <p:sp>
        <p:nvSpPr>
          <p:cNvPr id="8" name="內容版面配置區 7"/>
          <p:cNvSpPr>
            <a:spLocks noGrp="1"/>
          </p:cNvSpPr>
          <p:nvPr>
            <p:ph idx="1"/>
          </p:nvPr>
        </p:nvSpPr>
        <p:spPr>
          <a:xfrm>
            <a:off x="685800" y="1676400"/>
            <a:ext cx="7772400" cy="2743200"/>
          </a:xfrm>
        </p:spPr>
        <p:txBody>
          <a:bodyPr/>
          <a:lstStyle/>
          <a:p>
            <a:r>
              <a:rPr lang="en-US" dirty="0" smtClean="0"/>
              <a:t>MPDU base</a:t>
            </a:r>
          </a:p>
          <a:p>
            <a:r>
              <a:rPr lang="en-US" dirty="0"/>
              <a:t>Channel(Medium) access </a:t>
            </a:r>
            <a:r>
              <a:rPr lang="en-US" dirty="0" smtClean="0"/>
              <a:t>delay is measured </a:t>
            </a:r>
            <a:r>
              <a:rPr lang="en-US" dirty="0"/>
              <a:t>from the time the DCF or EDCAF MPDU is ready for transmission (i.e., begins CSMA/CA access) until the actual frame transmission start time. (defined in BSS Average Access Delay element</a:t>
            </a:r>
            <a:r>
              <a:rPr lang="en-US" dirty="0" smtClean="0"/>
              <a:t>)</a:t>
            </a:r>
          </a:p>
          <a:p>
            <a:pPr lvl="1"/>
            <a:r>
              <a:rPr lang="en-US" dirty="0" smtClean="0"/>
              <a:t>No considerations of collision or failed transmission</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6</a:t>
            </a:fld>
            <a:endParaRPr lang="en-US"/>
          </a:p>
        </p:txBody>
      </p:sp>
      <p:pic>
        <p:nvPicPr>
          <p:cNvPr id="9" name="圖片 8"/>
          <p:cNvPicPr>
            <a:picLocks noChangeAspect="1"/>
          </p:cNvPicPr>
          <p:nvPr/>
        </p:nvPicPr>
        <p:blipFill>
          <a:blip r:embed="rId2"/>
          <a:stretch>
            <a:fillRect/>
          </a:stretch>
        </p:blipFill>
        <p:spPr>
          <a:xfrm>
            <a:off x="1600200" y="4527418"/>
            <a:ext cx="5780587" cy="2002700"/>
          </a:xfrm>
          <a:prstGeom prst="rect">
            <a:avLst/>
          </a:prstGeom>
        </p:spPr>
      </p:pic>
    </p:spTree>
    <p:extLst>
      <p:ext uri="{BB962C8B-B14F-4D97-AF65-F5344CB8AC3E}">
        <p14:creationId xmlns:p14="http://schemas.microsoft.com/office/powerpoint/2010/main" val="1170030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Transmit Delay (1/2)</a:t>
            </a:r>
            <a:endParaRPr lang="en-US" dirty="0"/>
          </a:p>
        </p:txBody>
      </p:sp>
      <p:sp>
        <p:nvSpPr>
          <p:cNvPr id="8" name="內容版面配置區 7"/>
          <p:cNvSpPr>
            <a:spLocks noGrp="1"/>
          </p:cNvSpPr>
          <p:nvPr>
            <p:ph idx="1"/>
          </p:nvPr>
        </p:nvSpPr>
        <p:spPr>
          <a:xfrm>
            <a:off x="685800" y="1447800"/>
            <a:ext cx="7772400" cy="4419600"/>
          </a:xfrm>
        </p:spPr>
        <p:txBody>
          <a:bodyPr/>
          <a:lstStyle/>
          <a:p>
            <a:r>
              <a:rPr lang="en-US" dirty="0" smtClean="0"/>
              <a:t>MSDU base</a:t>
            </a:r>
          </a:p>
          <a:p>
            <a:r>
              <a:rPr lang="en-US" dirty="0"/>
              <a:t>Transmit </a:t>
            </a:r>
            <a:r>
              <a:rPr lang="en-US" dirty="0" smtClean="0"/>
              <a:t>delay is measured </a:t>
            </a:r>
            <a:r>
              <a:rPr lang="en-US" dirty="0"/>
              <a:t>from the time the MSDU is passed to the MAC until the point at which </a:t>
            </a:r>
            <a:r>
              <a:rPr lang="en-US" dirty="0" smtClean="0"/>
              <a:t>the </a:t>
            </a:r>
            <a:r>
              <a:rPr lang="en-US" dirty="0"/>
              <a:t>entire MSDU </a:t>
            </a:r>
            <a:r>
              <a:rPr lang="en-US" dirty="0" smtClean="0"/>
              <a:t>has </a:t>
            </a:r>
            <a:r>
              <a:rPr lang="en-US" dirty="0"/>
              <a:t>been successfully transmitted, including receipt of the final </a:t>
            </a:r>
            <a:r>
              <a:rPr lang="en-US" dirty="0" err="1"/>
              <a:t>Ack</a:t>
            </a:r>
            <a:r>
              <a:rPr lang="en-US" dirty="0"/>
              <a:t> frame from the peer STA if the </a:t>
            </a:r>
            <a:r>
              <a:rPr lang="en-US" dirty="0" err="1"/>
              <a:t>QoS</a:t>
            </a:r>
            <a:r>
              <a:rPr lang="en-US" dirty="0"/>
              <a:t> </a:t>
            </a:r>
            <a:r>
              <a:rPr lang="en-US" dirty="0" err="1"/>
              <a:t>Ack</a:t>
            </a:r>
            <a:r>
              <a:rPr lang="en-US" dirty="0"/>
              <a:t> service class is being used. </a:t>
            </a:r>
            <a:r>
              <a:rPr lang="en-US" dirty="0" smtClean="0"/>
              <a:t>(defined in TS/TC </a:t>
            </a:r>
            <a:r>
              <a:rPr lang="en-US" dirty="0"/>
              <a:t>Measurement report</a:t>
            </a:r>
            <a:r>
              <a:rPr lang="en-US" dirty="0" smtClean="0"/>
              <a:t>)</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7</a:t>
            </a:fld>
            <a:endParaRPr lang="en-US"/>
          </a:p>
        </p:txBody>
      </p:sp>
    </p:spTree>
    <p:extLst>
      <p:ext uri="{BB962C8B-B14F-4D97-AF65-F5344CB8AC3E}">
        <p14:creationId xmlns:p14="http://schemas.microsoft.com/office/powerpoint/2010/main" val="27994195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Transmit Delay (2/2)</a:t>
            </a:r>
            <a:endParaRPr lang="en-US" dirty="0"/>
          </a:p>
        </p:txBody>
      </p:sp>
      <p:sp>
        <p:nvSpPr>
          <p:cNvPr id="8" name="內容版面配置區 7"/>
          <p:cNvSpPr>
            <a:spLocks noGrp="1"/>
          </p:cNvSpPr>
          <p:nvPr>
            <p:ph idx="1"/>
          </p:nvPr>
        </p:nvSpPr>
        <p:spPr>
          <a:xfrm>
            <a:off x="685800" y="1447800"/>
            <a:ext cx="7772400" cy="3399647"/>
          </a:xfrm>
        </p:spPr>
        <p:txBody>
          <a:bodyPr>
            <a:normAutofit lnSpcReduction="10000"/>
          </a:bodyPr>
          <a:lstStyle/>
          <a:p>
            <a:r>
              <a:rPr lang="en-US" dirty="0" smtClean="0"/>
              <a:t>Transmit delay counts until the MSDU is successfully </a:t>
            </a:r>
            <a:r>
              <a:rPr lang="en-US" dirty="0" err="1" smtClean="0"/>
              <a:t>Acked</a:t>
            </a:r>
            <a:r>
              <a:rPr lang="en-US" dirty="0" smtClean="0"/>
              <a:t> by the peer STA</a:t>
            </a:r>
          </a:p>
          <a:p>
            <a:pPr lvl="1"/>
            <a:r>
              <a:rPr lang="en-US" dirty="0" smtClean="0"/>
              <a:t>If an MSDU is divided into fragments, delay counts until all fragments are </a:t>
            </a:r>
            <a:r>
              <a:rPr lang="en-US" dirty="0" err="1" smtClean="0"/>
              <a:t>Acked</a:t>
            </a:r>
            <a:endParaRPr lang="en-US" dirty="0" smtClean="0"/>
          </a:p>
          <a:p>
            <a:pPr lvl="1"/>
            <a:r>
              <a:rPr lang="en-US" dirty="0" smtClean="0"/>
              <a:t>If an MSDU is discarded due to timeout or other reasons, the MSDU is not taken account into transmit delay measurement</a:t>
            </a:r>
          </a:p>
          <a:p>
            <a:r>
              <a:rPr lang="en-US" dirty="0" smtClean="0"/>
              <a:t>Transmit delay is not equal to queue delay + channel access delay </a:t>
            </a:r>
          </a:p>
          <a:p>
            <a:pPr lvl="1"/>
            <a:r>
              <a:rPr lang="en-US" dirty="0"/>
              <a:t>Collision or retransmission may </a:t>
            </a:r>
            <a:r>
              <a:rPr lang="en-US" dirty="0" smtClean="0"/>
              <a:t>happen and the period of waiting for </a:t>
            </a:r>
            <a:r>
              <a:rPr lang="en-US" dirty="0" err="1" smtClean="0"/>
              <a:t>ack</a:t>
            </a:r>
            <a:r>
              <a:rPr lang="en-US" dirty="0" smtClean="0"/>
              <a:t> is not considered as well </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8</a:t>
            </a:fld>
            <a:endParaRPr lang="en-US"/>
          </a:p>
        </p:txBody>
      </p:sp>
      <p:pic>
        <p:nvPicPr>
          <p:cNvPr id="2" name="圖片 1"/>
          <p:cNvPicPr>
            <a:picLocks noChangeAspect="1"/>
          </p:cNvPicPr>
          <p:nvPr/>
        </p:nvPicPr>
        <p:blipFill>
          <a:blip r:embed="rId2"/>
          <a:stretch>
            <a:fillRect/>
          </a:stretch>
        </p:blipFill>
        <p:spPr>
          <a:xfrm>
            <a:off x="457200" y="5032113"/>
            <a:ext cx="8510669" cy="1443300"/>
          </a:xfrm>
          <a:prstGeom prst="rect">
            <a:avLst/>
          </a:prstGeom>
        </p:spPr>
      </p:pic>
    </p:spTree>
    <p:extLst>
      <p:ext uri="{BB962C8B-B14F-4D97-AF65-F5344CB8AC3E}">
        <p14:creationId xmlns:p14="http://schemas.microsoft.com/office/powerpoint/2010/main" val="19532807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Current Latency Statistics Insufficiency</a:t>
            </a:r>
            <a:endParaRPr lang="en-US" dirty="0"/>
          </a:p>
        </p:txBody>
      </p:sp>
      <p:sp>
        <p:nvSpPr>
          <p:cNvPr id="8" name="內容版面配置區 7"/>
          <p:cNvSpPr>
            <a:spLocks noGrp="1"/>
          </p:cNvSpPr>
          <p:nvPr>
            <p:ph idx="1"/>
          </p:nvPr>
        </p:nvSpPr>
        <p:spPr>
          <a:xfrm>
            <a:off x="685800" y="1676399"/>
            <a:ext cx="7772400" cy="4799013"/>
          </a:xfrm>
        </p:spPr>
        <p:txBody>
          <a:bodyPr>
            <a:normAutofit/>
          </a:bodyPr>
          <a:lstStyle/>
          <a:p>
            <a:r>
              <a:rPr lang="en-US" dirty="0" smtClean="0"/>
              <a:t>BSS Average/BSS AC Access </a:t>
            </a:r>
            <a:r>
              <a:rPr lang="en-US" dirty="0"/>
              <a:t>Delay </a:t>
            </a:r>
            <a:r>
              <a:rPr lang="en-US" dirty="0" smtClean="0"/>
              <a:t>elements cover only channel access delay. Channel access delay is not accurate enough information without considering transmission failure</a:t>
            </a:r>
          </a:p>
          <a:p>
            <a:r>
              <a:rPr lang="en-US" dirty="0" smtClean="0"/>
              <a:t>Transmit delay conveys key information how long it takes for an MSDU being successfully delivered to the destination but there is no such information measured in BSS base or in link base</a:t>
            </a:r>
          </a:p>
          <a:p>
            <a:pPr lvl="1"/>
            <a:r>
              <a:rPr lang="en-US" dirty="0"/>
              <a:t>Current transmit delay </a:t>
            </a:r>
            <a:r>
              <a:rPr lang="en-US" dirty="0" smtClean="0"/>
              <a:t>is </a:t>
            </a:r>
            <a:r>
              <a:rPr lang="en-US" dirty="0"/>
              <a:t>by request and only cover delay statistics between two peer STAs </a:t>
            </a:r>
            <a:endParaRPr lang="en-US" dirty="0" smtClean="0"/>
          </a:p>
          <a:p>
            <a:r>
              <a:rPr lang="en-US" dirty="0" smtClean="0"/>
              <a:t>Average based statistics are not enough for latency critical applications </a:t>
            </a:r>
            <a:r>
              <a:rPr lang="en-US" sz="2000" dirty="0" smtClean="0"/>
              <a:t>[2]</a:t>
            </a:r>
            <a:endParaRPr lang="en-US" dirty="0" smtClean="0"/>
          </a:p>
          <a:p>
            <a:pPr lvl="1"/>
            <a:endParaRPr lang="en-US" dirty="0"/>
          </a:p>
          <a:p>
            <a:pPr lvl="1"/>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9</a:t>
            </a:fld>
            <a:endParaRPr lang="en-US"/>
          </a:p>
        </p:txBody>
      </p:sp>
    </p:spTree>
    <p:extLst>
      <p:ext uri="{BB962C8B-B14F-4D97-AF65-F5344CB8AC3E}">
        <p14:creationId xmlns:p14="http://schemas.microsoft.com/office/powerpoint/2010/main" val="75490922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171961</TotalTime>
  <Words>967</Words>
  <Application>Microsoft Office PowerPoint</Application>
  <PresentationFormat>如螢幕大小 (4:3)</PresentationFormat>
  <Paragraphs>117</Paragraphs>
  <Slides>14</Slides>
  <Notes>1</Notes>
  <HiddenSlides>0</HiddenSlides>
  <MMClips>0</MMClips>
  <ScaleCrop>false</ScaleCrop>
  <HeadingPairs>
    <vt:vector size="8" baseType="variant">
      <vt:variant>
        <vt:lpstr>使用字型</vt:lpstr>
      </vt:variant>
      <vt:variant>
        <vt:i4>2</vt:i4>
      </vt:variant>
      <vt:variant>
        <vt:lpstr>佈景主題</vt:lpstr>
      </vt:variant>
      <vt:variant>
        <vt:i4>1</vt:i4>
      </vt:variant>
      <vt:variant>
        <vt:lpstr>內嵌 OLE 伺服程式</vt:lpstr>
      </vt:variant>
      <vt:variant>
        <vt:i4>1</vt:i4>
      </vt:variant>
      <vt:variant>
        <vt:lpstr>投影片標題</vt:lpstr>
      </vt:variant>
      <vt:variant>
        <vt:i4>14</vt:i4>
      </vt:variant>
    </vt:vector>
  </HeadingPairs>
  <TitlesOfParts>
    <vt:vector size="18" baseType="lpstr">
      <vt:lpstr>Arial</vt:lpstr>
      <vt:lpstr>Times New Roman</vt:lpstr>
      <vt:lpstr>802-11-Submission</vt:lpstr>
      <vt:lpstr>Document</vt:lpstr>
      <vt:lpstr>Link Latency Statistics of Multi-band Operations in EHT</vt:lpstr>
      <vt:lpstr>Introduction</vt:lpstr>
      <vt:lpstr>Re-cap of Latency Related Elements [1]</vt:lpstr>
      <vt:lpstr>Delay Types Defined in Baseline</vt:lpstr>
      <vt:lpstr>Queue Delay </vt:lpstr>
      <vt:lpstr>Channel Access Delay</vt:lpstr>
      <vt:lpstr>Transmit Delay (1/2)</vt:lpstr>
      <vt:lpstr>Transmit Delay (2/2)</vt:lpstr>
      <vt:lpstr>Current Latency Statistics Insufficiency</vt:lpstr>
      <vt:lpstr>Latency Statistics in EHT MLO</vt:lpstr>
      <vt:lpstr>Usage Examples</vt:lpstr>
      <vt:lpstr>Latency Statistics Ideas for EHT MLO</vt:lpstr>
      <vt:lpstr>Straw Poll 1</vt:lpstr>
      <vt:lpstr>References</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james.yee@mediatek.com</dc:creator>
  <cp:lastModifiedBy>Frank Hsu (徐建芳)</cp:lastModifiedBy>
  <cp:revision>1928</cp:revision>
  <cp:lastPrinted>1998-02-10T13:28:06Z</cp:lastPrinted>
  <dcterms:created xsi:type="dcterms:W3CDTF">2007-05-21T21:00:37Z</dcterms:created>
  <dcterms:modified xsi:type="dcterms:W3CDTF">2020-02-21T05:37:30Z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