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1"/>
  </p:notesMasterIdLst>
  <p:handoutMasterIdLst>
    <p:handoutMasterId r:id="rId12"/>
  </p:handoutMasterIdLst>
  <p:sldIdLst>
    <p:sldId id="820" r:id="rId2"/>
    <p:sldId id="862" r:id="rId3"/>
    <p:sldId id="863" r:id="rId4"/>
    <p:sldId id="861" r:id="rId5"/>
    <p:sldId id="860" r:id="rId6"/>
    <p:sldId id="846" r:id="rId7"/>
    <p:sldId id="835" r:id="rId8"/>
    <p:sldId id="833" r:id="rId9"/>
    <p:sldId id="844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5"/>
    <a:srgbClr val="70AD47"/>
    <a:srgbClr val="FD9208"/>
    <a:srgbClr val="003C71"/>
    <a:srgbClr val="F83308"/>
    <a:srgbClr val="009FDF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57" autoAdjust="0"/>
  </p:normalViewPr>
  <p:slideViewPr>
    <p:cSldViewPr snapToGrid="0">
      <p:cViewPr varScale="1">
        <p:scale>
          <a:sx n="84" d="100"/>
          <a:sy n="84" d="100"/>
        </p:scale>
        <p:origin x="96" y="403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1/10/2020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>
                <a:solidFill>
                  <a:srgbClr val="000000"/>
                </a:solidFill>
              </a:rPr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1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203325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18pt Arial bullet one</a:t>
            </a:r>
          </a:p>
          <a:p>
            <a:pPr lvl="2"/>
            <a:r>
              <a:rPr lang="en-US" dirty="0"/>
              <a:t>16pt Arial sub-bullet</a:t>
            </a:r>
          </a:p>
          <a:p>
            <a:pPr lvl="3"/>
            <a:r>
              <a:rPr lang="en-US" dirty="0"/>
              <a:t>14pt Arial fourth level</a:t>
            </a:r>
          </a:p>
          <a:p>
            <a:pPr lvl="4"/>
            <a:r>
              <a:rPr lang="en-US" dirty="0"/>
              <a:t>12pt Arial fifth level</a:t>
            </a:r>
          </a:p>
        </p:txBody>
      </p:sp>
    </p:spTree>
    <p:extLst>
      <p:ext uri="{BB962C8B-B14F-4D97-AF65-F5344CB8AC3E}">
        <p14:creationId xmlns:p14="http://schemas.microsoft.com/office/powerpoint/2010/main" val="408071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99232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45631" y="4856560"/>
            <a:ext cx="79829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31314" y="249452"/>
            <a:ext cx="2414187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>
                <a:solidFill>
                  <a:srgbClr val="000000"/>
                </a:solidFill>
              </a:rPr>
              <a:t>doc.: IEEE 802.11-20/0099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8580" y="881964"/>
            <a:ext cx="6213645" cy="800100"/>
          </a:xfrm>
          <a:noFill/>
        </p:spPr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Multi-AP Coordinated BF in IEEE 802.11be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84240" y="19530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2020-01-11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304956"/>
              </p:ext>
            </p:extLst>
          </p:nvPr>
        </p:nvGraphicFramePr>
        <p:xfrm>
          <a:off x="1697038" y="2908300"/>
          <a:ext cx="608965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name="Document" r:id="rId4" imgW="9705425" imgH="2812386" progId="Word.Document.8">
                  <p:embed/>
                </p:oleObj>
              </mc:Choice>
              <mc:Fallback>
                <p:oleObj name="Document" r:id="rId4" imgW="9705425" imgH="28123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8300"/>
                        <a:ext cx="6089650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ABA1-A8A2-45E6-B9EA-2EAD7758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34512"/>
          </a:xfrm>
        </p:spPr>
        <p:txBody>
          <a:bodyPr/>
          <a:lstStyle/>
          <a:p>
            <a:r>
              <a:rPr lang="en-US" dirty="0"/>
              <a:t>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48A02-4E86-4729-8B36-9B2602310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06011"/>
            <a:ext cx="7772400" cy="3588727"/>
          </a:xfrm>
        </p:spPr>
        <p:txBody>
          <a:bodyPr/>
          <a:lstStyle/>
          <a:p>
            <a:r>
              <a:rPr lang="en-US" b="0" dirty="0">
                <a:solidFill>
                  <a:schemeClr val="tx2"/>
                </a:solidFill>
              </a:rPr>
              <a:t>Coordinated Beamforming (CBF) has been proposed in [1,2, 3] as one of the Multi-AP coordination schemes.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APs are coordinated and transmit in the same time/frequency (each to their own STAs)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joint data processing across multiple 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of Each STA is sent from a Single AP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b="0" dirty="0">
              <a:solidFill>
                <a:schemeClr val="tx2"/>
              </a:solidFill>
            </a:endParaRPr>
          </a:p>
          <a:p>
            <a:r>
              <a:rPr lang="en-US" b="0" dirty="0">
                <a:solidFill>
                  <a:schemeClr val="tx2"/>
                </a:solidFill>
              </a:rPr>
              <a:t>There have been several contributions covering performance gains and use cases for CBF, e.g. [3, 4, 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This is shown that CBF provides appealing performance/complexity trade-off.</a:t>
            </a:r>
          </a:p>
          <a:p>
            <a:pPr marL="0" indent="0">
              <a:buNone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85F6D-5483-42F2-A4F9-31346708E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4F2E8-514E-4D2B-AAB1-DF4570E8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9DBB7-8D08-4A19-A80D-3FC1871A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3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733A-4FD1-4148-A7C5-4C45998F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3326"/>
            <a:ext cx="7772400" cy="686990"/>
          </a:xfrm>
        </p:spPr>
        <p:txBody>
          <a:bodyPr/>
          <a:lstStyle/>
          <a:p>
            <a:r>
              <a:rPr lang="en-US" dirty="0"/>
              <a:t>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E52C9-DC2E-4A20-8B0A-0D069B5D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144190"/>
            <a:ext cx="8265320" cy="37123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50" b="0" dirty="0"/>
              <a:t>Transmitter: Interference mitigation (e.g. ZF) and coordinated Scheduling at each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Multi-AP Channel Sounding is required to provide some information on interference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There have been several contributions on Multi-AP explicit channel sounding in specific for CBF, e.g. [6-10].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Implicit channel sounding is also proposed in [ 6, 11,12] to reduce network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/>
              <a:t>In summary, the study on Multi-AP Coordinated BF is mature enough to prove major Sum Throughput gain over single AP in many use cases.</a:t>
            </a:r>
            <a:endParaRPr lang="en-US" sz="1750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In this contribution, we recommend including Coordinated BF in .11be.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50" b="0" dirty="0">
                <a:solidFill>
                  <a:schemeClr val="tx2"/>
                </a:solidFill>
              </a:rPr>
              <a:t>In view of prioritization of technologies proposed in [13], CBF may be considered for Rel. 2.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0540D-6688-4200-90AB-F5D90F08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580C-303B-4192-97B3-88A25F90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25405-D419-468A-AC43-FF6F67BE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3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A695-F0AC-4C40-9CED-EBC2065C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F6E07-1FA1-4551-8217-0F02C593C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adding “Multi-AP Coordinated BF” to 802.11be SFD as one of the multi-AP coordination schemes? </a:t>
            </a:r>
          </a:p>
          <a:p>
            <a:endParaRPr lang="en-US" b="0" dirty="0"/>
          </a:p>
          <a:p>
            <a:pPr lvl="1"/>
            <a:r>
              <a:rPr lang="en-US" b="0" dirty="0"/>
              <a:t>Y</a:t>
            </a:r>
          </a:p>
          <a:p>
            <a:pPr lvl="1"/>
            <a:r>
              <a:rPr lang="en-US" b="0" dirty="0"/>
              <a:t>N</a:t>
            </a:r>
          </a:p>
          <a:p>
            <a:pPr lvl="1"/>
            <a:r>
              <a:rPr lang="en-US" b="0" dirty="0"/>
              <a:t>A</a:t>
            </a:r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F8BBB-21C8-4FAB-BCFE-60A5CE80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5476D-3710-4B8B-ABC4-C0D4B0D18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DDCAD-2375-4A8C-A6DC-5FAE0591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8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18711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27698"/>
            <a:ext cx="7772400" cy="3866350"/>
          </a:xfrm>
        </p:spPr>
        <p:txBody>
          <a:bodyPr/>
          <a:lstStyle/>
          <a:p>
            <a:pPr marL="0" indent="0">
              <a:buNone/>
            </a:pPr>
            <a:r>
              <a:rPr lang="en-US" sz="1500" b="0" dirty="0"/>
              <a:t>[1]: </a:t>
            </a:r>
            <a:r>
              <a:rPr lang="en-GB" altLang="en-US" sz="1500" b="0" dirty="0"/>
              <a:t>Terminology for AP Coordination, doc.: IEEE 802.11-18/1926r2</a:t>
            </a:r>
          </a:p>
          <a:p>
            <a:pPr marL="0" indent="0">
              <a:buNone/>
            </a:pPr>
            <a:r>
              <a:rPr lang="en-GB" sz="1500" b="0" dirty="0"/>
              <a:t>[2]: </a:t>
            </a:r>
            <a:r>
              <a:rPr lang="en-US" sz="1500" b="0" dirty="0"/>
              <a:t>Considerations on AP Coordination, doc.: IEEE 802.11-18/1576</a:t>
            </a:r>
          </a:p>
          <a:p>
            <a:pPr marL="0" indent="0">
              <a:buNone/>
            </a:pPr>
            <a:r>
              <a:rPr lang="en-US" sz="1500" b="0" dirty="0"/>
              <a:t>[3]: Multi-AP Collaborative Beamforming in IEEE802.11, doc.: IEEE802.11-19/0772r1</a:t>
            </a:r>
          </a:p>
          <a:p>
            <a:pPr marL="0" indent="0">
              <a:buNone/>
            </a:pPr>
            <a:r>
              <a:rPr lang="en-US" sz="1500" b="0" dirty="0"/>
              <a:t>[4]: Nulling and Coordinated Beamforming, doc.: IEEE802.11-19/0638</a:t>
            </a:r>
          </a:p>
          <a:p>
            <a:pPr marL="0" indent="0">
              <a:buNone/>
            </a:pPr>
            <a:r>
              <a:rPr lang="en-US" sz="1500" b="0" dirty="0"/>
              <a:t>[5]: Performance of Coordinated Null Steering in 802.11be, doc.: IEEE802.11-19/1212</a:t>
            </a:r>
          </a:p>
          <a:p>
            <a:pPr marL="0" indent="0">
              <a:buNone/>
            </a:pPr>
            <a:r>
              <a:rPr lang="en-US" sz="1500" b="0" dirty="0"/>
              <a:t>[6]: Coordinated Beamforming/Null Steering Protocol in 802.11be, doc.: IEEE802.11-19/1594r2 </a:t>
            </a:r>
          </a:p>
          <a:p>
            <a:pPr marL="0" indent="0">
              <a:buNone/>
            </a:pPr>
            <a:r>
              <a:rPr lang="en-US" sz="1500" b="0" dirty="0"/>
              <a:t>[7]: Sounding procedure in AP collaboration, doc.: IEEE802.11-19/1097r0</a:t>
            </a:r>
          </a:p>
          <a:p>
            <a:pPr marL="0" indent="0">
              <a:buNone/>
            </a:pPr>
            <a:r>
              <a:rPr lang="en-US" sz="1500" b="0" dirty="0"/>
              <a:t>[8]: Sounding for AP Collaboration, doc.:IEEE802.11-19/1535r2</a:t>
            </a:r>
          </a:p>
          <a:p>
            <a:pPr marL="0" indent="0">
              <a:buNone/>
            </a:pPr>
            <a:r>
              <a:rPr lang="en-US" sz="1500" b="0" dirty="0"/>
              <a:t>[9</a:t>
            </a:r>
            <a:r>
              <a:rPr lang="en-US" sz="1500" b="0"/>
              <a:t>]:  Consideration </a:t>
            </a:r>
            <a:r>
              <a:rPr lang="en-US" sz="1500" b="0" dirty="0"/>
              <a:t>on Multi-AP Sounding, doc.: IEEE802.11-19/1134r1</a:t>
            </a:r>
          </a:p>
          <a:p>
            <a:pPr marL="0" indent="0">
              <a:buNone/>
            </a:pPr>
            <a:r>
              <a:rPr lang="en-US" sz="1500" b="0" dirty="0"/>
              <a:t>[10]: Channel Sounding for Multi-AP CBF, doc.: IEEE802.11-20/0123</a:t>
            </a:r>
          </a:p>
          <a:p>
            <a:pPr marL="0" indent="0">
              <a:buNone/>
            </a:pPr>
            <a:r>
              <a:rPr lang="en-US" sz="1500" b="0" dirty="0"/>
              <a:t>[11]: Implicit Channel Sounding in IEEE 802.11, doc.: IEEE802.11-19/0768r0</a:t>
            </a:r>
          </a:p>
          <a:p>
            <a:pPr marL="0" indent="0">
              <a:buNone/>
            </a:pPr>
            <a:r>
              <a:rPr lang="en-US" sz="1500" b="0" dirty="0"/>
              <a:t>[12]: Multi-AP Implicit Channel Sounding, doc.: IEEE802.11-20/0089</a:t>
            </a:r>
          </a:p>
          <a:p>
            <a:pPr marL="0" indent="0">
              <a:buNone/>
            </a:pPr>
            <a:r>
              <a:rPr lang="en-US" sz="1500" b="0" dirty="0"/>
              <a:t>[13]: Adopting a release framework to meet 802.11be timeline, doc.: IEEE 802.11-19/2153</a:t>
            </a:r>
          </a:p>
          <a:p>
            <a:pPr marL="0" indent="0">
              <a:buNone/>
            </a:pPr>
            <a:endParaRPr lang="en-US" sz="1500" b="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Back 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</a:p>
        </p:txBody>
      </p:sp>
    </p:spTree>
    <p:extLst>
      <p:ext uri="{BB962C8B-B14F-4D97-AF65-F5344CB8AC3E}">
        <p14:creationId xmlns:p14="http://schemas.microsoft.com/office/powerpoint/2010/main" val="142347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I:Two Single-user Cells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306594"/>
          </a:xfrm>
        </p:spPr>
        <p:txBody>
          <a:bodyPr/>
          <a:lstStyle/>
          <a:p>
            <a:r>
              <a:rPr lang="en-US" sz="1000" b="0" dirty="0">
                <a:solidFill>
                  <a:srgbClr val="002060"/>
                </a:solidFill>
              </a:rPr>
              <a:t>AP: 4 antennas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STA: 2 antennas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2 Overlapping Cells, distance between APs=45 m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One STA in each cell. </a:t>
            </a:r>
          </a:p>
          <a:p>
            <a:r>
              <a:rPr lang="en-US" sz="1000" b="0" dirty="0">
                <a:solidFill>
                  <a:srgbClr val="002060"/>
                </a:solidFill>
              </a:rPr>
              <a:t>STA’s distance from in-cell AP changes (1: 30 m)</a:t>
            </a:r>
          </a:p>
          <a:p>
            <a:endParaRPr lang="en-US" sz="1600" dirty="0">
              <a:solidFill>
                <a:srgbClr val="003C7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56738" y="1314451"/>
            <a:ext cx="2824304" cy="1499088"/>
            <a:chOff x="635023" y="2738316"/>
            <a:chExt cx="3284869" cy="1846745"/>
          </a:xfrm>
        </p:grpSpPr>
        <p:grpSp>
          <p:nvGrpSpPr>
            <p:cNvPr id="7" name="Group 6"/>
            <p:cNvGrpSpPr/>
            <p:nvPr/>
          </p:nvGrpSpPr>
          <p:grpSpPr>
            <a:xfrm>
              <a:off x="635023" y="2738316"/>
              <a:ext cx="3284869" cy="1846745"/>
              <a:chOff x="4885290" y="2137183"/>
              <a:chExt cx="3284869" cy="1846745"/>
            </a:xfrm>
          </p:grpSpPr>
          <p:sp>
            <p:nvSpPr>
              <p:cNvPr id="10" name="Flowchart: Connector 9"/>
              <p:cNvSpPr/>
              <p:nvPr/>
            </p:nvSpPr>
            <p:spPr>
              <a:xfrm>
                <a:off x="6306853" y="2207627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lowchart: Connector 10"/>
              <p:cNvSpPr/>
              <p:nvPr/>
            </p:nvSpPr>
            <p:spPr>
              <a:xfrm>
                <a:off x="4885290" y="2170386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>
                <a:stCxn id="11" idx="2"/>
                <a:endCxn id="10" idx="6"/>
              </p:cNvCxnSpPr>
              <p:nvPr/>
            </p:nvCxnSpPr>
            <p:spPr>
              <a:xfrm>
                <a:off x="4885290" y="3041935"/>
                <a:ext cx="3284869" cy="19707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endCxn id="11" idx="4"/>
              </p:cNvCxnSpPr>
              <p:nvPr/>
            </p:nvCxnSpPr>
            <p:spPr>
              <a:xfrm>
                <a:off x="5806565" y="2137183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220100" y="2207627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Isosceles Triangle 14"/>
              <p:cNvSpPr/>
              <p:nvPr/>
            </p:nvSpPr>
            <p:spPr>
              <a:xfrm>
                <a:off x="5774981" y="2929467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7179816" y="2929468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18437" y="35223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STA-1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103339" y="3645436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665437" y="2709786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072265" y="2686449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AP-2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900470" y="2940273"/>
                <a:ext cx="1279346" cy="0"/>
              </a:xfrm>
              <a:prstGeom prst="straightConnector1">
                <a:avLst/>
              </a:prstGeom>
              <a:ln w="9525">
                <a:solidFill>
                  <a:schemeClr val="accent4">
                    <a:lumMod val="50000"/>
                  </a:schemeClr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400586" y="2753108"/>
                <a:ext cx="364066" cy="14593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>
                    <a:solidFill>
                      <a:schemeClr val="accent4">
                        <a:lumMod val="50000"/>
                      </a:schemeClr>
                    </a:solidFill>
                  </a:rPr>
                  <a:t>45 m</a:t>
                </a:r>
              </a:p>
            </p:txBody>
          </p:sp>
          <p:cxnSp>
            <p:nvCxnSpPr>
              <p:cNvPr id="23" name="Straight Arrow Connector 22"/>
              <p:cNvCxnSpPr>
                <a:stCxn id="15" idx="3"/>
              </p:cNvCxnSpPr>
              <p:nvPr/>
            </p:nvCxnSpPr>
            <p:spPr>
              <a:xfrm>
                <a:off x="5817584" y="3039762"/>
                <a:ext cx="1362232" cy="544118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endCxn id="17" idx="0"/>
              </p:cNvCxnSpPr>
              <p:nvPr/>
            </p:nvCxnSpPr>
            <p:spPr>
              <a:xfrm flipH="1">
                <a:off x="5900470" y="3063710"/>
                <a:ext cx="1277759" cy="458615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420530" y="3187120"/>
                <a:ext cx="254000" cy="16927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100" dirty="0">
                    <a:solidFill>
                      <a:srgbClr val="C00000"/>
                    </a:solidFill>
                  </a:rPr>
                  <a:t>Int</a:t>
                </a:r>
                <a:r>
                  <a:rPr lang="en-US" sz="1100" dirty="0">
                    <a:solidFill>
                      <a:srgbClr val="003C71"/>
                    </a:solidFill>
                  </a:rPr>
                  <a:t>.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5824971" y="3091545"/>
                <a:ext cx="7387" cy="31663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7239413" y="3039762"/>
                <a:ext cx="14315" cy="458564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/>
            <p:nvPr/>
          </p:nvCxnSpPr>
          <p:spPr>
            <a:xfrm>
              <a:off x="3100403" y="3585747"/>
              <a:ext cx="718064" cy="0"/>
            </a:xfrm>
            <a:prstGeom prst="straightConnector1">
              <a:avLst/>
            </a:prstGeom>
            <a:ln w="9525">
              <a:solidFill>
                <a:schemeClr val="accent4">
                  <a:lumMod val="50000"/>
                </a:schemeClr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445080" y="3442666"/>
              <a:ext cx="364066" cy="145939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0A68526-5F32-4C2C-8843-E4AA168B2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279" y="2538769"/>
            <a:ext cx="3105553" cy="233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6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582182"/>
            <a:ext cx="8229600" cy="595346"/>
          </a:xfrm>
        </p:spPr>
        <p:txBody>
          <a:bodyPr/>
          <a:lstStyle/>
          <a:p>
            <a:r>
              <a:rPr lang="en-US" sz="2000" b="1" dirty="0"/>
              <a:t>Example II: 3 APs [3]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203325"/>
            <a:ext cx="8228012" cy="35502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3 overlapping APs: Single user/ AP1 and AP3, Two STAs/ MU MIMO/AP2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One SS to each STA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3903784" y="1788514"/>
            <a:ext cx="4021609" cy="1259486"/>
            <a:chOff x="1787083" y="2192960"/>
            <a:chExt cx="5083234" cy="1869758"/>
          </a:xfrm>
        </p:grpSpPr>
        <p:sp>
          <p:nvSpPr>
            <p:cNvPr id="8" name="Flowchart: Connector 7"/>
            <p:cNvSpPr/>
            <p:nvPr/>
          </p:nvSpPr>
          <p:spPr>
            <a:xfrm>
              <a:off x="5007011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32" idx="2"/>
              <a:endCxn id="8" idx="6"/>
            </p:cNvCxnSpPr>
            <p:nvPr/>
          </p:nvCxnSpPr>
          <p:spPr>
            <a:xfrm>
              <a:off x="1787083" y="3115246"/>
              <a:ext cx="5083234" cy="0"/>
            </a:xfrm>
            <a:prstGeom prst="line">
              <a:avLst/>
            </a:prstGeom>
            <a:ln w="3175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06748" y="2254654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Isosceles Triangle 10"/>
            <p:cNvSpPr/>
            <p:nvPr/>
          </p:nvSpPr>
          <p:spPr>
            <a:xfrm>
              <a:off x="5863720" y="3021190"/>
              <a:ext cx="101933" cy="72688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20802" y="367311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>
                  <a:solidFill>
                    <a:schemeClr val="accent5">
                      <a:lumMod val="50000"/>
                    </a:schemeClr>
                  </a:solidFill>
                </a:rPr>
                <a:t>STA-4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57104" y="2853702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/>
                <a:t>AP-3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366429" y="3019229"/>
              <a:ext cx="1506201" cy="10185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925154" y="3104287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3366664" y="2192960"/>
              <a:ext cx="1888622" cy="1776301"/>
              <a:chOff x="5415759" y="2670045"/>
              <a:chExt cx="1888622" cy="1776301"/>
            </a:xfrm>
          </p:grpSpPr>
          <p:sp>
            <p:nvSpPr>
              <p:cNvPr id="23" name="Flowchart: Connector 22"/>
              <p:cNvSpPr/>
              <p:nvPr/>
            </p:nvSpPr>
            <p:spPr>
              <a:xfrm>
                <a:off x="5415759" y="2703248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endCxn id="23" idx="4"/>
              </p:cNvCxnSpPr>
              <p:nvPr/>
            </p:nvCxnSpPr>
            <p:spPr>
              <a:xfrm>
                <a:off x="6337034" y="2670045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Isosceles Triangle 24"/>
              <p:cNvSpPr/>
              <p:nvPr/>
            </p:nvSpPr>
            <p:spPr>
              <a:xfrm>
                <a:off x="6290035" y="3460156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653148" y="3993308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180491" y="324047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940315" y="333426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>
                    <a:solidFill>
                      <a:schemeClr val="accent4">
                        <a:lumMod val="50000"/>
                      </a:schemeClr>
                    </a:solidFill>
                  </a:rPr>
                  <a:t>50 m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76395" y="3929903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>
                <a:off x="6064087" y="3598078"/>
                <a:ext cx="209124" cy="27140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/>
            <p:cNvCxnSpPr/>
            <p:nvPr/>
          </p:nvCxnSpPr>
          <p:spPr>
            <a:xfrm>
              <a:off x="4329850" y="3128259"/>
              <a:ext cx="304626" cy="33884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Connector 31"/>
            <p:cNvSpPr/>
            <p:nvPr/>
          </p:nvSpPr>
          <p:spPr>
            <a:xfrm>
              <a:off x="1787083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2719911" y="2286417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Isosceles Triangle 34"/>
            <p:cNvSpPr/>
            <p:nvPr/>
          </p:nvSpPr>
          <p:spPr>
            <a:xfrm>
              <a:off x="2655896" y="2968882"/>
              <a:ext cx="132758" cy="104616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94080" y="371564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>
                  <a:solidFill>
                    <a:schemeClr val="accent5">
                      <a:lumMod val="50000"/>
                    </a:schemeClr>
                  </a:solidFill>
                </a:rPr>
                <a:t>STA-1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58170" y="2766717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/>
                <a:t>AP-1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2719651" y="3104288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976031" y="3142448"/>
              <a:ext cx="831557" cy="4097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356391" y="3201604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0118C031-BE82-45DE-A5AF-701D42111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33" y="2306337"/>
            <a:ext cx="3276179" cy="245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87381"/>
          </a:xfrm>
        </p:spPr>
        <p:txBody>
          <a:bodyPr/>
          <a:lstStyle/>
          <a:p>
            <a:r>
              <a:rPr lang="en-US" sz="2000" dirty="0"/>
              <a:t>Example III: Two STAs per AP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101732"/>
            <a:ext cx="8445230" cy="3666480"/>
          </a:xfrm>
        </p:spPr>
        <p:txBody>
          <a:bodyPr/>
          <a:lstStyle/>
          <a:p>
            <a:r>
              <a:rPr lang="en-US" sz="1400" b="0" dirty="0"/>
              <a:t>Distance between APs=45 m, Two STA (MU-BF) in each cell (dropped randomly in (1:30 m) from in-cell AP). </a:t>
            </a:r>
          </a:p>
          <a:p>
            <a:r>
              <a:rPr lang="en-US" sz="1400" b="0" dirty="0"/>
              <a:t>One SS to each STA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877247" y="1426702"/>
            <a:ext cx="2953501" cy="1508270"/>
            <a:chOff x="5348288" y="2710792"/>
            <a:chExt cx="3336925" cy="1803825"/>
          </a:xfrm>
        </p:grpSpPr>
        <p:grpSp>
          <p:nvGrpSpPr>
            <p:cNvPr id="7" name="Group 6"/>
            <p:cNvGrpSpPr/>
            <p:nvPr/>
          </p:nvGrpSpPr>
          <p:grpSpPr>
            <a:xfrm>
              <a:off x="5348288" y="2710792"/>
              <a:ext cx="3336925" cy="1803825"/>
              <a:chOff x="5348288" y="2710792"/>
              <a:chExt cx="3336925" cy="1803825"/>
            </a:xfrm>
          </p:grpSpPr>
          <p:sp>
            <p:nvSpPr>
              <p:cNvPr id="9" name="Flowchart: Connector 8"/>
              <p:cNvSpPr/>
              <p:nvPr/>
            </p:nvSpPr>
            <p:spPr>
              <a:xfrm>
                <a:off x="6821907" y="2738316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24" idx="2"/>
                <a:endCxn id="9" idx="6"/>
              </p:cNvCxnSpPr>
              <p:nvPr/>
            </p:nvCxnSpPr>
            <p:spPr>
              <a:xfrm flipV="1">
                <a:off x="5348288" y="3592331"/>
                <a:ext cx="3336925" cy="23213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35154" y="2738316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7694870" y="3460157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18393" y="41761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87319" y="3217138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/>
                  <a:t>AP-2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6321619" y="3497110"/>
                <a:ext cx="1370292" cy="42653"/>
              </a:xfrm>
              <a:prstGeom prst="straightConnector1">
                <a:avLst/>
              </a:prstGeom>
              <a:ln w="9525">
                <a:solidFill>
                  <a:srgbClr val="FD9208"/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6327614" y="3631404"/>
                <a:ext cx="1359370" cy="512260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27" idx="0"/>
              </p:cNvCxnSpPr>
              <p:nvPr/>
            </p:nvCxnSpPr>
            <p:spPr>
              <a:xfrm flipH="1">
                <a:off x="6313684" y="3542995"/>
                <a:ext cx="1439876" cy="683894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754467" y="3570451"/>
                <a:ext cx="20409" cy="553007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053409" y="3825530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>
                    <a:solidFill>
                      <a:schemeClr val="accent5">
                        <a:lumMod val="50000"/>
                      </a:schemeClr>
                    </a:solidFill>
                  </a:rPr>
                  <a:t>STA-4</a:t>
                </a: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5348288" y="2710792"/>
                <a:ext cx="1879362" cy="1776301"/>
                <a:chOff x="5821502" y="2665699"/>
                <a:chExt cx="1879362" cy="1776301"/>
              </a:xfrm>
            </p:grpSpPr>
            <p:sp>
              <p:nvSpPr>
                <p:cNvPr id="24" name="Flowchart: Connector 23"/>
                <p:cNvSpPr/>
                <p:nvPr/>
              </p:nvSpPr>
              <p:spPr>
                <a:xfrm>
                  <a:off x="5821502" y="2698902"/>
                  <a:ext cx="1879362" cy="1743098"/>
                </a:xfrm>
                <a:prstGeom prst="flowChartConnector">
                  <a:avLst/>
                </a:prstGeom>
                <a:noFill/>
                <a:ln>
                  <a:solidFill>
                    <a:srgbClr val="003C7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endCxn id="24" idx="4"/>
                </p:cNvCxnSpPr>
                <p:nvPr/>
              </p:nvCxnSpPr>
              <p:spPr>
                <a:xfrm>
                  <a:off x="6742777" y="2665699"/>
                  <a:ext cx="18406" cy="1776301"/>
                </a:xfrm>
                <a:prstGeom prst="line">
                  <a:avLst/>
                </a:prstGeom>
                <a:ln w="6350">
                  <a:solidFill>
                    <a:schemeClr val="tx2"/>
                  </a:solidFill>
                  <a:prstDash val="lgDashDot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6713272" y="3467256"/>
                  <a:ext cx="59007" cy="78006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604865" y="418179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STA-1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639234" y="3178957"/>
                  <a:ext cx="364066" cy="153888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/>
                    <a:t>AP-1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940315" y="3334265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4">
                          <a:lumMod val="50000"/>
                        </a:schemeClr>
                      </a:solidFill>
                    </a:rPr>
                    <a:t>45 m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935584" y="3717809"/>
                  <a:ext cx="254000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100" dirty="0">
                      <a:solidFill>
                        <a:srgbClr val="C00000"/>
                      </a:solidFill>
                    </a:rPr>
                    <a:t>Int.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290360" y="393680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STA-2</a:t>
                  </a: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6510047" y="3583739"/>
                  <a:ext cx="209124" cy="271405"/>
                </a:xfrm>
                <a:prstGeom prst="straightConnector1">
                  <a:avLst/>
                </a:prstGeom>
                <a:ln w="31750">
                  <a:solidFill>
                    <a:schemeClr val="tx2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7806960" y="3592331"/>
                <a:ext cx="331493" cy="195922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31" idx="0"/>
              </p:cNvCxnSpPr>
              <p:nvPr/>
            </p:nvCxnSpPr>
            <p:spPr>
              <a:xfrm flipH="1">
                <a:off x="5999179" y="3590657"/>
                <a:ext cx="1677595" cy="391242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6283561" y="3628645"/>
                <a:ext cx="19913" cy="393769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endCxn id="19" idx="1"/>
            </p:cNvCxnSpPr>
            <p:nvPr/>
          </p:nvCxnSpPr>
          <p:spPr>
            <a:xfrm>
              <a:off x="6092861" y="3590657"/>
              <a:ext cx="1960548" cy="296429"/>
            </a:xfrm>
            <a:prstGeom prst="straightConnector1">
              <a:avLst/>
            </a:prstGeom>
            <a:ln w="6350">
              <a:solidFill>
                <a:schemeClr val="accent5"/>
              </a:solidFill>
              <a:prstDash val="dashDot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8021222" y="2114805"/>
            <a:ext cx="807007" cy="5042"/>
          </a:xfrm>
          <a:prstGeom prst="straightConnector1">
            <a:avLst/>
          </a:prstGeom>
          <a:ln w="9525">
            <a:solidFill>
              <a:srgbClr val="FD9208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385682" y="1957836"/>
            <a:ext cx="364066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b="1" dirty="0">
                <a:solidFill>
                  <a:schemeClr val="accent4">
                    <a:lumMod val="50000"/>
                  </a:schemeClr>
                </a:solidFill>
              </a:rPr>
              <a:t>30 m</a:t>
            </a:r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Jan 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F70478C3-2AA8-48D7-89DE-EA179F33B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26" y="2555602"/>
            <a:ext cx="3010628" cy="226040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9799573-C1D7-4440-99CE-F69D7C678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452" y="2523416"/>
            <a:ext cx="2983859" cy="2240308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3DEE0FF-711C-482D-B23D-4AFB1B3D8544}"/>
              </a:ext>
            </a:extLst>
          </p:cNvPr>
          <p:cNvCxnSpPr>
            <a:cxnSpLocks/>
          </p:cNvCxnSpPr>
          <p:nvPr/>
        </p:nvCxnSpPr>
        <p:spPr bwMode="auto">
          <a:xfrm>
            <a:off x="1808957" y="3253009"/>
            <a:ext cx="5731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AA54CE5-FC01-479F-A07C-0CAAD56C1DBF}"/>
                  </a:ext>
                </a:extLst>
              </p:cNvPr>
              <p:cNvSpPr txBox="1"/>
              <p:nvPr/>
            </p:nvSpPr>
            <p:spPr>
              <a:xfrm>
                <a:off x="2043573" y="3081336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</m:t>
                      </m:r>
                    </m:oMath>
                  </m:oMathPara>
                </a14:m>
                <a:endParaRPr lang="en-US" sz="1000" dirty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AA54CE5-FC01-479F-A07C-0CAAD56C1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73" y="3081336"/>
                <a:ext cx="324255" cy="153888"/>
              </a:xfrm>
              <a:prstGeom prst="rect">
                <a:avLst/>
              </a:prstGeom>
              <a:blipFill>
                <a:blip r:embed="rId4"/>
                <a:stretch>
                  <a:fillRect l="-5660" r="-1132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402402C-455A-4432-B374-532C8542CF05}"/>
              </a:ext>
            </a:extLst>
          </p:cNvPr>
          <p:cNvCxnSpPr>
            <a:cxnSpLocks/>
          </p:cNvCxnSpPr>
          <p:nvPr/>
        </p:nvCxnSpPr>
        <p:spPr bwMode="auto">
          <a:xfrm>
            <a:off x="4208661" y="3598937"/>
            <a:ext cx="11393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D6F16CD-78D0-40F5-A597-B19E10595B4F}"/>
                  </a:ext>
                </a:extLst>
              </p:cNvPr>
              <p:cNvSpPr txBox="1"/>
              <p:nvPr/>
            </p:nvSpPr>
            <p:spPr>
              <a:xfrm>
                <a:off x="4485905" y="3620349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1.8</m:t>
                      </m:r>
                    </m:oMath>
                  </m:oMathPara>
                </a14:m>
                <a:endParaRPr lang="en-US" sz="1000" dirty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D6F16CD-78D0-40F5-A597-B19E10595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05" y="3620349"/>
                <a:ext cx="324255" cy="153888"/>
              </a:xfrm>
              <a:prstGeom prst="rect">
                <a:avLst/>
              </a:prstGeom>
              <a:blipFill>
                <a:blip r:embed="rId5"/>
                <a:stretch>
                  <a:fillRect l="-7547" r="-943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3560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662</Words>
  <Application>Microsoft Office PowerPoint</Application>
  <PresentationFormat>On-screen Show (16:9)</PresentationFormat>
  <Paragraphs>114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Courier New</vt:lpstr>
      <vt:lpstr>Times New Roman</vt:lpstr>
      <vt:lpstr>802-11-Submission</vt:lpstr>
      <vt:lpstr>Document</vt:lpstr>
      <vt:lpstr> Multi-AP Coordinated BF in IEEE 802.11be  </vt:lpstr>
      <vt:lpstr>Coordinated BF</vt:lpstr>
      <vt:lpstr>Coordinated BF</vt:lpstr>
      <vt:lpstr>SP</vt:lpstr>
      <vt:lpstr>References</vt:lpstr>
      <vt:lpstr>PowerPoint Presentation</vt:lpstr>
      <vt:lpstr>Example I:Two Single-user Cells [3]</vt:lpstr>
      <vt:lpstr>Example II: 3 APs [3]</vt:lpstr>
      <vt:lpstr>Example III: Two STAs per AP [3]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2020-01-12T07:12:53Z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85221fe3-4ea3-422c-849b-8e5254dc76d2</vt:lpwstr>
  </property>
  <property fmtid="{D5CDD505-2E9C-101B-9397-08002B2CF9AE}" pid="3" name="CTP_BU">
    <vt:lpwstr>INTEL LABS GRP</vt:lpwstr>
  </property>
  <property fmtid="{D5CDD505-2E9C-101B-9397-08002B2CF9AE}" pid="4" name="CTP_TimeStamp">
    <vt:lpwstr>2020-01-12 07:12:53Z</vt:lpwstr>
  </property>
  <property fmtid="{D5CDD505-2E9C-101B-9397-08002B2CF9AE}" pid="5" name="CTPClassification">
    <vt:lpwstr>CTP_IC</vt:lpwstr>
  </property>
</Properties>
</file>