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24"/>
  </p:notesMasterIdLst>
  <p:handoutMasterIdLst>
    <p:handoutMasterId r:id="rId25"/>
  </p:handoutMasterIdLst>
  <p:sldIdLst>
    <p:sldId id="256" r:id="rId7"/>
    <p:sldId id="257" r:id="rId8"/>
    <p:sldId id="265" r:id="rId9"/>
    <p:sldId id="262" r:id="rId10"/>
    <p:sldId id="272" r:id="rId11"/>
    <p:sldId id="271" r:id="rId12"/>
    <p:sldId id="273" r:id="rId13"/>
    <p:sldId id="284" r:id="rId14"/>
    <p:sldId id="274" r:id="rId15"/>
    <p:sldId id="276" r:id="rId16"/>
    <p:sldId id="283" r:id="rId17"/>
    <p:sldId id="279" r:id="rId18"/>
    <p:sldId id="280" r:id="rId19"/>
    <p:sldId id="278" r:id="rId20"/>
    <p:sldId id="282" r:id="rId21"/>
    <p:sldId id="269" r:id="rId22"/>
    <p:sldId id="285"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68"/>
  </p:normalViewPr>
  <p:slideViewPr>
    <p:cSldViewPr snapToGrid="0">
      <p:cViewPr varScale="1">
        <p:scale>
          <a:sx n="48" d="100"/>
          <a:sy n="48" d="100"/>
        </p:scale>
        <p:origin x="48" y="17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fi-FI"/>
              <a:t>January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Adrian Garcia Rodriguez, Nokia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fi-FI"/>
              <a:t>January 2020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Adrian Garcia Rodriguez, Nokia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fi-FI"/>
              <a:t>January 2020</a:t>
            </a:r>
            <a:endParaRPr lang="en-US"/>
          </a:p>
        </p:txBody>
      </p:sp>
      <p:sp>
        <p:nvSpPr>
          <p:cNvPr id="6" name="Rectangle 6"/>
          <p:cNvSpPr>
            <a:spLocks noGrp="1" noChangeArrowheads="1"/>
          </p:cNvSpPr>
          <p:nvPr>
            <p:ph type="ftr"/>
          </p:nvPr>
        </p:nvSpPr>
        <p:spPr>
          <a:ln/>
        </p:spPr>
        <p:txBody>
          <a:bodyPr/>
          <a:lstStyle/>
          <a:p>
            <a:r>
              <a:rPr lang="en-US"/>
              <a:t>Adrian Garcia Rodriguez, Nokia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fi-FI"/>
              <a:t>January 2020</a:t>
            </a:r>
            <a:endParaRPr lang="en-US"/>
          </a:p>
        </p:txBody>
      </p:sp>
      <p:sp>
        <p:nvSpPr>
          <p:cNvPr id="6" name="Rectangle 6"/>
          <p:cNvSpPr>
            <a:spLocks noGrp="1" noChangeArrowheads="1"/>
          </p:cNvSpPr>
          <p:nvPr>
            <p:ph type="ftr"/>
          </p:nvPr>
        </p:nvSpPr>
        <p:spPr>
          <a:ln/>
        </p:spPr>
        <p:txBody>
          <a:bodyPr/>
          <a:lstStyle/>
          <a:p>
            <a:r>
              <a:rPr lang="en-US"/>
              <a:t>Adrian Garcia Rodriguez, Nokia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fi-FI"/>
              <a:t>January 2020</a:t>
            </a:r>
            <a:endParaRPr lang="en-US"/>
          </a:p>
        </p:txBody>
      </p:sp>
      <p:sp>
        <p:nvSpPr>
          <p:cNvPr id="6" name="Rectangle 6"/>
          <p:cNvSpPr>
            <a:spLocks noGrp="1" noChangeArrowheads="1"/>
          </p:cNvSpPr>
          <p:nvPr>
            <p:ph type="ftr"/>
          </p:nvPr>
        </p:nvSpPr>
        <p:spPr>
          <a:ln/>
        </p:spPr>
        <p:txBody>
          <a:bodyPr/>
          <a:lstStyle/>
          <a:p>
            <a:r>
              <a:rPr lang="en-US"/>
              <a:t>Adrian Garcia Rodriguez, Nokia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p>
        </p:txBody>
      </p:sp>
      <p:sp>
        <p:nvSpPr>
          <p:cNvPr id="4" name="Date Placeholder 3"/>
          <p:cNvSpPr>
            <a:spLocks noGrp="1"/>
          </p:cNvSpPr>
          <p:nvPr>
            <p:ph type="dt" idx="10"/>
          </p:nvPr>
        </p:nvSpPr>
        <p:spPr/>
        <p:txBody>
          <a:bodyPr/>
          <a:lstStyle>
            <a:lvl1pPr>
              <a:defRPr/>
            </a:lvl1pPr>
          </a:lstStyle>
          <a:p>
            <a:r>
              <a:rPr lang="fi-FI"/>
              <a:t>January 2020</a:t>
            </a:r>
            <a:endParaRPr lang="en-GB"/>
          </a:p>
        </p:txBody>
      </p:sp>
      <p:sp>
        <p:nvSpPr>
          <p:cNvPr id="5" name="Footer Placeholder 4"/>
          <p:cNvSpPr>
            <a:spLocks noGrp="1"/>
          </p:cNvSpPr>
          <p:nvPr>
            <p:ph type="ftr" idx="11"/>
          </p:nvPr>
        </p:nvSpPr>
        <p:spPr/>
        <p:txBody>
          <a:bodyPr/>
          <a:lstStyle>
            <a:lvl1pPr>
              <a:defRPr/>
            </a:lvl1pPr>
          </a:lstStyle>
          <a:p>
            <a:r>
              <a:rPr lang="en-GB"/>
              <a:t>Adrian Garcia Rodriguez, Nokia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Adrian Garcia Rodriguez, Nokia</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fi-FI"/>
              <a:t>January 2020</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Date Placeholder 3"/>
          <p:cNvSpPr>
            <a:spLocks noGrp="1"/>
          </p:cNvSpPr>
          <p:nvPr>
            <p:ph type="dt" idx="10"/>
          </p:nvPr>
        </p:nvSpPr>
        <p:spPr/>
        <p:txBody>
          <a:bodyPr/>
          <a:lstStyle>
            <a:lvl1pPr>
              <a:defRPr/>
            </a:lvl1pPr>
          </a:lstStyle>
          <a:p>
            <a:r>
              <a:rPr lang="fi-FI"/>
              <a:t>January 2020</a:t>
            </a:r>
            <a:endParaRPr lang="en-GB"/>
          </a:p>
        </p:txBody>
      </p:sp>
      <p:sp>
        <p:nvSpPr>
          <p:cNvPr id="5" name="Footer Placeholder 4"/>
          <p:cNvSpPr>
            <a:spLocks noGrp="1"/>
          </p:cNvSpPr>
          <p:nvPr>
            <p:ph type="ftr" idx="11"/>
          </p:nvPr>
        </p:nvSpPr>
        <p:spPr/>
        <p:txBody>
          <a:bodyPr/>
          <a:lstStyle>
            <a:lvl1pPr>
              <a:defRPr/>
            </a:lvl1pPr>
          </a:lstStyle>
          <a:p>
            <a:r>
              <a:rPr lang="en-GB"/>
              <a:t>Adrian Garcia Rodriguez, Nokia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idx="10"/>
          </p:nvPr>
        </p:nvSpPr>
        <p:spPr/>
        <p:txBody>
          <a:bodyPr/>
          <a:lstStyle>
            <a:lvl1pPr>
              <a:defRPr/>
            </a:lvl1pPr>
          </a:lstStyle>
          <a:p>
            <a:r>
              <a:rPr lang="fi-FI"/>
              <a:t>January 2020</a:t>
            </a:r>
            <a:endParaRPr lang="en-GB"/>
          </a:p>
        </p:txBody>
      </p:sp>
      <p:sp>
        <p:nvSpPr>
          <p:cNvPr id="6" name="Footer Placeholder 5"/>
          <p:cNvSpPr>
            <a:spLocks noGrp="1"/>
          </p:cNvSpPr>
          <p:nvPr>
            <p:ph type="ftr" idx="11"/>
          </p:nvPr>
        </p:nvSpPr>
        <p:spPr/>
        <p:txBody>
          <a:bodyPr/>
          <a:lstStyle>
            <a:lvl1pPr>
              <a:defRPr/>
            </a:lvl1pPr>
          </a:lstStyle>
          <a:p>
            <a:r>
              <a:rPr lang="en-GB"/>
              <a:t>Adrian Garcia Rodriguez, Nokia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idx="10"/>
          </p:nvPr>
        </p:nvSpPr>
        <p:spPr/>
        <p:txBody>
          <a:bodyPr/>
          <a:lstStyle>
            <a:lvl1pPr>
              <a:defRPr/>
            </a:lvl1pPr>
          </a:lstStyle>
          <a:p>
            <a:r>
              <a:rPr lang="fi-FI"/>
              <a:t>January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Adrian Garcia Rodriguez, Nokia</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idx="10"/>
          </p:nvPr>
        </p:nvSpPr>
        <p:spPr/>
        <p:txBody>
          <a:bodyPr/>
          <a:lstStyle>
            <a:lvl1pPr>
              <a:defRPr/>
            </a:lvl1pPr>
          </a:lstStyle>
          <a:p>
            <a:r>
              <a:rPr lang="fi-FI"/>
              <a:t>January 2020</a:t>
            </a:r>
            <a:endParaRPr lang="en-GB"/>
          </a:p>
        </p:txBody>
      </p:sp>
      <p:sp>
        <p:nvSpPr>
          <p:cNvPr id="4" name="Footer Placeholder 3"/>
          <p:cNvSpPr>
            <a:spLocks noGrp="1"/>
          </p:cNvSpPr>
          <p:nvPr>
            <p:ph type="ftr" idx="11"/>
          </p:nvPr>
        </p:nvSpPr>
        <p:spPr/>
        <p:txBody>
          <a:bodyPr/>
          <a:lstStyle>
            <a:lvl1pPr>
              <a:defRPr/>
            </a:lvl1pPr>
          </a:lstStyle>
          <a:p>
            <a:r>
              <a:rPr lang="en-GB"/>
              <a:t>Adrian Garcia Rodriguez, Nokia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fi-FI"/>
              <a:t>January 2020</a:t>
            </a:r>
            <a:endParaRPr lang="en-GB"/>
          </a:p>
        </p:txBody>
      </p:sp>
      <p:sp>
        <p:nvSpPr>
          <p:cNvPr id="3" name="Footer Placeholder 2"/>
          <p:cNvSpPr>
            <a:spLocks noGrp="1"/>
          </p:cNvSpPr>
          <p:nvPr>
            <p:ph type="ftr" idx="11"/>
          </p:nvPr>
        </p:nvSpPr>
        <p:spPr/>
        <p:txBody>
          <a:bodyPr/>
          <a:lstStyle>
            <a:lvl1pPr>
              <a:defRPr/>
            </a:lvl1pPr>
          </a:lstStyle>
          <a:p>
            <a:r>
              <a:rPr lang="en-GB"/>
              <a:t>Adrian Garcia Rodriguez, Nokia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idx="10"/>
          </p:nvPr>
        </p:nvSpPr>
        <p:spPr/>
        <p:txBody>
          <a:bodyPr/>
          <a:lstStyle>
            <a:lvl1pPr>
              <a:defRPr/>
            </a:lvl1pPr>
          </a:lstStyle>
          <a:p>
            <a:r>
              <a:rPr lang="fi-FI"/>
              <a:t>January 2020</a:t>
            </a:r>
            <a:endParaRPr lang="en-GB"/>
          </a:p>
        </p:txBody>
      </p:sp>
      <p:sp>
        <p:nvSpPr>
          <p:cNvPr id="5" name="Footer Placeholder 4"/>
          <p:cNvSpPr>
            <a:spLocks noGrp="1"/>
          </p:cNvSpPr>
          <p:nvPr>
            <p:ph type="ftr" idx="11"/>
          </p:nvPr>
        </p:nvSpPr>
        <p:spPr/>
        <p:txBody>
          <a:bodyPr/>
          <a:lstStyle>
            <a:lvl1pPr>
              <a:defRPr/>
            </a:lvl1pPr>
          </a:lstStyle>
          <a:p>
            <a:r>
              <a:rPr lang="en-GB"/>
              <a:t>Adrian Garcia Rodriguez, Nokia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idx="10"/>
          </p:nvPr>
        </p:nvSpPr>
        <p:spPr/>
        <p:txBody>
          <a:bodyPr/>
          <a:lstStyle>
            <a:lvl1pPr>
              <a:defRPr/>
            </a:lvl1pPr>
          </a:lstStyle>
          <a:p>
            <a:r>
              <a:rPr lang="fi-FI"/>
              <a:t>January 2020</a:t>
            </a:r>
            <a:endParaRPr lang="en-GB"/>
          </a:p>
        </p:txBody>
      </p:sp>
      <p:sp>
        <p:nvSpPr>
          <p:cNvPr id="5" name="Footer Placeholder 4"/>
          <p:cNvSpPr>
            <a:spLocks noGrp="1"/>
          </p:cNvSpPr>
          <p:nvPr>
            <p:ph type="ftr" idx="11"/>
          </p:nvPr>
        </p:nvSpPr>
        <p:spPr/>
        <p:txBody>
          <a:bodyPr/>
          <a:lstStyle>
            <a:lvl1pPr>
              <a:defRPr/>
            </a:lvl1pPr>
          </a:lstStyle>
          <a:p>
            <a:r>
              <a:rPr lang="en-GB"/>
              <a:t>Adrian Garcia Rodriguez, Nokia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fi-FI"/>
              <a:t>January 2020</a:t>
            </a:r>
            <a:endParaRPr lang="en-GB"/>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Adrian Garcia Rodriguez, Nokia</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802.11-20/0093r3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fi-FI"/>
              <a:t>January 2020</a:t>
            </a:r>
            <a:endParaRPr lang="en-GB"/>
          </a:p>
        </p:txBody>
      </p:sp>
      <p:sp>
        <p:nvSpPr>
          <p:cNvPr id="7" name="Footer Placeholder 4"/>
          <p:cNvSpPr>
            <a:spLocks noGrp="1"/>
          </p:cNvSpPr>
          <p:nvPr>
            <p:ph type="ftr" idx="14"/>
          </p:nvPr>
        </p:nvSpPr>
        <p:spPr>
          <a:xfrm>
            <a:off x="5500694" y="6475413"/>
            <a:ext cx="3041644" cy="180975"/>
          </a:xfrm>
        </p:spPr>
        <p:txBody>
          <a:bodyPr/>
          <a:lstStyle/>
          <a:p>
            <a:r>
              <a:rPr lang="en-GB"/>
              <a:t>Adrian Garcia Rodriguez, Nokia</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for Low Latency</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2020-01-10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579006020"/>
              </p:ext>
            </p:extLst>
          </p:nvPr>
        </p:nvGraphicFramePr>
        <p:xfrm>
          <a:off x="517525" y="2308225"/>
          <a:ext cx="8137525" cy="2725738"/>
        </p:xfrm>
        <a:graphic>
          <a:graphicData uri="http://schemas.openxmlformats.org/presentationml/2006/ole">
            <mc:AlternateContent xmlns:mc="http://schemas.openxmlformats.org/markup-compatibility/2006">
              <mc:Choice xmlns:v="urn:schemas-microsoft-com:vml" Requires="v">
                <p:oleObj spid="_x0000_s1086" name="Document" r:id="rId4" imgW="8235535" imgH="2765550" progId="Word.Document.8">
                  <p:embed/>
                </p:oleObj>
              </mc:Choice>
              <mc:Fallback>
                <p:oleObj name="Document" r:id="rId4" imgW="8235535" imgH="2765550" progId="Word.Document.8">
                  <p:embed/>
                  <p:pic>
                    <p:nvPicPr>
                      <p:cNvPr id="3075" name="Object 3"/>
                      <p:cNvPicPr>
                        <a:picLocks noChangeAspect="1" noChangeArrowheads="1"/>
                      </p:cNvPicPr>
                      <p:nvPr/>
                    </p:nvPicPr>
                    <p:blipFill>
                      <a:blip r:embed="rId5"/>
                      <a:srcRect/>
                      <a:stretch>
                        <a:fillRect/>
                      </a:stretch>
                    </p:blipFill>
                    <p:spPr bwMode="auto">
                      <a:xfrm>
                        <a:off x="517525" y="2308225"/>
                        <a:ext cx="8137525" cy="27257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50BD4-9C82-BE42-A754-EED35EC65BEB}"/>
              </a:ext>
            </a:extLst>
          </p:cNvPr>
          <p:cNvSpPr>
            <a:spLocks noGrp="1"/>
          </p:cNvSpPr>
          <p:nvPr>
            <p:ph type="title"/>
          </p:nvPr>
        </p:nvSpPr>
        <p:spPr/>
        <p:txBody>
          <a:bodyPr/>
          <a:lstStyle/>
          <a:p>
            <a:r>
              <a:rPr lang="en-US"/>
              <a:t>RLLML rules of operation (II)</a:t>
            </a:r>
          </a:p>
        </p:txBody>
      </p:sp>
      <p:sp>
        <p:nvSpPr>
          <p:cNvPr id="3" name="Content Placeholder 2">
            <a:extLst>
              <a:ext uri="{FF2B5EF4-FFF2-40B4-BE49-F238E27FC236}">
                <a16:creationId xmlns:a16="http://schemas.microsoft.com/office/drawing/2014/main" id="{C80DB4C1-904E-2842-A515-A2DE7DB0EFDA}"/>
              </a:ext>
            </a:extLst>
          </p:cNvPr>
          <p:cNvSpPr>
            <a:spLocks noGrp="1"/>
          </p:cNvSpPr>
          <p:nvPr>
            <p:ph idx="1"/>
          </p:nvPr>
        </p:nvSpPr>
        <p:spPr/>
        <p:txBody>
          <a:bodyPr/>
          <a:lstStyle/>
          <a:p>
            <a:pPr>
              <a:buFont typeface="Arial" panose="020B0604020202020204" pitchFamily="34" charset="0"/>
              <a:buChar char="•"/>
            </a:pPr>
            <a:r>
              <a:rPr lang="en-US" dirty="0"/>
              <a:t>An RLL MLD must </a:t>
            </a:r>
          </a:p>
          <a:p>
            <a:pPr lvl="1">
              <a:buFont typeface="Arial" panose="020B0604020202020204" pitchFamily="34" charset="0"/>
              <a:buChar char="•"/>
            </a:pPr>
            <a:r>
              <a:rPr lang="en-US" dirty="0"/>
              <a:t>run separate carrier sense and access mechanisms per link</a:t>
            </a:r>
          </a:p>
          <a:p>
            <a:pPr lvl="1">
              <a:buFont typeface="Arial" panose="020B0604020202020204" pitchFamily="34" charset="0"/>
              <a:buChar char="•"/>
            </a:pPr>
            <a:r>
              <a:rPr lang="en-US" dirty="0"/>
              <a:t>transmit (and possibly receive) data only on one link at a time</a:t>
            </a:r>
          </a:p>
          <a:p>
            <a:pPr lvl="1">
              <a:buFont typeface="Arial" panose="020B0604020202020204" pitchFamily="34" charset="0"/>
              <a:buChar char="•"/>
            </a:pPr>
            <a:r>
              <a:rPr lang="en-US" dirty="0"/>
              <a:t>consider all the other links/channels busy when transmitting or receiving on one of the links</a:t>
            </a:r>
          </a:p>
          <a:p>
            <a:pPr lvl="1">
              <a:buFont typeface="Arial" panose="020B0604020202020204" pitchFamily="34" charset="0"/>
              <a:buChar char="•"/>
            </a:pPr>
            <a:r>
              <a:rPr lang="en-US" dirty="0"/>
              <a:t>use a probe delay mechanism (e.g. </a:t>
            </a:r>
            <a:r>
              <a:rPr lang="en-US" i="1" dirty="0" err="1"/>
              <a:t>NAVSyncDelay</a:t>
            </a:r>
            <a:r>
              <a:rPr lang="en-US" dirty="0"/>
              <a:t> or </a:t>
            </a:r>
            <a:r>
              <a:rPr lang="en-US" i="1" dirty="0" err="1"/>
              <a:t>ProbeDelay</a:t>
            </a:r>
            <a:r>
              <a:rPr lang="en-US" dirty="0"/>
              <a:t>) on other links/channels after TX (and possibly RX) in one link</a:t>
            </a:r>
          </a:p>
          <a:p>
            <a:pPr lvl="2">
              <a:buFont typeface="Arial" panose="020B0604020202020204" pitchFamily="34" charset="0"/>
              <a:buChar char="•"/>
            </a:pPr>
            <a:r>
              <a:rPr lang="en-US" dirty="0"/>
              <a:t>as the device may not keep NAV up-to-date while TX/RX</a:t>
            </a:r>
          </a:p>
          <a:p>
            <a:pPr>
              <a:buFont typeface="Arial" panose="020B0604020202020204" pitchFamily="34" charset="0"/>
              <a:buChar char="•"/>
            </a:pPr>
            <a:r>
              <a:rPr lang="en-US" dirty="0"/>
              <a:t>A non-AP RLL MLD must</a:t>
            </a:r>
          </a:p>
          <a:p>
            <a:pPr lvl="1">
              <a:buFont typeface="Arial" panose="020B0604020202020204" pitchFamily="34" charset="0"/>
              <a:buChar char="•"/>
            </a:pPr>
            <a:r>
              <a:rPr lang="en-US" dirty="0"/>
              <a:t>keep up-to-date state information on whether the serving AP is busy operating on any of the links of the RLLML set</a:t>
            </a:r>
          </a:p>
          <a:p>
            <a:pPr lvl="2">
              <a:buFont typeface="Arial" panose="020B0604020202020204" pitchFamily="34" charset="0"/>
              <a:buChar char="•"/>
            </a:pPr>
            <a:r>
              <a:rPr lang="en-US" dirty="0"/>
              <a:t>as the device should not transmit towards its serving AP</a:t>
            </a:r>
          </a:p>
        </p:txBody>
      </p:sp>
      <p:sp>
        <p:nvSpPr>
          <p:cNvPr id="4" name="Slide Number Placeholder 3">
            <a:extLst>
              <a:ext uri="{FF2B5EF4-FFF2-40B4-BE49-F238E27FC236}">
                <a16:creationId xmlns:a16="http://schemas.microsoft.com/office/drawing/2014/main" id="{528A340D-67FA-244D-BBB8-C4D3469B64FC}"/>
              </a:ext>
            </a:extLst>
          </p:cNvPr>
          <p:cNvSpPr>
            <a:spLocks noGrp="1"/>
          </p:cNvSpPr>
          <p:nvPr>
            <p:ph type="sldNum" idx="12"/>
          </p:nvPr>
        </p:nvSpPr>
        <p:spPr/>
        <p:txBody>
          <a:bodyPr/>
          <a:lstStyle/>
          <a:p>
            <a:r>
              <a:rPr lang="en-GB"/>
              <a:t>Slide </a:t>
            </a:r>
            <a:fld id="{440F5867-744E-4AA6-B0ED-4C44D2DFBB7B}" type="slidenum">
              <a:rPr lang="en-GB"/>
              <a:pPr/>
              <a:t>10</a:t>
            </a:fld>
            <a:endParaRPr lang="en-GB"/>
          </a:p>
        </p:txBody>
      </p:sp>
      <p:sp>
        <p:nvSpPr>
          <p:cNvPr id="5" name="Footer Placeholder 4">
            <a:extLst>
              <a:ext uri="{FF2B5EF4-FFF2-40B4-BE49-F238E27FC236}">
                <a16:creationId xmlns:a16="http://schemas.microsoft.com/office/drawing/2014/main" id="{776CD467-4FFD-F343-9909-E172DCD0AD6F}"/>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84F11C80-A572-844E-B0D8-CB580E598D61}"/>
              </a:ext>
            </a:extLst>
          </p:cNvPr>
          <p:cNvSpPr>
            <a:spLocks noGrp="1"/>
          </p:cNvSpPr>
          <p:nvPr>
            <p:ph type="dt" idx="15"/>
          </p:nvPr>
        </p:nvSpPr>
        <p:spPr/>
        <p:txBody>
          <a:bodyPr/>
          <a:lstStyle/>
          <a:p>
            <a:r>
              <a:rPr lang="fi-FI"/>
              <a:t>January 2020</a:t>
            </a:r>
            <a:endParaRPr lang="en-GB"/>
          </a:p>
        </p:txBody>
      </p:sp>
    </p:spTree>
    <p:extLst>
      <p:ext uri="{BB962C8B-B14F-4D97-AF65-F5344CB8AC3E}">
        <p14:creationId xmlns:p14="http://schemas.microsoft.com/office/powerpoint/2010/main" val="269525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13">
            <a:extLst>
              <a:ext uri="{FF2B5EF4-FFF2-40B4-BE49-F238E27FC236}">
                <a16:creationId xmlns:a16="http://schemas.microsoft.com/office/drawing/2014/main" id="{5FBBCB4C-74DC-F846-8CFA-181347414ACE}"/>
              </a:ext>
            </a:extLst>
          </p:cNvPr>
          <p:cNvSpPr txBox="1"/>
          <p:nvPr/>
        </p:nvSpPr>
        <p:spPr>
          <a:xfrm>
            <a:off x="5608403" y="5810770"/>
            <a:ext cx="1172932" cy="33007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lIns="72000" tIns="72000" rIns="72000" bIns="7200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360000">
              <a:spcAft>
                <a:spcPts val="600"/>
              </a:spcAft>
              <a:tabLst>
                <a:tab pos="360000" algn="l"/>
              </a:tabLst>
            </a:pPr>
            <a:r>
              <a:rPr lang="en-US" sz="1200" dirty="0">
                <a:latin typeface="Nokia Pure Text Light" panose="020B0403020202020204" pitchFamily="34" charset="0"/>
                <a:ea typeface="Nokia Pure Text Light" panose="020B0403020202020204" pitchFamily="34" charset="0"/>
              </a:rPr>
              <a:t>40MHz - 6 GHz</a:t>
            </a:r>
          </a:p>
        </p:txBody>
      </p:sp>
      <p:sp>
        <p:nvSpPr>
          <p:cNvPr id="2" name="Title 1">
            <a:extLst>
              <a:ext uri="{FF2B5EF4-FFF2-40B4-BE49-F238E27FC236}">
                <a16:creationId xmlns:a16="http://schemas.microsoft.com/office/drawing/2014/main" id="{0E98D7BE-B3D6-3E4B-BFFD-2BD4D81F3C82}"/>
              </a:ext>
            </a:extLst>
          </p:cNvPr>
          <p:cNvSpPr>
            <a:spLocks noGrp="1"/>
          </p:cNvSpPr>
          <p:nvPr>
            <p:ph type="title"/>
          </p:nvPr>
        </p:nvSpPr>
        <p:spPr/>
        <p:txBody>
          <a:bodyPr/>
          <a:lstStyle/>
          <a:p>
            <a:r>
              <a:rPr lang="en-US"/>
              <a:t>Mix of RLLML and regular ML</a:t>
            </a:r>
          </a:p>
        </p:txBody>
      </p:sp>
      <p:sp>
        <p:nvSpPr>
          <p:cNvPr id="3" name="Content Placeholder 2">
            <a:extLst>
              <a:ext uri="{FF2B5EF4-FFF2-40B4-BE49-F238E27FC236}">
                <a16:creationId xmlns:a16="http://schemas.microsoft.com/office/drawing/2014/main" id="{942FCC09-3042-2747-B4BD-2ABC3A00CA86}"/>
              </a:ext>
            </a:extLst>
          </p:cNvPr>
          <p:cNvSpPr>
            <a:spLocks noGrp="1"/>
          </p:cNvSpPr>
          <p:nvPr>
            <p:ph idx="1"/>
          </p:nvPr>
        </p:nvSpPr>
        <p:spPr>
          <a:xfrm>
            <a:off x="685801" y="1981201"/>
            <a:ext cx="7652656" cy="1534885"/>
          </a:xfrm>
        </p:spPr>
        <p:txBody>
          <a:bodyPr>
            <a:normAutofit fontScale="85000" lnSpcReduction="10000"/>
          </a:bodyPr>
          <a:lstStyle/>
          <a:p>
            <a:pPr marL="627063" lvl="1" indent="0" algn="just"/>
            <a:endParaRPr lang="en-US" sz="400" dirty="0">
              <a:cs typeface="+mn-cs"/>
              <a:sym typeface="Wingdings" pitchFamily="2" charset="2"/>
            </a:endParaRPr>
          </a:p>
          <a:p>
            <a:pPr algn="just">
              <a:buFont typeface="Arial" panose="020B0604020202020204" pitchFamily="34" charset="0"/>
              <a:buChar char="•"/>
            </a:pPr>
            <a:r>
              <a:rPr lang="en-US" sz="2900" b="0" dirty="0">
                <a:sym typeface="Wingdings" pitchFamily="2" charset="2"/>
              </a:rPr>
              <a:t>The new mode could be used also with normal links</a:t>
            </a:r>
          </a:p>
          <a:p>
            <a:pPr algn="just">
              <a:buFont typeface="Arial" panose="020B0604020202020204" pitchFamily="34" charset="0"/>
              <a:buChar char="•"/>
            </a:pPr>
            <a:r>
              <a:rPr lang="en-US" sz="2900" b="0" dirty="0">
                <a:sym typeface="Wingdings" pitchFamily="2" charset="2"/>
              </a:rPr>
              <a:t>For example, one could have </a:t>
            </a:r>
            <a:r>
              <a:rPr lang="en-US" sz="2900" b="0" i="1" dirty="0">
                <a:sym typeface="Wingdings" pitchFamily="2" charset="2"/>
              </a:rPr>
              <a:t>1)</a:t>
            </a:r>
            <a:r>
              <a:rPr lang="en-US" sz="2900" b="0" dirty="0">
                <a:sym typeface="Wingdings" pitchFamily="2" charset="2"/>
              </a:rPr>
              <a:t> a normal link in the      5 GHz band, and </a:t>
            </a:r>
            <a:r>
              <a:rPr lang="en-US" sz="2900" b="0" i="1" dirty="0">
                <a:sym typeface="Wingdings" pitchFamily="2" charset="2"/>
              </a:rPr>
              <a:t>2)</a:t>
            </a:r>
            <a:r>
              <a:rPr lang="en-US" sz="2900" b="0" dirty="0">
                <a:sym typeface="Wingdings" pitchFamily="2" charset="2"/>
              </a:rPr>
              <a:t> RLL links in the 6 GHz band</a:t>
            </a:r>
          </a:p>
        </p:txBody>
      </p:sp>
      <p:sp>
        <p:nvSpPr>
          <p:cNvPr id="4" name="Slide Number Placeholder 3">
            <a:extLst>
              <a:ext uri="{FF2B5EF4-FFF2-40B4-BE49-F238E27FC236}">
                <a16:creationId xmlns:a16="http://schemas.microsoft.com/office/drawing/2014/main" id="{3AAB3A2F-817B-3340-80F0-1DB695758C9C}"/>
              </a:ext>
            </a:extLst>
          </p:cNvPr>
          <p:cNvSpPr>
            <a:spLocks noGrp="1"/>
          </p:cNvSpPr>
          <p:nvPr>
            <p:ph type="sldNum" idx="12"/>
          </p:nvPr>
        </p:nvSpPr>
        <p:spPr/>
        <p:txBody>
          <a:bodyPr/>
          <a:lstStyle/>
          <a:p>
            <a:r>
              <a:rPr lang="en-GB"/>
              <a:t>Slide </a:t>
            </a:r>
            <a:fld id="{440F5867-744E-4AA6-B0ED-4C44D2DFBB7B}" type="slidenum">
              <a:rPr lang="en-GB"/>
              <a:pPr/>
              <a:t>11</a:t>
            </a:fld>
            <a:endParaRPr lang="en-GB"/>
          </a:p>
        </p:txBody>
      </p:sp>
      <p:sp>
        <p:nvSpPr>
          <p:cNvPr id="5" name="Footer Placeholder 4">
            <a:extLst>
              <a:ext uri="{FF2B5EF4-FFF2-40B4-BE49-F238E27FC236}">
                <a16:creationId xmlns:a16="http://schemas.microsoft.com/office/drawing/2014/main" id="{42BD3954-4F4B-7C40-9040-556256B54B15}"/>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6CFD5A81-A041-3347-8EBA-4D365BA25298}"/>
              </a:ext>
            </a:extLst>
          </p:cNvPr>
          <p:cNvSpPr>
            <a:spLocks noGrp="1"/>
          </p:cNvSpPr>
          <p:nvPr>
            <p:ph type="dt" idx="15"/>
          </p:nvPr>
        </p:nvSpPr>
        <p:spPr/>
        <p:txBody>
          <a:bodyPr/>
          <a:lstStyle/>
          <a:p>
            <a:r>
              <a:rPr lang="fi-FI"/>
              <a:t>January 2020</a:t>
            </a:r>
            <a:endParaRPr lang="en-GB"/>
          </a:p>
        </p:txBody>
      </p:sp>
      <p:sp>
        <p:nvSpPr>
          <p:cNvPr id="27" name="Rounded Rectangle 26">
            <a:extLst>
              <a:ext uri="{FF2B5EF4-FFF2-40B4-BE49-F238E27FC236}">
                <a16:creationId xmlns:a16="http://schemas.microsoft.com/office/drawing/2014/main" id="{48B10B8C-9C20-5A4A-AF18-CBEF2C627B49}"/>
              </a:ext>
            </a:extLst>
          </p:cNvPr>
          <p:cNvSpPr/>
          <p:nvPr/>
        </p:nvSpPr>
        <p:spPr>
          <a:xfrm>
            <a:off x="4793304" y="4991942"/>
            <a:ext cx="2777065" cy="707557"/>
          </a:xfrm>
          <a:prstGeom prst="roundRect">
            <a:avLst/>
          </a:prstGeom>
          <a:solidFill>
            <a:schemeClr val="accent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200">
              <a:solidFill>
                <a:schemeClr val="tx1"/>
              </a:solidFill>
              <a:latin typeface="Nokia Pure Text Light" panose="020B0403020202020204" pitchFamily="34" charset="0"/>
              <a:ea typeface="Nokia Pure Text Light" panose="020B0403020202020204" pitchFamily="34" charset="0"/>
            </a:endParaRPr>
          </a:p>
          <a:p>
            <a:pPr algn="ctr"/>
            <a:endParaRPr lang="en-US" sz="1200">
              <a:solidFill>
                <a:schemeClr val="tx1"/>
              </a:solidFill>
              <a:latin typeface="Nokia Pure Text Light" panose="020B0403020202020204" pitchFamily="34" charset="0"/>
              <a:ea typeface="Nokia Pure Text Light" panose="020B0403020202020204" pitchFamily="34" charset="0"/>
            </a:endParaRPr>
          </a:p>
          <a:p>
            <a:pPr algn="ctr"/>
            <a:endParaRPr lang="en-US" sz="1200">
              <a:solidFill>
                <a:schemeClr val="tx1"/>
              </a:solidFill>
              <a:latin typeface="Nokia Pure Text Light" panose="020B0403020202020204" pitchFamily="34" charset="0"/>
              <a:ea typeface="Nokia Pure Text Light" panose="020B0403020202020204" pitchFamily="34" charset="0"/>
            </a:endParaRPr>
          </a:p>
        </p:txBody>
      </p:sp>
      <p:sp>
        <p:nvSpPr>
          <p:cNvPr id="28" name="Rounded Rectangle 27">
            <a:extLst>
              <a:ext uri="{FF2B5EF4-FFF2-40B4-BE49-F238E27FC236}">
                <a16:creationId xmlns:a16="http://schemas.microsoft.com/office/drawing/2014/main" id="{F36885D3-6300-E745-A822-F446FA13CAA5}"/>
              </a:ext>
            </a:extLst>
          </p:cNvPr>
          <p:cNvSpPr/>
          <p:nvPr/>
        </p:nvSpPr>
        <p:spPr>
          <a:xfrm>
            <a:off x="4792792" y="4323026"/>
            <a:ext cx="1278585" cy="521671"/>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L-MAC</a:t>
            </a:r>
          </a:p>
        </p:txBody>
      </p:sp>
      <p:sp>
        <p:nvSpPr>
          <p:cNvPr id="29" name="Rounded Rectangle 28">
            <a:extLst>
              <a:ext uri="{FF2B5EF4-FFF2-40B4-BE49-F238E27FC236}">
                <a16:creationId xmlns:a16="http://schemas.microsoft.com/office/drawing/2014/main" id="{2E24BC96-18F7-454F-999C-DB4FA35041D5}"/>
              </a:ext>
            </a:extLst>
          </p:cNvPr>
          <p:cNvSpPr/>
          <p:nvPr/>
        </p:nvSpPr>
        <p:spPr>
          <a:xfrm>
            <a:off x="1589048" y="3888940"/>
            <a:ext cx="5981323" cy="309601"/>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U-MAC / BSS</a:t>
            </a:r>
          </a:p>
        </p:txBody>
      </p:sp>
      <p:cxnSp>
        <p:nvCxnSpPr>
          <p:cNvPr id="30" name="Straight Arrow Connector 29">
            <a:extLst>
              <a:ext uri="{FF2B5EF4-FFF2-40B4-BE49-F238E27FC236}">
                <a16:creationId xmlns:a16="http://schemas.microsoft.com/office/drawing/2014/main" id="{0282E8AC-8CA3-3043-A3A4-4FDF608219F9}"/>
              </a:ext>
            </a:extLst>
          </p:cNvPr>
          <p:cNvCxnSpPr>
            <a:cxnSpLocks/>
          </p:cNvCxnSpPr>
          <p:nvPr/>
        </p:nvCxnSpPr>
        <p:spPr>
          <a:xfrm>
            <a:off x="4766213" y="5843522"/>
            <a:ext cx="2804157" cy="0"/>
          </a:xfrm>
          <a:prstGeom prst="straightConnector1">
            <a:avLst/>
          </a:prstGeom>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sp>
        <p:nvSpPr>
          <p:cNvPr id="32" name="Rounded Rectangle 31">
            <a:extLst>
              <a:ext uri="{FF2B5EF4-FFF2-40B4-BE49-F238E27FC236}">
                <a16:creationId xmlns:a16="http://schemas.microsoft.com/office/drawing/2014/main" id="{491174B7-9B2B-7D43-B4C8-811450E3AEB6}"/>
              </a:ext>
            </a:extLst>
          </p:cNvPr>
          <p:cNvSpPr/>
          <p:nvPr/>
        </p:nvSpPr>
        <p:spPr>
          <a:xfrm>
            <a:off x="6291785" y="4323028"/>
            <a:ext cx="1278585" cy="521670"/>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L-MAC</a:t>
            </a:r>
          </a:p>
        </p:txBody>
      </p:sp>
      <p:sp>
        <p:nvSpPr>
          <p:cNvPr id="33" name="Rounded Rectangle 32">
            <a:extLst>
              <a:ext uri="{FF2B5EF4-FFF2-40B4-BE49-F238E27FC236}">
                <a16:creationId xmlns:a16="http://schemas.microsoft.com/office/drawing/2014/main" id="{D6DCDE03-2F30-4D48-95A2-325905F77AC2}"/>
              </a:ext>
            </a:extLst>
          </p:cNvPr>
          <p:cNvSpPr/>
          <p:nvPr/>
        </p:nvSpPr>
        <p:spPr>
          <a:xfrm>
            <a:off x="4864800" y="5043410"/>
            <a:ext cx="1206576" cy="309601"/>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dirty="0">
                <a:solidFill>
                  <a:schemeClr val="tx1"/>
                </a:solidFill>
                <a:latin typeface="Nokia Pure Text Light" panose="020B0403020202020204" pitchFamily="34" charset="0"/>
                <a:ea typeface="Nokia Pure Text Light" panose="020B0403020202020204" pitchFamily="34" charset="0"/>
              </a:rPr>
              <a:t>CCA (20 MHz)</a:t>
            </a:r>
          </a:p>
        </p:txBody>
      </p:sp>
      <p:sp>
        <p:nvSpPr>
          <p:cNvPr id="34" name="Rounded Rectangle 33">
            <a:extLst>
              <a:ext uri="{FF2B5EF4-FFF2-40B4-BE49-F238E27FC236}">
                <a16:creationId xmlns:a16="http://schemas.microsoft.com/office/drawing/2014/main" id="{893E1AC4-489E-1542-A2D5-A4D4987643EC}"/>
              </a:ext>
            </a:extLst>
          </p:cNvPr>
          <p:cNvSpPr/>
          <p:nvPr/>
        </p:nvSpPr>
        <p:spPr>
          <a:xfrm>
            <a:off x="6291784" y="5040651"/>
            <a:ext cx="1138725" cy="30960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dirty="0">
                <a:solidFill>
                  <a:schemeClr val="tx1"/>
                </a:solidFill>
                <a:latin typeface="Nokia Pure Text Light" panose="020B0403020202020204" pitchFamily="34" charset="0"/>
                <a:ea typeface="Nokia Pure Text Light" panose="020B0403020202020204" pitchFamily="34" charset="0"/>
              </a:rPr>
              <a:t>CCA (20 MHz)</a:t>
            </a:r>
          </a:p>
        </p:txBody>
      </p:sp>
      <p:sp>
        <p:nvSpPr>
          <p:cNvPr id="25" name="TextBox 24">
            <a:extLst>
              <a:ext uri="{FF2B5EF4-FFF2-40B4-BE49-F238E27FC236}">
                <a16:creationId xmlns:a16="http://schemas.microsoft.com/office/drawing/2014/main" id="{AD002F19-F97D-44D8-9F4E-D646CF11A2AB}"/>
              </a:ext>
            </a:extLst>
          </p:cNvPr>
          <p:cNvSpPr txBox="1"/>
          <p:nvPr/>
        </p:nvSpPr>
        <p:spPr>
          <a:xfrm>
            <a:off x="5162172" y="5389199"/>
            <a:ext cx="2065393" cy="359009"/>
          </a:xfrm>
          <a:prstGeom prst="rect">
            <a:avLst/>
          </a:prstGeom>
          <a:noFill/>
        </p:spPr>
        <p:txBody>
          <a:bodyPr wrap="square" rtlCol="0">
            <a:spAutoFit/>
          </a:bodyPr>
          <a:lstStyle/>
          <a:p>
            <a:pPr algn="ctr">
              <a:lnSpc>
                <a:spcPts val="1000"/>
              </a:lnSpc>
            </a:pPr>
            <a:r>
              <a:rPr lang="en-US" sz="1200">
                <a:solidFill>
                  <a:schemeClr val="tx1"/>
                </a:solidFill>
                <a:latin typeface="Nokia Pure Text Light" panose="020B0403020202020204" pitchFamily="34" charset="0"/>
                <a:ea typeface="Nokia Pure Text Light" panose="020B0403020202020204" pitchFamily="34" charset="0"/>
              </a:rPr>
              <a:t>one PHY layer                                     to handle multiple links </a:t>
            </a:r>
            <a:endParaRPr lang="en-IE" sz="1200">
              <a:solidFill>
                <a:schemeClr val="tx1"/>
              </a:solidFill>
              <a:latin typeface="Nokia Pure Text Light" panose="020B0403020202020204" pitchFamily="34" charset="0"/>
              <a:ea typeface="Nokia Pure Text Light" panose="020B0403020202020204" pitchFamily="34" charset="0"/>
            </a:endParaRPr>
          </a:p>
        </p:txBody>
      </p:sp>
      <p:sp>
        <p:nvSpPr>
          <p:cNvPr id="17" name="TextBox 13">
            <a:extLst>
              <a:ext uri="{FF2B5EF4-FFF2-40B4-BE49-F238E27FC236}">
                <a16:creationId xmlns:a16="http://schemas.microsoft.com/office/drawing/2014/main" id="{4EFEB8F0-21BE-5A40-9F7A-6B4C8EE41C4E}"/>
              </a:ext>
            </a:extLst>
          </p:cNvPr>
          <p:cNvSpPr txBox="1"/>
          <p:nvPr/>
        </p:nvSpPr>
        <p:spPr>
          <a:xfrm>
            <a:off x="2404659" y="5810770"/>
            <a:ext cx="1172932" cy="33007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lIns="72000" tIns="72000" rIns="72000" bIns="7200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360000">
              <a:spcAft>
                <a:spcPts val="600"/>
              </a:spcAft>
              <a:tabLst>
                <a:tab pos="360000" algn="l"/>
              </a:tabLst>
            </a:pPr>
            <a:r>
              <a:rPr lang="en-US" sz="1200">
                <a:latin typeface="Nokia Pure Text Light" panose="020B0403020202020204" pitchFamily="34" charset="0"/>
                <a:ea typeface="Nokia Pure Text Light" panose="020B0403020202020204" pitchFamily="34" charset="0"/>
              </a:rPr>
              <a:t>80MHz - 5 GHz</a:t>
            </a:r>
          </a:p>
        </p:txBody>
      </p:sp>
      <p:sp>
        <p:nvSpPr>
          <p:cNvPr id="18" name="Rounded Rectangle 17">
            <a:extLst>
              <a:ext uri="{FF2B5EF4-FFF2-40B4-BE49-F238E27FC236}">
                <a16:creationId xmlns:a16="http://schemas.microsoft.com/office/drawing/2014/main" id="{AF102CA8-4557-9E45-B9B4-7030CF446DD9}"/>
              </a:ext>
            </a:extLst>
          </p:cNvPr>
          <p:cNvSpPr/>
          <p:nvPr/>
        </p:nvSpPr>
        <p:spPr>
          <a:xfrm>
            <a:off x="1589560" y="4991942"/>
            <a:ext cx="2667459" cy="707557"/>
          </a:xfrm>
          <a:prstGeom prst="roundRect">
            <a:avLst/>
          </a:prstGeom>
          <a:solidFill>
            <a:schemeClr val="accent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200">
              <a:solidFill>
                <a:schemeClr val="tx1"/>
              </a:solidFill>
              <a:latin typeface="Nokia Pure Text Light" panose="020B0403020202020204" pitchFamily="34" charset="0"/>
              <a:ea typeface="Nokia Pure Text Light" panose="020B0403020202020204" pitchFamily="34" charset="0"/>
            </a:endParaRPr>
          </a:p>
          <a:p>
            <a:pPr algn="ctr"/>
            <a:endParaRPr lang="en-US" sz="1200">
              <a:solidFill>
                <a:schemeClr val="tx1"/>
              </a:solidFill>
              <a:latin typeface="Nokia Pure Text Light" panose="020B0403020202020204" pitchFamily="34" charset="0"/>
              <a:ea typeface="Nokia Pure Text Light" panose="020B0403020202020204" pitchFamily="34" charset="0"/>
            </a:endParaRPr>
          </a:p>
          <a:p>
            <a:pPr algn="ctr"/>
            <a:endParaRPr lang="en-US" sz="1200">
              <a:solidFill>
                <a:schemeClr val="tx1"/>
              </a:solidFill>
              <a:latin typeface="Nokia Pure Text Light" panose="020B0403020202020204" pitchFamily="34" charset="0"/>
              <a:ea typeface="Nokia Pure Text Light" panose="020B0403020202020204" pitchFamily="34" charset="0"/>
            </a:endParaRPr>
          </a:p>
        </p:txBody>
      </p:sp>
      <p:sp>
        <p:nvSpPr>
          <p:cNvPr id="19" name="Rounded Rectangle 18">
            <a:extLst>
              <a:ext uri="{FF2B5EF4-FFF2-40B4-BE49-F238E27FC236}">
                <a16:creationId xmlns:a16="http://schemas.microsoft.com/office/drawing/2014/main" id="{A22D1B91-D641-2E4A-8044-906C15DD9D0A}"/>
              </a:ext>
            </a:extLst>
          </p:cNvPr>
          <p:cNvSpPr/>
          <p:nvPr/>
        </p:nvSpPr>
        <p:spPr>
          <a:xfrm>
            <a:off x="1589048" y="4323026"/>
            <a:ext cx="2633610" cy="521671"/>
          </a:xfrm>
          <a:prstGeom prst="roundRect">
            <a:avLst/>
          </a:prstGeom>
          <a:ln/>
        </p:spPr>
        <p:style>
          <a:lnRef idx="1">
            <a:schemeClr val="accent4"/>
          </a:lnRef>
          <a:fillRef idx="2">
            <a:schemeClr val="accent4"/>
          </a:fillRef>
          <a:effectRef idx="1">
            <a:schemeClr val="accent4"/>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L-MAC</a:t>
            </a:r>
          </a:p>
        </p:txBody>
      </p:sp>
      <p:cxnSp>
        <p:nvCxnSpPr>
          <p:cNvPr id="21" name="Straight Arrow Connector 20">
            <a:extLst>
              <a:ext uri="{FF2B5EF4-FFF2-40B4-BE49-F238E27FC236}">
                <a16:creationId xmlns:a16="http://schemas.microsoft.com/office/drawing/2014/main" id="{37722960-8F76-D643-A3E5-790F4F7107C8}"/>
              </a:ext>
            </a:extLst>
          </p:cNvPr>
          <p:cNvCxnSpPr>
            <a:cxnSpLocks/>
          </p:cNvCxnSpPr>
          <p:nvPr/>
        </p:nvCxnSpPr>
        <p:spPr>
          <a:xfrm>
            <a:off x="1562469" y="5843522"/>
            <a:ext cx="2804157" cy="0"/>
          </a:xfrm>
          <a:prstGeom prst="straightConnector1">
            <a:avLst/>
          </a:prstGeom>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sp>
        <p:nvSpPr>
          <p:cNvPr id="35" name="TextBox 34">
            <a:extLst>
              <a:ext uri="{FF2B5EF4-FFF2-40B4-BE49-F238E27FC236}">
                <a16:creationId xmlns:a16="http://schemas.microsoft.com/office/drawing/2014/main" id="{1539A489-3121-D444-9798-12797B544C14}"/>
              </a:ext>
            </a:extLst>
          </p:cNvPr>
          <p:cNvSpPr txBox="1"/>
          <p:nvPr/>
        </p:nvSpPr>
        <p:spPr>
          <a:xfrm>
            <a:off x="1958428" y="5389199"/>
            <a:ext cx="2065393" cy="234680"/>
          </a:xfrm>
          <a:prstGeom prst="rect">
            <a:avLst/>
          </a:prstGeom>
          <a:noFill/>
        </p:spPr>
        <p:txBody>
          <a:bodyPr wrap="square" rtlCol="0">
            <a:spAutoFit/>
          </a:bodyPr>
          <a:lstStyle/>
          <a:p>
            <a:pPr algn="ctr">
              <a:lnSpc>
                <a:spcPts val="1000"/>
              </a:lnSpc>
            </a:pPr>
            <a:r>
              <a:rPr lang="en-US" sz="1200">
                <a:solidFill>
                  <a:schemeClr val="tx1"/>
                </a:solidFill>
                <a:latin typeface="Nokia Pure Text Light" panose="020B0403020202020204" pitchFamily="34" charset="0"/>
                <a:ea typeface="Nokia Pure Text Light" panose="020B0403020202020204" pitchFamily="34" charset="0"/>
              </a:rPr>
              <a:t>PHY</a:t>
            </a:r>
            <a:endParaRPr lang="en-IE" sz="1200">
              <a:solidFill>
                <a:schemeClr val="tx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320250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26F4E-A6AC-1C40-A970-95493A7230DE}"/>
              </a:ext>
            </a:extLst>
          </p:cNvPr>
          <p:cNvSpPr>
            <a:spLocks noGrp="1"/>
          </p:cNvSpPr>
          <p:nvPr>
            <p:ph type="title"/>
          </p:nvPr>
        </p:nvSpPr>
        <p:spPr/>
        <p:txBody>
          <a:bodyPr/>
          <a:lstStyle/>
          <a:p>
            <a:r>
              <a:rPr lang="en-US"/>
              <a:t>RLLML fairness</a:t>
            </a:r>
          </a:p>
        </p:txBody>
      </p:sp>
      <p:sp>
        <p:nvSpPr>
          <p:cNvPr id="3" name="Content Placeholder 2">
            <a:extLst>
              <a:ext uri="{FF2B5EF4-FFF2-40B4-BE49-F238E27FC236}">
                <a16:creationId xmlns:a16="http://schemas.microsoft.com/office/drawing/2014/main" id="{4F13B460-E91C-1A48-B21D-2E25D1D48191}"/>
              </a:ext>
            </a:extLst>
          </p:cNvPr>
          <p:cNvSpPr>
            <a:spLocks noGrp="1"/>
          </p:cNvSpPr>
          <p:nvPr>
            <p:ph idx="1"/>
          </p:nvPr>
        </p:nvSpPr>
        <p:spPr/>
        <p:txBody>
          <a:bodyPr/>
          <a:lstStyle/>
          <a:p>
            <a:pPr>
              <a:buFont typeface="Arial" panose="020B0604020202020204" pitchFamily="34" charset="0"/>
              <a:buChar char="•"/>
            </a:pPr>
            <a:r>
              <a:rPr lang="en-US" b="0" dirty="0"/>
              <a:t>In general, an asynchronous 802.11be multi-link device wins the channel contention more often than a legacy single-link device</a:t>
            </a:r>
          </a:p>
          <a:p>
            <a:pPr marL="800100" lvl="1" indent="-342900">
              <a:buFont typeface="Arial" panose="020B0604020202020204" pitchFamily="34" charset="0"/>
              <a:buChar char="•"/>
            </a:pPr>
            <a:r>
              <a:rPr lang="en-US" dirty="0">
                <a:sym typeface="Wingdings" pitchFamily="2" charset="2"/>
              </a:rPr>
              <a:t>Multi-link devices with </a:t>
            </a:r>
            <a:r>
              <a:rPr lang="en-US" i="1" dirty="0">
                <a:sym typeface="Wingdings" pitchFamily="2" charset="2"/>
              </a:rPr>
              <a:t>n</a:t>
            </a:r>
            <a:r>
              <a:rPr lang="en-US" dirty="0">
                <a:sym typeface="Wingdings" pitchFamily="2" charset="2"/>
              </a:rPr>
              <a:t> links may get up to </a:t>
            </a:r>
            <a:r>
              <a:rPr lang="en-US" i="1" dirty="0">
                <a:sym typeface="Wingdings" pitchFamily="2" charset="2"/>
              </a:rPr>
              <a:t>n</a:t>
            </a:r>
            <a:r>
              <a:rPr lang="en-US" dirty="0">
                <a:sym typeface="Wingdings" pitchFamily="2" charset="2"/>
              </a:rPr>
              <a:t> times more airtime</a:t>
            </a:r>
          </a:p>
          <a:p>
            <a:pPr marL="800100" lvl="1" indent="-342900">
              <a:buFont typeface="Arial" panose="020B0604020202020204" pitchFamily="34" charset="0"/>
              <a:buChar char="•"/>
            </a:pPr>
            <a:r>
              <a:rPr lang="en-US" dirty="0"/>
              <a:t>This is an intended feature and considered fair in general</a:t>
            </a:r>
          </a:p>
          <a:p>
            <a:pPr>
              <a:buFont typeface="Arial" panose="020B0604020202020204" pitchFamily="34" charset="0"/>
              <a:buChar char="•"/>
            </a:pPr>
            <a:r>
              <a:rPr lang="en-US" b="0" dirty="0"/>
              <a:t>A MLD implementing RLLML may also potentially access the channel more often, but due to the limitation on simultaneous TX/RX, its airtime is in most cases less than </a:t>
            </a:r>
            <a:r>
              <a:rPr lang="en-US" b="0" i="1" dirty="0"/>
              <a:t>n</a:t>
            </a:r>
            <a:r>
              <a:rPr lang="en-US" b="0" dirty="0"/>
              <a:t> times larger</a:t>
            </a:r>
          </a:p>
          <a:p>
            <a:pPr lvl="1">
              <a:buFont typeface="Arial" panose="020B0604020202020204" pitchFamily="34" charset="0"/>
              <a:buChar char="•"/>
            </a:pPr>
            <a:r>
              <a:rPr lang="en-US" dirty="0"/>
              <a:t>The competitive edge in contention is the exact reason why channel access latency is reduced</a:t>
            </a:r>
            <a:endParaRPr lang="en-US" strike="sngStrike" dirty="0"/>
          </a:p>
        </p:txBody>
      </p:sp>
      <p:sp>
        <p:nvSpPr>
          <p:cNvPr id="4" name="Slide Number Placeholder 3">
            <a:extLst>
              <a:ext uri="{FF2B5EF4-FFF2-40B4-BE49-F238E27FC236}">
                <a16:creationId xmlns:a16="http://schemas.microsoft.com/office/drawing/2014/main" id="{B5EF1B52-75EE-3244-A52C-1DD913797D2E}"/>
              </a:ext>
            </a:extLst>
          </p:cNvPr>
          <p:cNvSpPr>
            <a:spLocks noGrp="1"/>
          </p:cNvSpPr>
          <p:nvPr>
            <p:ph type="sldNum" idx="12"/>
          </p:nvPr>
        </p:nvSpPr>
        <p:spPr/>
        <p:txBody>
          <a:bodyPr/>
          <a:lstStyle/>
          <a:p>
            <a:r>
              <a:rPr lang="en-GB"/>
              <a:t>Slide </a:t>
            </a:r>
            <a:fld id="{440F5867-744E-4AA6-B0ED-4C44D2DFBB7B}" type="slidenum">
              <a:rPr lang="en-GB"/>
              <a:pPr/>
              <a:t>12</a:t>
            </a:fld>
            <a:endParaRPr lang="en-GB"/>
          </a:p>
        </p:txBody>
      </p:sp>
      <p:sp>
        <p:nvSpPr>
          <p:cNvPr id="5" name="Footer Placeholder 4">
            <a:extLst>
              <a:ext uri="{FF2B5EF4-FFF2-40B4-BE49-F238E27FC236}">
                <a16:creationId xmlns:a16="http://schemas.microsoft.com/office/drawing/2014/main" id="{0CBA9FA3-F214-AA4D-8746-27EE33307B21}"/>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B5B8321B-1D4B-3948-A1F3-3AB8BA3715E2}"/>
              </a:ext>
            </a:extLst>
          </p:cNvPr>
          <p:cNvSpPr>
            <a:spLocks noGrp="1"/>
          </p:cNvSpPr>
          <p:nvPr>
            <p:ph type="dt" idx="15"/>
          </p:nvPr>
        </p:nvSpPr>
        <p:spPr/>
        <p:txBody>
          <a:bodyPr/>
          <a:lstStyle/>
          <a:p>
            <a:r>
              <a:rPr lang="fi-FI"/>
              <a:t>January 2020</a:t>
            </a:r>
            <a:endParaRPr lang="en-GB"/>
          </a:p>
        </p:txBody>
      </p:sp>
    </p:spTree>
    <p:extLst>
      <p:ext uri="{BB962C8B-B14F-4D97-AF65-F5344CB8AC3E}">
        <p14:creationId xmlns:p14="http://schemas.microsoft.com/office/powerpoint/2010/main" val="2804532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A26D2-97A5-144D-AA1E-A49A963A6479}"/>
              </a:ext>
            </a:extLst>
          </p:cNvPr>
          <p:cNvSpPr>
            <a:spLocks noGrp="1"/>
          </p:cNvSpPr>
          <p:nvPr>
            <p:ph type="title"/>
          </p:nvPr>
        </p:nvSpPr>
        <p:spPr/>
        <p:txBody>
          <a:bodyPr/>
          <a:lstStyle/>
          <a:p>
            <a:r>
              <a:rPr lang="en-US"/>
              <a:t>Conclusions</a:t>
            </a:r>
          </a:p>
        </p:txBody>
      </p:sp>
      <p:sp>
        <p:nvSpPr>
          <p:cNvPr id="3" name="Content Placeholder 2">
            <a:extLst>
              <a:ext uri="{FF2B5EF4-FFF2-40B4-BE49-F238E27FC236}">
                <a16:creationId xmlns:a16="http://schemas.microsoft.com/office/drawing/2014/main" id="{CB477309-E819-CB41-BD37-A420F98BFD5D}"/>
              </a:ext>
            </a:extLst>
          </p:cNvPr>
          <p:cNvSpPr>
            <a:spLocks noGrp="1"/>
          </p:cNvSpPr>
          <p:nvPr>
            <p:ph idx="1"/>
          </p:nvPr>
        </p:nvSpPr>
        <p:spPr/>
        <p:txBody>
          <a:bodyPr/>
          <a:lstStyle/>
          <a:p>
            <a:pPr>
              <a:buFont typeface="Arial" panose="020B0604020202020204" pitchFamily="34" charset="0"/>
              <a:buChar char="•"/>
            </a:pPr>
            <a:r>
              <a:rPr lang="en-US" b="0" dirty="0"/>
              <a:t>We propose a </a:t>
            </a:r>
            <a:r>
              <a:rPr lang="en-US" b="0" dirty="0">
                <a:sym typeface="Wingdings" pitchFamily="2" charset="2"/>
              </a:rPr>
              <a:t>Reliable Low Latency Multi-Link (</a:t>
            </a:r>
            <a:r>
              <a:rPr lang="en-US" b="0" dirty="0"/>
              <a:t>RLLML) mode of operation where a MLD</a:t>
            </a:r>
          </a:p>
          <a:p>
            <a:pPr marL="914400" lvl="1" indent="-457200">
              <a:buFont typeface="+mj-lt"/>
              <a:buAutoNum type="arabicPeriod"/>
            </a:pPr>
            <a:r>
              <a:rPr lang="en-US" dirty="0"/>
              <a:t>runs links on adjacent channels,</a:t>
            </a:r>
          </a:p>
          <a:p>
            <a:pPr marL="914400" lvl="1" indent="-457200">
              <a:buFont typeface="+mj-lt"/>
              <a:buAutoNum type="arabicPeriod"/>
            </a:pPr>
            <a:r>
              <a:rPr lang="en-US" dirty="0"/>
              <a:t>runs carrier sense and channel access mechanisms on </a:t>
            </a:r>
            <a:r>
              <a:rPr lang="en-US"/>
              <a:t>a per-link </a:t>
            </a:r>
            <a:r>
              <a:rPr lang="en-US" dirty="0"/>
              <a:t>basis, and</a:t>
            </a:r>
            <a:endParaRPr lang="en-US" dirty="0">
              <a:cs typeface="Times New Roman"/>
            </a:endParaRPr>
          </a:p>
          <a:p>
            <a:pPr marL="914400" lvl="1" indent="-457200">
              <a:buFont typeface="+mj-lt"/>
              <a:buAutoNum type="arabicPeriod"/>
            </a:pPr>
            <a:r>
              <a:rPr lang="en-US" dirty="0"/>
              <a:t>transmits or receives data only on one link at a time</a:t>
            </a:r>
          </a:p>
          <a:p>
            <a:pPr marL="457200" lvl="1" indent="0"/>
            <a:endParaRPr lang="en-US" dirty="0">
              <a:solidFill>
                <a:srgbClr val="FF0000"/>
              </a:solidFill>
            </a:endParaRPr>
          </a:p>
          <a:p>
            <a:pPr>
              <a:buFont typeface="Arial" panose="020B0604020202020204" pitchFamily="34" charset="0"/>
              <a:buChar char="•"/>
            </a:pPr>
            <a:r>
              <a:rPr lang="en-US" b="0" dirty="0"/>
              <a:t>Such operation requires:</a:t>
            </a:r>
          </a:p>
          <a:p>
            <a:pPr lvl="1">
              <a:buFont typeface="Arial" panose="020B0604020202020204" pitchFamily="34" charset="0"/>
              <a:buChar char="•"/>
            </a:pPr>
            <a:r>
              <a:rPr lang="en-US" dirty="0"/>
              <a:t>signaling to indicate RLLML capabilities/limitations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16EE8DA-B6C2-B646-B167-95A853CCB348}"/>
              </a:ext>
            </a:extLst>
          </p:cNvPr>
          <p:cNvSpPr>
            <a:spLocks noGrp="1"/>
          </p:cNvSpPr>
          <p:nvPr>
            <p:ph type="sldNum" idx="12"/>
          </p:nvPr>
        </p:nvSpPr>
        <p:spPr/>
        <p:txBody>
          <a:bodyPr/>
          <a:lstStyle/>
          <a:p>
            <a:r>
              <a:rPr lang="en-GB"/>
              <a:t>Slide </a:t>
            </a:r>
            <a:fld id="{440F5867-744E-4AA6-B0ED-4C44D2DFBB7B}" type="slidenum">
              <a:rPr lang="en-GB"/>
              <a:pPr/>
              <a:t>13</a:t>
            </a:fld>
            <a:endParaRPr lang="en-GB"/>
          </a:p>
        </p:txBody>
      </p:sp>
      <p:sp>
        <p:nvSpPr>
          <p:cNvPr id="5" name="Footer Placeholder 4">
            <a:extLst>
              <a:ext uri="{FF2B5EF4-FFF2-40B4-BE49-F238E27FC236}">
                <a16:creationId xmlns:a16="http://schemas.microsoft.com/office/drawing/2014/main" id="{27062CD4-8799-9F43-9E66-FB2719A9C5FC}"/>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7BA010A7-4CEE-0540-87C3-10DF5FAD7099}"/>
              </a:ext>
            </a:extLst>
          </p:cNvPr>
          <p:cNvSpPr>
            <a:spLocks noGrp="1"/>
          </p:cNvSpPr>
          <p:nvPr>
            <p:ph type="dt" idx="15"/>
          </p:nvPr>
        </p:nvSpPr>
        <p:spPr/>
        <p:txBody>
          <a:bodyPr/>
          <a:lstStyle/>
          <a:p>
            <a:r>
              <a:rPr lang="fi-FI"/>
              <a:t>January 2020</a:t>
            </a:r>
            <a:endParaRPr lang="en-GB"/>
          </a:p>
        </p:txBody>
      </p:sp>
    </p:spTree>
    <p:extLst>
      <p:ext uri="{BB962C8B-B14F-4D97-AF65-F5344CB8AC3E}">
        <p14:creationId xmlns:p14="http://schemas.microsoft.com/office/powerpoint/2010/main" val="2452994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67A04-91CF-E640-976B-048A2FCDC936}"/>
              </a:ext>
            </a:extLst>
          </p:cNvPr>
          <p:cNvSpPr>
            <a:spLocks noGrp="1"/>
          </p:cNvSpPr>
          <p:nvPr>
            <p:ph type="title"/>
          </p:nvPr>
        </p:nvSpPr>
        <p:spPr/>
        <p:txBody>
          <a:bodyPr/>
          <a:lstStyle/>
          <a:p>
            <a:r>
              <a:rPr lang="en-US"/>
              <a:t>Straw poll</a:t>
            </a:r>
          </a:p>
        </p:txBody>
      </p:sp>
      <p:sp>
        <p:nvSpPr>
          <p:cNvPr id="3" name="Content Placeholder 2">
            <a:extLst>
              <a:ext uri="{FF2B5EF4-FFF2-40B4-BE49-F238E27FC236}">
                <a16:creationId xmlns:a16="http://schemas.microsoft.com/office/drawing/2014/main" id="{39E62AC7-349B-764C-B93F-729819A079F2}"/>
              </a:ext>
            </a:extLst>
          </p:cNvPr>
          <p:cNvSpPr>
            <a:spLocks noGrp="1"/>
          </p:cNvSpPr>
          <p:nvPr>
            <p:ph idx="1"/>
          </p:nvPr>
        </p:nvSpPr>
        <p:spPr/>
        <p:txBody>
          <a:bodyPr/>
          <a:lstStyle/>
          <a:p>
            <a:pPr marL="0" indent="0"/>
            <a:r>
              <a:rPr lang="en-US" sz="2200" b="0" dirty="0"/>
              <a:t>Should 802.11be allow a </a:t>
            </a:r>
            <a:r>
              <a:rPr lang="en-US" sz="2200" b="0" dirty="0">
                <a:sym typeface="Wingdings" pitchFamily="2" charset="2"/>
              </a:rPr>
              <a:t>Reliable Low Latency Multi-Link (</a:t>
            </a:r>
            <a:r>
              <a:rPr lang="en-US" sz="2200" b="0" dirty="0"/>
              <a:t>RLLML) mode of operation, in which a MLD </a:t>
            </a:r>
          </a:p>
          <a:p>
            <a:pPr marL="625475" indent="-358775">
              <a:spcBef>
                <a:spcPts val="0"/>
              </a:spcBef>
              <a:buAutoNum type="arabicParenR"/>
            </a:pPr>
            <a:r>
              <a:rPr lang="en-US" sz="2200" b="0" dirty="0"/>
              <a:t>runs links on adjacent channels,</a:t>
            </a:r>
          </a:p>
          <a:p>
            <a:pPr marL="625475" indent="-358775">
              <a:spcBef>
                <a:spcPts val="0"/>
              </a:spcBef>
              <a:buAutoNum type="arabicParenR"/>
            </a:pPr>
            <a:r>
              <a:rPr lang="en-US" sz="2200" b="0" dirty="0"/>
              <a:t>runs carrier sense and channel access mechanisms per link, and </a:t>
            </a:r>
          </a:p>
          <a:p>
            <a:pPr marL="625475" indent="-358775">
              <a:spcBef>
                <a:spcPts val="0"/>
              </a:spcBef>
              <a:buAutoNum type="arabicParenR"/>
            </a:pPr>
            <a:r>
              <a:rPr lang="en-US" sz="2200" b="0" dirty="0"/>
              <a:t>transmit or receive data only on one link at a time?</a:t>
            </a:r>
          </a:p>
          <a:p>
            <a:pPr marL="174625" indent="0">
              <a:spcBef>
                <a:spcPts val="0"/>
              </a:spcBef>
            </a:pPr>
            <a:endParaRPr lang="en-US" sz="1200" dirty="0">
              <a:cs typeface="Times New Roman"/>
            </a:endParaRPr>
          </a:p>
          <a:p>
            <a:pPr marL="531495" indent="-172720">
              <a:buFont typeface="Arial" panose="020B0604020202020204" pitchFamily="34" charset="0"/>
              <a:buChar char="•"/>
            </a:pPr>
            <a:r>
              <a:rPr lang="en-US" sz="1800" b="0" dirty="0"/>
              <a:t>Yes</a:t>
            </a:r>
            <a:endParaRPr lang="en-US" sz="1800" b="0" dirty="0">
              <a:cs typeface="Times New Roman"/>
            </a:endParaRPr>
          </a:p>
          <a:p>
            <a:pPr marL="531495" indent="-172720">
              <a:buFont typeface="Arial" panose="020B0604020202020204" pitchFamily="34" charset="0"/>
              <a:buChar char="•"/>
            </a:pPr>
            <a:r>
              <a:rPr lang="en-US" sz="1800" b="0" dirty="0"/>
              <a:t>No</a:t>
            </a:r>
            <a:endParaRPr lang="en-US" sz="1800" b="0" dirty="0">
              <a:cs typeface="Times New Roman"/>
            </a:endParaRPr>
          </a:p>
          <a:p>
            <a:pPr marL="531495" indent="-172720">
              <a:buFont typeface="Arial" panose="020B0604020202020204" pitchFamily="34" charset="0"/>
              <a:buChar char="•"/>
            </a:pPr>
            <a:r>
              <a:rPr lang="en-US" sz="1800" b="0" dirty="0"/>
              <a:t>Abstain</a:t>
            </a:r>
            <a:endParaRPr lang="en-US" sz="1800" b="0" dirty="0">
              <a:cs typeface="Times New Roman"/>
            </a:endParaRPr>
          </a:p>
          <a:p>
            <a:pPr marL="531495" indent="-172720">
              <a:buFont typeface="Arial" panose="020B0604020202020204" pitchFamily="34" charset="0"/>
              <a:buChar char="•"/>
            </a:pPr>
            <a:r>
              <a:rPr lang="en-US" sz="1800" b="0" dirty="0"/>
              <a:t>Should be further discussed</a:t>
            </a:r>
            <a:endParaRPr lang="en-US" sz="1800" b="0" dirty="0">
              <a:cs typeface="Times New Roman"/>
            </a:endParaRPr>
          </a:p>
          <a:p>
            <a:pPr marL="358775" indent="0"/>
            <a:endParaRPr lang="en-US" sz="2000" dirty="0"/>
          </a:p>
        </p:txBody>
      </p:sp>
      <p:sp>
        <p:nvSpPr>
          <p:cNvPr id="4" name="Slide Number Placeholder 3">
            <a:extLst>
              <a:ext uri="{FF2B5EF4-FFF2-40B4-BE49-F238E27FC236}">
                <a16:creationId xmlns:a16="http://schemas.microsoft.com/office/drawing/2014/main" id="{00E34D62-4B7B-C343-A4EB-877EC0EE378A}"/>
              </a:ext>
            </a:extLst>
          </p:cNvPr>
          <p:cNvSpPr>
            <a:spLocks noGrp="1"/>
          </p:cNvSpPr>
          <p:nvPr>
            <p:ph type="sldNum" idx="12"/>
          </p:nvPr>
        </p:nvSpPr>
        <p:spPr/>
        <p:txBody>
          <a:bodyPr/>
          <a:lstStyle/>
          <a:p>
            <a:r>
              <a:rPr lang="en-GB"/>
              <a:t>Slide </a:t>
            </a:r>
            <a:fld id="{440F5867-744E-4AA6-B0ED-4C44D2DFBB7B}" type="slidenum">
              <a:rPr lang="en-GB"/>
              <a:pPr/>
              <a:t>14</a:t>
            </a:fld>
            <a:endParaRPr lang="en-GB"/>
          </a:p>
        </p:txBody>
      </p:sp>
      <p:sp>
        <p:nvSpPr>
          <p:cNvPr id="5" name="Footer Placeholder 4">
            <a:extLst>
              <a:ext uri="{FF2B5EF4-FFF2-40B4-BE49-F238E27FC236}">
                <a16:creationId xmlns:a16="http://schemas.microsoft.com/office/drawing/2014/main" id="{26478400-F2EF-724D-8AE2-C5D7623513D9}"/>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47FF58D6-7F9D-7740-953F-8556E826FDA7}"/>
              </a:ext>
            </a:extLst>
          </p:cNvPr>
          <p:cNvSpPr>
            <a:spLocks noGrp="1"/>
          </p:cNvSpPr>
          <p:nvPr>
            <p:ph type="dt" idx="15"/>
          </p:nvPr>
        </p:nvSpPr>
        <p:spPr/>
        <p:txBody>
          <a:bodyPr/>
          <a:lstStyle/>
          <a:p>
            <a:r>
              <a:rPr lang="fi-FI"/>
              <a:t>January 2020</a:t>
            </a:r>
            <a:endParaRPr lang="en-GB"/>
          </a:p>
        </p:txBody>
      </p:sp>
    </p:spTree>
    <p:extLst>
      <p:ext uri="{BB962C8B-B14F-4D97-AF65-F5344CB8AC3E}">
        <p14:creationId xmlns:p14="http://schemas.microsoft.com/office/powerpoint/2010/main" val="3470329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CD1D2-4BEA-4F4C-8B6D-1942AF6C7C7A}"/>
              </a:ext>
            </a:extLst>
          </p:cNvPr>
          <p:cNvSpPr>
            <a:spLocks noGrp="1"/>
          </p:cNvSpPr>
          <p:nvPr>
            <p:ph type="title"/>
          </p:nvPr>
        </p:nvSpPr>
        <p:spPr/>
        <p:txBody>
          <a:bodyPr/>
          <a:lstStyle/>
          <a:p>
            <a:r>
              <a:rPr lang="en-US"/>
              <a:t>Additional slides</a:t>
            </a:r>
          </a:p>
        </p:txBody>
      </p:sp>
      <p:sp>
        <p:nvSpPr>
          <p:cNvPr id="3" name="Text Placeholder 2">
            <a:extLst>
              <a:ext uri="{FF2B5EF4-FFF2-40B4-BE49-F238E27FC236}">
                <a16:creationId xmlns:a16="http://schemas.microsoft.com/office/drawing/2014/main" id="{C28D577F-B566-F14B-9C99-B89476EDF44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1AF115E9-D99B-2F4A-BA7D-E15F17179B62}"/>
              </a:ext>
            </a:extLst>
          </p:cNvPr>
          <p:cNvSpPr>
            <a:spLocks noGrp="1"/>
          </p:cNvSpPr>
          <p:nvPr>
            <p:ph type="dt" idx="10"/>
          </p:nvPr>
        </p:nvSpPr>
        <p:spPr/>
        <p:txBody>
          <a:bodyPr/>
          <a:lstStyle/>
          <a:p>
            <a:r>
              <a:rPr lang="fi-FI"/>
              <a:t>January 2020</a:t>
            </a:r>
            <a:endParaRPr lang="en-GB"/>
          </a:p>
        </p:txBody>
      </p:sp>
      <p:sp>
        <p:nvSpPr>
          <p:cNvPr id="5" name="Footer Placeholder 4">
            <a:extLst>
              <a:ext uri="{FF2B5EF4-FFF2-40B4-BE49-F238E27FC236}">
                <a16:creationId xmlns:a16="http://schemas.microsoft.com/office/drawing/2014/main" id="{8709CB45-8FF7-7249-96DD-1402B239BA89}"/>
              </a:ext>
            </a:extLst>
          </p:cNvPr>
          <p:cNvSpPr>
            <a:spLocks noGrp="1"/>
          </p:cNvSpPr>
          <p:nvPr>
            <p:ph type="ftr" idx="11"/>
          </p:nvPr>
        </p:nvSpPr>
        <p:spPr/>
        <p:txBody>
          <a:bodyPr/>
          <a:lstStyle/>
          <a:p>
            <a:r>
              <a:rPr lang="en-GB"/>
              <a:t>Adrian Garcia Rodriguez, Nokia</a:t>
            </a:r>
          </a:p>
        </p:txBody>
      </p:sp>
      <p:sp>
        <p:nvSpPr>
          <p:cNvPr id="6" name="Slide Number Placeholder 5">
            <a:extLst>
              <a:ext uri="{FF2B5EF4-FFF2-40B4-BE49-F238E27FC236}">
                <a16:creationId xmlns:a16="http://schemas.microsoft.com/office/drawing/2014/main" id="{02A04269-27D7-4042-85A3-3D2BE0C3384A}"/>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3251273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4A4F0-083B-7849-A050-9E82B644948E}"/>
              </a:ext>
            </a:extLst>
          </p:cNvPr>
          <p:cNvSpPr>
            <a:spLocks noGrp="1"/>
          </p:cNvSpPr>
          <p:nvPr>
            <p:ph type="title"/>
          </p:nvPr>
        </p:nvSpPr>
        <p:spPr/>
        <p:txBody>
          <a:bodyPr/>
          <a:lstStyle/>
          <a:p>
            <a:r>
              <a:rPr lang="en-US"/>
              <a:t>Implementation constraints considered by the RLLML mode of operation </a:t>
            </a:r>
          </a:p>
        </p:txBody>
      </p:sp>
      <p:sp>
        <p:nvSpPr>
          <p:cNvPr id="3" name="Content Placeholder 2">
            <a:extLst>
              <a:ext uri="{FF2B5EF4-FFF2-40B4-BE49-F238E27FC236}">
                <a16:creationId xmlns:a16="http://schemas.microsoft.com/office/drawing/2014/main" id="{533F4EDD-B401-4E45-BF01-D55C137A0962}"/>
              </a:ext>
            </a:extLst>
          </p:cNvPr>
          <p:cNvSpPr>
            <a:spLocks noGrp="1"/>
          </p:cNvSpPr>
          <p:nvPr>
            <p:ph idx="1"/>
          </p:nvPr>
        </p:nvSpPr>
        <p:spPr/>
        <p:txBody>
          <a:bodyPr>
            <a:normAutofit fontScale="85000" lnSpcReduction="20000"/>
          </a:bodyPr>
          <a:lstStyle/>
          <a:p>
            <a:pPr algn="just">
              <a:buFont typeface="Arial" panose="020B0604020202020204" pitchFamily="34" charset="0"/>
              <a:buChar char="•"/>
            </a:pPr>
            <a:r>
              <a:rPr lang="en-US"/>
              <a:t>As per 802.11be SFD: </a:t>
            </a:r>
            <a:r>
              <a:rPr lang="en-US" i="1"/>
              <a:t>“802.11be shall allow a MLD that has constraints to simultaneously transmit and receive on a pair of links to operate over this pair of links. Signaling of these constraints is TBD.”</a:t>
            </a:r>
            <a:endParaRPr lang="en-US"/>
          </a:p>
          <a:p>
            <a:pPr lvl="1" algn="just">
              <a:buFont typeface="Arial" panose="020B0604020202020204" pitchFamily="34" charset="0"/>
              <a:buChar char="•"/>
            </a:pPr>
            <a:r>
              <a:rPr lang="en-US"/>
              <a:t>In-device interference and other in-device coexistence issues may limit simultaneous TX/RX on two or more links</a:t>
            </a:r>
          </a:p>
          <a:p>
            <a:pPr lvl="2" algn="just">
              <a:buFont typeface="Arial" panose="020B0604020202020204" pitchFamily="34" charset="0"/>
              <a:buChar char="•"/>
            </a:pPr>
            <a:r>
              <a:rPr lang="en-US"/>
              <a:t>Especially when the links are close-by in the frequency domain</a:t>
            </a:r>
          </a:p>
          <a:p>
            <a:pPr lvl="1" algn="just">
              <a:buFont typeface="Arial" panose="020B0604020202020204" pitchFamily="34" charset="0"/>
              <a:buChar char="•"/>
            </a:pPr>
            <a:endParaRPr lang="en-US"/>
          </a:p>
          <a:p>
            <a:pPr algn="just">
              <a:buFont typeface="Arial" panose="020B0604020202020204" pitchFamily="34" charset="0"/>
              <a:buChar char="•"/>
            </a:pPr>
            <a:r>
              <a:rPr lang="en-US"/>
              <a:t>Additional important implementation constraints are</a:t>
            </a:r>
          </a:p>
          <a:p>
            <a:pPr marL="717550" indent="-271463" algn="just">
              <a:spcBef>
                <a:spcPts val="300"/>
              </a:spcBef>
              <a:buFont typeface="+mj-lt"/>
              <a:buAutoNum type="arabicPeriod"/>
            </a:pPr>
            <a:r>
              <a:rPr lang="en-US" sz="2000"/>
              <a:t>Cost of the implementation, and </a:t>
            </a:r>
          </a:p>
          <a:p>
            <a:pPr marL="717550" indent="-271463" algn="just">
              <a:spcBef>
                <a:spcPts val="300"/>
              </a:spcBef>
              <a:buFont typeface="+mj-lt"/>
              <a:buAutoNum type="arabicPeriod"/>
            </a:pPr>
            <a:r>
              <a:rPr lang="en-US" sz="2000"/>
              <a:t>Power consumption</a:t>
            </a:r>
          </a:p>
          <a:p>
            <a:pPr lvl="2" algn="just">
              <a:buFont typeface="Arial" panose="020B0604020202020204" pitchFamily="34" charset="0"/>
              <a:buChar char="•"/>
            </a:pPr>
            <a:r>
              <a:rPr lang="en-US"/>
              <a:t>As a solution to both, some layers/functionalities may be shared among links</a:t>
            </a:r>
          </a:p>
          <a:p>
            <a:pPr lvl="2" algn="just">
              <a:buFont typeface="Arial" panose="020B0604020202020204" pitchFamily="34" charset="0"/>
              <a:buChar char="•"/>
            </a:pPr>
            <a:r>
              <a:rPr lang="en-US"/>
              <a:t>For example, a STA may only have one PHY layer/RF chain for links that operate on the same band</a:t>
            </a:r>
          </a:p>
          <a:p>
            <a:pPr lvl="3" algn="just">
              <a:buFont typeface="Arial" panose="020B0604020202020204" pitchFamily="34" charset="0"/>
              <a:buChar char="•"/>
            </a:pPr>
            <a:r>
              <a:rPr lang="en-US"/>
              <a:t>Such a STA would not be able to transmit on two or more links at the same time</a:t>
            </a:r>
          </a:p>
        </p:txBody>
      </p:sp>
      <p:sp>
        <p:nvSpPr>
          <p:cNvPr id="4" name="Slide Number Placeholder 3">
            <a:extLst>
              <a:ext uri="{FF2B5EF4-FFF2-40B4-BE49-F238E27FC236}">
                <a16:creationId xmlns:a16="http://schemas.microsoft.com/office/drawing/2014/main" id="{958B0DA3-4A6B-9747-B1A4-74FE8B841D7D}"/>
              </a:ext>
            </a:extLst>
          </p:cNvPr>
          <p:cNvSpPr>
            <a:spLocks noGrp="1"/>
          </p:cNvSpPr>
          <p:nvPr>
            <p:ph type="sldNum" idx="12"/>
          </p:nvPr>
        </p:nvSpPr>
        <p:spPr/>
        <p:txBody>
          <a:bodyPr/>
          <a:lstStyle/>
          <a:p>
            <a:r>
              <a:rPr lang="en-GB"/>
              <a:t>Slide </a:t>
            </a:r>
            <a:fld id="{440F5867-744E-4AA6-B0ED-4C44D2DFBB7B}" type="slidenum">
              <a:rPr lang="en-GB"/>
              <a:pPr/>
              <a:t>16</a:t>
            </a:fld>
            <a:endParaRPr lang="en-GB"/>
          </a:p>
        </p:txBody>
      </p:sp>
      <p:sp>
        <p:nvSpPr>
          <p:cNvPr id="5" name="Footer Placeholder 4">
            <a:extLst>
              <a:ext uri="{FF2B5EF4-FFF2-40B4-BE49-F238E27FC236}">
                <a16:creationId xmlns:a16="http://schemas.microsoft.com/office/drawing/2014/main" id="{55CB2E59-E231-0642-B605-B174F5CCC80B}"/>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45370487-431B-024D-847F-F09B74434925}"/>
              </a:ext>
            </a:extLst>
          </p:cNvPr>
          <p:cNvSpPr>
            <a:spLocks noGrp="1"/>
          </p:cNvSpPr>
          <p:nvPr>
            <p:ph type="dt" idx="15"/>
          </p:nvPr>
        </p:nvSpPr>
        <p:spPr/>
        <p:txBody>
          <a:bodyPr/>
          <a:lstStyle/>
          <a:p>
            <a:r>
              <a:rPr lang="fi-FI"/>
              <a:t>January 2020</a:t>
            </a:r>
            <a:endParaRPr lang="en-GB"/>
          </a:p>
        </p:txBody>
      </p:sp>
    </p:spTree>
    <p:extLst>
      <p:ext uri="{BB962C8B-B14F-4D97-AF65-F5344CB8AC3E}">
        <p14:creationId xmlns:p14="http://schemas.microsoft.com/office/powerpoint/2010/main" val="1181928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4A4F0-083B-7849-A050-9E82B644948E}"/>
              </a:ext>
            </a:extLst>
          </p:cNvPr>
          <p:cNvSpPr>
            <a:spLocks noGrp="1"/>
          </p:cNvSpPr>
          <p:nvPr>
            <p:ph type="title"/>
          </p:nvPr>
        </p:nvSpPr>
        <p:spPr/>
        <p:txBody>
          <a:bodyPr/>
          <a:lstStyle/>
          <a:p>
            <a:r>
              <a:rPr lang="en-US" dirty="0"/>
              <a:t>Regulations</a:t>
            </a:r>
          </a:p>
        </p:txBody>
      </p:sp>
      <p:sp>
        <p:nvSpPr>
          <p:cNvPr id="3" name="Content Placeholder 2">
            <a:extLst>
              <a:ext uri="{FF2B5EF4-FFF2-40B4-BE49-F238E27FC236}">
                <a16:creationId xmlns:a16="http://schemas.microsoft.com/office/drawing/2014/main" id="{533F4EDD-B401-4E45-BF01-D55C137A0962}"/>
              </a:ext>
            </a:extLst>
          </p:cNvPr>
          <p:cNvSpPr>
            <a:spLocks noGrp="1"/>
          </p:cNvSpPr>
          <p:nvPr>
            <p:ph idx="1"/>
          </p:nvPr>
        </p:nvSpPr>
        <p:spPr/>
        <p:txBody>
          <a:bodyPr>
            <a:normAutofit/>
          </a:bodyPr>
          <a:lstStyle/>
          <a:p>
            <a:pPr marL="0" indent="0" algn="just"/>
            <a:r>
              <a:rPr lang="fi-FI" b="0" u="sng" dirty="0"/>
              <a:t>ETSI EN 301 893 V2.1.1</a:t>
            </a:r>
          </a:p>
          <a:p>
            <a:pPr marL="0" indent="0" algn="just"/>
            <a:r>
              <a:rPr lang="en-IE" b="0" dirty="0"/>
              <a:t>4.2.7.3.2.3 Multi-channel Operation</a:t>
            </a:r>
          </a:p>
          <a:p>
            <a:pPr marL="0" indent="0" algn="just"/>
            <a:endParaRPr lang="en-IE" sz="100" b="0" dirty="0"/>
          </a:p>
          <a:p>
            <a:pPr marL="358775" indent="0" algn="just"/>
            <a:endParaRPr lang="en-IE" sz="500" b="0" dirty="0"/>
          </a:p>
          <a:p>
            <a:pPr marL="358775" indent="0" algn="just"/>
            <a:r>
              <a:rPr lang="en-IE" sz="2000" b="0" dirty="0"/>
              <a:t>Load Based Equipment being capable of simultaneous transmissions in adjacent or non-adjacent Operating Channels (see clause 4.2.1) shall implement either option 1 or option 2 below:</a:t>
            </a:r>
          </a:p>
          <a:p>
            <a:pPr marL="358775" indent="0" algn="just"/>
            <a:r>
              <a:rPr lang="en-IE" sz="2000" b="0" dirty="0"/>
              <a:t>Option 1: Load Based Equipment may use any combination/grouping of 20 MHz Operating Channels out of the list of channels (Nominal Centre Frequencies) provided in clause 4.2.1, if it satisfies the channel access requirements (Channel Access Mechanism) for an Initiating Device as described in clause 4.2.7.3.2.6 on each such 20 MHz Operating Channel. </a:t>
            </a:r>
            <a:endParaRPr lang="en-US" sz="2000" b="0" dirty="0"/>
          </a:p>
        </p:txBody>
      </p:sp>
      <p:sp>
        <p:nvSpPr>
          <p:cNvPr id="4" name="Slide Number Placeholder 3">
            <a:extLst>
              <a:ext uri="{FF2B5EF4-FFF2-40B4-BE49-F238E27FC236}">
                <a16:creationId xmlns:a16="http://schemas.microsoft.com/office/drawing/2014/main" id="{958B0DA3-4A6B-9747-B1A4-74FE8B841D7D}"/>
              </a:ext>
            </a:extLst>
          </p:cNvPr>
          <p:cNvSpPr>
            <a:spLocks noGrp="1"/>
          </p:cNvSpPr>
          <p:nvPr>
            <p:ph type="sldNum" idx="12"/>
          </p:nvPr>
        </p:nvSpPr>
        <p:spPr/>
        <p:txBody>
          <a:bodyPr/>
          <a:lstStyle/>
          <a:p>
            <a:r>
              <a:rPr lang="en-GB"/>
              <a:t>Slide </a:t>
            </a:r>
            <a:fld id="{440F5867-744E-4AA6-B0ED-4C44D2DFBB7B}" type="slidenum">
              <a:rPr lang="en-GB"/>
              <a:pPr/>
              <a:t>17</a:t>
            </a:fld>
            <a:endParaRPr lang="en-GB"/>
          </a:p>
        </p:txBody>
      </p:sp>
      <p:sp>
        <p:nvSpPr>
          <p:cNvPr id="5" name="Footer Placeholder 4">
            <a:extLst>
              <a:ext uri="{FF2B5EF4-FFF2-40B4-BE49-F238E27FC236}">
                <a16:creationId xmlns:a16="http://schemas.microsoft.com/office/drawing/2014/main" id="{55CB2E59-E231-0642-B605-B174F5CCC80B}"/>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45370487-431B-024D-847F-F09B74434925}"/>
              </a:ext>
            </a:extLst>
          </p:cNvPr>
          <p:cNvSpPr>
            <a:spLocks noGrp="1"/>
          </p:cNvSpPr>
          <p:nvPr>
            <p:ph type="dt" idx="15"/>
          </p:nvPr>
        </p:nvSpPr>
        <p:spPr/>
        <p:txBody>
          <a:bodyPr/>
          <a:lstStyle/>
          <a:p>
            <a:r>
              <a:rPr lang="fi-FI"/>
              <a:t>January 2020</a:t>
            </a:r>
            <a:endParaRPr lang="en-GB"/>
          </a:p>
        </p:txBody>
      </p:sp>
    </p:spTree>
    <p:extLst>
      <p:ext uri="{BB962C8B-B14F-4D97-AF65-F5344CB8AC3E}">
        <p14:creationId xmlns:p14="http://schemas.microsoft.com/office/powerpoint/2010/main" val="439689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fi-FI"/>
              <a:t>January 2020</a:t>
            </a:r>
            <a:endParaRPr lang="en-GB"/>
          </a:p>
        </p:txBody>
      </p:sp>
      <p:sp>
        <p:nvSpPr>
          <p:cNvPr id="5" name="Footer Placeholder 4"/>
          <p:cNvSpPr>
            <a:spLocks noGrp="1"/>
          </p:cNvSpPr>
          <p:nvPr>
            <p:ph type="ftr" idx="14"/>
          </p:nvPr>
        </p:nvSpPr>
        <p:spPr>
          <a:xfrm>
            <a:off x="5500694" y="6475413"/>
            <a:ext cx="3041644" cy="180975"/>
          </a:xfrm>
        </p:spPr>
        <p:txBody>
          <a:bodyPr/>
          <a:lstStyle/>
          <a:p>
            <a:r>
              <a:rPr lang="en-GB"/>
              <a:t>Adrian Garcia Rodriguez, Nokia</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800" b="0" dirty="0"/>
              <a:t>Multi-link and low-latency operations are targeted features of 802.11be</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b="0" dirty="0"/>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800" b="0" dirty="0"/>
              <a:t>In this contribution, we propose a multi-link-based mode of operation to specifically reduce latency in 802.11be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11">
            <a:extLst>
              <a:ext uri="{FF2B5EF4-FFF2-40B4-BE49-F238E27FC236}">
                <a16:creationId xmlns:a16="http://schemas.microsoft.com/office/drawing/2014/main" id="{535DC844-B7F4-5B48-B85A-6EA1ED377015}"/>
              </a:ext>
            </a:extLst>
          </p:cNvPr>
          <p:cNvSpPr txBox="1"/>
          <p:nvPr/>
        </p:nvSpPr>
        <p:spPr>
          <a:xfrm>
            <a:off x="5916936" y="4548138"/>
            <a:ext cx="1341246" cy="330072"/>
          </a:xfrm>
          <a:prstGeom prst="rect">
            <a:avLst/>
          </a:prstGeom>
        </p:spPr>
        <p:style>
          <a:lnRef idx="2">
            <a:schemeClr val="accent3"/>
          </a:lnRef>
          <a:fillRef idx="1">
            <a:schemeClr val="lt1"/>
          </a:fillRef>
          <a:effectRef idx="0">
            <a:schemeClr val="accent3"/>
          </a:effectRef>
          <a:fontRef idx="minor">
            <a:schemeClr val="dk1"/>
          </a:fontRef>
        </p:style>
        <p:txBody>
          <a:bodyPr wrap="none" lIns="72000" tIns="72000" rIns="72000" bIns="7200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360000">
              <a:spcAft>
                <a:spcPts val="600"/>
              </a:spcAft>
              <a:tabLst>
                <a:tab pos="360000" algn="l"/>
              </a:tabLst>
            </a:pPr>
            <a:r>
              <a:rPr lang="en-US" sz="1200">
                <a:latin typeface="Nokia Pure Text Light" panose="020B0403020202020204" pitchFamily="34" charset="0"/>
                <a:ea typeface="Nokia Pure Text Light" panose="020B0403020202020204" pitchFamily="34" charset="0"/>
              </a:rPr>
              <a:t>40MHz  - 2.4 GHz</a:t>
            </a:r>
          </a:p>
        </p:txBody>
      </p:sp>
      <p:sp>
        <p:nvSpPr>
          <p:cNvPr id="30" name="TextBox 13">
            <a:extLst>
              <a:ext uri="{FF2B5EF4-FFF2-40B4-BE49-F238E27FC236}">
                <a16:creationId xmlns:a16="http://schemas.microsoft.com/office/drawing/2014/main" id="{CBF459A2-D916-6947-A93B-DFA217ADC13E}"/>
              </a:ext>
            </a:extLst>
          </p:cNvPr>
          <p:cNvSpPr txBox="1"/>
          <p:nvPr/>
        </p:nvSpPr>
        <p:spPr>
          <a:xfrm>
            <a:off x="7430366" y="4551095"/>
            <a:ext cx="1172932" cy="330072"/>
          </a:xfrm>
          <a:prstGeom prst="rect">
            <a:avLst/>
          </a:prstGeom>
        </p:spPr>
        <p:style>
          <a:lnRef idx="2">
            <a:schemeClr val="accent3"/>
          </a:lnRef>
          <a:fillRef idx="1">
            <a:schemeClr val="lt1"/>
          </a:fillRef>
          <a:effectRef idx="0">
            <a:schemeClr val="accent3"/>
          </a:effectRef>
          <a:fontRef idx="minor">
            <a:schemeClr val="dk1"/>
          </a:fontRef>
        </p:style>
        <p:txBody>
          <a:bodyPr wrap="none" lIns="72000" tIns="72000" rIns="72000" bIns="7200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360000">
              <a:spcAft>
                <a:spcPts val="600"/>
              </a:spcAft>
              <a:tabLst>
                <a:tab pos="360000" algn="l"/>
              </a:tabLst>
            </a:pPr>
            <a:r>
              <a:rPr lang="en-US" sz="1200">
                <a:latin typeface="Nokia Pure Text Light" panose="020B0403020202020204" pitchFamily="34" charset="0"/>
                <a:ea typeface="Nokia Pure Text Light" panose="020B0403020202020204" pitchFamily="34" charset="0"/>
              </a:rPr>
              <a:t>80MHz - 5 GHz</a:t>
            </a:r>
          </a:p>
        </p:txBody>
      </p:sp>
      <p:sp>
        <p:nvSpPr>
          <p:cNvPr id="2" name="Title 1">
            <a:extLst>
              <a:ext uri="{FF2B5EF4-FFF2-40B4-BE49-F238E27FC236}">
                <a16:creationId xmlns:a16="http://schemas.microsoft.com/office/drawing/2014/main" id="{A42F93FB-0F75-2B46-9576-A3BD6E8A6578}"/>
              </a:ext>
            </a:extLst>
          </p:cNvPr>
          <p:cNvSpPr>
            <a:spLocks noGrp="1"/>
          </p:cNvSpPr>
          <p:nvPr>
            <p:ph type="title"/>
          </p:nvPr>
        </p:nvSpPr>
        <p:spPr/>
        <p:txBody>
          <a:bodyPr/>
          <a:lstStyle/>
          <a:p>
            <a:r>
              <a:rPr lang="en-US"/>
              <a:t>802.11be multi-link definitions</a:t>
            </a:r>
          </a:p>
        </p:txBody>
      </p:sp>
      <p:sp>
        <p:nvSpPr>
          <p:cNvPr id="3" name="Content Placeholder 2">
            <a:extLst>
              <a:ext uri="{FF2B5EF4-FFF2-40B4-BE49-F238E27FC236}">
                <a16:creationId xmlns:a16="http://schemas.microsoft.com/office/drawing/2014/main" id="{1B96799D-0505-0B4D-848B-EE4CD053448B}"/>
              </a:ext>
            </a:extLst>
          </p:cNvPr>
          <p:cNvSpPr>
            <a:spLocks noGrp="1"/>
          </p:cNvSpPr>
          <p:nvPr>
            <p:ph idx="1"/>
          </p:nvPr>
        </p:nvSpPr>
        <p:spPr>
          <a:xfrm>
            <a:off x="685802" y="1981200"/>
            <a:ext cx="5034018" cy="4113213"/>
          </a:xfrm>
        </p:spPr>
        <p:txBody>
          <a:bodyPr>
            <a:normAutofit fontScale="92500" lnSpcReduction="20000"/>
          </a:bodyPr>
          <a:lstStyle/>
          <a:p>
            <a:pPr algn="just">
              <a:buFont typeface="Arial" panose="020B0604020202020204" pitchFamily="34" charset="0"/>
              <a:buChar char="•"/>
            </a:pPr>
            <a:r>
              <a:rPr lang="en-US" b="0" dirty="0"/>
              <a:t>A multi-link device (MLD) may simultaneously TX and RX frames in multiple links</a:t>
            </a:r>
            <a:endParaRPr lang="en-US" b="0" dirty="0">
              <a:cs typeface="Times New Roman"/>
            </a:endParaRPr>
          </a:p>
          <a:p>
            <a:pPr algn="just">
              <a:buFont typeface="Arial" panose="020B0604020202020204" pitchFamily="34" charset="0"/>
              <a:buChar char="•"/>
            </a:pPr>
            <a:endParaRPr lang="en-US" b="0" dirty="0"/>
          </a:p>
          <a:p>
            <a:pPr algn="just">
              <a:buFont typeface="Arial" panose="020B0604020202020204" pitchFamily="34" charset="0"/>
              <a:buChar char="•"/>
            </a:pPr>
            <a:r>
              <a:rPr lang="en-US" b="0" dirty="0"/>
              <a:t>A link, in such multi-link operation, may include a primary channel, and optionally, secondary one(s)</a:t>
            </a:r>
          </a:p>
          <a:p>
            <a:pPr lvl="1" algn="just">
              <a:buFont typeface="Arial" panose="020B0604020202020204" pitchFamily="34" charset="0"/>
              <a:buChar char="•"/>
            </a:pPr>
            <a:r>
              <a:rPr lang="en-US" dirty="0"/>
              <a:t>A link may only include a primary channel</a:t>
            </a:r>
          </a:p>
          <a:p>
            <a:pPr marL="457200" lvl="1" indent="0" algn="just"/>
            <a:endParaRPr lang="en-US" sz="2400" dirty="0"/>
          </a:p>
          <a:p>
            <a:pPr algn="just">
              <a:buFont typeface="Arial" panose="020B0604020202020204" pitchFamily="34" charset="0"/>
              <a:buChar char="•"/>
            </a:pPr>
            <a:r>
              <a:rPr lang="en-US" b="0" dirty="0"/>
              <a:t>The multiple links, in such multi-link operation, may be on a single or multiple frequency bands</a:t>
            </a:r>
            <a:endParaRPr lang="en-US" b="0" dirty="0">
              <a:cs typeface="Times New Roman"/>
            </a:endParaRPr>
          </a:p>
          <a:p>
            <a:pPr marL="457200" lvl="1" indent="0" algn="just"/>
            <a:endParaRPr lang="en-US" dirty="0">
              <a:cs typeface="Times New Roman"/>
            </a:endParaRPr>
          </a:p>
        </p:txBody>
      </p:sp>
      <p:sp>
        <p:nvSpPr>
          <p:cNvPr id="4" name="Slide Number Placeholder 3">
            <a:extLst>
              <a:ext uri="{FF2B5EF4-FFF2-40B4-BE49-F238E27FC236}">
                <a16:creationId xmlns:a16="http://schemas.microsoft.com/office/drawing/2014/main" id="{741A9389-D286-1A48-A898-29912D8D125C}"/>
              </a:ext>
            </a:extLst>
          </p:cNvPr>
          <p:cNvSpPr>
            <a:spLocks noGrp="1"/>
          </p:cNvSpPr>
          <p:nvPr>
            <p:ph type="sldNum" idx="12"/>
          </p:nvPr>
        </p:nvSpPr>
        <p:spPr/>
        <p:txBody>
          <a:bodyPr/>
          <a:lstStyle/>
          <a:p>
            <a:r>
              <a:rPr lang="en-GB"/>
              <a:t>Slide </a:t>
            </a:r>
            <a:fld id="{440F5867-744E-4AA6-B0ED-4C44D2DFBB7B}" type="slidenum">
              <a:rPr lang="en-GB"/>
              <a:pPr/>
              <a:t>3</a:t>
            </a:fld>
            <a:endParaRPr lang="en-GB"/>
          </a:p>
        </p:txBody>
      </p:sp>
      <p:sp>
        <p:nvSpPr>
          <p:cNvPr id="6" name="Date Placeholder 5">
            <a:extLst>
              <a:ext uri="{FF2B5EF4-FFF2-40B4-BE49-F238E27FC236}">
                <a16:creationId xmlns:a16="http://schemas.microsoft.com/office/drawing/2014/main" id="{B6E9C035-758D-B249-B46A-CBC2BE485A6B}"/>
              </a:ext>
            </a:extLst>
          </p:cNvPr>
          <p:cNvSpPr>
            <a:spLocks noGrp="1"/>
          </p:cNvSpPr>
          <p:nvPr>
            <p:ph type="dt" idx="15"/>
          </p:nvPr>
        </p:nvSpPr>
        <p:spPr/>
        <p:txBody>
          <a:bodyPr/>
          <a:lstStyle/>
          <a:p>
            <a:r>
              <a:rPr lang="fi-FI"/>
              <a:t>January 2020</a:t>
            </a:r>
            <a:endParaRPr lang="en-GB"/>
          </a:p>
        </p:txBody>
      </p:sp>
      <p:sp>
        <p:nvSpPr>
          <p:cNvPr id="22" name="Rounded Rectangle 21">
            <a:extLst>
              <a:ext uri="{FF2B5EF4-FFF2-40B4-BE49-F238E27FC236}">
                <a16:creationId xmlns:a16="http://schemas.microsoft.com/office/drawing/2014/main" id="{9D2EA137-CB25-5D4C-ADB6-72F3D00438AB}"/>
              </a:ext>
            </a:extLst>
          </p:cNvPr>
          <p:cNvSpPr/>
          <p:nvPr/>
        </p:nvSpPr>
        <p:spPr>
          <a:xfrm>
            <a:off x="6026863" y="3794596"/>
            <a:ext cx="1121393" cy="309601"/>
          </a:xfrm>
          <a:prstGeom prst="roundRect">
            <a:avLst/>
          </a:prstGeom>
          <a:ln/>
        </p:spPr>
        <p:style>
          <a:lnRef idx="1">
            <a:schemeClr val="accent4"/>
          </a:lnRef>
          <a:fillRef idx="2">
            <a:schemeClr val="accent4"/>
          </a:fillRef>
          <a:effectRef idx="1">
            <a:schemeClr val="accent4"/>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PHY</a:t>
            </a:r>
          </a:p>
        </p:txBody>
      </p:sp>
      <p:sp>
        <p:nvSpPr>
          <p:cNvPr id="23" name="Rounded Rectangle 22">
            <a:extLst>
              <a:ext uri="{FF2B5EF4-FFF2-40B4-BE49-F238E27FC236}">
                <a16:creationId xmlns:a16="http://schemas.microsoft.com/office/drawing/2014/main" id="{25E869B3-B63F-FF4F-8E26-25C555BBEA05}"/>
              </a:ext>
            </a:extLst>
          </p:cNvPr>
          <p:cNvSpPr/>
          <p:nvPr/>
        </p:nvSpPr>
        <p:spPr>
          <a:xfrm>
            <a:off x="7295012" y="3806108"/>
            <a:ext cx="696981" cy="309601"/>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PHY</a:t>
            </a:r>
          </a:p>
        </p:txBody>
      </p:sp>
      <p:sp>
        <p:nvSpPr>
          <p:cNvPr id="24" name="Rounded Rectangle 23">
            <a:extLst>
              <a:ext uri="{FF2B5EF4-FFF2-40B4-BE49-F238E27FC236}">
                <a16:creationId xmlns:a16="http://schemas.microsoft.com/office/drawing/2014/main" id="{0A65F5C7-0B9C-8B41-AED8-761E8746BCE2}"/>
              </a:ext>
            </a:extLst>
          </p:cNvPr>
          <p:cNvSpPr/>
          <p:nvPr/>
        </p:nvSpPr>
        <p:spPr>
          <a:xfrm>
            <a:off x="6026863" y="3404581"/>
            <a:ext cx="1121393" cy="309601"/>
          </a:xfrm>
          <a:prstGeom prst="roundRect">
            <a:avLst/>
          </a:prstGeom>
          <a:ln/>
        </p:spPr>
        <p:style>
          <a:lnRef idx="1">
            <a:schemeClr val="accent4"/>
          </a:lnRef>
          <a:fillRef idx="2">
            <a:schemeClr val="accent4"/>
          </a:fillRef>
          <a:effectRef idx="1">
            <a:schemeClr val="accent4"/>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L-MAC</a:t>
            </a:r>
          </a:p>
        </p:txBody>
      </p:sp>
      <p:sp>
        <p:nvSpPr>
          <p:cNvPr id="25" name="Rounded Rectangle 24">
            <a:extLst>
              <a:ext uri="{FF2B5EF4-FFF2-40B4-BE49-F238E27FC236}">
                <a16:creationId xmlns:a16="http://schemas.microsoft.com/office/drawing/2014/main" id="{76B65D58-AD66-AD46-B975-9CC74147705A}"/>
              </a:ext>
            </a:extLst>
          </p:cNvPr>
          <p:cNvSpPr/>
          <p:nvPr/>
        </p:nvSpPr>
        <p:spPr>
          <a:xfrm>
            <a:off x="7295012" y="3403845"/>
            <a:ext cx="696981" cy="309601"/>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L-MAC</a:t>
            </a:r>
          </a:p>
        </p:txBody>
      </p:sp>
      <p:sp>
        <p:nvSpPr>
          <p:cNvPr id="26" name="Rounded Rectangle 25">
            <a:extLst>
              <a:ext uri="{FF2B5EF4-FFF2-40B4-BE49-F238E27FC236}">
                <a16:creationId xmlns:a16="http://schemas.microsoft.com/office/drawing/2014/main" id="{B2A8786D-2FE5-A642-8BB3-04145E6B84E6}"/>
              </a:ext>
            </a:extLst>
          </p:cNvPr>
          <p:cNvSpPr/>
          <p:nvPr/>
        </p:nvSpPr>
        <p:spPr>
          <a:xfrm>
            <a:off x="6006504" y="2995001"/>
            <a:ext cx="2731919" cy="309601"/>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U-MAC / BSS</a:t>
            </a:r>
          </a:p>
        </p:txBody>
      </p:sp>
      <p:cxnSp>
        <p:nvCxnSpPr>
          <p:cNvPr id="27" name="Straight Arrow Connector 26">
            <a:extLst>
              <a:ext uri="{FF2B5EF4-FFF2-40B4-BE49-F238E27FC236}">
                <a16:creationId xmlns:a16="http://schemas.microsoft.com/office/drawing/2014/main" id="{4F465310-F3DB-1F43-8053-0C03EFAE2021}"/>
              </a:ext>
            </a:extLst>
          </p:cNvPr>
          <p:cNvCxnSpPr>
            <a:cxnSpLocks/>
          </p:cNvCxnSpPr>
          <p:nvPr/>
        </p:nvCxnSpPr>
        <p:spPr>
          <a:xfrm>
            <a:off x="6027141" y="4593135"/>
            <a:ext cx="1120836" cy="0"/>
          </a:xfrm>
          <a:prstGeom prst="straightConnector1">
            <a:avLst/>
          </a:prstGeom>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cxnSp>
        <p:nvCxnSpPr>
          <p:cNvPr id="29" name="Straight Arrow Connector 28">
            <a:extLst>
              <a:ext uri="{FF2B5EF4-FFF2-40B4-BE49-F238E27FC236}">
                <a16:creationId xmlns:a16="http://schemas.microsoft.com/office/drawing/2014/main" id="{C4E438D7-2515-BF40-8585-E1FDF35EE5C6}"/>
              </a:ext>
            </a:extLst>
          </p:cNvPr>
          <p:cNvCxnSpPr>
            <a:cxnSpLocks/>
          </p:cNvCxnSpPr>
          <p:nvPr/>
        </p:nvCxnSpPr>
        <p:spPr>
          <a:xfrm>
            <a:off x="7295012" y="4593135"/>
            <a:ext cx="1443640" cy="0"/>
          </a:xfrm>
          <a:prstGeom prst="straightConnector1">
            <a:avLst/>
          </a:prstGeom>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sp>
        <p:nvSpPr>
          <p:cNvPr id="31" name="Rounded Rectangle 30">
            <a:extLst>
              <a:ext uri="{FF2B5EF4-FFF2-40B4-BE49-F238E27FC236}">
                <a16:creationId xmlns:a16="http://schemas.microsoft.com/office/drawing/2014/main" id="{0483675F-2A75-EA4B-A008-CDB227C5E9C4}"/>
              </a:ext>
            </a:extLst>
          </p:cNvPr>
          <p:cNvSpPr/>
          <p:nvPr/>
        </p:nvSpPr>
        <p:spPr>
          <a:xfrm>
            <a:off x="6026862" y="4201064"/>
            <a:ext cx="557015" cy="309601"/>
          </a:xfrm>
          <a:prstGeom prst="roundRect">
            <a:avLst/>
          </a:prstGeom>
          <a:ln/>
        </p:spPr>
        <p:style>
          <a:lnRef idx="1">
            <a:schemeClr val="accent4"/>
          </a:lnRef>
          <a:fillRef idx="2">
            <a:schemeClr val="accent4"/>
          </a:fillRef>
          <a:effectRef idx="1">
            <a:schemeClr val="accent4"/>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P</a:t>
            </a:r>
          </a:p>
        </p:txBody>
      </p:sp>
      <p:sp>
        <p:nvSpPr>
          <p:cNvPr id="32" name="Rounded Rectangle 31">
            <a:extLst>
              <a:ext uri="{FF2B5EF4-FFF2-40B4-BE49-F238E27FC236}">
                <a16:creationId xmlns:a16="http://schemas.microsoft.com/office/drawing/2014/main" id="{DDAD2D4B-5CBE-DD4B-81CF-1B292FAEF134}"/>
              </a:ext>
            </a:extLst>
          </p:cNvPr>
          <p:cNvSpPr/>
          <p:nvPr/>
        </p:nvSpPr>
        <p:spPr>
          <a:xfrm>
            <a:off x="6637847" y="4200864"/>
            <a:ext cx="510129" cy="309601"/>
          </a:xfrm>
          <a:prstGeom prst="roundRect">
            <a:avLst/>
          </a:prstGeom>
          <a:ln/>
        </p:spPr>
        <p:style>
          <a:lnRef idx="1">
            <a:schemeClr val="accent4"/>
          </a:lnRef>
          <a:fillRef idx="2">
            <a:schemeClr val="accent4"/>
          </a:fillRef>
          <a:effectRef idx="1">
            <a:schemeClr val="accent4"/>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S</a:t>
            </a:r>
          </a:p>
        </p:txBody>
      </p:sp>
      <p:sp>
        <p:nvSpPr>
          <p:cNvPr id="33" name="Rounded Rectangle 32">
            <a:extLst>
              <a:ext uri="{FF2B5EF4-FFF2-40B4-BE49-F238E27FC236}">
                <a16:creationId xmlns:a16="http://schemas.microsoft.com/office/drawing/2014/main" id="{F55C691C-CBAC-A944-AAD4-40E31FE6B907}"/>
              </a:ext>
            </a:extLst>
          </p:cNvPr>
          <p:cNvSpPr/>
          <p:nvPr/>
        </p:nvSpPr>
        <p:spPr>
          <a:xfrm>
            <a:off x="7299253" y="4203064"/>
            <a:ext cx="337139" cy="309601"/>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P</a:t>
            </a:r>
          </a:p>
        </p:txBody>
      </p:sp>
      <p:sp>
        <p:nvSpPr>
          <p:cNvPr id="34" name="Rounded Rectangle 33">
            <a:extLst>
              <a:ext uri="{FF2B5EF4-FFF2-40B4-BE49-F238E27FC236}">
                <a16:creationId xmlns:a16="http://schemas.microsoft.com/office/drawing/2014/main" id="{E301D3CD-5303-8846-B578-03CC36A32472}"/>
              </a:ext>
            </a:extLst>
          </p:cNvPr>
          <p:cNvSpPr/>
          <p:nvPr/>
        </p:nvSpPr>
        <p:spPr>
          <a:xfrm>
            <a:off x="7685843" y="4200864"/>
            <a:ext cx="306149" cy="309601"/>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S</a:t>
            </a:r>
          </a:p>
        </p:txBody>
      </p:sp>
      <p:sp>
        <p:nvSpPr>
          <p:cNvPr id="35" name="Rounded Rectangle 34">
            <a:extLst>
              <a:ext uri="{FF2B5EF4-FFF2-40B4-BE49-F238E27FC236}">
                <a16:creationId xmlns:a16="http://schemas.microsoft.com/office/drawing/2014/main" id="{173A40B7-2A15-9744-BCFF-2CF95A724CF1}"/>
              </a:ext>
            </a:extLst>
          </p:cNvPr>
          <p:cNvSpPr/>
          <p:nvPr/>
        </p:nvSpPr>
        <p:spPr>
          <a:xfrm>
            <a:off x="8041442" y="4206276"/>
            <a:ext cx="306149" cy="30960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P</a:t>
            </a:r>
          </a:p>
        </p:txBody>
      </p:sp>
      <p:sp>
        <p:nvSpPr>
          <p:cNvPr id="36" name="Rounded Rectangle 35">
            <a:extLst>
              <a:ext uri="{FF2B5EF4-FFF2-40B4-BE49-F238E27FC236}">
                <a16:creationId xmlns:a16="http://schemas.microsoft.com/office/drawing/2014/main" id="{D2E89422-E499-554D-B6D5-4C88FFE86932}"/>
              </a:ext>
            </a:extLst>
          </p:cNvPr>
          <p:cNvSpPr/>
          <p:nvPr/>
        </p:nvSpPr>
        <p:spPr>
          <a:xfrm>
            <a:off x="8432504" y="4207518"/>
            <a:ext cx="305919" cy="30960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S</a:t>
            </a:r>
          </a:p>
        </p:txBody>
      </p:sp>
      <p:sp>
        <p:nvSpPr>
          <p:cNvPr id="37" name="Rounded Rectangle 36">
            <a:extLst>
              <a:ext uri="{FF2B5EF4-FFF2-40B4-BE49-F238E27FC236}">
                <a16:creationId xmlns:a16="http://schemas.microsoft.com/office/drawing/2014/main" id="{CEC98E36-ECFB-CC42-9463-39CD9C539D65}"/>
              </a:ext>
            </a:extLst>
          </p:cNvPr>
          <p:cNvSpPr/>
          <p:nvPr/>
        </p:nvSpPr>
        <p:spPr>
          <a:xfrm>
            <a:off x="8041442" y="3810562"/>
            <a:ext cx="696981" cy="30960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PHY</a:t>
            </a:r>
          </a:p>
        </p:txBody>
      </p:sp>
      <p:sp>
        <p:nvSpPr>
          <p:cNvPr id="38" name="Rounded Rectangle 37">
            <a:extLst>
              <a:ext uri="{FF2B5EF4-FFF2-40B4-BE49-F238E27FC236}">
                <a16:creationId xmlns:a16="http://schemas.microsoft.com/office/drawing/2014/main" id="{28EA0EC6-D189-3847-A67D-B915BD599623}"/>
              </a:ext>
            </a:extLst>
          </p:cNvPr>
          <p:cNvSpPr/>
          <p:nvPr/>
        </p:nvSpPr>
        <p:spPr>
          <a:xfrm>
            <a:off x="8041442" y="3408299"/>
            <a:ext cx="696981" cy="30960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L-MAC</a:t>
            </a:r>
          </a:p>
        </p:txBody>
      </p:sp>
      <p:sp>
        <p:nvSpPr>
          <p:cNvPr id="5" name="Footer Placeholder 4">
            <a:extLst>
              <a:ext uri="{FF2B5EF4-FFF2-40B4-BE49-F238E27FC236}">
                <a16:creationId xmlns:a16="http://schemas.microsoft.com/office/drawing/2014/main" id="{C11FB720-B128-3149-BDE8-31F6081BF0F1}"/>
              </a:ext>
            </a:extLst>
          </p:cNvPr>
          <p:cNvSpPr>
            <a:spLocks noGrp="1"/>
          </p:cNvSpPr>
          <p:nvPr>
            <p:ph type="ftr" idx="14"/>
          </p:nvPr>
        </p:nvSpPr>
        <p:spPr/>
        <p:txBody>
          <a:bodyPr/>
          <a:lstStyle/>
          <a:p>
            <a:r>
              <a:rPr lang="en-GB"/>
              <a:t>Adrian Garcia Rodriguez, Nokia</a:t>
            </a:r>
          </a:p>
        </p:txBody>
      </p:sp>
    </p:spTree>
    <p:extLst>
      <p:ext uri="{BB962C8B-B14F-4D97-AF65-F5344CB8AC3E}">
        <p14:creationId xmlns:p14="http://schemas.microsoft.com/office/powerpoint/2010/main" val="297198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fi-FI"/>
              <a:t>January 2020</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Adrian Garcia Rodriguez, Nokia</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t>Motivation for multi-link</a:t>
            </a:r>
          </a:p>
        </p:txBody>
      </p:sp>
      <p:sp>
        <p:nvSpPr>
          <p:cNvPr id="9218" name="Rectangle 2"/>
          <p:cNvSpPr>
            <a:spLocks noGrp="1" noChangeArrowheads="1"/>
          </p:cNvSpPr>
          <p:nvPr>
            <p:ph type="body" idx="1"/>
          </p:nvPr>
        </p:nvSpPr>
        <p:spPr>
          <a:xfrm>
            <a:off x="685800" y="1981200"/>
            <a:ext cx="7846640" cy="4114800"/>
          </a:xfrm>
          <a:ln/>
        </p:spPr>
        <p:txBody>
          <a:bodyPr>
            <a:normAutofit/>
          </a:bodyPr>
          <a:lstStyle/>
          <a:p>
            <a:pPr marL="457200" indent="-457200" algn="just">
              <a:buFont typeface="+mj-lt"/>
              <a:buAutoNum type="arabicPeriod"/>
            </a:pPr>
            <a:r>
              <a:rPr lang="en-GB" dirty="0">
                <a:solidFill>
                  <a:schemeClr val="bg2"/>
                </a:solidFill>
              </a:rPr>
              <a:t>Increased system efficiency</a:t>
            </a:r>
          </a:p>
          <a:p>
            <a:pPr marL="857250" lvl="1" indent="-457200" algn="just">
              <a:buFont typeface="Arial" panose="020B0604020202020204" pitchFamily="34" charset="0"/>
              <a:buChar char="•"/>
            </a:pPr>
            <a:r>
              <a:rPr lang="en-GB" dirty="0">
                <a:solidFill>
                  <a:schemeClr val="bg2"/>
                </a:solidFill>
              </a:rPr>
              <a:t>by making a more dynamic usage of the spectrum</a:t>
            </a:r>
          </a:p>
          <a:p>
            <a:pPr marL="457200" indent="-457200" algn="just">
              <a:buFont typeface="+mj-lt"/>
              <a:buAutoNum type="arabicPeriod"/>
            </a:pPr>
            <a:r>
              <a:rPr lang="en-GB" dirty="0">
                <a:solidFill>
                  <a:schemeClr val="bg2"/>
                </a:solidFill>
              </a:rPr>
              <a:t>Increased peak throughput</a:t>
            </a:r>
            <a:endParaRPr lang="en-GB" dirty="0">
              <a:solidFill>
                <a:schemeClr val="bg2"/>
              </a:solidFill>
              <a:cs typeface="Times New Roman"/>
            </a:endParaRPr>
          </a:p>
          <a:p>
            <a:pPr marL="857250" lvl="1" indent="-457200" algn="just">
              <a:buFont typeface="Arial" panose="020B0604020202020204" pitchFamily="34" charset="0"/>
              <a:buChar char="•"/>
            </a:pPr>
            <a:r>
              <a:rPr lang="en-GB" dirty="0">
                <a:solidFill>
                  <a:schemeClr val="bg2"/>
                </a:solidFill>
              </a:rPr>
              <a:t>by simultaneously TX/RX via 2 or more links</a:t>
            </a:r>
            <a:endParaRPr lang="en-GB" dirty="0">
              <a:solidFill>
                <a:schemeClr val="bg2"/>
              </a:solidFill>
              <a:cs typeface="Times New Roman"/>
            </a:endParaRPr>
          </a:p>
          <a:p>
            <a:pPr marL="457200" indent="-457200" algn="just">
              <a:buFont typeface="+mj-lt"/>
              <a:buAutoNum type="arabicPeriod"/>
            </a:pPr>
            <a:r>
              <a:rPr lang="en-GB" dirty="0"/>
              <a:t>Decreased channel access delay</a:t>
            </a:r>
            <a:endParaRPr lang="en-GB" dirty="0">
              <a:cs typeface="Times New Roman"/>
            </a:endParaRPr>
          </a:p>
          <a:p>
            <a:pPr marL="857250" lvl="1" indent="-457200" algn="just">
              <a:buFont typeface="Arial" panose="020B0604020202020204" pitchFamily="34" charset="0"/>
              <a:buChar char="•"/>
            </a:pPr>
            <a:r>
              <a:rPr lang="en-GB" dirty="0"/>
              <a:t>by simultaneously contending for channel access on several channels and getting channel access through the first available one</a:t>
            </a:r>
            <a:endParaRPr lang="en-GB" dirty="0">
              <a:cs typeface="Times New Roman"/>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8D7BE-B3D6-3E4B-BFFD-2BD4D81F3C82}"/>
              </a:ext>
            </a:extLst>
          </p:cNvPr>
          <p:cNvSpPr>
            <a:spLocks noGrp="1"/>
          </p:cNvSpPr>
          <p:nvPr>
            <p:ph type="title"/>
          </p:nvPr>
        </p:nvSpPr>
        <p:spPr/>
        <p:txBody>
          <a:bodyPr/>
          <a:lstStyle/>
          <a:p>
            <a:r>
              <a:rPr lang="en-US"/>
              <a:t>Decreased channel access delay</a:t>
            </a:r>
            <a:br>
              <a:rPr lang="en-US"/>
            </a:br>
            <a:r>
              <a:rPr lang="en-US"/>
              <a:t>with multi-link</a:t>
            </a:r>
          </a:p>
        </p:txBody>
      </p:sp>
      <p:sp>
        <p:nvSpPr>
          <p:cNvPr id="3" name="Content Placeholder 2">
            <a:extLst>
              <a:ext uri="{FF2B5EF4-FFF2-40B4-BE49-F238E27FC236}">
                <a16:creationId xmlns:a16="http://schemas.microsoft.com/office/drawing/2014/main" id="{942FCC09-3042-2747-B4BD-2ABC3A00CA86}"/>
              </a:ext>
            </a:extLst>
          </p:cNvPr>
          <p:cNvSpPr>
            <a:spLocks noGrp="1"/>
          </p:cNvSpPr>
          <p:nvPr>
            <p:ph idx="1"/>
          </p:nvPr>
        </p:nvSpPr>
        <p:spPr>
          <a:xfrm>
            <a:off x="685800" y="1981200"/>
            <a:ext cx="7770813" cy="4675188"/>
          </a:xfrm>
        </p:spPr>
        <p:txBody>
          <a:bodyPr>
            <a:normAutofit fontScale="85000" lnSpcReduction="20000"/>
          </a:bodyPr>
          <a:lstStyle/>
          <a:p>
            <a:pPr algn="just">
              <a:buFont typeface="Arial" panose="020B0604020202020204" pitchFamily="34" charset="0"/>
              <a:buChar char="•"/>
            </a:pPr>
            <a:r>
              <a:rPr lang="en-US" b="0" dirty="0"/>
              <a:t>For real-time applications like cloud gaming, voice/video calls, etc. reliable low channel access delay may be the most important reason to use multi-link</a:t>
            </a:r>
          </a:p>
          <a:p>
            <a:pPr lvl="1" algn="just">
              <a:spcAft>
                <a:spcPts val="300"/>
              </a:spcAft>
              <a:buFont typeface="Arial" panose="020B0604020202020204" pitchFamily="34" charset="0"/>
              <a:buChar char="•"/>
            </a:pPr>
            <a:r>
              <a:rPr lang="en-US" dirty="0"/>
              <a:t>The more links </a:t>
            </a:r>
            <a:r>
              <a:rPr lang="en-US" dirty="0">
                <a:sym typeface="Wingdings" pitchFamily="2" charset="2"/>
              </a:rPr>
              <a:t> the smaller the channel access delay </a:t>
            </a:r>
            <a:r>
              <a:rPr lang="en-US" dirty="0"/>
              <a:t>[19/0402r1]</a:t>
            </a:r>
            <a:endParaRPr lang="en-US" dirty="0">
              <a:cs typeface="Times New Roman"/>
            </a:endParaRPr>
          </a:p>
          <a:p>
            <a:pPr algn="just">
              <a:spcAft>
                <a:spcPts val="300"/>
              </a:spcAft>
              <a:buFont typeface="Arial" panose="020B0604020202020204" pitchFamily="34" charset="0"/>
              <a:buChar char="•"/>
            </a:pPr>
            <a:r>
              <a:rPr lang="en-US" b="0" dirty="0">
                <a:sym typeface="Wingdings" pitchFamily="2" charset="2"/>
              </a:rPr>
              <a:t>For example, if devices can support 8 active links, and each link can support 1ms latency with 90% probability, then such multi-link devices can support in theory 1ms latency with 99,999999% probability</a:t>
            </a:r>
            <a:endParaRPr lang="en-US" b="0" dirty="0">
              <a:cs typeface="Times New Roman"/>
            </a:endParaRPr>
          </a:p>
          <a:p>
            <a:pPr algn="just">
              <a:buFont typeface="Arial" panose="020B0604020202020204" pitchFamily="34" charset="0"/>
              <a:buChar char="•"/>
            </a:pPr>
            <a:r>
              <a:rPr lang="en-US" b="0" dirty="0">
                <a:sym typeface="Wingdings" pitchFamily="2" charset="2"/>
              </a:rPr>
              <a:t>However, simultaneously operating 8 links may be impractical if each of them is assumed to have its own PHY</a:t>
            </a:r>
          </a:p>
          <a:p>
            <a:pPr lvl="1" algn="just">
              <a:buFont typeface="Arial" panose="020B0604020202020204" pitchFamily="34" charset="0"/>
              <a:buChar char="•"/>
            </a:pPr>
            <a:r>
              <a:rPr lang="en-US" dirty="0">
                <a:sym typeface="Wingdings" pitchFamily="2" charset="2"/>
              </a:rPr>
              <a:t>The cost and the power consumption of such a device may be too high as they may increase linearly with the number of links</a:t>
            </a:r>
          </a:p>
          <a:p>
            <a:pPr lvl="1" algn="just">
              <a:spcAft>
                <a:spcPts val="300"/>
              </a:spcAft>
              <a:buFont typeface="Arial" panose="020B0604020202020204" pitchFamily="34" charset="0"/>
              <a:buChar char="•"/>
            </a:pPr>
            <a:r>
              <a:rPr lang="en-US" dirty="0">
                <a:sym typeface="Wingdings" pitchFamily="2" charset="2"/>
              </a:rPr>
              <a:t>Links are expected to set constraints to each other when they operate in channels relatively close to each other </a:t>
            </a:r>
            <a:r>
              <a:rPr lang="en-US" dirty="0">
                <a:ea typeface="+mn-lt"/>
                <a:cs typeface="+mn-lt"/>
                <a:sym typeface="Wingdings" pitchFamily="2" charset="2"/>
              </a:rPr>
              <a:t>[19/1405r7] </a:t>
            </a:r>
            <a:endParaRPr lang="en-US" dirty="0">
              <a:ea typeface="+mn-lt"/>
              <a:cs typeface="+mn-lt"/>
            </a:endParaRPr>
          </a:p>
          <a:p>
            <a:pPr algn="just">
              <a:buFont typeface="Arial" panose="020B0604020202020204" pitchFamily="34" charset="0"/>
              <a:buChar char="•"/>
            </a:pPr>
            <a:r>
              <a:rPr lang="en-US" b="0" dirty="0">
                <a:sym typeface="Wingdings" pitchFamily="2" charset="2"/>
              </a:rPr>
              <a:t>How about considering multiple links in adjacent channels with one PHY?</a:t>
            </a:r>
          </a:p>
          <a:p>
            <a:pPr marL="457200" lvl="1" indent="0" algn="just"/>
            <a:endParaRPr lang="en-US" dirty="0">
              <a:sym typeface="Wingdings" pitchFamily="2" charset="2"/>
            </a:endParaRPr>
          </a:p>
        </p:txBody>
      </p:sp>
      <p:sp>
        <p:nvSpPr>
          <p:cNvPr id="4" name="Slide Number Placeholder 3">
            <a:extLst>
              <a:ext uri="{FF2B5EF4-FFF2-40B4-BE49-F238E27FC236}">
                <a16:creationId xmlns:a16="http://schemas.microsoft.com/office/drawing/2014/main" id="{3AAB3A2F-817B-3340-80F0-1DB695758C9C}"/>
              </a:ext>
            </a:extLst>
          </p:cNvPr>
          <p:cNvSpPr>
            <a:spLocks noGrp="1"/>
          </p:cNvSpPr>
          <p:nvPr>
            <p:ph type="sldNum" idx="12"/>
          </p:nvPr>
        </p:nvSpPr>
        <p:spPr/>
        <p:txBody>
          <a:bodyPr/>
          <a:lstStyle/>
          <a:p>
            <a:r>
              <a:rPr lang="en-GB"/>
              <a:t>Slide </a:t>
            </a:r>
            <a:fld id="{440F5867-744E-4AA6-B0ED-4C44D2DFBB7B}" type="slidenum">
              <a:rPr lang="en-GB"/>
              <a:pPr/>
              <a:t>5</a:t>
            </a:fld>
            <a:endParaRPr lang="en-GB"/>
          </a:p>
        </p:txBody>
      </p:sp>
      <p:sp>
        <p:nvSpPr>
          <p:cNvPr id="5" name="Footer Placeholder 4">
            <a:extLst>
              <a:ext uri="{FF2B5EF4-FFF2-40B4-BE49-F238E27FC236}">
                <a16:creationId xmlns:a16="http://schemas.microsoft.com/office/drawing/2014/main" id="{42BD3954-4F4B-7C40-9040-556256B54B15}"/>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6CFD5A81-A041-3347-8EBA-4D365BA25298}"/>
              </a:ext>
            </a:extLst>
          </p:cNvPr>
          <p:cNvSpPr>
            <a:spLocks noGrp="1"/>
          </p:cNvSpPr>
          <p:nvPr>
            <p:ph type="dt" idx="15"/>
          </p:nvPr>
        </p:nvSpPr>
        <p:spPr/>
        <p:txBody>
          <a:bodyPr/>
          <a:lstStyle/>
          <a:p>
            <a:r>
              <a:rPr lang="fi-FI"/>
              <a:t>January 2020</a:t>
            </a:r>
            <a:endParaRPr lang="en-GB"/>
          </a:p>
        </p:txBody>
      </p:sp>
    </p:spTree>
    <p:extLst>
      <p:ext uri="{BB962C8B-B14F-4D97-AF65-F5344CB8AC3E}">
        <p14:creationId xmlns:p14="http://schemas.microsoft.com/office/powerpoint/2010/main" val="47838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F0D95-137A-C14E-9AC9-8D5CE5F02269}"/>
              </a:ext>
            </a:extLst>
          </p:cNvPr>
          <p:cNvSpPr>
            <a:spLocks noGrp="1"/>
          </p:cNvSpPr>
          <p:nvPr>
            <p:ph type="title"/>
          </p:nvPr>
        </p:nvSpPr>
        <p:spPr/>
        <p:txBody>
          <a:bodyPr/>
          <a:lstStyle/>
          <a:p>
            <a:r>
              <a:rPr lang="en-US"/>
              <a:t>Recap on earlier contributions</a:t>
            </a:r>
          </a:p>
        </p:txBody>
      </p:sp>
      <p:sp>
        <p:nvSpPr>
          <p:cNvPr id="3" name="Content Placeholder 2">
            <a:extLst>
              <a:ext uri="{FF2B5EF4-FFF2-40B4-BE49-F238E27FC236}">
                <a16:creationId xmlns:a16="http://schemas.microsoft.com/office/drawing/2014/main" id="{616A59A4-08FB-5D48-BDB7-8F49F33B79E7}"/>
              </a:ext>
            </a:extLst>
          </p:cNvPr>
          <p:cNvSpPr>
            <a:spLocks noGrp="1"/>
          </p:cNvSpPr>
          <p:nvPr>
            <p:ph idx="1"/>
          </p:nvPr>
        </p:nvSpPr>
        <p:spPr/>
        <p:txBody>
          <a:bodyPr/>
          <a:lstStyle/>
          <a:p>
            <a:pPr algn="just">
              <a:buFont typeface="Arial" panose="020B0604020202020204" pitchFamily="34" charset="0"/>
              <a:buChar char="•"/>
            </a:pPr>
            <a:r>
              <a:rPr lang="en-US" sz="2200" b="0"/>
              <a:t>[19/0402r1] - </a:t>
            </a:r>
            <a:r>
              <a:rPr lang="en-US" sz="2200" b="0" i="1"/>
              <a:t>Reducing Channel Access Delay</a:t>
            </a:r>
          </a:p>
          <a:p>
            <a:pPr lvl="1" algn="just">
              <a:buFont typeface="Arial" panose="020B0604020202020204" pitchFamily="34" charset="0"/>
              <a:buChar char="•"/>
            </a:pPr>
            <a:r>
              <a:rPr lang="en-US"/>
              <a:t>Channel access delay may be decreased by simultaneously contending for channel access on several channels</a:t>
            </a:r>
          </a:p>
          <a:p>
            <a:pPr algn="just">
              <a:buFont typeface="Arial" panose="020B0604020202020204" pitchFamily="34" charset="0"/>
              <a:buChar char="•"/>
            </a:pPr>
            <a:endParaRPr lang="en-US" sz="2200" b="0"/>
          </a:p>
          <a:p>
            <a:pPr algn="just">
              <a:buFont typeface="Arial" panose="020B0604020202020204" pitchFamily="34" charset="0"/>
              <a:buChar char="•"/>
            </a:pPr>
            <a:r>
              <a:rPr lang="en-US" sz="2200" b="0"/>
              <a:t>[19/1405r7] - </a:t>
            </a:r>
            <a:r>
              <a:rPr lang="en-US" sz="2200" b="0" i="1"/>
              <a:t>Multi-link Operation Channel Access Discussion</a:t>
            </a:r>
            <a:endParaRPr lang="en-US" sz="2200" b="0"/>
          </a:p>
          <a:p>
            <a:pPr lvl="1" algn="just">
              <a:buFont typeface="Arial" panose="020B0604020202020204" pitchFamily="34" charset="0"/>
              <a:buChar char="•"/>
            </a:pPr>
            <a:r>
              <a:rPr lang="en-US"/>
              <a:t>I</a:t>
            </a:r>
            <a:r>
              <a:rPr lang="en-US" b="0"/>
              <a:t>n-device power leakage may prevent simultaneous TX and </a:t>
            </a:r>
            <a:r>
              <a:rPr lang="en-US"/>
              <a:t>RX</a:t>
            </a:r>
            <a:r>
              <a:rPr lang="en-US" b="0"/>
              <a:t> on two different links</a:t>
            </a:r>
          </a:p>
          <a:p>
            <a:pPr marL="457200" lvl="1" indent="0" algn="just"/>
            <a:endParaRPr lang="en-US" b="0"/>
          </a:p>
        </p:txBody>
      </p:sp>
      <p:sp>
        <p:nvSpPr>
          <p:cNvPr id="4" name="Slide Number Placeholder 3">
            <a:extLst>
              <a:ext uri="{FF2B5EF4-FFF2-40B4-BE49-F238E27FC236}">
                <a16:creationId xmlns:a16="http://schemas.microsoft.com/office/drawing/2014/main" id="{0090B57A-2DAD-0147-9ABB-74FDD87329EE}"/>
              </a:ext>
            </a:extLst>
          </p:cNvPr>
          <p:cNvSpPr>
            <a:spLocks noGrp="1"/>
          </p:cNvSpPr>
          <p:nvPr>
            <p:ph type="sldNum" idx="12"/>
          </p:nvPr>
        </p:nvSpPr>
        <p:spPr/>
        <p:txBody>
          <a:bodyPr/>
          <a:lstStyle/>
          <a:p>
            <a:r>
              <a:rPr lang="en-GB"/>
              <a:t>Slide </a:t>
            </a:r>
            <a:fld id="{440F5867-744E-4AA6-B0ED-4C44D2DFBB7B}" type="slidenum">
              <a:rPr lang="en-GB"/>
              <a:pPr/>
              <a:t>6</a:t>
            </a:fld>
            <a:endParaRPr lang="en-GB"/>
          </a:p>
        </p:txBody>
      </p:sp>
      <p:sp>
        <p:nvSpPr>
          <p:cNvPr id="5" name="Footer Placeholder 4">
            <a:extLst>
              <a:ext uri="{FF2B5EF4-FFF2-40B4-BE49-F238E27FC236}">
                <a16:creationId xmlns:a16="http://schemas.microsoft.com/office/drawing/2014/main" id="{9766C536-632C-E84D-9E97-4A16820EE4AD}"/>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453F9148-5201-094A-A6C7-9B4A5021F0D1}"/>
              </a:ext>
            </a:extLst>
          </p:cNvPr>
          <p:cNvSpPr>
            <a:spLocks noGrp="1"/>
          </p:cNvSpPr>
          <p:nvPr>
            <p:ph type="dt" idx="15"/>
          </p:nvPr>
        </p:nvSpPr>
        <p:spPr/>
        <p:txBody>
          <a:bodyPr/>
          <a:lstStyle/>
          <a:p>
            <a:r>
              <a:rPr lang="fi-FI"/>
              <a:t>January 2020</a:t>
            </a:r>
            <a:endParaRPr lang="en-GB"/>
          </a:p>
        </p:txBody>
      </p:sp>
    </p:spTree>
    <p:extLst>
      <p:ext uri="{BB962C8B-B14F-4D97-AF65-F5344CB8AC3E}">
        <p14:creationId xmlns:p14="http://schemas.microsoft.com/office/powerpoint/2010/main" val="2230885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13">
            <a:extLst>
              <a:ext uri="{FF2B5EF4-FFF2-40B4-BE49-F238E27FC236}">
                <a16:creationId xmlns:a16="http://schemas.microsoft.com/office/drawing/2014/main" id="{5FBBCB4C-74DC-F846-8CFA-181347414ACE}"/>
              </a:ext>
            </a:extLst>
          </p:cNvPr>
          <p:cNvSpPr txBox="1"/>
          <p:nvPr/>
        </p:nvSpPr>
        <p:spPr>
          <a:xfrm>
            <a:off x="6787202" y="4973679"/>
            <a:ext cx="1172932" cy="33007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lIns="72000" tIns="72000" rIns="72000" bIns="7200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360000">
              <a:spcAft>
                <a:spcPts val="600"/>
              </a:spcAft>
              <a:tabLst>
                <a:tab pos="360000" algn="l"/>
              </a:tabLst>
            </a:pPr>
            <a:r>
              <a:rPr lang="en-US" sz="1200" dirty="0">
                <a:latin typeface="Nokia Pure Text Light" panose="020B0403020202020204" pitchFamily="34" charset="0"/>
                <a:ea typeface="Nokia Pure Text Light" panose="020B0403020202020204" pitchFamily="34" charset="0"/>
              </a:rPr>
              <a:t>40MHz - 5 GHz</a:t>
            </a:r>
          </a:p>
        </p:txBody>
      </p:sp>
      <p:sp>
        <p:nvSpPr>
          <p:cNvPr id="2" name="Title 1">
            <a:extLst>
              <a:ext uri="{FF2B5EF4-FFF2-40B4-BE49-F238E27FC236}">
                <a16:creationId xmlns:a16="http://schemas.microsoft.com/office/drawing/2014/main" id="{0E98D7BE-B3D6-3E4B-BFFD-2BD4D81F3C82}"/>
              </a:ext>
            </a:extLst>
          </p:cNvPr>
          <p:cNvSpPr>
            <a:spLocks noGrp="1"/>
          </p:cNvSpPr>
          <p:nvPr>
            <p:ph type="title"/>
          </p:nvPr>
        </p:nvSpPr>
        <p:spPr/>
        <p:txBody>
          <a:bodyPr/>
          <a:lstStyle/>
          <a:p>
            <a:r>
              <a:rPr lang="en-US"/>
              <a:t>Decreasing channel access delay </a:t>
            </a:r>
            <a:br>
              <a:rPr lang="en-US"/>
            </a:br>
            <a:r>
              <a:rPr lang="en-US"/>
              <a:t>with a new multi-link mode of operation</a:t>
            </a:r>
          </a:p>
        </p:txBody>
      </p:sp>
      <p:sp>
        <p:nvSpPr>
          <p:cNvPr id="3" name="Content Placeholder 2">
            <a:extLst>
              <a:ext uri="{FF2B5EF4-FFF2-40B4-BE49-F238E27FC236}">
                <a16:creationId xmlns:a16="http://schemas.microsoft.com/office/drawing/2014/main" id="{942FCC09-3042-2747-B4BD-2ABC3A00CA86}"/>
              </a:ext>
            </a:extLst>
          </p:cNvPr>
          <p:cNvSpPr>
            <a:spLocks noGrp="1"/>
          </p:cNvSpPr>
          <p:nvPr>
            <p:ph idx="1"/>
          </p:nvPr>
        </p:nvSpPr>
        <p:spPr>
          <a:xfrm>
            <a:off x="685801" y="1905714"/>
            <a:ext cx="4750296" cy="4456630"/>
          </a:xfrm>
        </p:spPr>
        <p:txBody>
          <a:bodyPr>
            <a:normAutofit fontScale="47500" lnSpcReduction="20000"/>
          </a:bodyPr>
          <a:lstStyle/>
          <a:p>
            <a:pPr marL="626745" lvl="1" indent="0" algn="just"/>
            <a:endParaRPr lang="en-US" sz="600" dirty="0">
              <a:cs typeface="Times New Roman"/>
            </a:endParaRPr>
          </a:p>
          <a:p>
            <a:pPr algn="just">
              <a:buFont typeface="Arial" panose="020B0604020202020204" pitchFamily="34" charset="0"/>
              <a:buChar char="•"/>
            </a:pPr>
            <a:r>
              <a:rPr lang="en-US" sz="3400" b="0" dirty="0">
                <a:sym typeface="Wingdings" pitchFamily="2" charset="2"/>
              </a:rPr>
              <a:t>We propose, </a:t>
            </a:r>
            <a:endParaRPr lang="en-US" sz="3400" b="0" dirty="0">
              <a:cs typeface="Times New Roman"/>
            </a:endParaRPr>
          </a:p>
          <a:p>
            <a:pPr marL="626745" lvl="1" indent="0" algn="just">
              <a:spcAft>
                <a:spcPts val="600"/>
              </a:spcAft>
            </a:pPr>
            <a:r>
              <a:rPr lang="en-US" sz="3400" dirty="0">
                <a:cs typeface="+mn-cs"/>
                <a:sym typeface="Wingdings" pitchFamily="2" charset="2"/>
              </a:rPr>
              <a:t>a new optional mode of operation, referred to as Reliable Low Latency Multi Link (RLLML), for 802.11be multi-link devices</a:t>
            </a:r>
            <a:endParaRPr lang="en-US" sz="600" dirty="0">
              <a:cs typeface="Times New Roman"/>
            </a:endParaRPr>
          </a:p>
          <a:p>
            <a:pPr algn="just">
              <a:spcBef>
                <a:spcPts val="1200"/>
              </a:spcBef>
              <a:buFont typeface="Arial" panose="020B0604020202020204" pitchFamily="34" charset="0"/>
              <a:buChar char="•"/>
            </a:pPr>
            <a:r>
              <a:rPr lang="en-US" sz="3400" b="0" dirty="0">
                <a:sym typeface="Wingdings" pitchFamily="2" charset="2"/>
              </a:rPr>
              <a:t>This new mode of operation is intended to </a:t>
            </a:r>
            <a:endParaRPr lang="en-US" sz="3400" b="0" dirty="0">
              <a:cs typeface="Times New Roman"/>
            </a:endParaRPr>
          </a:p>
          <a:p>
            <a:pPr marL="626745" lvl="1" indent="0" algn="just"/>
            <a:r>
              <a:rPr lang="en-US" sz="3400" dirty="0">
                <a:cs typeface="+mn-cs"/>
                <a:sym typeface="Wingdings" pitchFamily="2" charset="2"/>
              </a:rPr>
              <a:t>efficiently operate links on adjacent physical channels, </a:t>
            </a:r>
            <a:endParaRPr lang="en-US" sz="3400" dirty="0">
              <a:cs typeface="Times New Roman"/>
            </a:endParaRPr>
          </a:p>
          <a:p>
            <a:pPr marL="626745" lvl="1" indent="0" algn="just"/>
            <a:r>
              <a:rPr lang="en-US" sz="3400" dirty="0">
                <a:cs typeface="+mn-cs"/>
                <a:sym typeface="Wingdings" pitchFamily="2" charset="2"/>
              </a:rPr>
              <a:t>in devices where the number of PHY layers/RF chains is smaller than the number of links,</a:t>
            </a:r>
            <a:endParaRPr lang="en-US" sz="3400" dirty="0">
              <a:cs typeface="Times New Roman"/>
            </a:endParaRPr>
          </a:p>
          <a:p>
            <a:pPr marL="626745" lvl="1" indent="0" algn="just">
              <a:spcAft>
                <a:spcPts val="600"/>
              </a:spcAft>
            </a:pPr>
            <a:r>
              <a:rPr lang="en-US" sz="3400" dirty="0"/>
              <a:t>by reusing/sharing the available </a:t>
            </a:r>
            <a:r>
              <a:rPr lang="en-US" sz="3400" dirty="0">
                <a:sym typeface="Wingdings" pitchFamily="2" charset="2"/>
              </a:rPr>
              <a:t>PHY layers/RF chains </a:t>
            </a:r>
            <a:r>
              <a:rPr lang="en-US" sz="3400" dirty="0"/>
              <a:t>among such links</a:t>
            </a:r>
            <a:endParaRPr lang="en-US" sz="600" dirty="0">
              <a:cs typeface="Times New Roman"/>
            </a:endParaRPr>
          </a:p>
          <a:p>
            <a:pPr algn="just">
              <a:spcBef>
                <a:spcPts val="1200"/>
              </a:spcBef>
              <a:buFont typeface="Arial" panose="020B0604020202020204" pitchFamily="34" charset="0"/>
              <a:buChar char="•"/>
            </a:pPr>
            <a:r>
              <a:rPr lang="en-US" sz="3400" b="0" dirty="0"/>
              <a:t>In the following, we discuss the RLLML</a:t>
            </a:r>
            <a:endParaRPr lang="en-US" sz="3400" b="0" dirty="0">
              <a:cs typeface="Times New Roman"/>
            </a:endParaRPr>
          </a:p>
          <a:p>
            <a:pPr marL="628650" lvl="1" indent="-269875" algn="just">
              <a:buFont typeface="+mj-lt"/>
              <a:buAutoNum type="arabicPeriod"/>
            </a:pPr>
            <a:r>
              <a:rPr lang="en-US" sz="2900" dirty="0"/>
              <a:t>Targeted device </a:t>
            </a:r>
            <a:r>
              <a:rPr lang="en-US" sz="2900" dirty="0" err="1"/>
              <a:t>behaviour</a:t>
            </a:r>
            <a:r>
              <a:rPr lang="en-US" sz="2900" dirty="0"/>
              <a:t>,</a:t>
            </a:r>
          </a:p>
          <a:p>
            <a:pPr marL="628650" lvl="1" indent="-269875" algn="just">
              <a:buFont typeface="+mj-lt"/>
              <a:buAutoNum type="arabicPeriod"/>
            </a:pPr>
            <a:r>
              <a:rPr lang="en-US" sz="2900" dirty="0"/>
              <a:t>Rules of operation, which resemble existing ones, and</a:t>
            </a:r>
          </a:p>
          <a:p>
            <a:pPr marL="628650" lvl="1" indent="-269875" algn="just">
              <a:buFont typeface="+mj-lt"/>
              <a:buAutoNum type="arabicPeriod"/>
            </a:pPr>
            <a:r>
              <a:rPr lang="en-US" sz="2900" dirty="0"/>
              <a:t>Fairness between the multi-link and legacy devices</a:t>
            </a:r>
          </a:p>
          <a:p>
            <a:pPr marL="358775" lvl="1" indent="0" algn="just"/>
            <a:r>
              <a:rPr lang="en-US" sz="3400" dirty="0"/>
              <a:t>with</a:t>
            </a:r>
            <a:r>
              <a:rPr lang="en-US" sz="3400" dirty="0">
                <a:cs typeface="+mn-cs"/>
              </a:rPr>
              <a:t> focus on links sharing a single PHY layer/RF chain</a:t>
            </a:r>
            <a:endParaRPr lang="en-US" sz="3400" dirty="0">
              <a:cs typeface="Times New Roman"/>
            </a:endParaRPr>
          </a:p>
        </p:txBody>
      </p:sp>
      <p:sp>
        <p:nvSpPr>
          <p:cNvPr id="4" name="Slide Number Placeholder 3">
            <a:extLst>
              <a:ext uri="{FF2B5EF4-FFF2-40B4-BE49-F238E27FC236}">
                <a16:creationId xmlns:a16="http://schemas.microsoft.com/office/drawing/2014/main" id="{3AAB3A2F-817B-3340-80F0-1DB695758C9C}"/>
              </a:ext>
            </a:extLst>
          </p:cNvPr>
          <p:cNvSpPr>
            <a:spLocks noGrp="1"/>
          </p:cNvSpPr>
          <p:nvPr>
            <p:ph type="sldNum" idx="12"/>
          </p:nvPr>
        </p:nvSpPr>
        <p:spPr/>
        <p:txBody>
          <a:bodyPr/>
          <a:lstStyle/>
          <a:p>
            <a:r>
              <a:rPr lang="en-GB"/>
              <a:t>Slide </a:t>
            </a:r>
            <a:fld id="{440F5867-744E-4AA6-B0ED-4C44D2DFBB7B}" type="slidenum">
              <a:rPr lang="en-GB"/>
              <a:pPr/>
              <a:t>7</a:t>
            </a:fld>
            <a:endParaRPr lang="en-GB"/>
          </a:p>
        </p:txBody>
      </p:sp>
      <p:sp>
        <p:nvSpPr>
          <p:cNvPr id="5" name="Footer Placeholder 4">
            <a:extLst>
              <a:ext uri="{FF2B5EF4-FFF2-40B4-BE49-F238E27FC236}">
                <a16:creationId xmlns:a16="http://schemas.microsoft.com/office/drawing/2014/main" id="{42BD3954-4F4B-7C40-9040-556256B54B15}"/>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6CFD5A81-A041-3347-8EBA-4D365BA25298}"/>
              </a:ext>
            </a:extLst>
          </p:cNvPr>
          <p:cNvSpPr>
            <a:spLocks noGrp="1"/>
          </p:cNvSpPr>
          <p:nvPr>
            <p:ph type="dt" idx="15"/>
          </p:nvPr>
        </p:nvSpPr>
        <p:spPr/>
        <p:txBody>
          <a:bodyPr/>
          <a:lstStyle/>
          <a:p>
            <a:r>
              <a:rPr lang="fi-FI"/>
              <a:t>January 2020</a:t>
            </a:r>
            <a:endParaRPr lang="en-GB"/>
          </a:p>
        </p:txBody>
      </p:sp>
      <p:sp>
        <p:nvSpPr>
          <p:cNvPr id="27" name="Rounded Rectangle 26">
            <a:extLst>
              <a:ext uri="{FF2B5EF4-FFF2-40B4-BE49-F238E27FC236}">
                <a16:creationId xmlns:a16="http://schemas.microsoft.com/office/drawing/2014/main" id="{48B10B8C-9C20-5A4A-AF18-CBEF2C627B49}"/>
              </a:ext>
            </a:extLst>
          </p:cNvPr>
          <p:cNvSpPr/>
          <p:nvPr/>
        </p:nvSpPr>
        <p:spPr>
          <a:xfrm>
            <a:off x="5972103" y="4154851"/>
            <a:ext cx="2777065" cy="707557"/>
          </a:xfrm>
          <a:prstGeom prst="roundRect">
            <a:avLst/>
          </a:prstGeom>
          <a:solidFill>
            <a:schemeClr val="accent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200">
              <a:solidFill>
                <a:schemeClr val="tx1"/>
              </a:solidFill>
              <a:latin typeface="Nokia Pure Text Light" panose="020B0403020202020204" pitchFamily="34" charset="0"/>
              <a:ea typeface="Nokia Pure Text Light" panose="020B0403020202020204" pitchFamily="34" charset="0"/>
            </a:endParaRPr>
          </a:p>
          <a:p>
            <a:pPr algn="ctr"/>
            <a:endParaRPr lang="en-US" sz="1200">
              <a:solidFill>
                <a:schemeClr val="tx1"/>
              </a:solidFill>
              <a:latin typeface="Nokia Pure Text Light" panose="020B0403020202020204" pitchFamily="34" charset="0"/>
              <a:ea typeface="Nokia Pure Text Light" panose="020B0403020202020204" pitchFamily="34" charset="0"/>
            </a:endParaRPr>
          </a:p>
          <a:p>
            <a:pPr algn="ctr"/>
            <a:endParaRPr lang="en-US" sz="1200">
              <a:solidFill>
                <a:schemeClr val="tx1"/>
              </a:solidFill>
              <a:latin typeface="Nokia Pure Text Light" panose="020B0403020202020204" pitchFamily="34" charset="0"/>
              <a:ea typeface="Nokia Pure Text Light" panose="020B0403020202020204" pitchFamily="34" charset="0"/>
            </a:endParaRPr>
          </a:p>
        </p:txBody>
      </p:sp>
      <p:sp>
        <p:nvSpPr>
          <p:cNvPr id="28" name="Rounded Rectangle 27">
            <a:extLst>
              <a:ext uri="{FF2B5EF4-FFF2-40B4-BE49-F238E27FC236}">
                <a16:creationId xmlns:a16="http://schemas.microsoft.com/office/drawing/2014/main" id="{F36885D3-6300-E745-A822-F446FA13CAA5}"/>
              </a:ext>
            </a:extLst>
          </p:cNvPr>
          <p:cNvSpPr/>
          <p:nvPr/>
        </p:nvSpPr>
        <p:spPr>
          <a:xfrm>
            <a:off x="5971591" y="3485935"/>
            <a:ext cx="1278585" cy="521671"/>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L-MAC</a:t>
            </a:r>
          </a:p>
        </p:txBody>
      </p:sp>
      <p:sp>
        <p:nvSpPr>
          <p:cNvPr id="29" name="Rounded Rectangle 28">
            <a:extLst>
              <a:ext uri="{FF2B5EF4-FFF2-40B4-BE49-F238E27FC236}">
                <a16:creationId xmlns:a16="http://schemas.microsoft.com/office/drawing/2014/main" id="{2E24BC96-18F7-454F-999C-DB4FA35041D5}"/>
              </a:ext>
            </a:extLst>
          </p:cNvPr>
          <p:cNvSpPr/>
          <p:nvPr/>
        </p:nvSpPr>
        <p:spPr>
          <a:xfrm>
            <a:off x="5971591" y="3051849"/>
            <a:ext cx="2777579" cy="309601"/>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U-MAC / BSS</a:t>
            </a:r>
          </a:p>
        </p:txBody>
      </p:sp>
      <p:cxnSp>
        <p:nvCxnSpPr>
          <p:cNvPr id="30" name="Straight Arrow Connector 29">
            <a:extLst>
              <a:ext uri="{FF2B5EF4-FFF2-40B4-BE49-F238E27FC236}">
                <a16:creationId xmlns:a16="http://schemas.microsoft.com/office/drawing/2014/main" id="{0282E8AC-8CA3-3043-A3A4-4FDF608219F9}"/>
              </a:ext>
            </a:extLst>
          </p:cNvPr>
          <p:cNvCxnSpPr>
            <a:cxnSpLocks/>
          </p:cNvCxnSpPr>
          <p:nvPr/>
        </p:nvCxnSpPr>
        <p:spPr>
          <a:xfrm>
            <a:off x="5945012" y="5006431"/>
            <a:ext cx="2804157" cy="0"/>
          </a:xfrm>
          <a:prstGeom prst="straightConnector1">
            <a:avLst/>
          </a:prstGeom>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sp>
        <p:nvSpPr>
          <p:cNvPr id="32" name="Rounded Rectangle 31">
            <a:extLst>
              <a:ext uri="{FF2B5EF4-FFF2-40B4-BE49-F238E27FC236}">
                <a16:creationId xmlns:a16="http://schemas.microsoft.com/office/drawing/2014/main" id="{491174B7-9B2B-7D43-B4C8-811450E3AEB6}"/>
              </a:ext>
            </a:extLst>
          </p:cNvPr>
          <p:cNvSpPr/>
          <p:nvPr/>
        </p:nvSpPr>
        <p:spPr>
          <a:xfrm>
            <a:off x="7470584" y="3485937"/>
            <a:ext cx="1278585" cy="521670"/>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L-MAC</a:t>
            </a:r>
          </a:p>
        </p:txBody>
      </p:sp>
      <p:sp>
        <p:nvSpPr>
          <p:cNvPr id="33" name="Rounded Rectangle 32">
            <a:extLst>
              <a:ext uri="{FF2B5EF4-FFF2-40B4-BE49-F238E27FC236}">
                <a16:creationId xmlns:a16="http://schemas.microsoft.com/office/drawing/2014/main" id="{D6DCDE03-2F30-4D48-95A2-325905F77AC2}"/>
              </a:ext>
            </a:extLst>
          </p:cNvPr>
          <p:cNvSpPr/>
          <p:nvPr/>
        </p:nvSpPr>
        <p:spPr>
          <a:xfrm>
            <a:off x="6043599" y="4206319"/>
            <a:ext cx="1206576" cy="309601"/>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dirty="0">
                <a:solidFill>
                  <a:schemeClr val="tx1"/>
                </a:solidFill>
                <a:latin typeface="Nokia Pure Text Light" panose="020B0403020202020204" pitchFamily="34" charset="0"/>
                <a:ea typeface="Nokia Pure Text Light" panose="020B0403020202020204" pitchFamily="34" charset="0"/>
              </a:rPr>
              <a:t>CCA (20 MHz)</a:t>
            </a:r>
          </a:p>
        </p:txBody>
      </p:sp>
      <p:sp>
        <p:nvSpPr>
          <p:cNvPr id="34" name="Rounded Rectangle 33">
            <a:extLst>
              <a:ext uri="{FF2B5EF4-FFF2-40B4-BE49-F238E27FC236}">
                <a16:creationId xmlns:a16="http://schemas.microsoft.com/office/drawing/2014/main" id="{893E1AC4-489E-1542-A2D5-A4D4987643EC}"/>
              </a:ext>
            </a:extLst>
          </p:cNvPr>
          <p:cNvSpPr/>
          <p:nvPr/>
        </p:nvSpPr>
        <p:spPr>
          <a:xfrm>
            <a:off x="7470583" y="4203560"/>
            <a:ext cx="1138725" cy="30960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dirty="0">
                <a:solidFill>
                  <a:schemeClr val="tx1"/>
                </a:solidFill>
                <a:latin typeface="Nokia Pure Text Light" panose="020B0403020202020204" pitchFamily="34" charset="0"/>
                <a:ea typeface="Nokia Pure Text Light" panose="020B0403020202020204" pitchFamily="34" charset="0"/>
              </a:rPr>
              <a:t>CCA (20 MHz)</a:t>
            </a:r>
          </a:p>
        </p:txBody>
      </p:sp>
      <p:sp>
        <p:nvSpPr>
          <p:cNvPr id="36" name="TextBox 35">
            <a:extLst>
              <a:ext uri="{FF2B5EF4-FFF2-40B4-BE49-F238E27FC236}">
                <a16:creationId xmlns:a16="http://schemas.microsoft.com/office/drawing/2014/main" id="{9E9B356C-4342-974E-A6D0-FC1A8FE0D3CE}"/>
              </a:ext>
            </a:extLst>
          </p:cNvPr>
          <p:cNvSpPr txBox="1"/>
          <p:nvPr/>
        </p:nvSpPr>
        <p:spPr>
          <a:xfrm rot="16200000">
            <a:off x="5276880" y="3929711"/>
            <a:ext cx="966931" cy="369332"/>
          </a:xfrm>
          <a:prstGeom prst="rect">
            <a:avLst/>
          </a:prstGeom>
          <a:noFill/>
        </p:spPr>
        <p:txBody>
          <a:bodyPr wrap="none" rtlCol="0">
            <a:spAutoFit/>
          </a:bodyPr>
          <a:lstStyle/>
          <a:p>
            <a:r>
              <a:rPr lang="en-US" sz="1800">
                <a:solidFill>
                  <a:schemeClr val="tx1"/>
                </a:solidFill>
              </a:rPr>
              <a:t>RLLML</a:t>
            </a:r>
          </a:p>
        </p:txBody>
      </p:sp>
      <p:sp>
        <p:nvSpPr>
          <p:cNvPr id="25" name="TextBox 24">
            <a:extLst>
              <a:ext uri="{FF2B5EF4-FFF2-40B4-BE49-F238E27FC236}">
                <a16:creationId xmlns:a16="http://schemas.microsoft.com/office/drawing/2014/main" id="{AD002F19-F97D-44D8-9F4E-D646CF11A2AB}"/>
              </a:ext>
            </a:extLst>
          </p:cNvPr>
          <p:cNvSpPr txBox="1"/>
          <p:nvPr/>
        </p:nvSpPr>
        <p:spPr>
          <a:xfrm>
            <a:off x="6340971" y="4552108"/>
            <a:ext cx="2065393" cy="359009"/>
          </a:xfrm>
          <a:prstGeom prst="rect">
            <a:avLst/>
          </a:prstGeom>
          <a:noFill/>
        </p:spPr>
        <p:txBody>
          <a:bodyPr wrap="square" rtlCol="0">
            <a:spAutoFit/>
          </a:bodyPr>
          <a:lstStyle/>
          <a:p>
            <a:pPr algn="ctr">
              <a:lnSpc>
                <a:spcPts val="1000"/>
              </a:lnSpc>
            </a:pPr>
            <a:r>
              <a:rPr lang="en-US" sz="1200">
                <a:solidFill>
                  <a:schemeClr val="tx1"/>
                </a:solidFill>
                <a:latin typeface="Nokia Pure Text Light" panose="020B0403020202020204" pitchFamily="34" charset="0"/>
                <a:ea typeface="Nokia Pure Text Light" panose="020B0403020202020204" pitchFamily="34" charset="0"/>
              </a:rPr>
              <a:t>one PHY layer                                     to handle multiple links </a:t>
            </a:r>
            <a:endParaRPr lang="en-IE" sz="1200">
              <a:solidFill>
                <a:schemeClr val="tx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731299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8" name="Straight Arrow Connector 237">
            <a:extLst>
              <a:ext uri="{FF2B5EF4-FFF2-40B4-BE49-F238E27FC236}">
                <a16:creationId xmlns:a16="http://schemas.microsoft.com/office/drawing/2014/main" id="{1AD5CC1D-A1E1-4E18-843D-3F1EEA1DEC72}"/>
              </a:ext>
            </a:extLst>
          </p:cNvPr>
          <p:cNvCxnSpPr>
            <a:cxnSpLocks/>
          </p:cNvCxnSpPr>
          <p:nvPr/>
        </p:nvCxnSpPr>
        <p:spPr bwMode="auto">
          <a:xfrm flipH="1" flipV="1">
            <a:off x="3350424" y="2889623"/>
            <a:ext cx="15745" cy="2289434"/>
          </a:xfrm>
          <a:prstGeom prst="straightConnector1">
            <a:avLst/>
          </a:prstGeom>
          <a:solidFill>
            <a:srgbClr val="00B8FF"/>
          </a:solidFill>
          <a:ln w="9525" cap="flat" cmpd="sng" algn="ctr">
            <a:solidFill>
              <a:schemeClr val="tx1"/>
            </a:solidFill>
            <a:prstDash val="dash"/>
            <a:round/>
            <a:headEnd type="none" w="med" len="med"/>
            <a:tailEnd type="none"/>
          </a:ln>
          <a:effectLst/>
        </p:spPr>
      </p:cxnSp>
      <p:sp>
        <p:nvSpPr>
          <p:cNvPr id="2" name="Title 1">
            <a:extLst>
              <a:ext uri="{FF2B5EF4-FFF2-40B4-BE49-F238E27FC236}">
                <a16:creationId xmlns:a16="http://schemas.microsoft.com/office/drawing/2014/main" id="{0E98D7BE-B3D6-3E4B-BFFD-2BD4D81F3C82}"/>
              </a:ext>
            </a:extLst>
          </p:cNvPr>
          <p:cNvSpPr>
            <a:spLocks noGrp="1"/>
          </p:cNvSpPr>
          <p:nvPr>
            <p:ph type="title"/>
          </p:nvPr>
        </p:nvSpPr>
        <p:spPr/>
        <p:txBody>
          <a:bodyPr/>
          <a:lstStyle/>
          <a:p>
            <a:r>
              <a:rPr lang="en-US" dirty="0"/>
              <a:t>RLLML targeted device behavior</a:t>
            </a:r>
          </a:p>
        </p:txBody>
      </p:sp>
      <p:sp>
        <p:nvSpPr>
          <p:cNvPr id="4" name="Slide Number Placeholder 3">
            <a:extLst>
              <a:ext uri="{FF2B5EF4-FFF2-40B4-BE49-F238E27FC236}">
                <a16:creationId xmlns:a16="http://schemas.microsoft.com/office/drawing/2014/main" id="{3AAB3A2F-817B-3340-80F0-1DB695758C9C}"/>
              </a:ext>
            </a:extLst>
          </p:cNvPr>
          <p:cNvSpPr>
            <a:spLocks noGrp="1"/>
          </p:cNvSpPr>
          <p:nvPr>
            <p:ph type="sldNum" idx="12"/>
          </p:nvPr>
        </p:nvSpPr>
        <p:spPr/>
        <p:txBody>
          <a:bodyPr/>
          <a:lstStyle/>
          <a:p>
            <a:r>
              <a:rPr lang="en-GB"/>
              <a:t>Slide </a:t>
            </a:r>
            <a:fld id="{440F5867-744E-4AA6-B0ED-4C44D2DFBB7B}" type="slidenum">
              <a:rPr lang="en-GB"/>
              <a:pPr/>
              <a:t>8</a:t>
            </a:fld>
            <a:endParaRPr lang="en-GB"/>
          </a:p>
        </p:txBody>
      </p:sp>
      <p:sp>
        <p:nvSpPr>
          <p:cNvPr id="5" name="Footer Placeholder 4">
            <a:extLst>
              <a:ext uri="{FF2B5EF4-FFF2-40B4-BE49-F238E27FC236}">
                <a16:creationId xmlns:a16="http://schemas.microsoft.com/office/drawing/2014/main" id="{42BD3954-4F4B-7C40-9040-556256B54B15}"/>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6CFD5A81-A041-3347-8EBA-4D365BA25298}"/>
              </a:ext>
            </a:extLst>
          </p:cNvPr>
          <p:cNvSpPr>
            <a:spLocks noGrp="1"/>
          </p:cNvSpPr>
          <p:nvPr>
            <p:ph type="dt" idx="15"/>
          </p:nvPr>
        </p:nvSpPr>
        <p:spPr/>
        <p:txBody>
          <a:bodyPr/>
          <a:lstStyle/>
          <a:p>
            <a:r>
              <a:rPr lang="fi-FI"/>
              <a:t>January 2020</a:t>
            </a:r>
            <a:endParaRPr lang="en-GB"/>
          </a:p>
        </p:txBody>
      </p:sp>
      <p:sp>
        <p:nvSpPr>
          <p:cNvPr id="44" name="TextBox 43">
            <a:extLst>
              <a:ext uri="{FF2B5EF4-FFF2-40B4-BE49-F238E27FC236}">
                <a16:creationId xmlns:a16="http://schemas.microsoft.com/office/drawing/2014/main" id="{B1A17903-F5C9-40DF-BC10-866D34DE3A2A}"/>
              </a:ext>
            </a:extLst>
          </p:cNvPr>
          <p:cNvSpPr txBox="1"/>
          <p:nvPr/>
        </p:nvSpPr>
        <p:spPr>
          <a:xfrm>
            <a:off x="1595420" y="3418329"/>
            <a:ext cx="1000438" cy="430887"/>
          </a:xfrm>
          <a:prstGeom prst="rect">
            <a:avLst/>
          </a:prstGeom>
          <a:solidFill>
            <a:schemeClr val="accent6">
              <a:lumMod val="20000"/>
              <a:lumOff val="80000"/>
            </a:schemeClr>
          </a:solidFill>
          <a:ln w="3175">
            <a:solidFill>
              <a:schemeClr val="tx1"/>
            </a:solidFill>
          </a:ln>
        </p:spPr>
        <p:txBody>
          <a:bodyPr wrap="square" rtlCol="0">
            <a:spAutoFit/>
          </a:bodyPr>
          <a:lstStyle>
            <a:defPPr>
              <a:defRPr lang="en-GB"/>
            </a:defPPr>
            <a:lvl1pPr algn="ctr">
              <a:defRPr sz="1400" b="1">
                <a:solidFill>
                  <a:schemeClr val="tx1"/>
                </a:solidFill>
              </a:defRPr>
            </a:lvl1pPr>
          </a:lstStyle>
          <a:p>
            <a:r>
              <a:rPr lang="en-GB" sz="1100" b="0" dirty="0"/>
              <a:t>Uplink data transmission</a:t>
            </a:r>
            <a:endParaRPr lang="en-IE" sz="1100" b="0" dirty="0"/>
          </a:p>
        </p:txBody>
      </p:sp>
      <p:cxnSp>
        <p:nvCxnSpPr>
          <p:cNvPr id="100" name="Straight Arrow Connector 99">
            <a:extLst>
              <a:ext uri="{FF2B5EF4-FFF2-40B4-BE49-F238E27FC236}">
                <a16:creationId xmlns:a16="http://schemas.microsoft.com/office/drawing/2014/main" id="{1E33E7E9-A411-4932-9EFE-2778391FE5D1}"/>
              </a:ext>
            </a:extLst>
          </p:cNvPr>
          <p:cNvCxnSpPr>
            <a:cxnSpLocks/>
            <a:endCxn id="87" idx="2"/>
          </p:cNvCxnSpPr>
          <p:nvPr/>
        </p:nvCxnSpPr>
        <p:spPr bwMode="auto">
          <a:xfrm flipH="1" flipV="1">
            <a:off x="861612" y="3356861"/>
            <a:ext cx="4678" cy="2651355"/>
          </a:xfrm>
          <a:prstGeom prst="straightConnector1">
            <a:avLst/>
          </a:prstGeom>
          <a:solidFill>
            <a:srgbClr val="00B8FF"/>
          </a:solidFill>
          <a:ln w="9525" cap="flat" cmpd="sng" algn="ctr">
            <a:solidFill>
              <a:schemeClr val="tx1"/>
            </a:solidFill>
            <a:prstDash val="dash"/>
            <a:round/>
            <a:headEnd type="none" w="med" len="med"/>
            <a:tailEnd type="none"/>
          </a:ln>
          <a:effectLst/>
        </p:spPr>
      </p:cxnSp>
      <p:sp useBgFill="1">
        <p:nvSpPr>
          <p:cNvPr id="46" name="TextBox 45">
            <a:extLst>
              <a:ext uri="{FF2B5EF4-FFF2-40B4-BE49-F238E27FC236}">
                <a16:creationId xmlns:a16="http://schemas.microsoft.com/office/drawing/2014/main" id="{C2B44FA1-B4A7-4BD0-ABF9-B828C70067D6}"/>
              </a:ext>
            </a:extLst>
          </p:cNvPr>
          <p:cNvSpPr txBox="1"/>
          <p:nvPr/>
        </p:nvSpPr>
        <p:spPr>
          <a:xfrm>
            <a:off x="691620" y="3855788"/>
            <a:ext cx="629981" cy="184666"/>
          </a:xfrm>
          <a:prstGeom prst="rect">
            <a:avLst/>
          </a:prstGeom>
        </p:spPr>
        <p:txBody>
          <a:bodyPr wrap="none" lIns="0" tIns="0" rIns="0" bIns="0" rtlCol="0">
            <a:spAutoFit/>
          </a:bodyPr>
          <a:lstStyle/>
          <a:p>
            <a:r>
              <a:rPr lang="en-US" sz="1200" dirty="0">
                <a:solidFill>
                  <a:schemeClr val="tx1"/>
                </a:solidFill>
              </a:rPr>
              <a:t>Channel 1</a:t>
            </a:r>
            <a:endParaRPr lang="en-IE" sz="1200" dirty="0">
              <a:solidFill>
                <a:schemeClr val="tx1"/>
              </a:solidFill>
            </a:endParaRPr>
          </a:p>
        </p:txBody>
      </p:sp>
      <p:sp useBgFill="1">
        <p:nvSpPr>
          <p:cNvPr id="47" name="TextBox 46">
            <a:extLst>
              <a:ext uri="{FF2B5EF4-FFF2-40B4-BE49-F238E27FC236}">
                <a16:creationId xmlns:a16="http://schemas.microsoft.com/office/drawing/2014/main" id="{9D0C0924-3F54-4AB6-98F7-8B544F38D086}"/>
              </a:ext>
            </a:extLst>
          </p:cNvPr>
          <p:cNvSpPr txBox="1"/>
          <p:nvPr/>
        </p:nvSpPr>
        <p:spPr>
          <a:xfrm>
            <a:off x="691620" y="6139452"/>
            <a:ext cx="629981" cy="184666"/>
          </a:xfrm>
          <a:prstGeom prst="rect">
            <a:avLst/>
          </a:prstGeom>
        </p:spPr>
        <p:txBody>
          <a:bodyPr wrap="none" lIns="0" tIns="0" rIns="0" bIns="0" rtlCol="0">
            <a:spAutoFit/>
          </a:bodyPr>
          <a:lstStyle/>
          <a:p>
            <a:r>
              <a:rPr lang="en-US" sz="1200" dirty="0">
                <a:solidFill>
                  <a:schemeClr val="tx1"/>
                </a:solidFill>
              </a:rPr>
              <a:t>Channel 4</a:t>
            </a:r>
            <a:endParaRPr lang="en-IE" sz="1200" dirty="0">
              <a:solidFill>
                <a:schemeClr val="tx1"/>
              </a:solidFill>
            </a:endParaRPr>
          </a:p>
        </p:txBody>
      </p:sp>
      <p:sp useBgFill="1">
        <p:nvSpPr>
          <p:cNvPr id="48" name="TextBox 47">
            <a:extLst>
              <a:ext uri="{FF2B5EF4-FFF2-40B4-BE49-F238E27FC236}">
                <a16:creationId xmlns:a16="http://schemas.microsoft.com/office/drawing/2014/main" id="{5FB8CCD4-F458-41A5-A5A7-5B8E19C72DA1}"/>
              </a:ext>
            </a:extLst>
          </p:cNvPr>
          <p:cNvSpPr txBox="1"/>
          <p:nvPr/>
        </p:nvSpPr>
        <p:spPr>
          <a:xfrm>
            <a:off x="691620" y="4585205"/>
            <a:ext cx="629981" cy="184666"/>
          </a:xfrm>
          <a:prstGeom prst="rect">
            <a:avLst/>
          </a:prstGeom>
        </p:spPr>
        <p:txBody>
          <a:bodyPr wrap="none" lIns="0" tIns="0" rIns="0" bIns="0" rtlCol="0">
            <a:spAutoFit/>
          </a:bodyPr>
          <a:lstStyle/>
          <a:p>
            <a:r>
              <a:rPr lang="en-US" sz="1200" dirty="0">
                <a:solidFill>
                  <a:schemeClr val="tx1"/>
                </a:solidFill>
              </a:rPr>
              <a:t>Channel 2</a:t>
            </a:r>
            <a:endParaRPr lang="en-IE" sz="1200" dirty="0">
              <a:solidFill>
                <a:schemeClr val="tx1"/>
              </a:solidFill>
            </a:endParaRPr>
          </a:p>
        </p:txBody>
      </p:sp>
      <p:sp useBgFill="1">
        <p:nvSpPr>
          <p:cNvPr id="50" name="TextBox 49">
            <a:extLst>
              <a:ext uri="{FF2B5EF4-FFF2-40B4-BE49-F238E27FC236}">
                <a16:creationId xmlns:a16="http://schemas.microsoft.com/office/drawing/2014/main" id="{FB47DABE-13EC-4448-9839-4900536DABA2}"/>
              </a:ext>
            </a:extLst>
          </p:cNvPr>
          <p:cNvSpPr txBox="1"/>
          <p:nvPr/>
        </p:nvSpPr>
        <p:spPr>
          <a:xfrm>
            <a:off x="691620" y="5392672"/>
            <a:ext cx="629981" cy="184666"/>
          </a:xfrm>
          <a:prstGeom prst="rect">
            <a:avLst/>
          </a:prstGeom>
        </p:spPr>
        <p:txBody>
          <a:bodyPr wrap="none" lIns="0" tIns="0" rIns="0" bIns="0" rtlCol="0">
            <a:spAutoFit/>
          </a:bodyPr>
          <a:lstStyle/>
          <a:p>
            <a:r>
              <a:rPr lang="en-US" sz="1200" dirty="0">
                <a:solidFill>
                  <a:schemeClr val="tx1"/>
                </a:solidFill>
              </a:rPr>
              <a:t>Channel 3</a:t>
            </a:r>
            <a:endParaRPr lang="en-IE" sz="1200" dirty="0">
              <a:solidFill>
                <a:schemeClr val="tx1"/>
              </a:solidFill>
            </a:endParaRPr>
          </a:p>
        </p:txBody>
      </p:sp>
      <p:sp>
        <p:nvSpPr>
          <p:cNvPr id="108" name="TextBox 107">
            <a:extLst>
              <a:ext uri="{FF2B5EF4-FFF2-40B4-BE49-F238E27FC236}">
                <a16:creationId xmlns:a16="http://schemas.microsoft.com/office/drawing/2014/main" id="{A5F1604A-E169-4F0F-8D48-D81562888DD1}"/>
              </a:ext>
            </a:extLst>
          </p:cNvPr>
          <p:cNvSpPr txBox="1"/>
          <p:nvPr/>
        </p:nvSpPr>
        <p:spPr>
          <a:xfrm>
            <a:off x="870817" y="5740502"/>
            <a:ext cx="512961" cy="138499"/>
          </a:xfrm>
          <a:prstGeom prst="rect">
            <a:avLst/>
          </a:prstGeom>
          <a:noFill/>
        </p:spPr>
        <p:txBody>
          <a:bodyPr wrap="none" lIns="0" tIns="0" rIns="0" bIns="0" rtlCol="0">
            <a:spAutoFit/>
          </a:bodyPr>
          <a:lstStyle/>
          <a:p>
            <a:r>
              <a:rPr lang="en-US" sz="900" dirty="0">
                <a:solidFill>
                  <a:schemeClr val="tx1"/>
                </a:solidFill>
              </a:rPr>
              <a:t>Contention</a:t>
            </a:r>
            <a:endParaRPr lang="en-IE" sz="900" dirty="0">
              <a:solidFill>
                <a:schemeClr val="tx1"/>
              </a:solidFill>
            </a:endParaRPr>
          </a:p>
        </p:txBody>
      </p:sp>
      <p:sp>
        <p:nvSpPr>
          <p:cNvPr id="110" name="TextBox 109">
            <a:extLst>
              <a:ext uri="{FF2B5EF4-FFF2-40B4-BE49-F238E27FC236}">
                <a16:creationId xmlns:a16="http://schemas.microsoft.com/office/drawing/2014/main" id="{F5924388-2FB1-4685-B29D-A814DA876B3F}"/>
              </a:ext>
            </a:extLst>
          </p:cNvPr>
          <p:cNvSpPr txBox="1"/>
          <p:nvPr/>
        </p:nvSpPr>
        <p:spPr>
          <a:xfrm>
            <a:off x="1761860" y="5885566"/>
            <a:ext cx="2402883" cy="242280"/>
          </a:xfrm>
          <a:prstGeom prst="rect">
            <a:avLst/>
          </a:prstGeom>
          <a:solidFill>
            <a:srgbClr val="FF0000">
              <a:alpha val="20000"/>
            </a:srgbClr>
          </a:solidFill>
          <a:ln w="12700">
            <a:solidFill>
              <a:schemeClr val="tx1"/>
            </a:solidFill>
            <a:prstDash val="dash"/>
          </a:ln>
        </p:spPr>
        <p:txBody>
          <a:bodyPr wrap="square" lIns="72000" tIns="36000" rIns="72000" bIns="36000" rtlCol="0">
            <a:spAutoFit/>
          </a:bodyPr>
          <a:lstStyle>
            <a:defPPr>
              <a:defRPr lang="en-GB"/>
            </a:defPPr>
            <a:lvl1pPr algn="ctr">
              <a:defRPr sz="1400" b="1">
                <a:solidFill>
                  <a:schemeClr val="tx1"/>
                </a:solidFill>
              </a:defRPr>
            </a:lvl1pPr>
          </a:lstStyle>
          <a:p>
            <a:r>
              <a:rPr lang="en-US" sz="1100" b="0" dirty="0"/>
              <a:t>Inter-BSS transmission (NAV)</a:t>
            </a:r>
            <a:endParaRPr lang="en-IE" sz="1100" b="0" dirty="0"/>
          </a:p>
        </p:txBody>
      </p:sp>
      <p:sp>
        <p:nvSpPr>
          <p:cNvPr id="136" name="TextBox 135">
            <a:extLst>
              <a:ext uri="{FF2B5EF4-FFF2-40B4-BE49-F238E27FC236}">
                <a16:creationId xmlns:a16="http://schemas.microsoft.com/office/drawing/2014/main" id="{1E05C9FF-2C58-4010-A54E-48C95FAFC1B6}"/>
              </a:ext>
            </a:extLst>
          </p:cNvPr>
          <p:cNvSpPr txBox="1"/>
          <p:nvPr/>
        </p:nvSpPr>
        <p:spPr>
          <a:xfrm>
            <a:off x="994484" y="4988269"/>
            <a:ext cx="512961" cy="138499"/>
          </a:xfrm>
          <a:prstGeom prst="rect">
            <a:avLst/>
          </a:prstGeom>
          <a:noFill/>
        </p:spPr>
        <p:txBody>
          <a:bodyPr wrap="none" lIns="0" tIns="0" rIns="0" bIns="0" rtlCol="0">
            <a:spAutoFit/>
          </a:bodyPr>
          <a:lstStyle/>
          <a:p>
            <a:r>
              <a:rPr lang="en-US" sz="900" dirty="0">
                <a:solidFill>
                  <a:schemeClr val="tx1"/>
                </a:solidFill>
              </a:rPr>
              <a:t>Contention</a:t>
            </a:r>
            <a:endParaRPr lang="en-IE" sz="900" dirty="0">
              <a:solidFill>
                <a:schemeClr val="tx1"/>
              </a:solidFill>
            </a:endParaRPr>
          </a:p>
        </p:txBody>
      </p:sp>
      <p:sp>
        <p:nvSpPr>
          <p:cNvPr id="140" name="TextBox 139">
            <a:extLst>
              <a:ext uri="{FF2B5EF4-FFF2-40B4-BE49-F238E27FC236}">
                <a16:creationId xmlns:a16="http://schemas.microsoft.com/office/drawing/2014/main" id="{C4279795-B246-49F8-80CF-FCBDC95CDF61}"/>
              </a:ext>
            </a:extLst>
          </p:cNvPr>
          <p:cNvSpPr txBox="1"/>
          <p:nvPr/>
        </p:nvSpPr>
        <p:spPr>
          <a:xfrm>
            <a:off x="865484" y="3598706"/>
            <a:ext cx="170748" cy="244800"/>
          </a:xfrm>
          <a:prstGeom prst="rect">
            <a:avLst/>
          </a:prstGeom>
          <a:solidFill>
            <a:schemeClr val="accent3">
              <a:lumMod val="95000"/>
            </a:schemeClr>
          </a:solidFill>
          <a:ln w="9525">
            <a:solidFill>
              <a:schemeClr val="tx1"/>
            </a:solidFill>
          </a:ln>
        </p:spPr>
        <p:txBody>
          <a:bodyPr wrap="square" rtlCol="0">
            <a:spAutoFit/>
          </a:bodyPr>
          <a:lstStyle/>
          <a:p>
            <a:pPr algn="ctr"/>
            <a:endParaRPr lang="en-IE" sz="1400" b="1" dirty="0">
              <a:solidFill>
                <a:schemeClr val="tx1"/>
              </a:solidFill>
            </a:endParaRPr>
          </a:p>
        </p:txBody>
      </p:sp>
      <p:sp>
        <p:nvSpPr>
          <p:cNvPr id="141" name="TextBox 140">
            <a:extLst>
              <a:ext uri="{FF2B5EF4-FFF2-40B4-BE49-F238E27FC236}">
                <a16:creationId xmlns:a16="http://schemas.microsoft.com/office/drawing/2014/main" id="{254A0DDC-7612-42DA-AD1C-7A3507FBF0AD}"/>
              </a:ext>
            </a:extLst>
          </p:cNvPr>
          <p:cNvSpPr txBox="1"/>
          <p:nvPr/>
        </p:nvSpPr>
        <p:spPr>
          <a:xfrm>
            <a:off x="1036244" y="3598892"/>
            <a:ext cx="555187" cy="244800"/>
          </a:xfrm>
          <a:prstGeom prst="rect">
            <a:avLst/>
          </a:prstGeom>
          <a:noFill/>
          <a:ln w="9525">
            <a:solidFill>
              <a:schemeClr val="tx1"/>
            </a:solidFill>
          </a:ln>
        </p:spPr>
        <p:txBody>
          <a:bodyPr wrap="square" rtlCol="0">
            <a:spAutoFit/>
          </a:bodyPr>
          <a:lstStyle/>
          <a:p>
            <a:pPr algn="ctr"/>
            <a:endParaRPr lang="en-IE" sz="1400" b="1" dirty="0">
              <a:solidFill>
                <a:schemeClr val="tx1"/>
              </a:solidFill>
            </a:endParaRPr>
          </a:p>
        </p:txBody>
      </p:sp>
      <p:cxnSp>
        <p:nvCxnSpPr>
          <p:cNvPr id="142" name="Straight Connector 141">
            <a:extLst>
              <a:ext uri="{FF2B5EF4-FFF2-40B4-BE49-F238E27FC236}">
                <a16:creationId xmlns:a16="http://schemas.microsoft.com/office/drawing/2014/main" id="{89F7E0D7-8078-4B76-BCF9-F63705365960}"/>
              </a:ext>
            </a:extLst>
          </p:cNvPr>
          <p:cNvCxnSpPr/>
          <p:nvPr/>
        </p:nvCxnSpPr>
        <p:spPr bwMode="auto">
          <a:xfrm>
            <a:off x="1097049" y="3596144"/>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3" name="Straight Connector 142">
            <a:extLst>
              <a:ext uri="{FF2B5EF4-FFF2-40B4-BE49-F238E27FC236}">
                <a16:creationId xmlns:a16="http://schemas.microsoft.com/office/drawing/2014/main" id="{5FB5B1F3-A3CA-407E-A435-285D75BC5D91}"/>
              </a:ext>
            </a:extLst>
          </p:cNvPr>
          <p:cNvCxnSpPr/>
          <p:nvPr/>
        </p:nvCxnSpPr>
        <p:spPr bwMode="auto">
          <a:xfrm>
            <a:off x="1168376" y="359593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4" name="Straight Connector 143">
            <a:extLst>
              <a:ext uri="{FF2B5EF4-FFF2-40B4-BE49-F238E27FC236}">
                <a16:creationId xmlns:a16="http://schemas.microsoft.com/office/drawing/2014/main" id="{608888A9-C4F2-4301-B53E-25E38FB10A71}"/>
              </a:ext>
            </a:extLst>
          </p:cNvPr>
          <p:cNvCxnSpPr/>
          <p:nvPr/>
        </p:nvCxnSpPr>
        <p:spPr bwMode="auto">
          <a:xfrm>
            <a:off x="1238102" y="359593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5" name="Straight Connector 144">
            <a:extLst>
              <a:ext uri="{FF2B5EF4-FFF2-40B4-BE49-F238E27FC236}">
                <a16:creationId xmlns:a16="http://schemas.microsoft.com/office/drawing/2014/main" id="{82D78CBB-68DF-4A90-BA57-57610708DBD7}"/>
              </a:ext>
            </a:extLst>
          </p:cNvPr>
          <p:cNvCxnSpPr/>
          <p:nvPr/>
        </p:nvCxnSpPr>
        <p:spPr bwMode="auto">
          <a:xfrm>
            <a:off x="1306128" y="359734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6" name="TextBox 145">
            <a:extLst>
              <a:ext uri="{FF2B5EF4-FFF2-40B4-BE49-F238E27FC236}">
                <a16:creationId xmlns:a16="http://schemas.microsoft.com/office/drawing/2014/main" id="{1DDA5442-4A87-4B71-BB0F-51F0EA22D33A}"/>
              </a:ext>
            </a:extLst>
          </p:cNvPr>
          <p:cNvSpPr txBox="1"/>
          <p:nvPr/>
        </p:nvSpPr>
        <p:spPr>
          <a:xfrm>
            <a:off x="992606" y="3445584"/>
            <a:ext cx="512961" cy="138499"/>
          </a:xfrm>
          <a:prstGeom prst="rect">
            <a:avLst/>
          </a:prstGeom>
          <a:noFill/>
        </p:spPr>
        <p:txBody>
          <a:bodyPr wrap="none" lIns="0" tIns="0" rIns="0" bIns="0" rtlCol="0">
            <a:spAutoFit/>
          </a:bodyPr>
          <a:lstStyle/>
          <a:p>
            <a:r>
              <a:rPr lang="en-US" sz="900" dirty="0">
                <a:solidFill>
                  <a:schemeClr val="tx1"/>
                </a:solidFill>
              </a:rPr>
              <a:t>Contention</a:t>
            </a:r>
            <a:endParaRPr lang="en-IE" sz="900" dirty="0">
              <a:solidFill>
                <a:schemeClr val="tx1"/>
              </a:solidFill>
            </a:endParaRPr>
          </a:p>
        </p:txBody>
      </p:sp>
      <p:cxnSp>
        <p:nvCxnSpPr>
          <p:cNvPr id="147" name="Straight Connector 146">
            <a:extLst>
              <a:ext uri="{FF2B5EF4-FFF2-40B4-BE49-F238E27FC236}">
                <a16:creationId xmlns:a16="http://schemas.microsoft.com/office/drawing/2014/main" id="{E3827B67-91E2-4BD7-B9BF-E6F716AA8F8B}"/>
              </a:ext>
            </a:extLst>
          </p:cNvPr>
          <p:cNvCxnSpPr/>
          <p:nvPr/>
        </p:nvCxnSpPr>
        <p:spPr bwMode="auto">
          <a:xfrm>
            <a:off x="1376089" y="359593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8" name="Straight Connector 147">
            <a:extLst>
              <a:ext uri="{FF2B5EF4-FFF2-40B4-BE49-F238E27FC236}">
                <a16:creationId xmlns:a16="http://schemas.microsoft.com/office/drawing/2014/main" id="{12AD7797-BFA6-453F-9C86-84A3399DCBE3}"/>
              </a:ext>
            </a:extLst>
          </p:cNvPr>
          <p:cNvCxnSpPr/>
          <p:nvPr/>
        </p:nvCxnSpPr>
        <p:spPr bwMode="auto">
          <a:xfrm>
            <a:off x="1451117" y="360384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9" name="Straight Connector 148">
            <a:extLst>
              <a:ext uri="{FF2B5EF4-FFF2-40B4-BE49-F238E27FC236}">
                <a16:creationId xmlns:a16="http://schemas.microsoft.com/office/drawing/2014/main" id="{2EE25AA0-F1F8-4CD1-BFDA-4A6DB233BE67}"/>
              </a:ext>
            </a:extLst>
          </p:cNvPr>
          <p:cNvCxnSpPr/>
          <p:nvPr/>
        </p:nvCxnSpPr>
        <p:spPr bwMode="auto">
          <a:xfrm>
            <a:off x="1526144" y="360384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3" name="Straight Arrow Connector 172">
            <a:extLst>
              <a:ext uri="{FF2B5EF4-FFF2-40B4-BE49-F238E27FC236}">
                <a16:creationId xmlns:a16="http://schemas.microsoft.com/office/drawing/2014/main" id="{85805A65-6509-4674-B181-42FC0CA303CC}"/>
              </a:ext>
            </a:extLst>
          </p:cNvPr>
          <p:cNvCxnSpPr>
            <a:cxnSpLocks/>
          </p:cNvCxnSpPr>
          <p:nvPr/>
        </p:nvCxnSpPr>
        <p:spPr bwMode="auto">
          <a:xfrm flipH="1">
            <a:off x="3346436" y="4253462"/>
            <a:ext cx="2043905" cy="12008"/>
          </a:xfrm>
          <a:prstGeom prst="straightConnector1">
            <a:avLst/>
          </a:prstGeom>
          <a:solidFill>
            <a:srgbClr val="00B8FF"/>
          </a:solidFill>
          <a:ln w="38100" cap="flat" cmpd="sng" algn="ctr">
            <a:solidFill>
              <a:schemeClr val="accent1">
                <a:lumMod val="75000"/>
              </a:schemeClr>
            </a:solidFill>
            <a:prstDash val="solid"/>
            <a:round/>
            <a:headEnd type="triangle" w="med" len="lg"/>
            <a:tailEnd type="triangle" w="med" len="lg"/>
          </a:ln>
          <a:effectLst/>
        </p:spPr>
      </p:cxnSp>
      <p:sp>
        <p:nvSpPr>
          <p:cNvPr id="174" name="TextBox 173">
            <a:extLst>
              <a:ext uri="{FF2B5EF4-FFF2-40B4-BE49-F238E27FC236}">
                <a16:creationId xmlns:a16="http://schemas.microsoft.com/office/drawing/2014/main" id="{06DC38B4-5276-43F7-9484-8788EBACE30D}"/>
              </a:ext>
            </a:extLst>
          </p:cNvPr>
          <p:cNvSpPr txBox="1"/>
          <p:nvPr/>
        </p:nvSpPr>
        <p:spPr>
          <a:xfrm>
            <a:off x="3971793" y="4027771"/>
            <a:ext cx="852798" cy="215444"/>
          </a:xfrm>
          <a:prstGeom prst="rect">
            <a:avLst/>
          </a:prstGeom>
          <a:noFill/>
        </p:spPr>
        <p:txBody>
          <a:bodyPr wrap="none" lIns="0" tIns="0" rIns="0" bIns="0" rtlCol="0">
            <a:spAutoFit/>
          </a:bodyPr>
          <a:lstStyle/>
          <a:p>
            <a:r>
              <a:rPr lang="en-US" sz="1400" dirty="0">
                <a:solidFill>
                  <a:schemeClr val="tx1"/>
                </a:solidFill>
              </a:rPr>
              <a:t>Probe delay</a:t>
            </a:r>
            <a:endParaRPr lang="en-IE" sz="1400" dirty="0">
              <a:solidFill>
                <a:schemeClr val="tx1"/>
              </a:solidFill>
            </a:endParaRPr>
          </a:p>
        </p:txBody>
      </p:sp>
      <p:cxnSp>
        <p:nvCxnSpPr>
          <p:cNvPr id="175" name="Straight Arrow Connector 174">
            <a:extLst>
              <a:ext uri="{FF2B5EF4-FFF2-40B4-BE49-F238E27FC236}">
                <a16:creationId xmlns:a16="http://schemas.microsoft.com/office/drawing/2014/main" id="{FA0C135A-7AB9-4EA1-87A2-8EAEF908A5CE}"/>
              </a:ext>
            </a:extLst>
          </p:cNvPr>
          <p:cNvCxnSpPr>
            <a:cxnSpLocks/>
          </p:cNvCxnSpPr>
          <p:nvPr/>
        </p:nvCxnSpPr>
        <p:spPr bwMode="auto">
          <a:xfrm flipH="1">
            <a:off x="3366170" y="5002776"/>
            <a:ext cx="2039783" cy="1"/>
          </a:xfrm>
          <a:prstGeom prst="straightConnector1">
            <a:avLst/>
          </a:prstGeom>
          <a:solidFill>
            <a:srgbClr val="00B8FF"/>
          </a:solidFill>
          <a:ln w="38100" cap="flat" cmpd="sng" algn="ctr">
            <a:solidFill>
              <a:schemeClr val="accent1">
                <a:lumMod val="75000"/>
              </a:schemeClr>
            </a:solidFill>
            <a:prstDash val="solid"/>
            <a:round/>
            <a:headEnd type="triangle" w="med" len="lg"/>
            <a:tailEnd type="triangle" w="med" len="lg"/>
          </a:ln>
          <a:effectLst/>
        </p:spPr>
      </p:cxnSp>
      <p:sp>
        <p:nvSpPr>
          <p:cNvPr id="176" name="TextBox 175">
            <a:extLst>
              <a:ext uri="{FF2B5EF4-FFF2-40B4-BE49-F238E27FC236}">
                <a16:creationId xmlns:a16="http://schemas.microsoft.com/office/drawing/2014/main" id="{7373093F-2D0E-42C0-98ED-E4C94E183CC2}"/>
              </a:ext>
            </a:extLst>
          </p:cNvPr>
          <p:cNvSpPr txBox="1"/>
          <p:nvPr/>
        </p:nvSpPr>
        <p:spPr>
          <a:xfrm>
            <a:off x="3973010" y="4758613"/>
            <a:ext cx="852798" cy="215444"/>
          </a:xfrm>
          <a:prstGeom prst="rect">
            <a:avLst/>
          </a:prstGeom>
          <a:noFill/>
        </p:spPr>
        <p:txBody>
          <a:bodyPr wrap="none" lIns="0" tIns="0" rIns="0" bIns="0" rtlCol="0">
            <a:spAutoFit/>
          </a:bodyPr>
          <a:lstStyle/>
          <a:p>
            <a:r>
              <a:rPr lang="en-US" sz="1400" dirty="0">
                <a:solidFill>
                  <a:schemeClr val="tx1"/>
                </a:solidFill>
              </a:rPr>
              <a:t>Probe delay</a:t>
            </a:r>
            <a:endParaRPr lang="en-IE" sz="1400" dirty="0">
              <a:solidFill>
                <a:schemeClr val="tx1"/>
              </a:solidFill>
            </a:endParaRPr>
          </a:p>
        </p:txBody>
      </p:sp>
      <p:cxnSp>
        <p:nvCxnSpPr>
          <p:cNvPr id="177" name="Straight Arrow Connector 176">
            <a:extLst>
              <a:ext uri="{FF2B5EF4-FFF2-40B4-BE49-F238E27FC236}">
                <a16:creationId xmlns:a16="http://schemas.microsoft.com/office/drawing/2014/main" id="{37178F1E-53E0-45D2-B72D-03A7135E129F}"/>
              </a:ext>
            </a:extLst>
          </p:cNvPr>
          <p:cNvCxnSpPr>
            <a:cxnSpLocks/>
          </p:cNvCxnSpPr>
          <p:nvPr/>
        </p:nvCxnSpPr>
        <p:spPr bwMode="auto">
          <a:xfrm flipH="1" flipV="1">
            <a:off x="3346436" y="5737222"/>
            <a:ext cx="2059518" cy="16781"/>
          </a:xfrm>
          <a:prstGeom prst="straightConnector1">
            <a:avLst/>
          </a:prstGeom>
          <a:solidFill>
            <a:srgbClr val="00B8FF"/>
          </a:solidFill>
          <a:ln w="38100" cap="flat" cmpd="sng" algn="ctr">
            <a:solidFill>
              <a:schemeClr val="accent1">
                <a:lumMod val="75000"/>
              </a:schemeClr>
            </a:solidFill>
            <a:prstDash val="solid"/>
            <a:round/>
            <a:headEnd type="triangle" w="med" len="lg"/>
            <a:tailEnd type="triangle" w="med" len="lg"/>
          </a:ln>
          <a:effectLst/>
        </p:spPr>
      </p:cxnSp>
      <p:sp>
        <p:nvSpPr>
          <p:cNvPr id="178" name="TextBox 177">
            <a:extLst>
              <a:ext uri="{FF2B5EF4-FFF2-40B4-BE49-F238E27FC236}">
                <a16:creationId xmlns:a16="http://schemas.microsoft.com/office/drawing/2014/main" id="{B0343368-2A4B-4684-A9F7-EF6EED5F0B67}"/>
              </a:ext>
            </a:extLst>
          </p:cNvPr>
          <p:cNvSpPr txBox="1"/>
          <p:nvPr/>
        </p:nvSpPr>
        <p:spPr>
          <a:xfrm>
            <a:off x="3971793" y="5505284"/>
            <a:ext cx="852798" cy="215444"/>
          </a:xfrm>
          <a:prstGeom prst="rect">
            <a:avLst/>
          </a:prstGeom>
          <a:noFill/>
        </p:spPr>
        <p:txBody>
          <a:bodyPr wrap="none" lIns="0" tIns="0" rIns="0" bIns="0" rtlCol="0">
            <a:spAutoFit/>
          </a:bodyPr>
          <a:lstStyle/>
          <a:p>
            <a:r>
              <a:rPr lang="en-US" sz="1400" dirty="0">
                <a:solidFill>
                  <a:schemeClr val="tx1"/>
                </a:solidFill>
              </a:rPr>
              <a:t>Probe delay</a:t>
            </a:r>
            <a:endParaRPr lang="en-IE" sz="1400" dirty="0">
              <a:solidFill>
                <a:schemeClr val="tx1"/>
              </a:solidFill>
            </a:endParaRPr>
          </a:p>
        </p:txBody>
      </p:sp>
      <p:sp>
        <p:nvSpPr>
          <p:cNvPr id="183" name="TextBox 182">
            <a:extLst>
              <a:ext uri="{FF2B5EF4-FFF2-40B4-BE49-F238E27FC236}">
                <a16:creationId xmlns:a16="http://schemas.microsoft.com/office/drawing/2014/main" id="{231BF0D5-DEFC-44D8-8736-0DBA7D477756}"/>
              </a:ext>
            </a:extLst>
          </p:cNvPr>
          <p:cNvSpPr txBox="1"/>
          <p:nvPr/>
        </p:nvSpPr>
        <p:spPr>
          <a:xfrm>
            <a:off x="4443821" y="5890916"/>
            <a:ext cx="2747909" cy="242280"/>
          </a:xfrm>
          <a:prstGeom prst="rect">
            <a:avLst/>
          </a:prstGeom>
          <a:solidFill>
            <a:srgbClr val="FF0000">
              <a:alpha val="20000"/>
            </a:srgbClr>
          </a:solidFill>
          <a:ln w="12700">
            <a:solidFill>
              <a:schemeClr val="tx1"/>
            </a:solidFill>
            <a:prstDash val="dash"/>
          </a:ln>
        </p:spPr>
        <p:txBody>
          <a:bodyPr wrap="square" lIns="72000" tIns="36000" rIns="72000" bIns="36000" rtlCol="0">
            <a:spAutoFit/>
          </a:bodyPr>
          <a:lstStyle>
            <a:defPPr>
              <a:defRPr lang="en-GB"/>
            </a:defPPr>
            <a:lvl1pPr algn="ctr">
              <a:defRPr sz="1400" b="1">
                <a:solidFill>
                  <a:schemeClr val="tx1"/>
                </a:solidFill>
              </a:defRPr>
            </a:lvl1pPr>
          </a:lstStyle>
          <a:p>
            <a:pPr algn="l"/>
            <a:r>
              <a:rPr lang="en-US" sz="1100" b="0" dirty="0"/>
              <a:t>    Inter-BSS transmission (NAV)</a:t>
            </a:r>
            <a:endParaRPr lang="en-IE" sz="1100" b="0" dirty="0"/>
          </a:p>
        </p:txBody>
      </p:sp>
      <p:sp>
        <p:nvSpPr>
          <p:cNvPr id="187" name="TextBox 186">
            <a:extLst>
              <a:ext uri="{FF2B5EF4-FFF2-40B4-BE49-F238E27FC236}">
                <a16:creationId xmlns:a16="http://schemas.microsoft.com/office/drawing/2014/main" id="{E4D0ECCA-BD02-4A4A-B85B-91DF530A909E}"/>
              </a:ext>
            </a:extLst>
          </p:cNvPr>
          <p:cNvSpPr txBox="1"/>
          <p:nvPr/>
        </p:nvSpPr>
        <p:spPr>
          <a:xfrm>
            <a:off x="3058401" y="5137241"/>
            <a:ext cx="3835121" cy="242280"/>
          </a:xfrm>
          <a:prstGeom prst="rect">
            <a:avLst/>
          </a:prstGeom>
          <a:solidFill>
            <a:srgbClr val="FF0000">
              <a:alpha val="20000"/>
            </a:srgbClr>
          </a:solidFill>
          <a:ln w="12700">
            <a:solidFill>
              <a:schemeClr val="tx1"/>
            </a:solidFill>
            <a:prstDash val="dash"/>
          </a:ln>
        </p:spPr>
        <p:txBody>
          <a:bodyPr wrap="square" lIns="72000" tIns="36000" rIns="72000" bIns="36000" rtlCol="0">
            <a:spAutoFit/>
          </a:bodyPr>
          <a:lstStyle>
            <a:defPPr>
              <a:defRPr lang="en-GB"/>
            </a:defPPr>
            <a:lvl1pPr algn="ctr">
              <a:defRPr sz="1400" b="1">
                <a:solidFill>
                  <a:schemeClr val="tx1"/>
                </a:solidFill>
              </a:defRPr>
            </a:lvl1pPr>
          </a:lstStyle>
          <a:p>
            <a:r>
              <a:rPr lang="en-US" sz="1100" b="0" dirty="0"/>
              <a:t>Inter-BSS transmission (NAV)</a:t>
            </a:r>
            <a:endParaRPr lang="en-IE" sz="1100" b="0" dirty="0"/>
          </a:p>
        </p:txBody>
      </p:sp>
      <p:cxnSp>
        <p:nvCxnSpPr>
          <p:cNvPr id="193" name="Straight Arrow Connector 192">
            <a:extLst>
              <a:ext uri="{FF2B5EF4-FFF2-40B4-BE49-F238E27FC236}">
                <a16:creationId xmlns:a16="http://schemas.microsoft.com/office/drawing/2014/main" id="{9AD77849-64DF-41D6-A92D-C549706B487E}"/>
              </a:ext>
            </a:extLst>
          </p:cNvPr>
          <p:cNvCxnSpPr>
            <a:cxnSpLocks/>
            <a:endCxn id="170" idx="2"/>
          </p:cNvCxnSpPr>
          <p:nvPr/>
        </p:nvCxnSpPr>
        <p:spPr bwMode="auto">
          <a:xfrm flipH="1" flipV="1">
            <a:off x="6575679" y="3362656"/>
            <a:ext cx="52170" cy="2772518"/>
          </a:xfrm>
          <a:prstGeom prst="straightConnector1">
            <a:avLst/>
          </a:prstGeom>
          <a:solidFill>
            <a:srgbClr val="00B8FF"/>
          </a:solidFill>
          <a:ln w="9525" cap="flat" cmpd="sng" algn="ctr">
            <a:solidFill>
              <a:schemeClr val="tx1"/>
            </a:solidFill>
            <a:prstDash val="dash"/>
            <a:round/>
            <a:headEnd type="none" w="med" len="med"/>
            <a:tailEnd type="none"/>
          </a:ln>
          <a:effectLst/>
        </p:spPr>
      </p:cxnSp>
      <p:sp>
        <p:nvSpPr>
          <p:cNvPr id="198" name="TextBox 197">
            <a:extLst>
              <a:ext uri="{FF2B5EF4-FFF2-40B4-BE49-F238E27FC236}">
                <a16:creationId xmlns:a16="http://schemas.microsoft.com/office/drawing/2014/main" id="{1F65A909-82AC-404B-92E1-F1614296038A}"/>
              </a:ext>
            </a:extLst>
          </p:cNvPr>
          <p:cNvSpPr txBox="1"/>
          <p:nvPr/>
        </p:nvSpPr>
        <p:spPr>
          <a:xfrm>
            <a:off x="855112" y="4332055"/>
            <a:ext cx="2203289" cy="242280"/>
          </a:xfrm>
          <a:prstGeom prst="rect">
            <a:avLst/>
          </a:prstGeom>
          <a:solidFill>
            <a:srgbClr val="FF0000">
              <a:alpha val="20000"/>
            </a:srgbClr>
          </a:solidFill>
          <a:ln w="12700">
            <a:solidFill>
              <a:schemeClr val="tx1"/>
            </a:solidFill>
            <a:prstDash val="dash"/>
          </a:ln>
        </p:spPr>
        <p:txBody>
          <a:bodyPr wrap="square" lIns="72000" tIns="36000" rIns="72000" bIns="36000" rtlCol="0">
            <a:spAutoFit/>
          </a:bodyPr>
          <a:lstStyle>
            <a:defPPr>
              <a:defRPr lang="en-GB"/>
            </a:defPPr>
            <a:lvl1pPr algn="ctr">
              <a:defRPr sz="1400" b="1">
                <a:solidFill>
                  <a:schemeClr val="tx1"/>
                </a:solidFill>
              </a:defRPr>
            </a:lvl1pPr>
          </a:lstStyle>
          <a:p>
            <a:r>
              <a:rPr lang="en-US" sz="1100" b="0" dirty="0"/>
              <a:t>Inter-BSS transmission (NAV)</a:t>
            </a:r>
            <a:endParaRPr lang="en-IE" sz="1100" b="0" dirty="0"/>
          </a:p>
        </p:txBody>
      </p:sp>
      <p:sp>
        <p:nvSpPr>
          <p:cNvPr id="203" name="TextBox 202">
            <a:extLst>
              <a:ext uri="{FF2B5EF4-FFF2-40B4-BE49-F238E27FC236}">
                <a16:creationId xmlns:a16="http://schemas.microsoft.com/office/drawing/2014/main" id="{209AC0C4-7B93-4C0B-A4DA-2BB867E965EC}"/>
              </a:ext>
            </a:extLst>
          </p:cNvPr>
          <p:cNvSpPr txBox="1"/>
          <p:nvPr/>
        </p:nvSpPr>
        <p:spPr>
          <a:xfrm>
            <a:off x="6437195" y="4341860"/>
            <a:ext cx="155928" cy="244800"/>
          </a:xfrm>
          <a:prstGeom prst="rect">
            <a:avLst/>
          </a:prstGeom>
          <a:solidFill>
            <a:schemeClr val="accent3">
              <a:lumMod val="95000"/>
            </a:schemeClr>
          </a:solidFill>
          <a:ln w="9525">
            <a:solidFill>
              <a:schemeClr val="tx1"/>
            </a:solidFill>
          </a:ln>
        </p:spPr>
        <p:txBody>
          <a:bodyPr wrap="square" rtlCol="0">
            <a:spAutoFit/>
          </a:bodyPr>
          <a:lstStyle/>
          <a:p>
            <a:pPr algn="ctr"/>
            <a:endParaRPr lang="en-IE" sz="1400" b="1" dirty="0">
              <a:solidFill>
                <a:schemeClr val="tx1"/>
              </a:solidFill>
            </a:endParaRPr>
          </a:p>
        </p:txBody>
      </p:sp>
      <p:sp>
        <p:nvSpPr>
          <p:cNvPr id="214" name="TextBox 213">
            <a:extLst>
              <a:ext uri="{FF2B5EF4-FFF2-40B4-BE49-F238E27FC236}">
                <a16:creationId xmlns:a16="http://schemas.microsoft.com/office/drawing/2014/main" id="{2E586CB0-D672-45C9-B68F-0043A55CB10A}"/>
              </a:ext>
            </a:extLst>
          </p:cNvPr>
          <p:cNvSpPr txBox="1"/>
          <p:nvPr/>
        </p:nvSpPr>
        <p:spPr>
          <a:xfrm>
            <a:off x="6593124" y="4153550"/>
            <a:ext cx="1000438" cy="430887"/>
          </a:xfrm>
          <a:prstGeom prst="rect">
            <a:avLst/>
          </a:prstGeom>
          <a:solidFill>
            <a:schemeClr val="accent6">
              <a:lumMod val="20000"/>
              <a:lumOff val="80000"/>
            </a:schemeClr>
          </a:solidFill>
          <a:ln w="3175">
            <a:solidFill>
              <a:schemeClr val="tx1"/>
            </a:solidFill>
          </a:ln>
        </p:spPr>
        <p:txBody>
          <a:bodyPr wrap="square" rtlCol="0">
            <a:spAutoFit/>
          </a:bodyPr>
          <a:lstStyle>
            <a:defPPr>
              <a:defRPr lang="en-GB"/>
            </a:defPPr>
            <a:lvl1pPr algn="ctr">
              <a:defRPr sz="1400" b="1">
                <a:solidFill>
                  <a:schemeClr val="tx1"/>
                </a:solidFill>
              </a:defRPr>
            </a:lvl1pPr>
          </a:lstStyle>
          <a:p>
            <a:r>
              <a:rPr lang="en-GB" sz="1100" b="0" dirty="0"/>
              <a:t>Uplink data transmission</a:t>
            </a:r>
            <a:endParaRPr lang="en-IE" sz="1100" b="0" dirty="0"/>
          </a:p>
        </p:txBody>
      </p:sp>
      <p:cxnSp>
        <p:nvCxnSpPr>
          <p:cNvPr id="60" name="Straight Connector 59">
            <a:extLst>
              <a:ext uri="{FF2B5EF4-FFF2-40B4-BE49-F238E27FC236}">
                <a16:creationId xmlns:a16="http://schemas.microsoft.com/office/drawing/2014/main" id="{84E15FB9-D220-46BB-92B0-BC20CF8570E6}"/>
              </a:ext>
            </a:extLst>
          </p:cNvPr>
          <p:cNvCxnSpPr>
            <a:cxnSpLocks/>
          </p:cNvCxnSpPr>
          <p:nvPr/>
        </p:nvCxnSpPr>
        <p:spPr bwMode="auto">
          <a:xfrm>
            <a:off x="722398" y="5381079"/>
            <a:ext cx="7810243" cy="7214"/>
          </a:xfrm>
          <a:prstGeom prst="line">
            <a:avLst/>
          </a:prstGeom>
          <a:solidFill>
            <a:srgbClr val="00B8FF"/>
          </a:solidFill>
          <a:ln w="19050" cap="flat" cmpd="sng" algn="ctr">
            <a:solidFill>
              <a:schemeClr val="tx1"/>
            </a:solidFill>
            <a:prstDash val="solid"/>
            <a:round/>
            <a:headEnd type="none" w="med" len="med"/>
            <a:tailEnd type="triangle" w="med" len="med"/>
          </a:ln>
          <a:effectLst/>
        </p:spPr>
      </p:cxnSp>
      <p:cxnSp>
        <p:nvCxnSpPr>
          <p:cNvPr id="61" name="Straight Connector 60">
            <a:extLst>
              <a:ext uri="{FF2B5EF4-FFF2-40B4-BE49-F238E27FC236}">
                <a16:creationId xmlns:a16="http://schemas.microsoft.com/office/drawing/2014/main" id="{7160A253-D59F-458D-94D2-6F54FCA60C6D}"/>
              </a:ext>
            </a:extLst>
          </p:cNvPr>
          <p:cNvCxnSpPr>
            <a:cxnSpLocks/>
          </p:cNvCxnSpPr>
          <p:nvPr/>
        </p:nvCxnSpPr>
        <p:spPr bwMode="auto">
          <a:xfrm>
            <a:off x="722398" y="6130124"/>
            <a:ext cx="7810243" cy="7214"/>
          </a:xfrm>
          <a:prstGeom prst="line">
            <a:avLst/>
          </a:prstGeom>
          <a:solidFill>
            <a:srgbClr val="00B8FF"/>
          </a:solidFill>
          <a:ln w="19050" cap="flat" cmpd="sng" algn="ctr">
            <a:solidFill>
              <a:schemeClr val="tx1"/>
            </a:solidFill>
            <a:prstDash val="solid"/>
            <a:round/>
            <a:headEnd type="none" w="med" len="med"/>
            <a:tailEnd type="triangle" w="med" len="med"/>
          </a:ln>
          <a:effectLst/>
        </p:spPr>
      </p:cxnSp>
      <p:cxnSp>
        <p:nvCxnSpPr>
          <p:cNvPr id="62" name="Straight Connector 61">
            <a:extLst>
              <a:ext uri="{FF2B5EF4-FFF2-40B4-BE49-F238E27FC236}">
                <a16:creationId xmlns:a16="http://schemas.microsoft.com/office/drawing/2014/main" id="{829DA813-554C-436C-8DA1-BF02BE4A6A84}"/>
              </a:ext>
            </a:extLst>
          </p:cNvPr>
          <p:cNvCxnSpPr>
            <a:cxnSpLocks/>
          </p:cNvCxnSpPr>
          <p:nvPr/>
        </p:nvCxnSpPr>
        <p:spPr bwMode="auto">
          <a:xfrm>
            <a:off x="722398" y="3842002"/>
            <a:ext cx="7810243" cy="7214"/>
          </a:xfrm>
          <a:prstGeom prst="line">
            <a:avLst/>
          </a:prstGeom>
          <a:solidFill>
            <a:srgbClr val="00B8FF"/>
          </a:solidFill>
          <a:ln w="19050" cap="flat" cmpd="sng" algn="ctr">
            <a:solidFill>
              <a:schemeClr val="tx1"/>
            </a:solidFill>
            <a:prstDash val="solid"/>
            <a:round/>
            <a:headEnd type="none" w="med" len="med"/>
            <a:tailEnd type="triangle" w="med" len="med"/>
          </a:ln>
          <a:effectLst/>
        </p:spPr>
      </p:cxnSp>
      <p:cxnSp>
        <p:nvCxnSpPr>
          <p:cNvPr id="59" name="Straight Connector 58">
            <a:extLst>
              <a:ext uri="{FF2B5EF4-FFF2-40B4-BE49-F238E27FC236}">
                <a16:creationId xmlns:a16="http://schemas.microsoft.com/office/drawing/2014/main" id="{913D95DC-2D42-4338-A8A5-2F43D3458308}"/>
              </a:ext>
            </a:extLst>
          </p:cNvPr>
          <p:cNvCxnSpPr>
            <a:cxnSpLocks/>
          </p:cNvCxnSpPr>
          <p:nvPr/>
        </p:nvCxnSpPr>
        <p:spPr bwMode="auto">
          <a:xfrm>
            <a:off x="722398" y="4582238"/>
            <a:ext cx="7810243" cy="7214"/>
          </a:xfrm>
          <a:prstGeom prst="line">
            <a:avLst/>
          </a:prstGeom>
          <a:solidFill>
            <a:srgbClr val="00B8FF"/>
          </a:solidFill>
          <a:ln w="19050" cap="flat" cmpd="sng" algn="ctr">
            <a:solidFill>
              <a:schemeClr val="tx1"/>
            </a:solidFill>
            <a:prstDash val="solid"/>
            <a:round/>
            <a:headEnd type="none" w="med" len="med"/>
            <a:tailEnd type="triangle" w="med" len="med"/>
          </a:ln>
          <a:effectLst/>
        </p:spPr>
      </p:cxnSp>
      <p:sp>
        <p:nvSpPr>
          <p:cNvPr id="219" name="TextBox 218">
            <a:extLst>
              <a:ext uri="{FF2B5EF4-FFF2-40B4-BE49-F238E27FC236}">
                <a16:creationId xmlns:a16="http://schemas.microsoft.com/office/drawing/2014/main" id="{C13CC309-FD4C-4847-880E-5ABABDCFDD14}"/>
              </a:ext>
            </a:extLst>
          </p:cNvPr>
          <p:cNvSpPr txBox="1"/>
          <p:nvPr/>
        </p:nvSpPr>
        <p:spPr>
          <a:xfrm>
            <a:off x="5722992" y="5259070"/>
            <a:ext cx="564257" cy="677108"/>
          </a:xfrm>
          <a:prstGeom prst="rect">
            <a:avLst/>
          </a:prstGeom>
          <a:noFill/>
        </p:spPr>
        <p:txBody>
          <a:bodyPr wrap="none" lIns="0" tIns="0" rIns="0" bIns="0" rtlCol="0">
            <a:spAutoFit/>
          </a:bodyPr>
          <a:lstStyle/>
          <a:p>
            <a:r>
              <a:rPr lang="en-GB" sz="4400" dirty="0">
                <a:solidFill>
                  <a:schemeClr val="tx1"/>
                </a:solidFill>
              </a:rPr>
              <a:t>…</a:t>
            </a:r>
            <a:endParaRPr lang="en-IE" sz="4400" dirty="0">
              <a:solidFill>
                <a:schemeClr val="tx1"/>
              </a:solidFill>
            </a:endParaRPr>
          </a:p>
        </p:txBody>
      </p:sp>
      <p:sp>
        <p:nvSpPr>
          <p:cNvPr id="232" name="TextBox 231">
            <a:extLst>
              <a:ext uri="{FF2B5EF4-FFF2-40B4-BE49-F238E27FC236}">
                <a16:creationId xmlns:a16="http://schemas.microsoft.com/office/drawing/2014/main" id="{85E6819F-4779-4E9E-9043-BF5E4A1EF049}"/>
              </a:ext>
            </a:extLst>
          </p:cNvPr>
          <p:cNvSpPr txBox="1"/>
          <p:nvPr/>
        </p:nvSpPr>
        <p:spPr>
          <a:xfrm>
            <a:off x="7117761" y="4973429"/>
            <a:ext cx="1296355" cy="411257"/>
          </a:xfrm>
          <a:prstGeom prst="rect">
            <a:avLst/>
          </a:prstGeom>
          <a:solidFill>
            <a:srgbClr val="FF0000">
              <a:alpha val="20000"/>
            </a:srgbClr>
          </a:solidFill>
          <a:ln w="12700">
            <a:solidFill>
              <a:schemeClr val="tx1"/>
            </a:solidFill>
            <a:prstDash val="dash"/>
          </a:ln>
        </p:spPr>
        <p:txBody>
          <a:bodyPr wrap="square" lIns="72000" tIns="36000" rIns="72000" bIns="36000" rtlCol="0">
            <a:spAutoFit/>
          </a:bodyPr>
          <a:lstStyle>
            <a:defPPr>
              <a:defRPr lang="en-GB"/>
            </a:defPPr>
            <a:lvl1pPr algn="ctr">
              <a:defRPr sz="1400" b="1">
                <a:solidFill>
                  <a:schemeClr val="tx1"/>
                </a:solidFill>
              </a:defRPr>
            </a:lvl1pPr>
          </a:lstStyle>
          <a:p>
            <a:r>
              <a:rPr lang="en-US" sz="1100" b="0" dirty="0"/>
              <a:t>Inter-BSS transmission (NAV)</a:t>
            </a:r>
            <a:endParaRPr lang="en-IE" sz="1100" b="0" dirty="0"/>
          </a:p>
        </p:txBody>
      </p:sp>
      <p:sp>
        <p:nvSpPr>
          <p:cNvPr id="165" name="TextBox 164">
            <a:extLst>
              <a:ext uri="{FF2B5EF4-FFF2-40B4-BE49-F238E27FC236}">
                <a16:creationId xmlns:a16="http://schemas.microsoft.com/office/drawing/2014/main" id="{9B066B66-164C-42F3-BCA8-3AEFBAD8DF19}"/>
              </a:ext>
            </a:extLst>
          </p:cNvPr>
          <p:cNvSpPr txBox="1"/>
          <p:nvPr/>
        </p:nvSpPr>
        <p:spPr>
          <a:xfrm>
            <a:off x="3917651" y="3605422"/>
            <a:ext cx="3405290" cy="241980"/>
          </a:xfrm>
          <a:prstGeom prst="rect">
            <a:avLst/>
          </a:prstGeom>
          <a:solidFill>
            <a:srgbClr val="FF0000">
              <a:alpha val="20000"/>
            </a:srgbClr>
          </a:solidFill>
          <a:ln w="12700">
            <a:solidFill>
              <a:schemeClr val="tx1"/>
            </a:solidFill>
            <a:prstDash val="dash"/>
          </a:ln>
        </p:spPr>
        <p:txBody>
          <a:bodyPr wrap="square" lIns="72000" tIns="36000" rIns="72000" bIns="36000" rtlCol="0">
            <a:spAutoFit/>
          </a:bodyPr>
          <a:lstStyle>
            <a:defPPr>
              <a:defRPr lang="en-GB"/>
            </a:defPPr>
            <a:lvl1pPr algn="ctr">
              <a:defRPr sz="1400" b="1">
                <a:solidFill>
                  <a:schemeClr val="tx1"/>
                </a:solidFill>
              </a:defRPr>
            </a:lvl1pPr>
          </a:lstStyle>
          <a:p>
            <a:pPr algn="l"/>
            <a:r>
              <a:rPr lang="en-US" sz="1100" b="0" dirty="0"/>
              <a:t>                         Inter-BSS transmission (NAV)</a:t>
            </a:r>
            <a:endParaRPr lang="en-IE" sz="1100" b="0" dirty="0"/>
          </a:p>
        </p:txBody>
      </p:sp>
      <p:sp>
        <p:nvSpPr>
          <p:cNvPr id="87" name="Rectangle 86">
            <a:extLst>
              <a:ext uri="{FF2B5EF4-FFF2-40B4-BE49-F238E27FC236}">
                <a16:creationId xmlns:a16="http://schemas.microsoft.com/office/drawing/2014/main" id="{537CB35D-1BBC-4226-BC82-44683CE523BC}"/>
              </a:ext>
            </a:extLst>
          </p:cNvPr>
          <p:cNvSpPr/>
          <p:nvPr/>
        </p:nvSpPr>
        <p:spPr bwMode="auto">
          <a:xfrm>
            <a:off x="328963" y="2879268"/>
            <a:ext cx="1065298" cy="477593"/>
          </a:xfrm>
          <a:prstGeom prst="rect">
            <a:avLst/>
          </a:prstGeom>
          <a:solidFill>
            <a:schemeClr val="accent5">
              <a:lumMod val="50000"/>
              <a:alpha val="20000"/>
            </a:schemeClr>
          </a:solidFill>
          <a:ln w="19050" cap="flat" cmpd="sng" algn="ctr">
            <a:solidFill>
              <a:schemeClr val="accent6">
                <a:lumMod val="50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GB" sz="1200" dirty="0">
                <a:solidFill>
                  <a:schemeClr val="tx1"/>
                </a:solidFill>
              </a:rPr>
              <a:t>Packet arrival to the queue</a:t>
            </a:r>
            <a:endParaRPr kumimoji="0" lang="en-IE" sz="1200" b="0" i="0" u="none" strike="noStrike" cap="none" normalizeH="0" baseline="0" dirty="0">
              <a:ln>
                <a:noFill/>
              </a:ln>
              <a:solidFill>
                <a:schemeClr val="tx1"/>
              </a:solidFill>
              <a:effectLst/>
            </a:endParaRPr>
          </a:p>
        </p:txBody>
      </p:sp>
      <p:sp>
        <p:nvSpPr>
          <p:cNvPr id="170" name="Rectangle 169">
            <a:extLst>
              <a:ext uri="{FF2B5EF4-FFF2-40B4-BE49-F238E27FC236}">
                <a16:creationId xmlns:a16="http://schemas.microsoft.com/office/drawing/2014/main" id="{CDE34417-7C2D-4D67-B5E6-F7DD9DD1F7E3}"/>
              </a:ext>
            </a:extLst>
          </p:cNvPr>
          <p:cNvSpPr/>
          <p:nvPr/>
        </p:nvSpPr>
        <p:spPr bwMode="auto">
          <a:xfrm>
            <a:off x="6043030" y="2885063"/>
            <a:ext cx="1065298" cy="477593"/>
          </a:xfrm>
          <a:prstGeom prst="rect">
            <a:avLst/>
          </a:prstGeom>
          <a:solidFill>
            <a:schemeClr val="accent5">
              <a:lumMod val="50000"/>
              <a:alpha val="20000"/>
            </a:schemeClr>
          </a:solidFill>
          <a:ln w="19050" cap="flat" cmpd="sng" algn="ctr">
            <a:solidFill>
              <a:schemeClr val="accent6">
                <a:lumMod val="50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GB" sz="1200" dirty="0">
                <a:solidFill>
                  <a:schemeClr val="tx1"/>
                </a:solidFill>
              </a:rPr>
              <a:t>Packet arrival to the queue</a:t>
            </a:r>
            <a:endParaRPr kumimoji="0" lang="en-IE" sz="1200" b="0" i="0" u="none" strike="noStrike" cap="none" normalizeH="0" baseline="0" dirty="0">
              <a:ln>
                <a:noFill/>
              </a:ln>
              <a:solidFill>
                <a:schemeClr val="tx1"/>
              </a:solidFill>
              <a:effectLst/>
            </a:endParaRPr>
          </a:p>
        </p:txBody>
      </p:sp>
      <p:cxnSp>
        <p:nvCxnSpPr>
          <p:cNvPr id="240" name="Straight Arrow Connector 239">
            <a:extLst>
              <a:ext uri="{FF2B5EF4-FFF2-40B4-BE49-F238E27FC236}">
                <a16:creationId xmlns:a16="http://schemas.microsoft.com/office/drawing/2014/main" id="{8F59E15D-77F4-4715-BF2C-4B6A600983CF}"/>
              </a:ext>
            </a:extLst>
          </p:cNvPr>
          <p:cNvCxnSpPr>
            <a:cxnSpLocks/>
          </p:cNvCxnSpPr>
          <p:nvPr/>
        </p:nvCxnSpPr>
        <p:spPr bwMode="auto">
          <a:xfrm flipH="1" flipV="1">
            <a:off x="5375538" y="2865782"/>
            <a:ext cx="434" cy="704834"/>
          </a:xfrm>
          <a:prstGeom prst="straightConnector1">
            <a:avLst/>
          </a:prstGeom>
          <a:solidFill>
            <a:srgbClr val="00B8FF"/>
          </a:solidFill>
          <a:ln w="9525" cap="flat" cmpd="sng" algn="ctr">
            <a:solidFill>
              <a:schemeClr val="tx1"/>
            </a:solidFill>
            <a:prstDash val="dash"/>
            <a:round/>
            <a:headEnd type="none" w="med" len="med"/>
            <a:tailEnd type="none"/>
          </a:ln>
          <a:effectLst/>
        </p:spPr>
      </p:cxnSp>
      <p:sp>
        <p:nvSpPr>
          <p:cNvPr id="241" name="TextBox 240">
            <a:extLst>
              <a:ext uri="{FF2B5EF4-FFF2-40B4-BE49-F238E27FC236}">
                <a16:creationId xmlns:a16="http://schemas.microsoft.com/office/drawing/2014/main" id="{1B1191E3-94CE-46F3-BC9F-1FBEE28F0F71}"/>
              </a:ext>
            </a:extLst>
          </p:cNvPr>
          <p:cNvSpPr txBox="1"/>
          <p:nvPr/>
        </p:nvSpPr>
        <p:spPr>
          <a:xfrm>
            <a:off x="5707582" y="4520253"/>
            <a:ext cx="564257" cy="677108"/>
          </a:xfrm>
          <a:prstGeom prst="rect">
            <a:avLst/>
          </a:prstGeom>
          <a:noFill/>
        </p:spPr>
        <p:txBody>
          <a:bodyPr wrap="none" lIns="0" tIns="0" rIns="0" bIns="0" rtlCol="0">
            <a:spAutoFit/>
          </a:bodyPr>
          <a:lstStyle/>
          <a:p>
            <a:r>
              <a:rPr lang="en-GB" sz="4400" dirty="0">
                <a:solidFill>
                  <a:schemeClr val="tx1"/>
                </a:solidFill>
              </a:rPr>
              <a:t>…</a:t>
            </a:r>
            <a:endParaRPr lang="en-IE" sz="4400" dirty="0">
              <a:solidFill>
                <a:schemeClr val="tx1"/>
              </a:solidFill>
            </a:endParaRPr>
          </a:p>
        </p:txBody>
      </p:sp>
      <p:sp>
        <p:nvSpPr>
          <p:cNvPr id="242" name="TextBox 241">
            <a:extLst>
              <a:ext uri="{FF2B5EF4-FFF2-40B4-BE49-F238E27FC236}">
                <a16:creationId xmlns:a16="http://schemas.microsoft.com/office/drawing/2014/main" id="{5AF71E96-7783-413B-8CFC-07598DD90877}"/>
              </a:ext>
            </a:extLst>
          </p:cNvPr>
          <p:cNvSpPr txBox="1"/>
          <p:nvPr/>
        </p:nvSpPr>
        <p:spPr>
          <a:xfrm>
            <a:off x="5698431" y="3629490"/>
            <a:ext cx="564257" cy="677108"/>
          </a:xfrm>
          <a:prstGeom prst="rect">
            <a:avLst/>
          </a:prstGeom>
          <a:noFill/>
        </p:spPr>
        <p:txBody>
          <a:bodyPr wrap="none" lIns="0" tIns="0" rIns="0" bIns="0" rtlCol="0">
            <a:spAutoFit/>
          </a:bodyPr>
          <a:lstStyle/>
          <a:p>
            <a:r>
              <a:rPr lang="en-GB" sz="4400" dirty="0">
                <a:solidFill>
                  <a:schemeClr val="tx1"/>
                </a:solidFill>
              </a:rPr>
              <a:t>…</a:t>
            </a:r>
            <a:endParaRPr lang="en-IE" sz="4400" dirty="0">
              <a:solidFill>
                <a:schemeClr val="tx1"/>
              </a:solidFill>
            </a:endParaRPr>
          </a:p>
        </p:txBody>
      </p:sp>
      <p:sp>
        <p:nvSpPr>
          <p:cNvPr id="243" name="TextBox 242">
            <a:extLst>
              <a:ext uri="{FF2B5EF4-FFF2-40B4-BE49-F238E27FC236}">
                <a16:creationId xmlns:a16="http://schemas.microsoft.com/office/drawing/2014/main" id="{CD76B273-D2BD-4C92-A7C6-2FBFB18B32E1}"/>
              </a:ext>
            </a:extLst>
          </p:cNvPr>
          <p:cNvSpPr txBox="1"/>
          <p:nvPr/>
        </p:nvSpPr>
        <p:spPr>
          <a:xfrm>
            <a:off x="5674616" y="2990100"/>
            <a:ext cx="564257" cy="677108"/>
          </a:xfrm>
          <a:prstGeom prst="rect">
            <a:avLst/>
          </a:prstGeom>
          <a:noFill/>
        </p:spPr>
        <p:txBody>
          <a:bodyPr wrap="none" lIns="0" tIns="0" rIns="0" bIns="0" rtlCol="0">
            <a:spAutoFit/>
          </a:bodyPr>
          <a:lstStyle/>
          <a:p>
            <a:r>
              <a:rPr lang="en-GB" sz="4400" dirty="0">
                <a:solidFill>
                  <a:schemeClr val="tx1"/>
                </a:solidFill>
              </a:rPr>
              <a:t>…</a:t>
            </a:r>
            <a:endParaRPr lang="en-IE" sz="4400" dirty="0">
              <a:solidFill>
                <a:schemeClr val="tx1"/>
              </a:solidFill>
            </a:endParaRPr>
          </a:p>
        </p:txBody>
      </p:sp>
      <p:cxnSp>
        <p:nvCxnSpPr>
          <p:cNvPr id="245" name="Straight Arrow Connector 244">
            <a:extLst>
              <a:ext uri="{FF2B5EF4-FFF2-40B4-BE49-F238E27FC236}">
                <a16:creationId xmlns:a16="http://schemas.microsoft.com/office/drawing/2014/main" id="{7A7EF8ED-E875-475D-8278-6EE3CE847189}"/>
              </a:ext>
            </a:extLst>
          </p:cNvPr>
          <p:cNvCxnSpPr>
            <a:cxnSpLocks/>
          </p:cNvCxnSpPr>
          <p:nvPr/>
        </p:nvCxnSpPr>
        <p:spPr bwMode="auto">
          <a:xfrm flipV="1">
            <a:off x="3346436" y="5388293"/>
            <a:ext cx="0" cy="467682"/>
          </a:xfrm>
          <a:prstGeom prst="straightConnector1">
            <a:avLst/>
          </a:prstGeom>
          <a:solidFill>
            <a:srgbClr val="00B8FF"/>
          </a:solidFill>
          <a:ln w="9525" cap="flat" cmpd="sng" algn="ctr">
            <a:solidFill>
              <a:schemeClr val="tx1"/>
            </a:solidFill>
            <a:prstDash val="dash"/>
            <a:round/>
            <a:headEnd type="none" w="med" len="med"/>
            <a:tailEnd type="none"/>
          </a:ln>
          <a:effectLst/>
        </p:spPr>
      </p:cxnSp>
      <p:cxnSp>
        <p:nvCxnSpPr>
          <p:cNvPr id="250" name="Straight Arrow Connector 249">
            <a:extLst>
              <a:ext uri="{FF2B5EF4-FFF2-40B4-BE49-F238E27FC236}">
                <a16:creationId xmlns:a16="http://schemas.microsoft.com/office/drawing/2014/main" id="{42EF990B-4707-4752-9705-E93F74050F85}"/>
              </a:ext>
            </a:extLst>
          </p:cNvPr>
          <p:cNvCxnSpPr>
            <a:cxnSpLocks/>
          </p:cNvCxnSpPr>
          <p:nvPr/>
        </p:nvCxnSpPr>
        <p:spPr bwMode="auto">
          <a:xfrm flipH="1" flipV="1">
            <a:off x="5390341" y="3821251"/>
            <a:ext cx="15612" cy="1306076"/>
          </a:xfrm>
          <a:prstGeom prst="straightConnector1">
            <a:avLst/>
          </a:prstGeom>
          <a:solidFill>
            <a:srgbClr val="00B8FF"/>
          </a:solidFill>
          <a:ln w="9525" cap="flat" cmpd="sng" algn="ctr">
            <a:solidFill>
              <a:schemeClr val="tx1"/>
            </a:solidFill>
            <a:prstDash val="dash"/>
            <a:round/>
            <a:headEnd type="none" w="med" len="med"/>
            <a:tailEnd type="none"/>
          </a:ln>
          <a:effectLst/>
        </p:spPr>
      </p:cxnSp>
      <p:cxnSp>
        <p:nvCxnSpPr>
          <p:cNvPr id="256" name="Straight Arrow Connector 255">
            <a:extLst>
              <a:ext uri="{FF2B5EF4-FFF2-40B4-BE49-F238E27FC236}">
                <a16:creationId xmlns:a16="http://schemas.microsoft.com/office/drawing/2014/main" id="{B62E43F5-363A-4A36-B038-C8F8333694FA}"/>
              </a:ext>
            </a:extLst>
          </p:cNvPr>
          <p:cNvCxnSpPr>
            <a:cxnSpLocks/>
          </p:cNvCxnSpPr>
          <p:nvPr/>
        </p:nvCxnSpPr>
        <p:spPr bwMode="auto">
          <a:xfrm flipV="1">
            <a:off x="5412294" y="5374689"/>
            <a:ext cx="0" cy="510877"/>
          </a:xfrm>
          <a:prstGeom prst="straightConnector1">
            <a:avLst/>
          </a:prstGeom>
          <a:solidFill>
            <a:srgbClr val="00B8FF"/>
          </a:solidFill>
          <a:ln w="9525" cap="flat" cmpd="sng" algn="ctr">
            <a:solidFill>
              <a:schemeClr val="tx1"/>
            </a:solidFill>
            <a:prstDash val="dash"/>
            <a:round/>
            <a:headEnd type="none" w="med" len="med"/>
            <a:tailEnd type="none"/>
          </a:ln>
          <a:effectLst/>
        </p:spPr>
      </p:cxnSp>
      <p:sp>
        <p:nvSpPr>
          <p:cNvPr id="263" name="Content Placeholder 2">
            <a:extLst>
              <a:ext uri="{FF2B5EF4-FFF2-40B4-BE49-F238E27FC236}">
                <a16:creationId xmlns:a16="http://schemas.microsoft.com/office/drawing/2014/main" id="{145B282E-AB2D-47E9-94F1-60D90B4CDEC1}"/>
              </a:ext>
            </a:extLst>
          </p:cNvPr>
          <p:cNvSpPr>
            <a:spLocks noGrp="1"/>
          </p:cNvSpPr>
          <p:nvPr>
            <p:ph idx="1"/>
          </p:nvPr>
        </p:nvSpPr>
        <p:spPr>
          <a:xfrm>
            <a:off x="685800" y="1981202"/>
            <a:ext cx="7770813" cy="838138"/>
          </a:xfrm>
        </p:spPr>
        <p:txBody>
          <a:bodyPr>
            <a:noAutofit/>
          </a:bodyPr>
          <a:lstStyle/>
          <a:p>
            <a:pPr algn="just">
              <a:buFont typeface="Arial" panose="020B0604020202020204" pitchFamily="34" charset="0"/>
              <a:buChar char="•"/>
            </a:pPr>
            <a:r>
              <a:rPr lang="en-US" sz="1600" b="0" dirty="0"/>
              <a:t>Illustrative device behavior for a non-AP multi-link device with latency-sensitive uplink traffic with short packets and sporadic packet arrival times (e.g., augmented reality)</a:t>
            </a:r>
          </a:p>
        </p:txBody>
      </p:sp>
      <p:sp>
        <p:nvSpPr>
          <p:cNvPr id="80" name="TextBox 79">
            <a:extLst>
              <a:ext uri="{FF2B5EF4-FFF2-40B4-BE49-F238E27FC236}">
                <a16:creationId xmlns:a16="http://schemas.microsoft.com/office/drawing/2014/main" id="{CA67A3C6-8215-4572-89A5-3490F4B50BA9}"/>
              </a:ext>
            </a:extLst>
          </p:cNvPr>
          <p:cNvSpPr txBox="1"/>
          <p:nvPr/>
        </p:nvSpPr>
        <p:spPr>
          <a:xfrm>
            <a:off x="8378320" y="6116186"/>
            <a:ext cx="43282" cy="184666"/>
          </a:xfrm>
          <a:prstGeom prst="rect">
            <a:avLst/>
          </a:prstGeom>
          <a:noFill/>
        </p:spPr>
        <p:txBody>
          <a:bodyPr wrap="none" lIns="0" tIns="0" rIns="0" bIns="0" rtlCol="0">
            <a:spAutoFit/>
          </a:bodyPr>
          <a:lstStyle/>
          <a:p>
            <a:r>
              <a:rPr lang="en-US" sz="1200" dirty="0">
                <a:solidFill>
                  <a:schemeClr val="tx1"/>
                </a:solidFill>
              </a:rPr>
              <a:t>t</a:t>
            </a:r>
            <a:endParaRPr lang="en-IE" sz="1200" dirty="0">
              <a:solidFill>
                <a:schemeClr val="tx1"/>
              </a:solidFill>
            </a:endParaRPr>
          </a:p>
        </p:txBody>
      </p:sp>
      <p:sp>
        <p:nvSpPr>
          <p:cNvPr id="90" name="TextBox 89">
            <a:extLst>
              <a:ext uri="{FF2B5EF4-FFF2-40B4-BE49-F238E27FC236}">
                <a16:creationId xmlns:a16="http://schemas.microsoft.com/office/drawing/2014/main" id="{ED43E4B2-10FD-C342-8E86-F8DA7496FA94}"/>
              </a:ext>
            </a:extLst>
          </p:cNvPr>
          <p:cNvSpPr txBox="1"/>
          <p:nvPr/>
        </p:nvSpPr>
        <p:spPr>
          <a:xfrm>
            <a:off x="5448748" y="4200054"/>
            <a:ext cx="512961" cy="138499"/>
          </a:xfrm>
          <a:prstGeom prst="rect">
            <a:avLst/>
          </a:prstGeom>
          <a:noFill/>
        </p:spPr>
        <p:txBody>
          <a:bodyPr wrap="none" lIns="0" tIns="0" rIns="0" bIns="0" rtlCol="0">
            <a:spAutoFit/>
          </a:bodyPr>
          <a:lstStyle/>
          <a:p>
            <a:r>
              <a:rPr lang="en-US" sz="900" dirty="0">
                <a:solidFill>
                  <a:schemeClr val="tx1"/>
                </a:solidFill>
              </a:rPr>
              <a:t>Contention</a:t>
            </a:r>
            <a:endParaRPr lang="en-IE" sz="900" dirty="0">
              <a:solidFill>
                <a:schemeClr val="tx1"/>
              </a:solidFill>
            </a:endParaRPr>
          </a:p>
        </p:txBody>
      </p:sp>
      <p:sp>
        <p:nvSpPr>
          <p:cNvPr id="107" name="TextBox 106">
            <a:extLst>
              <a:ext uri="{FF2B5EF4-FFF2-40B4-BE49-F238E27FC236}">
                <a16:creationId xmlns:a16="http://schemas.microsoft.com/office/drawing/2014/main" id="{1B6B68B8-8E9E-E34F-848C-209B288B85B4}"/>
              </a:ext>
            </a:extLst>
          </p:cNvPr>
          <p:cNvSpPr txBox="1"/>
          <p:nvPr/>
        </p:nvSpPr>
        <p:spPr>
          <a:xfrm>
            <a:off x="3413581" y="3437345"/>
            <a:ext cx="512961" cy="138499"/>
          </a:xfrm>
          <a:prstGeom prst="rect">
            <a:avLst/>
          </a:prstGeom>
          <a:noFill/>
        </p:spPr>
        <p:txBody>
          <a:bodyPr wrap="none" lIns="0" tIns="0" rIns="0" bIns="0" rtlCol="0">
            <a:spAutoFit/>
          </a:bodyPr>
          <a:lstStyle/>
          <a:p>
            <a:r>
              <a:rPr lang="en-US" sz="900" dirty="0">
                <a:solidFill>
                  <a:schemeClr val="tx1"/>
                </a:solidFill>
              </a:rPr>
              <a:t>Contention</a:t>
            </a:r>
            <a:endParaRPr lang="en-IE" sz="900" dirty="0">
              <a:solidFill>
                <a:schemeClr val="tx1"/>
              </a:solidFill>
            </a:endParaRPr>
          </a:p>
        </p:txBody>
      </p:sp>
      <p:sp>
        <p:nvSpPr>
          <p:cNvPr id="114" name="TextBox 113">
            <a:extLst>
              <a:ext uri="{FF2B5EF4-FFF2-40B4-BE49-F238E27FC236}">
                <a16:creationId xmlns:a16="http://schemas.microsoft.com/office/drawing/2014/main" id="{CD911C9C-EA21-C843-8B30-CD3C305DE795}"/>
              </a:ext>
            </a:extLst>
          </p:cNvPr>
          <p:cNvSpPr txBox="1"/>
          <p:nvPr/>
        </p:nvSpPr>
        <p:spPr>
          <a:xfrm>
            <a:off x="2788421" y="3403793"/>
            <a:ext cx="558015" cy="433079"/>
          </a:xfrm>
          <a:prstGeom prst="rect">
            <a:avLst/>
          </a:prstGeom>
          <a:solidFill>
            <a:schemeClr val="accent6">
              <a:lumMod val="20000"/>
              <a:lumOff val="80000"/>
            </a:schemeClr>
          </a:solidFill>
          <a:ln w="3175">
            <a:solidFill>
              <a:schemeClr val="tx1"/>
            </a:solidFill>
          </a:ln>
        </p:spPr>
        <p:txBody>
          <a:bodyPr wrap="square" rtlCol="0">
            <a:spAutoFit/>
          </a:bodyPr>
          <a:lstStyle>
            <a:defPPr>
              <a:defRPr lang="en-GB"/>
            </a:defPPr>
            <a:lvl1pPr algn="ctr">
              <a:defRPr sz="1400" b="1">
                <a:solidFill>
                  <a:schemeClr val="tx1"/>
                </a:solidFill>
              </a:defRPr>
            </a:lvl1pPr>
          </a:lstStyle>
          <a:p>
            <a:r>
              <a:rPr lang="en-GB" sz="1100" b="0" dirty="0" err="1"/>
              <a:t>BAck</a:t>
            </a:r>
            <a:r>
              <a:rPr lang="en-GB" sz="1100" b="0" dirty="0"/>
              <a:t> </a:t>
            </a:r>
            <a:r>
              <a:rPr lang="en-GB" sz="1100" b="0" dirty="0" err="1"/>
              <a:t>Rsp</a:t>
            </a:r>
            <a:endParaRPr lang="en-IE" sz="1100" b="0" dirty="0"/>
          </a:p>
        </p:txBody>
      </p:sp>
      <p:sp>
        <p:nvSpPr>
          <p:cNvPr id="92" name="TextBox 91">
            <a:extLst>
              <a:ext uri="{FF2B5EF4-FFF2-40B4-BE49-F238E27FC236}">
                <a16:creationId xmlns:a16="http://schemas.microsoft.com/office/drawing/2014/main" id="{3DBA60FD-07D8-4B6E-8BB3-564CC686AF66}"/>
              </a:ext>
            </a:extLst>
          </p:cNvPr>
          <p:cNvSpPr txBox="1"/>
          <p:nvPr/>
        </p:nvSpPr>
        <p:spPr>
          <a:xfrm>
            <a:off x="863595" y="5137491"/>
            <a:ext cx="170748" cy="244800"/>
          </a:xfrm>
          <a:prstGeom prst="rect">
            <a:avLst/>
          </a:prstGeom>
          <a:solidFill>
            <a:schemeClr val="accent3">
              <a:lumMod val="95000"/>
            </a:schemeClr>
          </a:solidFill>
          <a:ln w="9525">
            <a:solidFill>
              <a:schemeClr val="tx1"/>
            </a:solidFill>
          </a:ln>
        </p:spPr>
        <p:txBody>
          <a:bodyPr wrap="square" rtlCol="0">
            <a:spAutoFit/>
          </a:bodyPr>
          <a:lstStyle/>
          <a:p>
            <a:pPr algn="ctr"/>
            <a:endParaRPr lang="en-IE" sz="1400" b="1" dirty="0">
              <a:solidFill>
                <a:schemeClr val="tx1"/>
              </a:solidFill>
            </a:endParaRPr>
          </a:p>
        </p:txBody>
      </p:sp>
      <p:sp>
        <p:nvSpPr>
          <p:cNvPr id="93" name="TextBox 92">
            <a:extLst>
              <a:ext uri="{FF2B5EF4-FFF2-40B4-BE49-F238E27FC236}">
                <a16:creationId xmlns:a16="http://schemas.microsoft.com/office/drawing/2014/main" id="{A4F49284-8D9C-4A36-A8E0-88E9D2BE66B0}"/>
              </a:ext>
            </a:extLst>
          </p:cNvPr>
          <p:cNvSpPr txBox="1"/>
          <p:nvPr/>
        </p:nvSpPr>
        <p:spPr>
          <a:xfrm>
            <a:off x="1034355" y="5137677"/>
            <a:ext cx="555187" cy="244800"/>
          </a:xfrm>
          <a:prstGeom prst="rect">
            <a:avLst/>
          </a:prstGeom>
          <a:noFill/>
          <a:ln w="9525">
            <a:solidFill>
              <a:schemeClr val="tx1"/>
            </a:solidFill>
          </a:ln>
        </p:spPr>
        <p:txBody>
          <a:bodyPr wrap="square" rtlCol="0">
            <a:spAutoFit/>
          </a:bodyPr>
          <a:lstStyle/>
          <a:p>
            <a:pPr algn="ctr"/>
            <a:endParaRPr lang="en-IE" sz="1400" b="1" dirty="0">
              <a:solidFill>
                <a:schemeClr val="tx1"/>
              </a:solidFill>
            </a:endParaRPr>
          </a:p>
        </p:txBody>
      </p:sp>
      <p:cxnSp>
        <p:nvCxnSpPr>
          <p:cNvPr id="94" name="Straight Connector 93">
            <a:extLst>
              <a:ext uri="{FF2B5EF4-FFF2-40B4-BE49-F238E27FC236}">
                <a16:creationId xmlns:a16="http://schemas.microsoft.com/office/drawing/2014/main" id="{1301A443-5888-4168-939E-52D275C98D8C}"/>
              </a:ext>
            </a:extLst>
          </p:cNvPr>
          <p:cNvCxnSpPr/>
          <p:nvPr/>
        </p:nvCxnSpPr>
        <p:spPr bwMode="auto">
          <a:xfrm>
            <a:off x="1095160" y="5134929"/>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5" name="Straight Connector 94">
            <a:extLst>
              <a:ext uri="{FF2B5EF4-FFF2-40B4-BE49-F238E27FC236}">
                <a16:creationId xmlns:a16="http://schemas.microsoft.com/office/drawing/2014/main" id="{2EAE6EF2-46CB-4DB4-B773-8220374BE1AC}"/>
              </a:ext>
            </a:extLst>
          </p:cNvPr>
          <p:cNvCxnSpPr/>
          <p:nvPr/>
        </p:nvCxnSpPr>
        <p:spPr bwMode="auto">
          <a:xfrm>
            <a:off x="1166487" y="513472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6" name="Straight Connector 95">
            <a:extLst>
              <a:ext uri="{FF2B5EF4-FFF2-40B4-BE49-F238E27FC236}">
                <a16:creationId xmlns:a16="http://schemas.microsoft.com/office/drawing/2014/main" id="{BCEF3F3E-FAD3-40A0-8249-6B4540D04002}"/>
              </a:ext>
            </a:extLst>
          </p:cNvPr>
          <p:cNvCxnSpPr/>
          <p:nvPr/>
        </p:nvCxnSpPr>
        <p:spPr bwMode="auto">
          <a:xfrm>
            <a:off x="1236213" y="513472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7" name="Straight Connector 96">
            <a:extLst>
              <a:ext uri="{FF2B5EF4-FFF2-40B4-BE49-F238E27FC236}">
                <a16:creationId xmlns:a16="http://schemas.microsoft.com/office/drawing/2014/main" id="{7C1327A2-972C-4975-BC1F-EFE8ABAF9305}"/>
              </a:ext>
            </a:extLst>
          </p:cNvPr>
          <p:cNvCxnSpPr/>
          <p:nvPr/>
        </p:nvCxnSpPr>
        <p:spPr bwMode="auto">
          <a:xfrm>
            <a:off x="1304239" y="513613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Straight Connector 97">
            <a:extLst>
              <a:ext uri="{FF2B5EF4-FFF2-40B4-BE49-F238E27FC236}">
                <a16:creationId xmlns:a16="http://schemas.microsoft.com/office/drawing/2014/main" id="{47917E8C-D366-490E-9AFE-8B4D9CEDBBC7}"/>
              </a:ext>
            </a:extLst>
          </p:cNvPr>
          <p:cNvCxnSpPr/>
          <p:nvPr/>
        </p:nvCxnSpPr>
        <p:spPr bwMode="auto">
          <a:xfrm>
            <a:off x="1374200" y="513472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9" name="Straight Connector 98">
            <a:extLst>
              <a:ext uri="{FF2B5EF4-FFF2-40B4-BE49-F238E27FC236}">
                <a16:creationId xmlns:a16="http://schemas.microsoft.com/office/drawing/2014/main" id="{968CDA66-94DE-43E8-931A-0FB1E1D1E769}"/>
              </a:ext>
            </a:extLst>
          </p:cNvPr>
          <p:cNvCxnSpPr/>
          <p:nvPr/>
        </p:nvCxnSpPr>
        <p:spPr bwMode="auto">
          <a:xfrm>
            <a:off x="1449228" y="514263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9" name="Straight Connector 108">
            <a:extLst>
              <a:ext uri="{FF2B5EF4-FFF2-40B4-BE49-F238E27FC236}">
                <a16:creationId xmlns:a16="http://schemas.microsoft.com/office/drawing/2014/main" id="{D54DF8F0-3487-493B-9072-1FF469CAFBB2}"/>
              </a:ext>
            </a:extLst>
          </p:cNvPr>
          <p:cNvCxnSpPr/>
          <p:nvPr/>
        </p:nvCxnSpPr>
        <p:spPr bwMode="auto">
          <a:xfrm>
            <a:off x="1524255" y="514263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6" name="TextBox 125">
            <a:extLst>
              <a:ext uri="{FF2B5EF4-FFF2-40B4-BE49-F238E27FC236}">
                <a16:creationId xmlns:a16="http://schemas.microsoft.com/office/drawing/2014/main" id="{B7779C2E-CD96-4A2A-865B-F289F7A7E37E}"/>
              </a:ext>
            </a:extLst>
          </p:cNvPr>
          <p:cNvSpPr txBox="1"/>
          <p:nvPr/>
        </p:nvSpPr>
        <p:spPr>
          <a:xfrm>
            <a:off x="3356110" y="3600537"/>
            <a:ext cx="170748" cy="244800"/>
          </a:xfrm>
          <a:prstGeom prst="rect">
            <a:avLst/>
          </a:prstGeom>
          <a:solidFill>
            <a:schemeClr val="accent3">
              <a:lumMod val="95000"/>
            </a:schemeClr>
          </a:solidFill>
          <a:ln w="9525">
            <a:solidFill>
              <a:schemeClr val="tx1"/>
            </a:solidFill>
          </a:ln>
        </p:spPr>
        <p:txBody>
          <a:bodyPr wrap="square" rtlCol="0">
            <a:spAutoFit/>
          </a:bodyPr>
          <a:lstStyle/>
          <a:p>
            <a:pPr algn="ctr"/>
            <a:endParaRPr lang="en-IE" sz="1400" b="1" dirty="0">
              <a:solidFill>
                <a:schemeClr val="tx1"/>
              </a:solidFill>
            </a:endParaRPr>
          </a:p>
        </p:txBody>
      </p:sp>
      <p:sp>
        <p:nvSpPr>
          <p:cNvPr id="127" name="TextBox 126">
            <a:extLst>
              <a:ext uri="{FF2B5EF4-FFF2-40B4-BE49-F238E27FC236}">
                <a16:creationId xmlns:a16="http://schemas.microsoft.com/office/drawing/2014/main" id="{3E564854-85E6-4E28-8614-2E7C5034B11B}"/>
              </a:ext>
            </a:extLst>
          </p:cNvPr>
          <p:cNvSpPr txBox="1"/>
          <p:nvPr/>
        </p:nvSpPr>
        <p:spPr>
          <a:xfrm>
            <a:off x="3526871" y="3600723"/>
            <a:ext cx="397274" cy="244800"/>
          </a:xfrm>
          <a:prstGeom prst="rect">
            <a:avLst/>
          </a:prstGeom>
          <a:noFill/>
          <a:ln w="9525">
            <a:solidFill>
              <a:schemeClr val="tx1"/>
            </a:solidFill>
          </a:ln>
        </p:spPr>
        <p:txBody>
          <a:bodyPr wrap="square" rtlCol="0">
            <a:spAutoFit/>
          </a:bodyPr>
          <a:lstStyle/>
          <a:p>
            <a:pPr algn="ctr"/>
            <a:endParaRPr lang="en-IE" sz="1400" b="1" dirty="0">
              <a:solidFill>
                <a:schemeClr val="tx1"/>
              </a:solidFill>
            </a:endParaRPr>
          </a:p>
        </p:txBody>
      </p:sp>
      <p:cxnSp>
        <p:nvCxnSpPr>
          <p:cNvPr id="129" name="Straight Connector 128">
            <a:extLst>
              <a:ext uri="{FF2B5EF4-FFF2-40B4-BE49-F238E27FC236}">
                <a16:creationId xmlns:a16="http://schemas.microsoft.com/office/drawing/2014/main" id="{666FB33C-5567-46A8-A4E4-7BDBF1459A2C}"/>
              </a:ext>
            </a:extLst>
          </p:cNvPr>
          <p:cNvCxnSpPr/>
          <p:nvPr/>
        </p:nvCxnSpPr>
        <p:spPr bwMode="auto">
          <a:xfrm>
            <a:off x="3587675" y="3597975"/>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0" name="Straight Connector 149">
            <a:extLst>
              <a:ext uri="{FF2B5EF4-FFF2-40B4-BE49-F238E27FC236}">
                <a16:creationId xmlns:a16="http://schemas.microsoft.com/office/drawing/2014/main" id="{C2A48B49-46A6-4181-9427-E2443F826264}"/>
              </a:ext>
            </a:extLst>
          </p:cNvPr>
          <p:cNvCxnSpPr/>
          <p:nvPr/>
        </p:nvCxnSpPr>
        <p:spPr bwMode="auto">
          <a:xfrm>
            <a:off x="3659002" y="3597767"/>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1" name="Straight Connector 150">
            <a:extLst>
              <a:ext uri="{FF2B5EF4-FFF2-40B4-BE49-F238E27FC236}">
                <a16:creationId xmlns:a16="http://schemas.microsoft.com/office/drawing/2014/main" id="{D9EC81E7-4E5F-4009-9173-945BAC28D75F}"/>
              </a:ext>
            </a:extLst>
          </p:cNvPr>
          <p:cNvCxnSpPr/>
          <p:nvPr/>
        </p:nvCxnSpPr>
        <p:spPr bwMode="auto">
          <a:xfrm>
            <a:off x="3728728" y="3597767"/>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2" name="Straight Connector 151">
            <a:extLst>
              <a:ext uri="{FF2B5EF4-FFF2-40B4-BE49-F238E27FC236}">
                <a16:creationId xmlns:a16="http://schemas.microsoft.com/office/drawing/2014/main" id="{98141167-26C7-4A32-B095-41CAA7CD2674}"/>
              </a:ext>
            </a:extLst>
          </p:cNvPr>
          <p:cNvCxnSpPr/>
          <p:nvPr/>
        </p:nvCxnSpPr>
        <p:spPr bwMode="auto">
          <a:xfrm>
            <a:off x="3796754" y="3599177"/>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3" name="Straight Connector 152">
            <a:extLst>
              <a:ext uri="{FF2B5EF4-FFF2-40B4-BE49-F238E27FC236}">
                <a16:creationId xmlns:a16="http://schemas.microsoft.com/office/drawing/2014/main" id="{2E49FEC5-F6DA-4DCD-833F-99F3866703D9}"/>
              </a:ext>
            </a:extLst>
          </p:cNvPr>
          <p:cNvCxnSpPr/>
          <p:nvPr/>
        </p:nvCxnSpPr>
        <p:spPr bwMode="auto">
          <a:xfrm>
            <a:off x="3866715" y="3597767"/>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6" name="TextBox 155">
            <a:extLst>
              <a:ext uri="{FF2B5EF4-FFF2-40B4-BE49-F238E27FC236}">
                <a16:creationId xmlns:a16="http://schemas.microsoft.com/office/drawing/2014/main" id="{E078C6F5-59EE-4B3C-91BA-C5E8D1924E31}"/>
              </a:ext>
            </a:extLst>
          </p:cNvPr>
          <p:cNvSpPr txBox="1"/>
          <p:nvPr/>
        </p:nvSpPr>
        <p:spPr>
          <a:xfrm>
            <a:off x="5400109" y="4341544"/>
            <a:ext cx="170748" cy="244800"/>
          </a:xfrm>
          <a:prstGeom prst="rect">
            <a:avLst/>
          </a:prstGeom>
          <a:solidFill>
            <a:schemeClr val="accent3">
              <a:lumMod val="95000"/>
            </a:schemeClr>
          </a:solidFill>
          <a:ln w="9525">
            <a:solidFill>
              <a:schemeClr val="tx1"/>
            </a:solidFill>
          </a:ln>
        </p:spPr>
        <p:txBody>
          <a:bodyPr wrap="square" rtlCol="0">
            <a:spAutoFit/>
          </a:bodyPr>
          <a:lstStyle/>
          <a:p>
            <a:pPr algn="ctr"/>
            <a:endParaRPr lang="en-IE" sz="1400" b="1" dirty="0">
              <a:solidFill>
                <a:schemeClr val="tx1"/>
              </a:solidFill>
            </a:endParaRPr>
          </a:p>
        </p:txBody>
      </p:sp>
      <p:sp>
        <p:nvSpPr>
          <p:cNvPr id="157" name="TextBox 156">
            <a:extLst>
              <a:ext uri="{FF2B5EF4-FFF2-40B4-BE49-F238E27FC236}">
                <a16:creationId xmlns:a16="http://schemas.microsoft.com/office/drawing/2014/main" id="{259EC0BB-D2AA-4F16-AC73-6F4E9D098DC7}"/>
              </a:ext>
            </a:extLst>
          </p:cNvPr>
          <p:cNvSpPr txBox="1"/>
          <p:nvPr/>
        </p:nvSpPr>
        <p:spPr>
          <a:xfrm>
            <a:off x="5570870" y="4341730"/>
            <a:ext cx="481738" cy="244800"/>
          </a:xfrm>
          <a:prstGeom prst="rect">
            <a:avLst/>
          </a:prstGeom>
          <a:noFill/>
          <a:ln w="9525">
            <a:solidFill>
              <a:schemeClr val="tx1"/>
            </a:solidFill>
          </a:ln>
        </p:spPr>
        <p:txBody>
          <a:bodyPr wrap="square" rtlCol="0">
            <a:spAutoFit/>
          </a:bodyPr>
          <a:lstStyle/>
          <a:p>
            <a:pPr algn="ctr"/>
            <a:endParaRPr lang="en-IE" sz="1400" b="1" dirty="0">
              <a:solidFill>
                <a:schemeClr val="tx1"/>
              </a:solidFill>
            </a:endParaRPr>
          </a:p>
        </p:txBody>
      </p:sp>
      <p:cxnSp>
        <p:nvCxnSpPr>
          <p:cNvPr id="158" name="Straight Connector 157">
            <a:extLst>
              <a:ext uri="{FF2B5EF4-FFF2-40B4-BE49-F238E27FC236}">
                <a16:creationId xmlns:a16="http://schemas.microsoft.com/office/drawing/2014/main" id="{790F9485-49B4-48C9-A277-6F5C3914D2F0}"/>
              </a:ext>
            </a:extLst>
          </p:cNvPr>
          <p:cNvCxnSpPr/>
          <p:nvPr/>
        </p:nvCxnSpPr>
        <p:spPr bwMode="auto">
          <a:xfrm>
            <a:off x="5631674" y="4338982"/>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9" name="Straight Connector 158">
            <a:extLst>
              <a:ext uri="{FF2B5EF4-FFF2-40B4-BE49-F238E27FC236}">
                <a16:creationId xmlns:a16="http://schemas.microsoft.com/office/drawing/2014/main" id="{F0EBBAD4-A547-4669-8DA0-B25CA2A3976D}"/>
              </a:ext>
            </a:extLst>
          </p:cNvPr>
          <p:cNvCxnSpPr/>
          <p:nvPr/>
        </p:nvCxnSpPr>
        <p:spPr bwMode="auto">
          <a:xfrm>
            <a:off x="5703001" y="4338774"/>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0" name="Straight Connector 159">
            <a:extLst>
              <a:ext uri="{FF2B5EF4-FFF2-40B4-BE49-F238E27FC236}">
                <a16:creationId xmlns:a16="http://schemas.microsoft.com/office/drawing/2014/main" id="{3CB30208-D687-48A1-865F-CBE7B2F3E13F}"/>
              </a:ext>
            </a:extLst>
          </p:cNvPr>
          <p:cNvCxnSpPr/>
          <p:nvPr/>
        </p:nvCxnSpPr>
        <p:spPr bwMode="auto">
          <a:xfrm>
            <a:off x="5772727" y="4338774"/>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1" name="Straight Connector 160">
            <a:extLst>
              <a:ext uri="{FF2B5EF4-FFF2-40B4-BE49-F238E27FC236}">
                <a16:creationId xmlns:a16="http://schemas.microsoft.com/office/drawing/2014/main" id="{B0C63497-849B-48CF-8B5E-15AAF7F3AC1A}"/>
              </a:ext>
            </a:extLst>
          </p:cNvPr>
          <p:cNvCxnSpPr/>
          <p:nvPr/>
        </p:nvCxnSpPr>
        <p:spPr bwMode="auto">
          <a:xfrm>
            <a:off x="5840753" y="4340184"/>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2" name="Straight Connector 161">
            <a:extLst>
              <a:ext uri="{FF2B5EF4-FFF2-40B4-BE49-F238E27FC236}">
                <a16:creationId xmlns:a16="http://schemas.microsoft.com/office/drawing/2014/main" id="{D81AE15E-3C1A-4A56-BF4D-608E1F594331}"/>
              </a:ext>
            </a:extLst>
          </p:cNvPr>
          <p:cNvCxnSpPr/>
          <p:nvPr/>
        </p:nvCxnSpPr>
        <p:spPr bwMode="auto">
          <a:xfrm>
            <a:off x="5910714" y="4338774"/>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3" name="Straight Connector 162">
            <a:extLst>
              <a:ext uri="{FF2B5EF4-FFF2-40B4-BE49-F238E27FC236}">
                <a16:creationId xmlns:a16="http://schemas.microsoft.com/office/drawing/2014/main" id="{021350C9-269C-4266-AD0B-178561E52FB8}"/>
              </a:ext>
            </a:extLst>
          </p:cNvPr>
          <p:cNvCxnSpPr/>
          <p:nvPr/>
        </p:nvCxnSpPr>
        <p:spPr bwMode="auto">
          <a:xfrm>
            <a:off x="5985742" y="4346684"/>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TextBox 6">
            <a:extLst>
              <a:ext uri="{FF2B5EF4-FFF2-40B4-BE49-F238E27FC236}">
                <a16:creationId xmlns:a16="http://schemas.microsoft.com/office/drawing/2014/main" id="{18925E15-AB65-4C8C-8FD8-8A1AC0BBB54F}"/>
              </a:ext>
            </a:extLst>
          </p:cNvPr>
          <p:cNvSpPr txBox="1"/>
          <p:nvPr/>
        </p:nvSpPr>
        <p:spPr>
          <a:xfrm>
            <a:off x="1760844" y="4680993"/>
            <a:ext cx="1386925" cy="646331"/>
          </a:xfrm>
          <a:prstGeom prst="rect">
            <a:avLst/>
          </a:prstGeom>
          <a:noFill/>
        </p:spPr>
        <p:txBody>
          <a:bodyPr wrap="square" rtlCol="0">
            <a:spAutoFit/>
          </a:bodyPr>
          <a:lstStyle/>
          <a:p>
            <a:r>
              <a:rPr lang="en-US" sz="900" dirty="0">
                <a:solidFill>
                  <a:srgbClr val="FF0000"/>
                </a:solidFill>
              </a:rPr>
              <a:t>Not able to detect these inter-BSS transmissions as PHY is engaged in channel 1</a:t>
            </a:r>
            <a:endParaRPr lang="en-IE" sz="900" dirty="0">
              <a:solidFill>
                <a:srgbClr val="FF0000"/>
              </a:solidFill>
            </a:endParaRPr>
          </a:p>
        </p:txBody>
      </p:sp>
      <p:cxnSp>
        <p:nvCxnSpPr>
          <p:cNvPr id="11" name="Straight Arrow Connector 10">
            <a:extLst>
              <a:ext uri="{FF2B5EF4-FFF2-40B4-BE49-F238E27FC236}">
                <a16:creationId xmlns:a16="http://schemas.microsoft.com/office/drawing/2014/main" id="{6D487702-B4B4-425A-BC51-EA5AF86A49A8}"/>
              </a:ext>
            </a:extLst>
          </p:cNvPr>
          <p:cNvCxnSpPr>
            <a:cxnSpLocks/>
          </p:cNvCxnSpPr>
          <p:nvPr/>
        </p:nvCxnSpPr>
        <p:spPr bwMode="auto">
          <a:xfrm>
            <a:off x="2445377" y="5225584"/>
            <a:ext cx="604094" cy="7320"/>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cxnSp>
        <p:nvCxnSpPr>
          <p:cNvPr id="180" name="Straight Arrow Connector 179">
            <a:extLst>
              <a:ext uri="{FF2B5EF4-FFF2-40B4-BE49-F238E27FC236}">
                <a16:creationId xmlns:a16="http://schemas.microsoft.com/office/drawing/2014/main" id="{FB5C2B84-C424-4090-97AE-B902D231466E}"/>
              </a:ext>
            </a:extLst>
          </p:cNvPr>
          <p:cNvCxnSpPr>
            <a:cxnSpLocks/>
            <a:stCxn id="7" idx="1"/>
            <a:endCxn id="110" idx="1"/>
          </p:cNvCxnSpPr>
          <p:nvPr/>
        </p:nvCxnSpPr>
        <p:spPr bwMode="auto">
          <a:xfrm>
            <a:off x="1760844" y="5004159"/>
            <a:ext cx="1016" cy="1002547"/>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181" name="TextBox 180">
            <a:extLst>
              <a:ext uri="{FF2B5EF4-FFF2-40B4-BE49-F238E27FC236}">
                <a16:creationId xmlns:a16="http://schemas.microsoft.com/office/drawing/2014/main" id="{83B72817-7513-40E2-B591-900FB81F24DD}"/>
              </a:ext>
            </a:extLst>
          </p:cNvPr>
          <p:cNvSpPr txBox="1"/>
          <p:nvPr/>
        </p:nvSpPr>
        <p:spPr>
          <a:xfrm>
            <a:off x="860301" y="5883101"/>
            <a:ext cx="170748" cy="244800"/>
          </a:xfrm>
          <a:prstGeom prst="rect">
            <a:avLst/>
          </a:prstGeom>
          <a:solidFill>
            <a:schemeClr val="accent3">
              <a:lumMod val="95000"/>
            </a:schemeClr>
          </a:solidFill>
          <a:ln w="9525">
            <a:solidFill>
              <a:schemeClr val="tx1"/>
            </a:solidFill>
          </a:ln>
        </p:spPr>
        <p:txBody>
          <a:bodyPr wrap="square" rtlCol="0">
            <a:spAutoFit/>
          </a:bodyPr>
          <a:lstStyle/>
          <a:p>
            <a:pPr algn="ctr"/>
            <a:endParaRPr lang="en-IE" sz="1400" b="1" dirty="0">
              <a:solidFill>
                <a:schemeClr val="tx1"/>
              </a:solidFill>
            </a:endParaRPr>
          </a:p>
        </p:txBody>
      </p:sp>
      <p:sp>
        <p:nvSpPr>
          <p:cNvPr id="182" name="TextBox 181">
            <a:extLst>
              <a:ext uri="{FF2B5EF4-FFF2-40B4-BE49-F238E27FC236}">
                <a16:creationId xmlns:a16="http://schemas.microsoft.com/office/drawing/2014/main" id="{77EAD970-626D-4ABA-AB6F-3EFD99C4B7E2}"/>
              </a:ext>
            </a:extLst>
          </p:cNvPr>
          <p:cNvSpPr txBox="1"/>
          <p:nvPr/>
        </p:nvSpPr>
        <p:spPr>
          <a:xfrm>
            <a:off x="1031061" y="5883287"/>
            <a:ext cx="555187" cy="244800"/>
          </a:xfrm>
          <a:prstGeom prst="rect">
            <a:avLst/>
          </a:prstGeom>
          <a:noFill/>
          <a:ln w="9525">
            <a:solidFill>
              <a:schemeClr val="tx1"/>
            </a:solidFill>
          </a:ln>
        </p:spPr>
        <p:txBody>
          <a:bodyPr wrap="square" rtlCol="0">
            <a:spAutoFit/>
          </a:bodyPr>
          <a:lstStyle/>
          <a:p>
            <a:pPr algn="ctr"/>
            <a:endParaRPr lang="en-IE" sz="1400" b="1" dirty="0">
              <a:solidFill>
                <a:schemeClr val="tx1"/>
              </a:solidFill>
            </a:endParaRPr>
          </a:p>
        </p:txBody>
      </p:sp>
      <p:cxnSp>
        <p:nvCxnSpPr>
          <p:cNvPr id="184" name="Straight Connector 183">
            <a:extLst>
              <a:ext uri="{FF2B5EF4-FFF2-40B4-BE49-F238E27FC236}">
                <a16:creationId xmlns:a16="http://schemas.microsoft.com/office/drawing/2014/main" id="{1D30C873-2979-48C8-A1CD-DBAD37F85CD6}"/>
              </a:ext>
            </a:extLst>
          </p:cNvPr>
          <p:cNvCxnSpPr/>
          <p:nvPr/>
        </p:nvCxnSpPr>
        <p:spPr bwMode="auto">
          <a:xfrm>
            <a:off x="1091866" y="5880539"/>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5" name="Straight Connector 184">
            <a:extLst>
              <a:ext uri="{FF2B5EF4-FFF2-40B4-BE49-F238E27FC236}">
                <a16:creationId xmlns:a16="http://schemas.microsoft.com/office/drawing/2014/main" id="{F550E1EE-5898-43C4-8FBD-50F8A1606E6E}"/>
              </a:ext>
            </a:extLst>
          </p:cNvPr>
          <p:cNvCxnSpPr/>
          <p:nvPr/>
        </p:nvCxnSpPr>
        <p:spPr bwMode="auto">
          <a:xfrm>
            <a:off x="1163193" y="588033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6" name="Straight Connector 185">
            <a:extLst>
              <a:ext uri="{FF2B5EF4-FFF2-40B4-BE49-F238E27FC236}">
                <a16:creationId xmlns:a16="http://schemas.microsoft.com/office/drawing/2014/main" id="{DD1634E2-07D5-4D0A-A629-87AC7EF942C9}"/>
              </a:ext>
            </a:extLst>
          </p:cNvPr>
          <p:cNvCxnSpPr/>
          <p:nvPr/>
        </p:nvCxnSpPr>
        <p:spPr bwMode="auto">
          <a:xfrm>
            <a:off x="1232919" y="588033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8" name="Straight Connector 187">
            <a:extLst>
              <a:ext uri="{FF2B5EF4-FFF2-40B4-BE49-F238E27FC236}">
                <a16:creationId xmlns:a16="http://schemas.microsoft.com/office/drawing/2014/main" id="{A6C553A5-0406-40F9-881C-C029C506E75B}"/>
              </a:ext>
            </a:extLst>
          </p:cNvPr>
          <p:cNvCxnSpPr/>
          <p:nvPr/>
        </p:nvCxnSpPr>
        <p:spPr bwMode="auto">
          <a:xfrm>
            <a:off x="1300945" y="588174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9" name="Straight Connector 188">
            <a:extLst>
              <a:ext uri="{FF2B5EF4-FFF2-40B4-BE49-F238E27FC236}">
                <a16:creationId xmlns:a16="http://schemas.microsoft.com/office/drawing/2014/main" id="{B970EB41-9DFE-4B09-A7FE-12EC0F6AA0A6}"/>
              </a:ext>
            </a:extLst>
          </p:cNvPr>
          <p:cNvCxnSpPr/>
          <p:nvPr/>
        </p:nvCxnSpPr>
        <p:spPr bwMode="auto">
          <a:xfrm>
            <a:off x="1370906" y="588033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0" name="Straight Connector 189">
            <a:extLst>
              <a:ext uri="{FF2B5EF4-FFF2-40B4-BE49-F238E27FC236}">
                <a16:creationId xmlns:a16="http://schemas.microsoft.com/office/drawing/2014/main" id="{0854A96A-B2E6-4A83-AE6F-40276E78BA14}"/>
              </a:ext>
            </a:extLst>
          </p:cNvPr>
          <p:cNvCxnSpPr/>
          <p:nvPr/>
        </p:nvCxnSpPr>
        <p:spPr bwMode="auto">
          <a:xfrm>
            <a:off x="1445934" y="588824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1" name="Straight Connector 190">
            <a:extLst>
              <a:ext uri="{FF2B5EF4-FFF2-40B4-BE49-F238E27FC236}">
                <a16:creationId xmlns:a16="http://schemas.microsoft.com/office/drawing/2014/main" id="{CD2732E0-0C86-4456-947C-7D38116317C3}"/>
              </a:ext>
            </a:extLst>
          </p:cNvPr>
          <p:cNvCxnSpPr/>
          <p:nvPr/>
        </p:nvCxnSpPr>
        <p:spPr bwMode="auto">
          <a:xfrm>
            <a:off x="1520961" y="588824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1" name="TextBox 100">
            <a:extLst>
              <a:ext uri="{FF2B5EF4-FFF2-40B4-BE49-F238E27FC236}">
                <a16:creationId xmlns:a16="http://schemas.microsoft.com/office/drawing/2014/main" id="{71F3A4BC-D983-4509-B1DB-9CB4645197DA}"/>
              </a:ext>
            </a:extLst>
          </p:cNvPr>
          <p:cNvSpPr txBox="1"/>
          <p:nvPr/>
        </p:nvSpPr>
        <p:spPr>
          <a:xfrm>
            <a:off x="4109578" y="3848461"/>
            <a:ext cx="564257" cy="677108"/>
          </a:xfrm>
          <a:prstGeom prst="rect">
            <a:avLst/>
          </a:prstGeom>
          <a:noFill/>
        </p:spPr>
        <p:txBody>
          <a:bodyPr wrap="none" lIns="0" tIns="0" rIns="0" bIns="0" rtlCol="0">
            <a:spAutoFit/>
          </a:bodyPr>
          <a:lstStyle/>
          <a:p>
            <a:r>
              <a:rPr lang="en-GB" sz="4400" dirty="0">
                <a:solidFill>
                  <a:schemeClr val="tx1"/>
                </a:solidFill>
              </a:rPr>
              <a:t>…</a:t>
            </a:r>
            <a:endParaRPr lang="en-IE" sz="4400" dirty="0">
              <a:solidFill>
                <a:schemeClr val="tx1"/>
              </a:solidFill>
            </a:endParaRPr>
          </a:p>
        </p:txBody>
      </p:sp>
      <p:sp>
        <p:nvSpPr>
          <p:cNvPr id="102" name="TextBox 101">
            <a:extLst>
              <a:ext uri="{FF2B5EF4-FFF2-40B4-BE49-F238E27FC236}">
                <a16:creationId xmlns:a16="http://schemas.microsoft.com/office/drawing/2014/main" id="{0E689FD0-AD13-4E2E-8B6D-C570C96E7867}"/>
              </a:ext>
            </a:extLst>
          </p:cNvPr>
          <p:cNvSpPr txBox="1"/>
          <p:nvPr/>
        </p:nvSpPr>
        <p:spPr>
          <a:xfrm>
            <a:off x="4097617" y="3221989"/>
            <a:ext cx="564257" cy="677108"/>
          </a:xfrm>
          <a:prstGeom prst="rect">
            <a:avLst/>
          </a:prstGeom>
          <a:noFill/>
        </p:spPr>
        <p:txBody>
          <a:bodyPr wrap="none" lIns="0" tIns="0" rIns="0" bIns="0" rtlCol="0">
            <a:spAutoFit/>
          </a:bodyPr>
          <a:lstStyle/>
          <a:p>
            <a:r>
              <a:rPr lang="en-GB" sz="4400" dirty="0">
                <a:solidFill>
                  <a:schemeClr val="tx1"/>
                </a:solidFill>
              </a:rPr>
              <a:t>…</a:t>
            </a:r>
            <a:endParaRPr lang="en-IE" sz="4400" dirty="0">
              <a:solidFill>
                <a:schemeClr val="tx1"/>
              </a:solidFill>
            </a:endParaRPr>
          </a:p>
        </p:txBody>
      </p:sp>
      <p:sp>
        <p:nvSpPr>
          <p:cNvPr id="103" name="TextBox 102">
            <a:extLst>
              <a:ext uri="{FF2B5EF4-FFF2-40B4-BE49-F238E27FC236}">
                <a16:creationId xmlns:a16="http://schemas.microsoft.com/office/drawing/2014/main" id="{FCD1C4D6-F65B-467E-80A8-4F3A490A0E4F}"/>
              </a:ext>
            </a:extLst>
          </p:cNvPr>
          <p:cNvSpPr txBox="1"/>
          <p:nvPr/>
        </p:nvSpPr>
        <p:spPr>
          <a:xfrm>
            <a:off x="4109577" y="4571775"/>
            <a:ext cx="564257" cy="677108"/>
          </a:xfrm>
          <a:prstGeom prst="rect">
            <a:avLst/>
          </a:prstGeom>
          <a:noFill/>
        </p:spPr>
        <p:txBody>
          <a:bodyPr wrap="none" lIns="0" tIns="0" rIns="0" bIns="0" rtlCol="0">
            <a:spAutoFit/>
          </a:bodyPr>
          <a:lstStyle/>
          <a:p>
            <a:r>
              <a:rPr lang="en-GB" sz="4400" dirty="0">
                <a:solidFill>
                  <a:schemeClr val="tx1"/>
                </a:solidFill>
              </a:rPr>
              <a:t>…</a:t>
            </a:r>
            <a:endParaRPr lang="en-IE" sz="4400" dirty="0">
              <a:solidFill>
                <a:schemeClr val="tx1"/>
              </a:solidFill>
            </a:endParaRPr>
          </a:p>
        </p:txBody>
      </p:sp>
      <p:sp>
        <p:nvSpPr>
          <p:cNvPr id="104" name="TextBox 103">
            <a:extLst>
              <a:ext uri="{FF2B5EF4-FFF2-40B4-BE49-F238E27FC236}">
                <a16:creationId xmlns:a16="http://schemas.microsoft.com/office/drawing/2014/main" id="{35004031-B7CB-4FDB-9B4E-53889D0B2FE2}"/>
              </a:ext>
            </a:extLst>
          </p:cNvPr>
          <p:cNvSpPr txBox="1"/>
          <p:nvPr/>
        </p:nvSpPr>
        <p:spPr>
          <a:xfrm>
            <a:off x="4109034" y="5315081"/>
            <a:ext cx="564257" cy="677108"/>
          </a:xfrm>
          <a:prstGeom prst="rect">
            <a:avLst/>
          </a:prstGeom>
          <a:noFill/>
        </p:spPr>
        <p:txBody>
          <a:bodyPr wrap="none" lIns="0" tIns="0" rIns="0" bIns="0" rtlCol="0">
            <a:spAutoFit/>
          </a:bodyPr>
          <a:lstStyle/>
          <a:p>
            <a:r>
              <a:rPr lang="en-GB" sz="4400" dirty="0">
                <a:solidFill>
                  <a:schemeClr val="tx1"/>
                </a:solidFill>
              </a:rPr>
              <a:t>…</a:t>
            </a:r>
            <a:endParaRPr lang="en-IE" sz="4400" dirty="0">
              <a:solidFill>
                <a:schemeClr val="tx1"/>
              </a:solidFill>
            </a:endParaRPr>
          </a:p>
        </p:txBody>
      </p:sp>
    </p:spTree>
    <p:extLst>
      <p:ext uri="{BB962C8B-B14F-4D97-AF65-F5344CB8AC3E}">
        <p14:creationId xmlns:p14="http://schemas.microsoft.com/office/powerpoint/2010/main" val="3318311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AE937-5D41-0848-82B3-8E96F0F22C27}"/>
              </a:ext>
            </a:extLst>
          </p:cNvPr>
          <p:cNvSpPr>
            <a:spLocks noGrp="1"/>
          </p:cNvSpPr>
          <p:nvPr>
            <p:ph type="title"/>
          </p:nvPr>
        </p:nvSpPr>
        <p:spPr/>
        <p:txBody>
          <a:bodyPr/>
          <a:lstStyle/>
          <a:p>
            <a:r>
              <a:rPr lang="en-US"/>
              <a:t>RLLML rules of operation (I)</a:t>
            </a:r>
          </a:p>
        </p:txBody>
      </p:sp>
      <p:sp>
        <p:nvSpPr>
          <p:cNvPr id="3" name="Content Placeholder 2">
            <a:extLst>
              <a:ext uri="{FF2B5EF4-FFF2-40B4-BE49-F238E27FC236}">
                <a16:creationId xmlns:a16="http://schemas.microsoft.com/office/drawing/2014/main" id="{67F191D6-A056-2D46-9D39-74071C9769BE}"/>
              </a:ext>
            </a:extLst>
          </p:cNvPr>
          <p:cNvSpPr>
            <a:spLocks noGrp="1"/>
          </p:cNvSpPr>
          <p:nvPr>
            <p:ph idx="1"/>
          </p:nvPr>
        </p:nvSpPr>
        <p:spPr>
          <a:xfrm>
            <a:off x="685800" y="1981201"/>
            <a:ext cx="7770813" cy="2527919"/>
          </a:xfrm>
        </p:spPr>
        <p:txBody>
          <a:bodyPr>
            <a:normAutofit fontScale="85000" lnSpcReduction="20000"/>
          </a:bodyPr>
          <a:lstStyle/>
          <a:p>
            <a:pPr algn="just">
              <a:buFont typeface="Arial" panose="020B0604020202020204" pitchFamily="34" charset="0"/>
              <a:buChar char="•"/>
            </a:pPr>
            <a:r>
              <a:rPr lang="en-US" b="0" dirty="0"/>
              <a:t>An AP willing to provide low latency access may, as an example, have 8x20MHz links on a continuous 160MHz frequency band</a:t>
            </a:r>
          </a:p>
          <a:p>
            <a:pPr lvl="1" algn="just">
              <a:buFont typeface="Arial" panose="020B0604020202020204" pitchFamily="34" charset="0"/>
              <a:buChar char="•"/>
            </a:pPr>
            <a:r>
              <a:rPr lang="en-US" dirty="0"/>
              <a:t>Let’s call these 8 links a RLLML set</a:t>
            </a:r>
          </a:p>
          <a:p>
            <a:pPr algn="just">
              <a:buFont typeface="Arial" panose="020B0604020202020204" pitchFamily="34" charset="0"/>
              <a:buChar char="•"/>
            </a:pPr>
            <a:r>
              <a:rPr lang="en-US" b="0" dirty="0"/>
              <a:t>If implementing RLLML, such an AP shall indicate to its associated STAs that it will</a:t>
            </a:r>
            <a:r>
              <a:rPr lang="en-US" b="0" u="sng" dirty="0"/>
              <a:t> </a:t>
            </a:r>
          </a:p>
          <a:p>
            <a:pPr marL="534988" indent="-174625" algn="just"/>
            <a:r>
              <a:rPr lang="en-US" b="0" dirty="0"/>
              <a:t>1) run separate carrier sense and access mechanisms per link, and</a:t>
            </a:r>
          </a:p>
          <a:p>
            <a:pPr marL="534988" indent="-174625" algn="just"/>
            <a:r>
              <a:rPr lang="en-US" b="0" dirty="0"/>
              <a:t>2) receive or transmit data only on one link at a time</a:t>
            </a:r>
          </a:p>
          <a:p>
            <a:pPr lvl="1" algn="just">
              <a:buFont typeface="Arial" panose="020B0604020202020204" pitchFamily="34" charset="0"/>
              <a:buChar char="•"/>
            </a:pPr>
            <a:r>
              <a:rPr lang="en-US" dirty="0"/>
              <a:t>The associated STAs also inform their serving AP of these capabilities</a:t>
            </a:r>
          </a:p>
        </p:txBody>
      </p:sp>
      <p:sp>
        <p:nvSpPr>
          <p:cNvPr id="4" name="Slide Number Placeholder 3">
            <a:extLst>
              <a:ext uri="{FF2B5EF4-FFF2-40B4-BE49-F238E27FC236}">
                <a16:creationId xmlns:a16="http://schemas.microsoft.com/office/drawing/2014/main" id="{3E7D99BF-1F27-414D-AA29-250BA065D3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a:pPr/>
              <a:t>9</a:t>
            </a:fld>
            <a:endParaRPr lang="en-GB"/>
          </a:p>
        </p:txBody>
      </p:sp>
      <p:sp>
        <p:nvSpPr>
          <p:cNvPr id="5" name="Footer Placeholder 4">
            <a:extLst>
              <a:ext uri="{FF2B5EF4-FFF2-40B4-BE49-F238E27FC236}">
                <a16:creationId xmlns:a16="http://schemas.microsoft.com/office/drawing/2014/main" id="{1F5015F4-03D9-5F46-987F-1E158ED6DEFE}"/>
              </a:ext>
            </a:extLst>
          </p:cNvPr>
          <p:cNvSpPr>
            <a:spLocks noGrp="1"/>
          </p:cNvSpPr>
          <p:nvPr>
            <p:ph type="ftr" idx="14"/>
          </p:nvPr>
        </p:nvSpPr>
        <p:spPr>
          <a:xfrm>
            <a:off x="5357818" y="6488385"/>
            <a:ext cx="3184520" cy="180975"/>
          </a:xfrm>
        </p:spPr>
        <p:txBody>
          <a:bodyPr/>
          <a:lstStyle/>
          <a:p>
            <a:r>
              <a:rPr lang="en-GB"/>
              <a:t>Adrian Garcia Rodriguez, Nokia</a:t>
            </a:r>
          </a:p>
        </p:txBody>
      </p:sp>
      <p:sp>
        <p:nvSpPr>
          <p:cNvPr id="6" name="Date Placeholder 5">
            <a:extLst>
              <a:ext uri="{FF2B5EF4-FFF2-40B4-BE49-F238E27FC236}">
                <a16:creationId xmlns:a16="http://schemas.microsoft.com/office/drawing/2014/main" id="{24078E04-0FC1-A94F-B2DB-F6BBC990BB18}"/>
              </a:ext>
            </a:extLst>
          </p:cNvPr>
          <p:cNvSpPr>
            <a:spLocks noGrp="1"/>
          </p:cNvSpPr>
          <p:nvPr>
            <p:ph type="dt" idx="15"/>
          </p:nvPr>
        </p:nvSpPr>
        <p:spPr/>
        <p:txBody>
          <a:bodyPr/>
          <a:lstStyle/>
          <a:p>
            <a:r>
              <a:rPr lang="fi-FI"/>
              <a:t>January 2020</a:t>
            </a:r>
            <a:endParaRPr lang="en-GB"/>
          </a:p>
        </p:txBody>
      </p:sp>
      <p:sp>
        <p:nvSpPr>
          <p:cNvPr id="55" name="Rectangle 54">
            <a:extLst>
              <a:ext uri="{FF2B5EF4-FFF2-40B4-BE49-F238E27FC236}">
                <a16:creationId xmlns:a16="http://schemas.microsoft.com/office/drawing/2014/main" id="{6493CA5C-E760-9342-8BB0-8A498A020705}"/>
              </a:ext>
            </a:extLst>
          </p:cNvPr>
          <p:cNvSpPr/>
          <p:nvPr/>
        </p:nvSpPr>
        <p:spPr bwMode="auto">
          <a:xfrm>
            <a:off x="1167036" y="4474395"/>
            <a:ext cx="717848" cy="1656184"/>
          </a:xfrm>
          <a:prstGeom prst="rect">
            <a:avLst/>
          </a:prstGeom>
          <a:solidFill>
            <a:srgbClr val="00B8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a:t>Non-AP multi-link device</a:t>
            </a:r>
            <a:endParaRPr kumimoji="0" lang="en-US" sz="1600" b="0" i="0" u="none" strike="noStrike" cap="none" normalizeH="0" baseline="0">
              <a:ln>
                <a:noFill/>
              </a:ln>
              <a:solidFill>
                <a:schemeClr val="bg1"/>
              </a:solidFill>
              <a:effectLst/>
              <a:latin typeface="Times New Roman" pitchFamily="16" charset="0"/>
              <a:ea typeface="MS Gothic" charset="-128"/>
            </a:endParaRPr>
          </a:p>
        </p:txBody>
      </p:sp>
      <p:sp>
        <p:nvSpPr>
          <p:cNvPr id="56" name="Rectangle 55">
            <a:extLst>
              <a:ext uri="{FF2B5EF4-FFF2-40B4-BE49-F238E27FC236}">
                <a16:creationId xmlns:a16="http://schemas.microsoft.com/office/drawing/2014/main" id="{1C4477A9-5B1D-8542-81E2-582E53ADDD5A}"/>
              </a:ext>
            </a:extLst>
          </p:cNvPr>
          <p:cNvSpPr/>
          <p:nvPr/>
        </p:nvSpPr>
        <p:spPr bwMode="auto">
          <a:xfrm>
            <a:off x="7393915" y="4474395"/>
            <a:ext cx="717848" cy="1656184"/>
          </a:xfrm>
          <a:prstGeom prst="rect">
            <a:avLst/>
          </a:prstGeom>
          <a:solidFill>
            <a:srgbClr val="00B8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a:t>AP multi-link device</a:t>
            </a:r>
            <a:endParaRPr kumimoji="0" lang="en-US" sz="1600" b="0" i="0" u="none" strike="noStrike" cap="none" normalizeH="0" baseline="0">
              <a:ln>
                <a:noFill/>
              </a:ln>
              <a:solidFill>
                <a:schemeClr val="bg1"/>
              </a:solidFill>
              <a:effectLst/>
              <a:latin typeface="Times New Roman" pitchFamily="16" charset="0"/>
              <a:ea typeface="MS Gothic" charset="-128"/>
            </a:endParaRPr>
          </a:p>
        </p:txBody>
      </p:sp>
      <p:sp>
        <p:nvSpPr>
          <p:cNvPr id="57" name="Rectangle 56">
            <a:extLst>
              <a:ext uri="{FF2B5EF4-FFF2-40B4-BE49-F238E27FC236}">
                <a16:creationId xmlns:a16="http://schemas.microsoft.com/office/drawing/2014/main" id="{FFA6909E-B095-0C49-8DA3-EE08036E8B2F}"/>
              </a:ext>
            </a:extLst>
          </p:cNvPr>
          <p:cNvSpPr/>
          <p:nvPr/>
        </p:nvSpPr>
        <p:spPr bwMode="auto">
          <a:xfrm>
            <a:off x="1959123" y="4474395"/>
            <a:ext cx="936105" cy="400273"/>
          </a:xfrm>
          <a:prstGeom prst="rect">
            <a:avLst/>
          </a:prstGeom>
          <a:solidFill>
            <a:srgbClr val="00B8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a:ln>
                  <a:noFill/>
                </a:ln>
                <a:solidFill>
                  <a:schemeClr val="bg1"/>
                </a:solidFill>
                <a:effectLst/>
                <a:latin typeface="Times New Roman" pitchFamily="16" charset="0"/>
                <a:ea typeface="MS Gothic" charset="-128"/>
              </a:rPr>
              <a:t>Link 1 @channel 1</a:t>
            </a:r>
          </a:p>
        </p:txBody>
      </p:sp>
      <p:sp>
        <p:nvSpPr>
          <p:cNvPr id="58" name="Rectangle 57">
            <a:extLst>
              <a:ext uri="{FF2B5EF4-FFF2-40B4-BE49-F238E27FC236}">
                <a16:creationId xmlns:a16="http://schemas.microsoft.com/office/drawing/2014/main" id="{C286305F-69F6-6A40-A408-E17B84207D6A}"/>
              </a:ext>
            </a:extLst>
          </p:cNvPr>
          <p:cNvSpPr/>
          <p:nvPr/>
        </p:nvSpPr>
        <p:spPr bwMode="auto">
          <a:xfrm>
            <a:off x="1959122" y="5730306"/>
            <a:ext cx="936105" cy="400273"/>
          </a:xfrm>
          <a:prstGeom prst="rect">
            <a:avLst/>
          </a:prstGeom>
          <a:solidFill>
            <a:srgbClr val="00B8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a:ln>
                  <a:noFill/>
                </a:ln>
                <a:solidFill>
                  <a:schemeClr val="bg1"/>
                </a:solidFill>
                <a:effectLst/>
                <a:latin typeface="Times New Roman" pitchFamily="16" charset="0"/>
                <a:ea typeface="MS Gothic" charset="-128"/>
              </a:rPr>
              <a:t>Link 8 @channel 8</a:t>
            </a:r>
          </a:p>
        </p:txBody>
      </p:sp>
      <p:sp>
        <p:nvSpPr>
          <p:cNvPr id="59" name="Rectangle 58">
            <a:extLst>
              <a:ext uri="{FF2B5EF4-FFF2-40B4-BE49-F238E27FC236}">
                <a16:creationId xmlns:a16="http://schemas.microsoft.com/office/drawing/2014/main" id="{3F77A628-96CD-A84B-A298-8DF0366EAB9F}"/>
              </a:ext>
            </a:extLst>
          </p:cNvPr>
          <p:cNvSpPr/>
          <p:nvPr/>
        </p:nvSpPr>
        <p:spPr bwMode="auto">
          <a:xfrm>
            <a:off x="6351612" y="4474395"/>
            <a:ext cx="936105" cy="400273"/>
          </a:xfrm>
          <a:prstGeom prst="rect">
            <a:avLst/>
          </a:prstGeom>
          <a:solidFill>
            <a:srgbClr val="00B8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a:ln>
                  <a:noFill/>
                </a:ln>
                <a:solidFill>
                  <a:schemeClr val="bg1"/>
                </a:solidFill>
                <a:effectLst/>
                <a:latin typeface="Times New Roman" pitchFamily="16" charset="0"/>
                <a:ea typeface="MS Gothic" charset="-128"/>
              </a:rPr>
              <a:t>Link 1 @channel 1</a:t>
            </a:r>
          </a:p>
        </p:txBody>
      </p:sp>
      <p:sp>
        <p:nvSpPr>
          <p:cNvPr id="60" name="Rectangle 59">
            <a:extLst>
              <a:ext uri="{FF2B5EF4-FFF2-40B4-BE49-F238E27FC236}">
                <a16:creationId xmlns:a16="http://schemas.microsoft.com/office/drawing/2014/main" id="{B6997A8B-1ABA-3948-AD24-9CBC8E35C93C}"/>
              </a:ext>
            </a:extLst>
          </p:cNvPr>
          <p:cNvSpPr/>
          <p:nvPr/>
        </p:nvSpPr>
        <p:spPr bwMode="auto">
          <a:xfrm>
            <a:off x="6351612" y="5730306"/>
            <a:ext cx="936105" cy="400273"/>
          </a:xfrm>
          <a:prstGeom prst="rect">
            <a:avLst/>
          </a:prstGeom>
          <a:solidFill>
            <a:srgbClr val="00B8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a:ln>
                  <a:noFill/>
                </a:ln>
                <a:solidFill>
                  <a:schemeClr val="bg1"/>
                </a:solidFill>
                <a:effectLst/>
                <a:latin typeface="Times New Roman" pitchFamily="16" charset="0"/>
                <a:ea typeface="MS Gothic" charset="-128"/>
              </a:rPr>
              <a:t>Link 8 @channel 8</a:t>
            </a:r>
          </a:p>
        </p:txBody>
      </p:sp>
      <p:cxnSp>
        <p:nvCxnSpPr>
          <p:cNvPr id="62" name="Straight Connector 61">
            <a:extLst>
              <a:ext uri="{FF2B5EF4-FFF2-40B4-BE49-F238E27FC236}">
                <a16:creationId xmlns:a16="http://schemas.microsoft.com/office/drawing/2014/main" id="{B546CEF1-5724-744C-BD1D-8CCBAC97A3FA}"/>
              </a:ext>
            </a:extLst>
          </p:cNvPr>
          <p:cNvCxnSpPr/>
          <p:nvPr/>
        </p:nvCxnSpPr>
        <p:spPr bwMode="auto">
          <a:xfrm>
            <a:off x="2427174" y="5050459"/>
            <a:ext cx="0" cy="576064"/>
          </a:xfrm>
          <a:prstGeom prst="line">
            <a:avLst/>
          </a:prstGeom>
          <a:solidFill>
            <a:srgbClr val="00B8FF"/>
          </a:solidFill>
          <a:ln w="38100" cap="flat" cmpd="sng" algn="ctr">
            <a:solidFill>
              <a:schemeClr val="tx1"/>
            </a:solidFill>
            <a:prstDash val="sysDot"/>
            <a:round/>
            <a:headEnd type="none" w="med" len="med"/>
            <a:tailEnd type="none" w="med" len="med"/>
          </a:ln>
          <a:effectLst/>
        </p:spPr>
      </p:cxnSp>
      <p:cxnSp>
        <p:nvCxnSpPr>
          <p:cNvPr id="63" name="Straight Connector 62">
            <a:extLst>
              <a:ext uri="{FF2B5EF4-FFF2-40B4-BE49-F238E27FC236}">
                <a16:creationId xmlns:a16="http://schemas.microsoft.com/office/drawing/2014/main" id="{C1A9A9EE-8B62-454B-BF28-AE3BCE1E214A}"/>
              </a:ext>
            </a:extLst>
          </p:cNvPr>
          <p:cNvCxnSpPr/>
          <p:nvPr/>
        </p:nvCxnSpPr>
        <p:spPr bwMode="auto">
          <a:xfrm>
            <a:off x="6819664" y="5014454"/>
            <a:ext cx="0" cy="576064"/>
          </a:xfrm>
          <a:prstGeom prst="line">
            <a:avLst/>
          </a:prstGeom>
          <a:solidFill>
            <a:srgbClr val="00B8FF"/>
          </a:solidFill>
          <a:ln w="38100" cap="flat" cmpd="sng" algn="ctr">
            <a:solidFill>
              <a:schemeClr val="tx1"/>
            </a:solidFill>
            <a:prstDash val="sysDot"/>
            <a:round/>
            <a:headEnd type="none" w="med" len="med"/>
            <a:tailEnd type="none" w="med" len="med"/>
          </a:ln>
          <a:effectLst/>
        </p:spPr>
      </p:cxnSp>
      <p:cxnSp>
        <p:nvCxnSpPr>
          <p:cNvPr id="65" name="Straight Connector 64">
            <a:extLst>
              <a:ext uri="{FF2B5EF4-FFF2-40B4-BE49-F238E27FC236}">
                <a16:creationId xmlns:a16="http://schemas.microsoft.com/office/drawing/2014/main" id="{734D4C60-2F13-6B4F-AB62-5CE0CAE2FA49}"/>
              </a:ext>
            </a:extLst>
          </p:cNvPr>
          <p:cNvCxnSpPr/>
          <p:nvPr/>
        </p:nvCxnSpPr>
        <p:spPr bwMode="auto">
          <a:xfrm>
            <a:off x="2969468" y="4674550"/>
            <a:ext cx="32403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FF080596-ABAB-884F-BC0B-FC15AE727F6B}"/>
              </a:ext>
            </a:extLst>
          </p:cNvPr>
          <p:cNvCxnSpPr/>
          <p:nvPr/>
        </p:nvCxnSpPr>
        <p:spPr bwMode="auto">
          <a:xfrm>
            <a:off x="2969468" y="5157061"/>
            <a:ext cx="32403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683B888F-6600-6C4C-A82C-5BB48062FDAC}"/>
              </a:ext>
            </a:extLst>
          </p:cNvPr>
          <p:cNvCxnSpPr/>
          <p:nvPr/>
        </p:nvCxnSpPr>
        <p:spPr bwMode="auto">
          <a:xfrm>
            <a:off x="2969468" y="5498487"/>
            <a:ext cx="32403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E3D9D7B8-0833-604D-ADA2-FE250EB26386}"/>
              </a:ext>
            </a:extLst>
          </p:cNvPr>
          <p:cNvCxnSpPr/>
          <p:nvPr/>
        </p:nvCxnSpPr>
        <p:spPr bwMode="auto">
          <a:xfrm>
            <a:off x="2969468" y="5949280"/>
            <a:ext cx="32403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9" name="TextBox 68">
            <a:extLst>
              <a:ext uri="{FF2B5EF4-FFF2-40B4-BE49-F238E27FC236}">
                <a16:creationId xmlns:a16="http://schemas.microsoft.com/office/drawing/2014/main" id="{8D8AEDB2-15AA-6D4E-9996-1838B4E7C6CD}"/>
              </a:ext>
            </a:extLst>
          </p:cNvPr>
          <p:cNvSpPr txBox="1"/>
          <p:nvPr/>
        </p:nvSpPr>
        <p:spPr>
          <a:xfrm>
            <a:off x="3004222" y="4437112"/>
            <a:ext cx="678840" cy="276999"/>
          </a:xfrm>
          <a:prstGeom prst="rect">
            <a:avLst/>
          </a:prstGeom>
          <a:noFill/>
        </p:spPr>
        <p:txBody>
          <a:bodyPr wrap="none" rtlCol="0">
            <a:spAutoFit/>
          </a:bodyPr>
          <a:lstStyle/>
          <a:p>
            <a:r>
              <a:rPr lang="en-US" sz="1200" err="1">
                <a:solidFill>
                  <a:schemeClr val="tx1"/>
                </a:solidFill>
              </a:rPr>
              <a:t>Backoff</a:t>
            </a:r>
            <a:endParaRPr lang="en-US" sz="1200">
              <a:solidFill>
                <a:schemeClr val="tx1"/>
              </a:solidFill>
            </a:endParaRPr>
          </a:p>
        </p:txBody>
      </p:sp>
      <p:sp>
        <p:nvSpPr>
          <p:cNvPr id="70" name="TextBox 69">
            <a:extLst>
              <a:ext uri="{FF2B5EF4-FFF2-40B4-BE49-F238E27FC236}">
                <a16:creationId xmlns:a16="http://schemas.microsoft.com/office/drawing/2014/main" id="{F6A4C0AD-094E-334B-87A4-DFF7F0F1B0A9}"/>
              </a:ext>
            </a:extLst>
          </p:cNvPr>
          <p:cNvSpPr txBox="1"/>
          <p:nvPr/>
        </p:nvSpPr>
        <p:spPr>
          <a:xfrm>
            <a:off x="3004222" y="4930439"/>
            <a:ext cx="678840" cy="276999"/>
          </a:xfrm>
          <a:prstGeom prst="rect">
            <a:avLst/>
          </a:prstGeom>
          <a:noFill/>
        </p:spPr>
        <p:txBody>
          <a:bodyPr wrap="none" rtlCol="0">
            <a:spAutoFit/>
          </a:bodyPr>
          <a:lstStyle/>
          <a:p>
            <a:r>
              <a:rPr lang="en-US" sz="1200" err="1">
                <a:solidFill>
                  <a:schemeClr val="tx1"/>
                </a:solidFill>
              </a:rPr>
              <a:t>Backoff</a:t>
            </a:r>
            <a:endParaRPr lang="en-US" sz="1200">
              <a:solidFill>
                <a:schemeClr val="tx1"/>
              </a:solidFill>
            </a:endParaRPr>
          </a:p>
        </p:txBody>
      </p:sp>
      <p:sp>
        <p:nvSpPr>
          <p:cNvPr id="71" name="TextBox 70">
            <a:extLst>
              <a:ext uri="{FF2B5EF4-FFF2-40B4-BE49-F238E27FC236}">
                <a16:creationId xmlns:a16="http://schemas.microsoft.com/office/drawing/2014/main" id="{46B5CBC9-B9E2-6F48-B2C6-3B816C9FC8DC}"/>
              </a:ext>
            </a:extLst>
          </p:cNvPr>
          <p:cNvSpPr txBox="1"/>
          <p:nvPr/>
        </p:nvSpPr>
        <p:spPr>
          <a:xfrm>
            <a:off x="3004222" y="5282681"/>
            <a:ext cx="678840" cy="276999"/>
          </a:xfrm>
          <a:prstGeom prst="rect">
            <a:avLst/>
          </a:prstGeom>
          <a:noFill/>
        </p:spPr>
        <p:txBody>
          <a:bodyPr wrap="none" rtlCol="0">
            <a:spAutoFit/>
          </a:bodyPr>
          <a:lstStyle/>
          <a:p>
            <a:r>
              <a:rPr lang="en-US" sz="1200">
                <a:solidFill>
                  <a:schemeClr val="tx1"/>
                </a:solidFill>
              </a:rPr>
              <a:t>Backoff</a:t>
            </a:r>
          </a:p>
        </p:txBody>
      </p:sp>
      <p:sp>
        <p:nvSpPr>
          <p:cNvPr id="72" name="TextBox 71">
            <a:extLst>
              <a:ext uri="{FF2B5EF4-FFF2-40B4-BE49-F238E27FC236}">
                <a16:creationId xmlns:a16="http://schemas.microsoft.com/office/drawing/2014/main" id="{286DE50C-8A68-E44D-B2D5-64B96B6D6DEE}"/>
              </a:ext>
            </a:extLst>
          </p:cNvPr>
          <p:cNvSpPr txBox="1"/>
          <p:nvPr/>
        </p:nvSpPr>
        <p:spPr>
          <a:xfrm>
            <a:off x="3004222" y="5744289"/>
            <a:ext cx="678840" cy="276999"/>
          </a:xfrm>
          <a:prstGeom prst="rect">
            <a:avLst/>
          </a:prstGeom>
          <a:noFill/>
        </p:spPr>
        <p:txBody>
          <a:bodyPr wrap="none" rtlCol="0">
            <a:spAutoFit/>
          </a:bodyPr>
          <a:lstStyle/>
          <a:p>
            <a:r>
              <a:rPr lang="en-US" sz="1200" err="1">
                <a:solidFill>
                  <a:schemeClr val="tx1"/>
                </a:solidFill>
              </a:rPr>
              <a:t>Backoff</a:t>
            </a:r>
            <a:endParaRPr lang="en-US" sz="1200">
              <a:solidFill>
                <a:schemeClr val="tx1"/>
              </a:solidFill>
            </a:endParaRPr>
          </a:p>
        </p:txBody>
      </p:sp>
    </p:spTree>
    <p:extLst>
      <p:ext uri="{BB962C8B-B14F-4D97-AF65-F5344CB8AC3E}">
        <p14:creationId xmlns:p14="http://schemas.microsoft.com/office/powerpoint/2010/main" val="338548674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71c5aaf6-e6ce-465b-b873-5148d2a4c105">5PIBPR3ISOLQ-362744628-1525</_dlc_DocId>
    <_dlc_DocIdUrl xmlns="71c5aaf6-e6ce-465b-b873-5148d2a4c105">
      <Url>https://nokia.sharepoint.com/sites/menorca/_layouts/15/DocIdRedir.aspx?ID=5PIBPR3ISOLQ-362744628-1525</Url>
      <Description>5PIBPR3ISOLQ-362744628-1525</Description>
    </_dlc_DocIdUrl>
    <HideFromDelve xmlns="71c5aaf6-e6ce-465b-b873-5148d2a4c105">false</HideFromDelv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7BC94C346AF0B4FB46C347AD4C1744E" ma:contentTypeVersion="9" ma:contentTypeDescription="Create a new document." ma:contentTypeScope="" ma:versionID="1f145c34c7c8fcdc4cbc596ffa1d06fd">
  <xsd:schema xmlns:xsd="http://www.w3.org/2001/XMLSchema" xmlns:xs="http://www.w3.org/2001/XMLSchema" xmlns:p="http://schemas.microsoft.com/office/2006/metadata/properties" xmlns:ns2="71c5aaf6-e6ce-465b-b873-5148d2a4c105" xmlns:ns3="66485f1d-aa39-44dc-9c7d-ec1e296eeb56" targetNamespace="http://schemas.microsoft.com/office/2006/metadata/properties" ma:root="true" ma:fieldsID="8fc6484010bf0d80fd066848c0187694" ns2:_="" ns3:_="">
    <xsd:import namespace="71c5aaf6-e6ce-465b-b873-5148d2a4c105"/>
    <xsd:import namespace="66485f1d-aa39-44dc-9c7d-ec1e296eeb56"/>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6485f1d-aa39-44dc-9c7d-ec1e296eeb56"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34c87397-5fc1-491e-85e7-d6110dbe9cbd" ContentTypeId="0x0101" PreviousValue="false"/>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F354F7A-998D-489E-8507-87B89C49E915}">
  <ds:schemaRefs>
    <ds:schemaRef ds:uri="http://schemas.microsoft.com/sharepoint/v3/contenttype/forms"/>
  </ds:schemaRefs>
</ds:datastoreItem>
</file>

<file path=customXml/itemProps2.xml><?xml version="1.0" encoding="utf-8"?>
<ds:datastoreItem xmlns:ds="http://schemas.openxmlformats.org/officeDocument/2006/customXml" ds:itemID="{A19D7D29-BB1B-4CA6-ACDC-F3F37102D384}">
  <ds:schemaRefs>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66485f1d-aa39-44dc-9c7d-ec1e296eeb56"/>
    <ds:schemaRef ds:uri="71c5aaf6-e6ce-465b-b873-5148d2a4c105"/>
    <ds:schemaRef ds:uri="http://www.w3.org/XML/1998/namespace"/>
    <ds:schemaRef ds:uri="http://purl.org/dc/dcmitype/"/>
  </ds:schemaRefs>
</ds:datastoreItem>
</file>

<file path=customXml/itemProps3.xml><?xml version="1.0" encoding="utf-8"?>
<ds:datastoreItem xmlns:ds="http://schemas.openxmlformats.org/officeDocument/2006/customXml" ds:itemID="{9AA261CD-3B18-4624-8453-CFE6BCB86E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6485f1d-aa39-44dc-9c7d-ec1e296eeb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3019C44-C9F8-4F2D-AF49-DF55E2382116}">
  <ds:schemaRefs>
    <ds:schemaRef ds:uri="Microsoft.SharePoint.Taxonomy.ContentTypeSync"/>
  </ds:schemaRefs>
</ds:datastoreItem>
</file>

<file path=customXml/itemProps5.xml><?xml version="1.0" encoding="utf-8"?>
<ds:datastoreItem xmlns:ds="http://schemas.openxmlformats.org/officeDocument/2006/customXml" ds:itemID="{ABA23B08-41ED-4BA3-876D-B2B1C78D5B30}">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TotalTime>750</TotalTime>
  <Words>1408</Words>
  <Application>Microsoft Office PowerPoint</Application>
  <PresentationFormat>On-screen Show (4:3)</PresentationFormat>
  <Paragraphs>256</Paragraphs>
  <Slides>17</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vt:lpstr>
      <vt:lpstr>Nokia Pure Text Light</vt:lpstr>
      <vt:lpstr>Times New Roman</vt:lpstr>
      <vt:lpstr>Office Theme</vt:lpstr>
      <vt:lpstr>Document</vt:lpstr>
      <vt:lpstr>Multi-Link for Low Latency</vt:lpstr>
      <vt:lpstr>Abstract</vt:lpstr>
      <vt:lpstr>802.11be multi-link definitions</vt:lpstr>
      <vt:lpstr>Motivation for multi-link</vt:lpstr>
      <vt:lpstr>Decreased channel access delay with multi-link</vt:lpstr>
      <vt:lpstr>Recap on earlier contributions</vt:lpstr>
      <vt:lpstr>Decreasing channel access delay  with a new multi-link mode of operation</vt:lpstr>
      <vt:lpstr>RLLML targeted device behavior</vt:lpstr>
      <vt:lpstr>RLLML rules of operation (I)</vt:lpstr>
      <vt:lpstr>RLLML rules of operation (II)</vt:lpstr>
      <vt:lpstr>Mix of RLLML and regular ML</vt:lpstr>
      <vt:lpstr>RLLML fairness</vt:lpstr>
      <vt:lpstr>Conclusions</vt:lpstr>
      <vt:lpstr>Straw poll</vt:lpstr>
      <vt:lpstr>Additional slides</vt:lpstr>
      <vt:lpstr>Implementation constraints considered by the RLLML mode of operation </vt:lpstr>
      <vt:lpstr>Regulations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for Low Latency</dc:title>
  <dc:subject/>
  <dc:creator>Adrian Garcia Rodriguez</dc:creator>
  <cp:keywords/>
  <dc:description/>
  <cp:lastModifiedBy>Garcia Rodriguez, Adrian (Nokia - IE/Dublin)</cp:lastModifiedBy>
  <cp:revision>58</cp:revision>
  <cp:lastPrinted>1601-01-01T00:00:00Z</cp:lastPrinted>
  <dcterms:created xsi:type="dcterms:W3CDTF">2019-12-19T05:35:53Z</dcterms:created>
  <dcterms:modified xsi:type="dcterms:W3CDTF">2020-02-18T15:41:47Z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619267e2-545c-46b0-b7f7-1646e853d2f8</vt:lpwstr>
  </property>
</Properties>
</file>