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1" r:id="rId4"/>
    <p:sldId id="265" r:id="rId5"/>
    <p:sldId id="262" r:id="rId6"/>
    <p:sldId id="272" r:id="rId7"/>
    <p:sldId id="273" r:id="rId8"/>
    <p:sldId id="274" r:id="rId9"/>
    <p:sldId id="276" r:id="rId10"/>
    <p:sldId id="283" r:id="rId11"/>
    <p:sldId id="279" r:id="rId12"/>
    <p:sldId id="280" r:id="rId13"/>
    <p:sldId id="278" r:id="rId14"/>
    <p:sldId id="282" r:id="rId15"/>
    <p:sldId id="26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86B661-B9E4-E8A0-4969-8F449754ADDF}" v="85" dt="2020-01-10T10:19:09.359"/>
    <p1510:client id="{28D81827-C5CC-757F-CE91-55F24665347C}" v="171" dt="2020-01-09T16:16:17.775"/>
    <p1510:client id="{EF893ED0-8614-D12D-4609-7F2A85B56045}" v="9" dt="2020-01-10T10:14:57.147"/>
    <p1510:client id="{B799B8AE-DA8E-864F-B903-94C482FBA84B}" v="40" dt="2020-01-10T11:42:41.041"/>
    <p1510:client id="{E9CBC2C6-8341-A41F-B0A8-0B6534A13BFE}" v="12" dt="2020-01-09T16:16:59.380"/>
    <p1510:client id="{F5B01CAB-F5CD-D6E3-C2DA-81FF96B6C1D8}" v="1" dt="2020-01-10T14:28:28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206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January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Adrian Garcia Rodriguez,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Adrian Garcia Rodriguez,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Adrian Garcia Rodriguez,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Adrian Garcia Rodriguez,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Adrian Garcia Rodriguez,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2020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2020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Adrian Garcia Rodriguez,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for Low Latency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2020-01-10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006020"/>
              </p:ext>
            </p:extLst>
          </p:nvPr>
        </p:nvGraphicFramePr>
        <p:xfrm>
          <a:off x="517525" y="2308225"/>
          <a:ext cx="8137525" cy="272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235535" imgH="2765550" progId="Word.Document.8">
                  <p:embed/>
                </p:oleObj>
              </mc:Choice>
              <mc:Fallback>
                <p:oleObj name="Document" r:id="rId4" imgW="8235535" imgH="27655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308225"/>
                        <a:ext cx="8137525" cy="272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3">
            <a:extLst>
              <a:ext uri="{FF2B5EF4-FFF2-40B4-BE49-F238E27FC236}">
                <a16:creationId xmlns:a16="http://schemas.microsoft.com/office/drawing/2014/main" id="{5FBBCB4C-74DC-F846-8CFA-181347414ACE}"/>
              </a:ext>
            </a:extLst>
          </p:cNvPr>
          <p:cNvSpPr txBox="1"/>
          <p:nvPr/>
        </p:nvSpPr>
        <p:spPr>
          <a:xfrm>
            <a:off x="5608403" y="5810770"/>
            <a:ext cx="1172932" cy="330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80MHz - 6 GHz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8D7BE-B3D6-3E4B-BFFD-2BD4D81F3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 of RLLML and regular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FCC09-3042-2747-B4BD-2ABC3A00C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1"/>
            <a:ext cx="7652656" cy="1534885"/>
          </a:xfrm>
        </p:spPr>
        <p:txBody>
          <a:bodyPr>
            <a:normAutofit fontScale="85000" lnSpcReduction="10000"/>
          </a:bodyPr>
          <a:lstStyle/>
          <a:p>
            <a:pPr marL="627063" lvl="1" indent="0" algn="just"/>
            <a:endParaRPr lang="en-US" sz="400" b="1">
              <a:cs typeface="+mn-cs"/>
              <a:sym typeface="Wingdings" pitchFamily="2" charset="2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900">
                <a:sym typeface="Wingdings" pitchFamily="2" charset="2"/>
              </a:rPr>
              <a:t>The new mode could be used also with normal links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900">
                <a:sym typeface="Wingdings" pitchFamily="2" charset="2"/>
              </a:rPr>
              <a:t>For example one could have 1) a normal link in the 5GHz band, and 2) RLL links on the 6GHz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B3A2F-817B-3340-80F0-1DB695758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D3954-4F4B-7C40-9040-556256B54B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FD5A81-A041-3347-8EBA-4D365BA252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48B10B8C-9C20-5A4A-AF18-CBEF2C627B49}"/>
              </a:ext>
            </a:extLst>
          </p:cNvPr>
          <p:cNvSpPr/>
          <p:nvPr/>
        </p:nvSpPr>
        <p:spPr>
          <a:xfrm>
            <a:off x="4793304" y="4991942"/>
            <a:ext cx="2777065" cy="707557"/>
          </a:xfrm>
          <a:prstGeom prst="roundRect">
            <a:avLst/>
          </a:prstGeom>
          <a:solidFill>
            <a:schemeClr val="accent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F36885D3-6300-E745-A822-F446FA13CAA5}"/>
              </a:ext>
            </a:extLst>
          </p:cNvPr>
          <p:cNvSpPr/>
          <p:nvPr/>
        </p:nvSpPr>
        <p:spPr>
          <a:xfrm>
            <a:off x="4792792" y="4323026"/>
            <a:ext cx="1278585" cy="52167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2E24BC96-18F7-454F-999C-DB4FA35041D5}"/>
              </a:ext>
            </a:extLst>
          </p:cNvPr>
          <p:cNvSpPr/>
          <p:nvPr/>
        </p:nvSpPr>
        <p:spPr>
          <a:xfrm>
            <a:off x="1589048" y="3888940"/>
            <a:ext cx="5981323" cy="30960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U-MAC / BSS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282E8AC-8CA3-3043-A3A4-4FDF608219F9}"/>
              </a:ext>
            </a:extLst>
          </p:cNvPr>
          <p:cNvCxnSpPr>
            <a:cxnSpLocks/>
          </p:cNvCxnSpPr>
          <p:nvPr/>
        </p:nvCxnSpPr>
        <p:spPr>
          <a:xfrm>
            <a:off x="4766213" y="5843522"/>
            <a:ext cx="28041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491174B7-9B2B-7D43-B4C8-811450E3AEB6}"/>
              </a:ext>
            </a:extLst>
          </p:cNvPr>
          <p:cNvSpPr/>
          <p:nvPr/>
        </p:nvSpPr>
        <p:spPr>
          <a:xfrm>
            <a:off x="6291785" y="4323028"/>
            <a:ext cx="1278585" cy="52167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D6DCDE03-2F30-4D48-95A2-325905F77AC2}"/>
              </a:ext>
            </a:extLst>
          </p:cNvPr>
          <p:cNvSpPr/>
          <p:nvPr/>
        </p:nvSpPr>
        <p:spPr>
          <a:xfrm>
            <a:off x="4864800" y="5043410"/>
            <a:ext cx="1206576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CCA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93E1AC4-489E-1542-A2D5-A4D4987643EC}"/>
              </a:ext>
            </a:extLst>
          </p:cNvPr>
          <p:cNvSpPr/>
          <p:nvPr/>
        </p:nvSpPr>
        <p:spPr>
          <a:xfrm>
            <a:off x="6291784" y="5040651"/>
            <a:ext cx="1138725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CCA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002F19-F97D-44D8-9F4E-D646CF11A2AB}"/>
              </a:ext>
            </a:extLst>
          </p:cNvPr>
          <p:cNvSpPr txBox="1"/>
          <p:nvPr/>
        </p:nvSpPr>
        <p:spPr>
          <a:xfrm>
            <a:off x="5162172" y="5389199"/>
            <a:ext cx="2065393" cy="35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one PHY layer                                     to handle multiple links </a:t>
            </a:r>
            <a:endParaRPr lang="en-IE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4EFEB8F0-21BE-5A40-9F7A-6B4C8EE41C4E}"/>
              </a:ext>
            </a:extLst>
          </p:cNvPr>
          <p:cNvSpPr txBox="1"/>
          <p:nvPr/>
        </p:nvSpPr>
        <p:spPr>
          <a:xfrm>
            <a:off x="2404659" y="5810770"/>
            <a:ext cx="1172932" cy="330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80MHz - 5 GHz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AF102CA8-4557-9E45-B9B4-7030CF446DD9}"/>
              </a:ext>
            </a:extLst>
          </p:cNvPr>
          <p:cNvSpPr/>
          <p:nvPr/>
        </p:nvSpPr>
        <p:spPr>
          <a:xfrm>
            <a:off x="1589560" y="4991942"/>
            <a:ext cx="2667459" cy="707557"/>
          </a:xfrm>
          <a:prstGeom prst="roundRect">
            <a:avLst/>
          </a:prstGeom>
          <a:solidFill>
            <a:schemeClr val="accent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A22D1B91-D641-2E4A-8044-906C15DD9D0A}"/>
              </a:ext>
            </a:extLst>
          </p:cNvPr>
          <p:cNvSpPr/>
          <p:nvPr/>
        </p:nvSpPr>
        <p:spPr>
          <a:xfrm>
            <a:off x="1589048" y="4323026"/>
            <a:ext cx="2633610" cy="52167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7722960-8F76-D643-A3E5-790F4F7107C8}"/>
              </a:ext>
            </a:extLst>
          </p:cNvPr>
          <p:cNvCxnSpPr>
            <a:cxnSpLocks/>
          </p:cNvCxnSpPr>
          <p:nvPr/>
        </p:nvCxnSpPr>
        <p:spPr>
          <a:xfrm>
            <a:off x="1562469" y="5843522"/>
            <a:ext cx="28041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539A489-3121-D444-9798-12797B544C14}"/>
              </a:ext>
            </a:extLst>
          </p:cNvPr>
          <p:cNvSpPr txBox="1"/>
          <p:nvPr/>
        </p:nvSpPr>
        <p:spPr>
          <a:xfrm>
            <a:off x="1958428" y="5389199"/>
            <a:ext cx="2065393" cy="234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PHY</a:t>
            </a:r>
            <a:endParaRPr lang="en-IE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50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26F4E-A6AC-1C40-A970-95493A723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RLLML fairness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3B460-E91C-1A48-B21D-2E25D1D48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In general, an asynchronous 802.11be multi-link device wins the channel contention more often than a legacy single-link device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Multi-link devices with </a:t>
            </a:r>
            <a:r>
              <a:rPr lang="en-US" i="1">
                <a:sym typeface="Wingdings" pitchFamily="2" charset="2"/>
              </a:rPr>
              <a:t>n</a:t>
            </a:r>
            <a:r>
              <a:rPr lang="en-US">
                <a:sym typeface="Wingdings" pitchFamily="2" charset="2"/>
              </a:rPr>
              <a:t> links may get up to </a:t>
            </a:r>
            <a:r>
              <a:rPr lang="en-US" i="1">
                <a:sym typeface="Wingdings" pitchFamily="2" charset="2"/>
              </a:rPr>
              <a:t>n</a:t>
            </a:r>
            <a:r>
              <a:rPr lang="en-US">
                <a:sym typeface="Wingdings" pitchFamily="2" charset="2"/>
              </a:rPr>
              <a:t> times more airtime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This is an intended feature and considered fair in general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 MLD implementing RLLML may also potentially access the channel more often, but due to the limitation on simultaneous TX/RX, its airtime is in most cases less than </a:t>
            </a:r>
            <a:r>
              <a:rPr lang="en-US" i="1"/>
              <a:t>n</a:t>
            </a:r>
            <a:r>
              <a:rPr lang="en-US"/>
              <a:t> times larger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competitive edge in contention is the exact reason why channel access latency is reduced</a:t>
            </a:r>
            <a:endParaRPr lang="en-US" strike="sngStrik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F1B52-75EE-3244-A52C-1DD913797D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A9FA3-F214-AA4D-8746-27EE33307B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B8321B-1D4B-3948-A1F3-3AB8BA3715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53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A26D2-97A5-144D-AA1E-A49A963A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77309-E819-CB41-BD37-A420F98BF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We propose a </a:t>
            </a:r>
            <a:r>
              <a:rPr lang="en-US">
                <a:sym typeface="Wingdings" pitchFamily="2" charset="2"/>
              </a:rPr>
              <a:t>Reliable Low Latency Multi-Link (</a:t>
            </a:r>
            <a:r>
              <a:rPr lang="en-US"/>
              <a:t>RLLML) mode of operation where a MLD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runs links on adjacent channels,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runs carrier sense and channel access mechanisms per link basis, and</a:t>
            </a:r>
            <a:endParaRPr lang="en-US">
              <a:cs typeface="Times New Roman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transmits or receives only on one link at a time</a:t>
            </a:r>
          </a:p>
          <a:p>
            <a:pPr marL="457200" lvl="1" indent="0"/>
            <a:endParaRPr lang="en-US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Such operation requires: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signaling to indicate RLLML capabilities/limitations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EE8DA-B6C2-B646-B167-95A853CCB3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62CD4-8799-9F43-9E66-FB2719A9C5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A010A7-4CEE-0540-87C3-10DF5FAD70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99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67A04-91CF-E640-976B-048A2FCD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62AC7-349B-764C-B93F-729819A07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200"/>
              <a:t>Should 802.11be allow a </a:t>
            </a:r>
            <a:r>
              <a:rPr lang="en-US" sz="2200">
                <a:sym typeface="Wingdings" pitchFamily="2" charset="2"/>
              </a:rPr>
              <a:t>Reliable Low Latency Multi-Link (</a:t>
            </a:r>
            <a:r>
              <a:rPr lang="en-US" sz="2200"/>
              <a:t>RLLML) mode of operation, in which a MLD </a:t>
            </a:r>
          </a:p>
          <a:p>
            <a:pPr marL="457200" indent="-282575">
              <a:spcBef>
                <a:spcPts val="0"/>
              </a:spcBef>
              <a:buAutoNum type="arabicParenR"/>
            </a:pPr>
            <a:r>
              <a:rPr lang="en-US" sz="2200"/>
              <a:t>runs links on adjacent channels,</a:t>
            </a:r>
          </a:p>
          <a:p>
            <a:pPr marL="457200" indent="-282575">
              <a:spcBef>
                <a:spcPts val="0"/>
              </a:spcBef>
              <a:buAutoNum type="arabicParenR"/>
            </a:pPr>
            <a:r>
              <a:rPr lang="en-US" sz="2200"/>
              <a:t>runs carrier sense and channel access mechanisms per link, and </a:t>
            </a:r>
          </a:p>
          <a:p>
            <a:pPr marL="457200" indent="-282575">
              <a:spcBef>
                <a:spcPts val="0"/>
              </a:spcBef>
              <a:buAutoNum type="arabicParenR"/>
            </a:pPr>
            <a:r>
              <a:rPr lang="en-US" sz="2200"/>
              <a:t>transmit or receive only on one link at a time?</a:t>
            </a:r>
          </a:p>
          <a:p>
            <a:pPr marL="174625" indent="0">
              <a:spcBef>
                <a:spcPts val="0"/>
              </a:spcBef>
            </a:pPr>
            <a:endParaRPr lang="en-US" sz="1200">
              <a:cs typeface="Times New Roman"/>
            </a:endParaRPr>
          </a:p>
          <a:p>
            <a:pPr marL="531495" indent="-172720">
              <a:buFont typeface="Arial" panose="020B0604020202020204" pitchFamily="34" charset="0"/>
              <a:buChar char="•"/>
            </a:pPr>
            <a:r>
              <a:rPr lang="en-US" sz="2000" b="0"/>
              <a:t>Yes</a:t>
            </a:r>
            <a:endParaRPr lang="en-US" sz="2000" b="0">
              <a:cs typeface="Times New Roman"/>
            </a:endParaRPr>
          </a:p>
          <a:p>
            <a:pPr marL="531495" indent="-172720">
              <a:buFont typeface="Arial" panose="020B0604020202020204" pitchFamily="34" charset="0"/>
              <a:buChar char="•"/>
            </a:pPr>
            <a:r>
              <a:rPr lang="en-US" sz="2000" b="0"/>
              <a:t>No</a:t>
            </a:r>
            <a:endParaRPr lang="en-US" sz="2000" b="0">
              <a:cs typeface="Times New Roman"/>
            </a:endParaRPr>
          </a:p>
          <a:p>
            <a:pPr marL="531495" indent="-172720">
              <a:buFont typeface="Arial" panose="020B0604020202020204" pitchFamily="34" charset="0"/>
              <a:buChar char="•"/>
            </a:pPr>
            <a:r>
              <a:rPr lang="en-US" sz="2000" b="0"/>
              <a:t>Abstain</a:t>
            </a:r>
            <a:endParaRPr lang="en-US" sz="2000" b="0">
              <a:cs typeface="Times New Roman"/>
            </a:endParaRPr>
          </a:p>
          <a:p>
            <a:pPr marL="531495" indent="-172720">
              <a:buFont typeface="Arial" panose="020B0604020202020204" pitchFamily="34" charset="0"/>
              <a:buChar char="•"/>
            </a:pPr>
            <a:r>
              <a:rPr lang="en-US" sz="2000" b="0"/>
              <a:t>Should be further discussed</a:t>
            </a:r>
            <a:endParaRPr lang="en-US" sz="2000" b="0">
              <a:cs typeface="Times New Roman"/>
            </a:endParaRPr>
          </a:p>
          <a:p>
            <a:pPr marL="358775" indent="0"/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34D62-4B7B-C343-A4EB-877EC0EE37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78400-F2EF-724D-8AE2-C5D7623513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FF58D6-7F9D-7740-953F-8556E826FD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329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D1D2-4BEA-4F4C-8B6D-1942AF6C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D577F-B566-F14B-9C99-B89476EDF4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115E9-D99B-2F4A-BA7D-E15F17179B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9CB45-8FF7-7249-96DD-1402B239BA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04269-27D7-4042-85A3-3D2BE0C338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273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4A4F0-083B-7849-A050-9E82B6449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constraints considered by the RLLML mode of operation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F4EDD-B401-4E45-BF01-D55C137A0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As per 802.11be SFD: </a:t>
            </a:r>
            <a:r>
              <a:rPr lang="en-US" i="1"/>
              <a:t>“802.11be shall allow a MLD that has constraints to simultaneously transmit and receive on a pair of links to operate over this pair of links. Signaling of these constraints is TBD.”</a:t>
            </a:r>
            <a:endParaRPr lang="en-US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In-device interference and other in-device coexistence issues may limit simultaneous TX/RX on two or more links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/>
              <a:t>Especially when the links are close-by in the frequency domain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Additional important implementation constraints are</a:t>
            </a:r>
          </a:p>
          <a:p>
            <a:pPr marL="717550" indent="-271463" algn="just">
              <a:spcBef>
                <a:spcPts val="300"/>
              </a:spcBef>
              <a:buFont typeface="+mj-lt"/>
              <a:buAutoNum type="arabicPeriod"/>
            </a:pPr>
            <a:r>
              <a:rPr lang="en-US" sz="2000"/>
              <a:t>Cost of the implementation, and </a:t>
            </a:r>
          </a:p>
          <a:p>
            <a:pPr marL="717550" indent="-271463" algn="just">
              <a:spcBef>
                <a:spcPts val="300"/>
              </a:spcBef>
              <a:buFont typeface="+mj-lt"/>
              <a:buAutoNum type="arabicPeriod"/>
            </a:pPr>
            <a:r>
              <a:rPr lang="en-US" sz="2000"/>
              <a:t>Power consumption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/>
              <a:t>As a solution to both, some layers/functionalities may be shared among links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/>
              <a:t>For example, a STA may only have one PHY layer/RF chain for links that operate on the same band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/>
              <a:t>Such a STA would not be able to transmit on two or more links at the same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B0DA3-4A6B-9747-B1A4-74FE8B841D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B2E59-E231-0642-B605-B174F5CCC8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370487-431B-024D-847F-F09B744349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92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Multi-link and low-latency operation are targeted features of 802.11be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In this contribution, we propose a multi-link-based mode of operation to specifically reduce latency in 802.11be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F0D95-137A-C14E-9AC9-8D5CE5F0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 on earlier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A59A4-08FB-5D48-BDB7-8F49F33B7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200" b="0"/>
              <a:t>[19/0402r1] - </a:t>
            </a:r>
            <a:r>
              <a:rPr lang="en-US" sz="2200" b="0" i="1"/>
              <a:t>Reducing Channel Access Delay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Channel access delay may be decreased by simultaneously contending for channel access on several channels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200" b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b="0"/>
              <a:t>[19/1405r7] - </a:t>
            </a:r>
            <a:r>
              <a:rPr lang="en-US" sz="2200" b="0" i="1"/>
              <a:t>Multi-link Operation Channel Access Discussion</a:t>
            </a:r>
            <a:endParaRPr lang="en-US" sz="2200" b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I</a:t>
            </a:r>
            <a:r>
              <a:rPr lang="en-US" b="0"/>
              <a:t>n-device power leakage may prevent simultaneous TX and </a:t>
            </a:r>
            <a:r>
              <a:rPr lang="en-US"/>
              <a:t>RX</a:t>
            </a:r>
            <a:r>
              <a:rPr lang="en-US" b="0"/>
              <a:t> on two different links</a:t>
            </a:r>
          </a:p>
          <a:p>
            <a:pPr marL="457200" lvl="1" indent="0" algn="just"/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0B57A-2DAD-0147-9ABB-74FDD8732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6C536-632C-E84D-9E97-4A16820EE4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3F9148-5201-094A-A6C7-9B4A5021F0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8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11">
            <a:extLst>
              <a:ext uri="{FF2B5EF4-FFF2-40B4-BE49-F238E27FC236}">
                <a16:creationId xmlns:a16="http://schemas.microsoft.com/office/drawing/2014/main" id="{535DC844-B7F4-5B48-B85A-6EA1ED377015}"/>
              </a:ext>
            </a:extLst>
          </p:cNvPr>
          <p:cNvSpPr txBox="1"/>
          <p:nvPr/>
        </p:nvSpPr>
        <p:spPr>
          <a:xfrm>
            <a:off x="5916936" y="4548138"/>
            <a:ext cx="1341246" cy="330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40MHz  - 2.4 GHz</a:t>
            </a:r>
          </a:p>
        </p:txBody>
      </p:sp>
      <p:sp>
        <p:nvSpPr>
          <p:cNvPr id="30" name="TextBox 13">
            <a:extLst>
              <a:ext uri="{FF2B5EF4-FFF2-40B4-BE49-F238E27FC236}">
                <a16:creationId xmlns:a16="http://schemas.microsoft.com/office/drawing/2014/main" id="{CBF459A2-D916-6947-A93B-DFA217ADC13E}"/>
              </a:ext>
            </a:extLst>
          </p:cNvPr>
          <p:cNvSpPr txBox="1"/>
          <p:nvPr/>
        </p:nvSpPr>
        <p:spPr>
          <a:xfrm>
            <a:off x="7430366" y="4551095"/>
            <a:ext cx="1172932" cy="330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80MHz - 5 GHz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2F93FB-0F75-2B46-9576-A3BD6E8A6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802.11be multi-link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6799D-0505-0B4D-848B-EE4CD0534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981200"/>
            <a:ext cx="5034018" cy="411321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 multi-link device (MLD) may simultaneously TX and RX frames in multiple links</a:t>
            </a:r>
            <a:endParaRPr lang="en-US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 link, in such multi-link operation, may include a primary channel, and optionally, secondary one(s)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A link may only include a primary channel</a:t>
            </a:r>
          </a:p>
          <a:p>
            <a:pPr marL="457200" lvl="1" indent="0" algn="just"/>
            <a:endParaRPr lang="en-US" sz="2400" b="1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The multiple links, in such multi-link operation, may be on a single or multiple frequency bands</a:t>
            </a:r>
            <a:endParaRPr lang="en-US" b="0">
              <a:cs typeface="Times New Roman"/>
            </a:endParaRPr>
          </a:p>
          <a:p>
            <a:pPr marL="457200" lvl="1" indent="0" algn="just"/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A9389-D286-1A48-A898-29912D8D12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4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E9C035-758D-B249-B46A-CBC2BE485A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9D2EA137-CB25-5D4C-ADB6-72F3D00438AB}"/>
              </a:ext>
            </a:extLst>
          </p:cNvPr>
          <p:cNvSpPr/>
          <p:nvPr/>
        </p:nvSpPr>
        <p:spPr>
          <a:xfrm>
            <a:off x="6026863" y="3794596"/>
            <a:ext cx="1121393" cy="30960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PHY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25E869B3-B63F-FF4F-8E26-25C555BBEA05}"/>
              </a:ext>
            </a:extLst>
          </p:cNvPr>
          <p:cNvSpPr/>
          <p:nvPr/>
        </p:nvSpPr>
        <p:spPr>
          <a:xfrm>
            <a:off x="7295012" y="3806108"/>
            <a:ext cx="696981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PHY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A65F5C7-0B9C-8B41-AED8-761E8746BCE2}"/>
              </a:ext>
            </a:extLst>
          </p:cNvPr>
          <p:cNvSpPr/>
          <p:nvPr/>
        </p:nvSpPr>
        <p:spPr>
          <a:xfrm>
            <a:off x="6026863" y="3404581"/>
            <a:ext cx="1121393" cy="30960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76B65D58-AD66-AD46-B975-9CC74147705A}"/>
              </a:ext>
            </a:extLst>
          </p:cNvPr>
          <p:cNvSpPr/>
          <p:nvPr/>
        </p:nvSpPr>
        <p:spPr>
          <a:xfrm>
            <a:off x="7295012" y="3403845"/>
            <a:ext cx="696981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B2A8786D-2FE5-A642-8BB3-04145E6B84E6}"/>
              </a:ext>
            </a:extLst>
          </p:cNvPr>
          <p:cNvSpPr/>
          <p:nvPr/>
        </p:nvSpPr>
        <p:spPr>
          <a:xfrm>
            <a:off x="6006504" y="2995001"/>
            <a:ext cx="2731919" cy="30960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U-MAC / BSS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F465310-F3DB-1F43-8053-0C03EFAE2021}"/>
              </a:ext>
            </a:extLst>
          </p:cNvPr>
          <p:cNvCxnSpPr>
            <a:cxnSpLocks/>
          </p:cNvCxnSpPr>
          <p:nvPr/>
        </p:nvCxnSpPr>
        <p:spPr>
          <a:xfrm>
            <a:off x="6027141" y="4593135"/>
            <a:ext cx="11208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4E438D7-2515-BF40-8585-E1FDF35EE5C6}"/>
              </a:ext>
            </a:extLst>
          </p:cNvPr>
          <p:cNvCxnSpPr>
            <a:cxnSpLocks/>
          </p:cNvCxnSpPr>
          <p:nvPr/>
        </p:nvCxnSpPr>
        <p:spPr>
          <a:xfrm>
            <a:off x="7295012" y="4593135"/>
            <a:ext cx="14436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483675F-2A75-EA4B-A008-CDB227C5E9C4}"/>
              </a:ext>
            </a:extLst>
          </p:cNvPr>
          <p:cNvSpPr/>
          <p:nvPr/>
        </p:nvSpPr>
        <p:spPr>
          <a:xfrm>
            <a:off x="6026862" y="4201064"/>
            <a:ext cx="557015" cy="30960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DDAD2D4B-5CBE-DD4B-81CF-1B292FAEF134}"/>
              </a:ext>
            </a:extLst>
          </p:cNvPr>
          <p:cNvSpPr/>
          <p:nvPr/>
        </p:nvSpPr>
        <p:spPr>
          <a:xfrm>
            <a:off x="6637847" y="4200864"/>
            <a:ext cx="510129" cy="30960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F55C691C-CBAC-A944-AAD4-40E31FE6B907}"/>
              </a:ext>
            </a:extLst>
          </p:cNvPr>
          <p:cNvSpPr/>
          <p:nvPr/>
        </p:nvSpPr>
        <p:spPr>
          <a:xfrm>
            <a:off x="7299253" y="4203064"/>
            <a:ext cx="337139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301D3CD-5303-8846-B578-03CC36A32472}"/>
              </a:ext>
            </a:extLst>
          </p:cNvPr>
          <p:cNvSpPr/>
          <p:nvPr/>
        </p:nvSpPr>
        <p:spPr>
          <a:xfrm>
            <a:off x="7685843" y="4200864"/>
            <a:ext cx="306149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173A40B7-2A15-9744-BCFF-2CF95A724CF1}"/>
              </a:ext>
            </a:extLst>
          </p:cNvPr>
          <p:cNvSpPr/>
          <p:nvPr/>
        </p:nvSpPr>
        <p:spPr>
          <a:xfrm>
            <a:off x="8041442" y="4206276"/>
            <a:ext cx="306149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D2E89422-E499-554D-B6D5-4C88FFE86932}"/>
              </a:ext>
            </a:extLst>
          </p:cNvPr>
          <p:cNvSpPr/>
          <p:nvPr/>
        </p:nvSpPr>
        <p:spPr>
          <a:xfrm>
            <a:off x="8432504" y="4207518"/>
            <a:ext cx="305919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CEC98E36-ECFB-CC42-9463-39CD9C539D65}"/>
              </a:ext>
            </a:extLst>
          </p:cNvPr>
          <p:cNvSpPr/>
          <p:nvPr/>
        </p:nvSpPr>
        <p:spPr>
          <a:xfrm>
            <a:off x="8041442" y="3810562"/>
            <a:ext cx="696981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PHY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28EA0EC6-D189-3847-A67D-B915BD599623}"/>
              </a:ext>
            </a:extLst>
          </p:cNvPr>
          <p:cNvSpPr/>
          <p:nvPr/>
        </p:nvSpPr>
        <p:spPr>
          <a:xfrm>
            <a:off x="8041442" y="3408299"/>
            <a:ext cx="696981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FB720-B128-3149-BDE8-31F6081BF0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</p:spTree>
    <p:extLst>
      <p:ext uri="{BB962C8B-B14F-4D97-AF65-F5344CB8AC3E}">
        <p14:creationId xmlns:p14="http://schemas.microsoft.com/office/powerpoint/2010/main" val="29719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/>
              <a:t>Motivation for multi-link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6640" cy="4114800"/>
          </a:xfrm>
          <a:ln/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GB">
                <a:solidFill>
                  <a:schemeClr val="bg2"/>
                </a:solidFill>
              </a:rPr>
              <a:t>Increased system efficiency</a:t>
            </a:r>
          </a:p>
          <a:p>
            <a:pPr marL="857250" lvl="1" indent="-457200" algn="just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2"/>
                </a:solidFill>
              </a:rPr>
              <a:t>by making a more dynamic usage of the spectrum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>
                <a:solidFill>
                  <a:schemeClr val="bg2"/>
                </a:solidFill>
              </a:rPr>
              <a:t>Increased peak throughput</a:t>
            </a:r>
            <a:endParaRPr lang="en-GB">
              <a:solidFill>
                <a:schemeClr val="bg2"/>
              </a:solidFill>
              <a:cs typeface="Times New Roman"/>
            </a:endParaRPr>
          </a:p>
          <a:p>
            <a:pPr marL="857250" lvl="1" indent="-457200" algn="just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bg2"/>
                </a:solidFill>
              </a:rPr>
              <a:t>by simultaneously TX/RX via 2 or more links</a:t>
            </a:r>
            <a:endParaRPr lang="en-GB">
              <a:solidFill>
                <a:schemeClr val="bg2"/>
              </a:solidFill>
              <a:cs typeface="Times New Roman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/>
              <a:t>Decreased channel access delay</a:t>
            </a:r>
            <a:endParaRPr lang="en-GB">
              <a:cs typeface="Times New Roman"/>
            </a:endParaRPr>
          </a:p>
          <a:p>
            <a:pPr marL="857250" lvl="1" indent="-457200" algn="just">
              <a:buFont typeface="Arial" panose="020B0604020202020204" pitchFamily="34" charset="0"/>
              <a:buChar char="•"/>
            </a:pPr>
            <a:r>
              <a:rPr lang="en-GB"/>
              <a:t>by simultaneously contending for channel access on several channels and getting channel access through the first available one</a:t>
            </a:r>
            <a:endParaRPr lang="en-GB"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8D7BE-B3D6-3E4B-BFFD-2BD4D81F3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Decreased channel access delay</a:t>
            </a:r>
            <a:br>
              <a:rPr lang="en-US"/>
            </a:br>
            <a:r>
              <a:rPr lang="en-US"/>
              <a:t>with multi-link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FCC09-3042-2747-B4BD-2ABC3A00C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75188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For real-time applications like cloud gaming, voice/video calls, etc. reliable low channel access delay may be the most important reason to use multi-link</a:t>
            </a:r>
          </a:p>
          <a:p>
            <a:pPr lvl="1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/>
              <a:t>The more links </a:t>
            </a:r>
            <a:r>
              <a:rPr lang="en-US">
                <a:sym typeface="Wingdings" pitchFamily="2" charset="2"/>
              </a:rPr>
              <a:t> the smaller the channel access delay </a:t>
            </a:r>
            <a:r>
              <a:rPr lang="en-US"/>
              <a:t>[19/0402r1]</a:t>
            </a:r>
            <a:endParaRPr lang="en-US">
              <a:cs typeface="Times New Roman"/>
            </a:endParaRP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For example, if devices can support 8 active links, and each link can support 1ms latency with 90% probability, then such multi-link devices can support in theory 1ms latency with 99,999999% probability</a:t>
            </a:r>
            <a:endParaRPr lang="en-US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However, operating simultaneously 8 links may be impractical if each of them is assumed to have its own PHY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The cost and the power consumption of such a device may be too high as they may increase linearly with the number of links</a:t>
            </a:r>
          </a:p>
          <a:p>
            <a:pPr lvl="1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Links are expected to set constraints to each other when they operate in channels relatively close to each other </a:t>
            </a:r>
            <a:r>
              <a:rPr lang="en-US">
                <a:ea typeface="+mn-lt"/>
                <a:cs typeface="+mn-lt"/>
                <a:sym typeface="Wingdings" pitchFamily="2" charset="2"/>
              </a:rPr>
              <a:t>[19/1405r7] </a:t>
            </a:r>
            <a:endParaRPr lang="en-US">
              <a:ea typeface="+mn-lt"/>
              <a:cs typeface="+mn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How about considering multiple links in adjacent channels with one PHY?</a:t>
            </a:r>
          </a:p>
          <a:p>
            <a:pPr marL="457200" lvl="1" indent="0" algn="just"/>
            <a:endParaRPr lang="en-US">
              <a:sym typeface="Wingdings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B3A2F-817B-3340-80F0-1DB695758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D3954-4F4B-7C40-9040-556256B54B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FD5A81-A041-3347-8EBA-4D365BA252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3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3">
            <a:extLst>
              <a:ext uri="{FF2B5EF4-FFF2-40B4-BE49-F238E27FC236}">
                <a16:creationId xmlns:a16="http://schemas.microsoft.com/office/drawing/2014/main" id="{5FBBCB4C-74DC-F846-8CFA-181347414ACE}"/>
              </a:ext>
            </a:extLst>
          </p:cNvPr>
          <p:cNvSpPr txBox="1"/>
          <p:nvPr/>
        </p:nvSpPr>
        <p:spPr>
          <a:xfrm>
            <a:off x="6787202" y="4973679"/>
            <a:ext cx="1172932" cy="330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72000" tIns="72000" rIns="72000" bIns="72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200"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80MHz - 5 GHz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8D7BE-B3D6-3E4B-BFFD-2BD4D81F3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Decreasing channel access delay </a:t>
            </a:r>
            <a:br>
              <a:rPr lang="en-US"/>
            </a:br>
            <a:r>
              <a:rPr lang="en-US"/>
              <a:t>with a new multi-link mode of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FCC09-3042-2747-B4BD-2ABC3A00C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4750296" cy="4381143"/>
          </a:xfrm>
        </p:spPr>
        <p:txBody>
          <a:bodyPr>
            <a:normAutofit fontScale="47500" lnSpcReduction="20000"/>
          </a:bodyPr>
          <a:lstStyle/>
          <a:p>
            <a:pPr marL="626745" lvl="1" indent="0" algn="just"/>
            <a:endParaRPr lang="en-US" sz="600" b="1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400">
                <a:sym typeface="Wingdings" pitchFamily="2" charset="2"/>
              </a:rPr>
              <a:t>We propose, </a:t>
            </a:r>
            <a:endParaRPr lang="en-US" sz="3400">
              <a:cs typeface="Times New Roman"/>
            </a:endParaRPr>
          </a:p>
          <a:p>
            <a:pPr marL="626745" lvl="1" indent="0" algn="just">
              <a:spcAft>
                <a:spcPts val="600"/>
              </a:spcAft>
            </a:pPr>
            <a:r>
              <a:rPr lang="en-US" sz="3400" b="1">
                <a:cs typeface="+mn-cs"/>
                <a:sym typeface="Wingdings" pitchFamily="2" charset="2"/>
              </a:rPr>
              <a:t>a new optional mode of operation, referred to as Reliable Low Latency Multi Link (RLLML), for 802.11be multi-link devices</a:t>
            </a:r>
            <a:endParaRPr lang="en-US" sz="600" b="1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400">
                <a:sym typeface="Wingdings" pitchFamily="2" charset="2"/>
              </a:rPr>
              <a:t>This new mode of operation is intended to </a:t>
            </a:r>
            <a:endParaRPr lang="en-US" sz="3400">
              <a:cs typeface="Times New Roman"/>
            </a:endParaRPr>
          </a:p>
          <a:p>
            <a:pPr marL="626745" lvl="1" indent="0" algn="just"/>
            <a:r>
              <a:rPr lang="en-US" sz="3400" b="1">
                <a:cs typeface="+mn-cs"/>
                <a:sym typeface="Wingdings" pitchFamily="2" charset="2"/>
              </a:rPr>
              <a:t>efficiently operate links on adjacent physical channels within a band with one PHY, </a:t>
            </a:r>
            <a:endParaRPr lang="en-US" sz="3400" b="1">
              <a:cs typeface="Times New Roman"/>
            </a:endParaRPr>
          </a:p>
          <a:p>
            <a:pPr marL="626745" lvl="1" indent="0" algn="just"/>
            <a:r>
              <a:rPr lang="en-US" sz="3400" b="1">
                <a:cs typeface="+mn-cs"/>
                <a:sym typeface="Wingdings" pitchFamily="2" charset="2"/>
              </a:rPr>
              <a:t>in devices where the number of PHY layers/RF chains is smaller than the number of links,</a:t>
            </a:r>
            <a:endParaRPr lang="en-US" sz="3400" b="1">
              <a:cs typeface="Times New Roman"/>
            </a:endParaRPr>
          </a:p>
          <a:p>
            <a:pPr marL="626745" lvl="1" indent="0" algn="just">
              <a:spcAft>
                <a:spcPts val="600"/>
              </a:spcAft>
            </a:pPr>
            <a:r>
              <a:rPr lang="en-US" sz="3400" b="1"/>
              <a:t>by reusing/sharing the available </a:t>
            </a:r>
            <a:r>
              <a:rPr lang="en-US" sz="3400" b="1">
                <a:sym typeface="Wingdings" pitchFamily="2" charset="2"/>
              </a:rPr>
              <a:t>PHY layers/RF chains </a:t>
            </a:r>
            <a:r>
              <a:rPr lang="en-US" sz="3400" b="1"/>
              <a:t>among such links</a:t>
            </a:r>
            <a:endParaRPr lang="en-US" sz="600" b="1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400"/>
              <a:t>In the following, we address the RLLML</a:t>
            </a:r>
            <a:endParaRPr lang="en-US" sz="3400">
              <a:cs typeface="Times New Roman"/>
            </a:endParaRPr>
          </a:p>
          <a:p>
            <a:pPr marL="628650" lvl="1" indent="-269875" algn="just">
              <a:buFont typeface="+mj-lt"/>
              <a:buAutoNum type="arabicPeriod"/>
            </a:pPr>
            <a:r>
              <a:rPr lang="en-US" sz="2900"/>
              <a:t>Rules of operation, which resemble existing ones, and</a:t>
            </a:r>
          </a:p>
          <a:p>
            <a:pPr marL="628650" lvl="1" indent="-269875" algn="just">
              <a:buFont typeface="+mj-lt"/>
              <a:buAutoNum type="arabicPeriod"/>
            </a:pPr>
            <a:r>
              <a:rPr lang="en-US" sz="2900"/>
              <a:t>Fairness between the multi-link and legacy devices</a:t>
            </a:r>
          </a:p>
          <a:p>
            <a:pPr marL="358775" lvl="1" indent="0" algn="just"/>
            <a:r>
              <a:rPr lang="en-US" sz="3400" b="1"/>
              <a:t>with</a:t>
            </a:r>
            <a:r>
              <a:rPr lang="en-US" sz="3400" b="1">
                <a:cs typeface="+mn-cs"/>
              </a:rPr>
              <a:t> focus on links sharing a single PHY layer/RF chain</a:t>
            </a:r>
            <a:endParaRPr lang="en-US" sz="3400" b="1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B3A2F-817B-3340-80F0-1DB695758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D3954-4F4B-7C40-9040-556256B54B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FD5A81-A041-3347-8EBA-4D365BA252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48B10B8C-9C20-5A4A-AF18-CBEF2C627B49}"/>
              </a:ext>
            </a:extLst>
          </p:cNvPr>
          <p:cNvSpPr/>
          <p:nvPr/>
        </p:nvSpPr>
        <p:spPr>
          <a:xfrm>
            <a:off x="5972103" y="4154851"/>
            <a:ext cx="2777065" cy="707557"/>
          </a:xfrm>
          <a:prstGeom prst="roundRect">
            <a:avLst/>
          </a:prstGeom>
          <a:solidFill>
            <a:schemeClr val="accent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/>
            <a:endParaRPr lang="en-US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F36885D3-6300-E745-A822-F446FA13CAA5}"/>
              </a:ext>
            </a:extLst>
          </p:cNvPr>
          <p:cNvSpPr/>
          <p:nvPr/>
        </p:nvSpPr>
        <p:spPr>
          <a:xfrm>
            <a:off x="5971591" y="3485935"/>
            <a:ext cx="1278585" cy="52167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2E24BC96-18F7-454F-999C-DB4FA35041D5}"/>
              </a:ext>
            </a:extLst>
          </p:cNvPr>
          <p:cNvSpPr/>
          <p:nvPr/>
        </p:nvSpPr>
        <p:spPr>
          <a:xfrm>
            <a:off x="5971591" y="3051849"/>
            <a:ext cx="2777579" cy="30960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U-MAC / BSS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282E8AC-8CA3-3043-A3A4-4FDF608219F9}"/>
              </a:ext>
            </a:extLst>
          </p:cNvPr>
          <p:cNvCxnSpPr>
            <a:cxnSpLocks/>
          </p:cNvCxnSpPr>
          <p:nvPr/>
        </p:nvCxnSpPr>
        <p:spPr>
          <a:xfrm>
            <a:off x="5945012" y="5006431"/>
            <a:ext cx="28041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491174B7-9B2B-7D43-B4C8-811450E3AEB6}"/>
              </a:ext>
            </a:extLst>
          </p:cNvPr>
          <p:cNvSpPr/>
          <p:nvPr/>
        </p:nvSpPr>
        <p:spPr>
          <a:xfrm>
            <a:off x="7470584" y="3485937"/>
            <a:ext cx="1278585" cy="52167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L-MAC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D6DCDE03-2F30-4D48-95A2-325905F77AC2}"/>
              </a:ext>
            </a:extLst>
          </p:cNvPr>
          <p:cNvSpPr/>
          <p:nvPr/>
        </p:nvSpPr>
        <p:spPr>
          <a:xfrm>
            <a:off x="6043599" y="4206319"/>
            <a:ext cx="1206576" cy="30960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CCA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93E1AC4-489E-1542-A2D5-A4D4987643EC}"/>
              </a:ext>
            </a:extLst>
          </p:cNvPr>
          <p:cNvSpPr/>
          <p:nvPr/>
        </p:nvSpPr>
        <p:spPr>
          <a:xfrm>
            <a:off x="7470583" y="4203560"/>
            <a:ext cx="1138725" cy="3096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CCA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E9B356C-4342-974E-A6D0-FC1A8FE0D3CE}"/>
              </a:ext>
            </a:extLst>
          </p:cNvPr>
          <p:cNvSpPr txBox="1"/>
          <p:nvPr/>
        </p:nvSpPr>
        <p:spPr>
          <a:xfrm rot="16200000">
            <a:off x="5276880" y="3929711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RLLML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002F19-F97D-44D8-9F4E-D646CF11A2AB}"/>
              </a:ext>
            </a:extLst>
          </p:cNvPr>
          <p:cNvSpPr txBox="1"/>
          <p:nvPr/>
        </p:nvSpPr>
        <p:spPr>
          <a:xfrm>
            <a:off x="6340971" y="4552108"/>
            <a:ext cx="2065393" cy="35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one PHY layer                                     to handle multiple links </a:t>
            </a:r>
            <a:endParaRPr lang="en-IE" sz="120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299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AE937-5D41-0848-82B3-8E96F0F22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RLLML rules of operation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191D6-A056-2D46-9D39-74071C976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527919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An AP willing to provide low latency access may, as an example, have 8x20MHz links on a continuous 160MHz frequency band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Let’s call these 8 links a RLLML set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/>
              <a:t>If implementing RLLML, such an AP shall indicate to its associated STAs that it will</a:t>
            </a:r>
            <a:r>
              <a:rPr lang="en-US" u="sng"/>
              <a:t> </a:t>
            </a:r>
          </a:p>
          <a:p>
            <a:pPr marL="534988" indent="-174625" algn="just"/>
            <a:r>
              <a:rPr lang="en-US"/>
              <a:t>1) run separate carrier sense and access mechanisms per link, and</a:t>
            </a:r>
          </a:p>
          <a:p>
            <a:pPr marL="534988" indent="-174625" algn="just"/>
            <a:r>
              <a:rPr lang="en-US"/>
              <a:t>2) receive or transmit data only on one link at a time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/>
              <a:t>The associated STAs also inform their serving AP of these capabilities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D99BF-1F27-414D-AA29-250BA065D32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015F4-03D9-5F46-987F-1E158ED6DEF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88385"/>
            <a:ext cx="3184520" cy="180975"/>
          </a:xfrm>
        </p:spPr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078E04-0FC1-A94F-B2DB-F6BBC990BB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493CA5C-E760-9342-8BB0-8A498A020705}"/>
              </a:ext>
            </a:extLst>
          </p:cNvPr>
          <p:cNvSpPr/>
          <p:nvPr/>
        </p:nvSpPr>
        <p:spPr bwMode="auto">
          <a:xfrm>
            <a:off x="1167036" y="4474395"/>
            <a:ext cx="717848" cy="1656184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/>
              <a:t>Non-AP multi-link device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C4477A9-5B1D-8542-81E2-582E53ADDD5A}"/>
              </a:ext>
            </a:extLst>
          </p:cNvPr>
          <p:cNvSpPr/>
          <p:nvPr/>
        </p:nvSpPr>
        <p:spPr bwMode="auto">
          <a:xfrm>
            <a:off x="7393915" y="4474395"/>
            <a:ext cx="717848" cy="1656184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/>
              <a:t>AP multi-link device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FA6909E-B095-0C49-8DA3-EE08036E8B2F}"/>
              </a:ext>
            </a:extLst>
          </p:cNvPr>
          <p:cNvSpPr/>
          <p:nvPr/>
        </p:nvSpPr>
        <p:spPr bwMode="auto">
          <a:xfrm>
            <a:off x="1959123" y="4474395"/>
            <a:ext cx="936105" cy="400273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Link 1 @channel 1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286305F-69F6-6A40-A408-E17B84207D6A}"/>
              </a:ext>
            </a:extLst>
          </p:cNvPr>
          <p:cNvSpPr/>
          <p:nvPr/>
        </p:nvSpPr>
        <p:spPr bwMode="auto">
          <a:xfrm>
            <a:off x="1959122" y="5730306"/>
            <a:ext cx="936105" cy="400273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Link 8 @channel 8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F77A628-96CD-A84B-A298-8DF0366EAB9F}"/>
              </a:ext>
            </a:extLst>
          </p:cNvPr>
          <p:cNvSpPr/>
          <p:nvPr/>
        </p:nvSpPr>
        <p:spPr bwMode="auto">
          <a:xfrm>
            <a:off x="6351612" y="4474395"/>
            <a:ext cx="936105" cy="400273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Link 1 @channel 1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6997A8B-1ABA-3948-AD24-9CBC8E35C93C}"/>
              </a:ext>
            </a:extLst>
          </p:cNvPr>
          <p:cNvSpPr/>
          <p:nvPr/>
        </p:nvSpPr>
        <p:spPr bwMode="auto">
          <a:xfrm>
            <a:off x="6351612" y="5730306"/>
            <a:ext cx="936105" cy="400273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Link 8 @channel 8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546CEF1-5724-744C-BD1D-8CCBAC97A3FA}"/>
              </a:ext>
            </a:extLst>
          </p:cNvPr>
          <p:cNvCxnSpPr/>
          <p:nvPr/>
        </p:nvCxnSpPr>
        <p:spPr bwMode="auto">
          <a:xfrm>
            <a:off x="2427174" y="5050459"/>
            <a:ext cx="0" cy="57606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1A9A9EE-8B62-454B-BF28-AE3BCE1E214A}"/>
              </a:ext>
            </a:extLst>
          </p:cNvPr>
          <p:cNvCxnSpPr/>
          <p:nvPr/>
        </p:nvCxnSpPr>
        <p:spPr bwMode="auto">
          <a:xfrm>
            <a:off x="6819664" y="5014454"/>
            <a:ext cx="0" cy="57606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34D4C60-2F13-6B4F-AB62-5CE0CAE2FA49}"/>
              </a:ext>
            </a:extLst>
          </p:cNvPr>
          <p:cNvCxnSpPr/>
          <p:nvPr/>
        </p:nvCxnSpPr>
        <p:spPr bwMode="auto">
          <a:xfrm>
            <a:off x="2969468" y="4674550"/>
            <a:ext cx="3240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F080596-ABAB-884F-BC0B-FC15AE727F6B}"/>
              </a:ext>
            </a:extLst>
          </p:cNvPr>
          <p:cNvCxnSpPr/>
          <p:nvPr/>
        </p:nvCxnSpPr>
        <p:spPr bwMode="auto">
          <a:xfrm>
            <a:off x="2969468" y="5157061"/>
            <a:ext cx="3240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83B888F-6600-6C4C-A82C-5BB48062FDAC}"/>
              </a:ext>
            </a:extLst>
          </p:cNvPr>
          <p:cNvCxnSpPr/>
          <p:nvPr/>
        </p:nvCxnSpPr>
        <p:spPr bwMode="auto">
          <a:xfrm>
            <a:off x="2969468" y="5498487"/>
            <a:ext cx="3240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3D9D7B8-0833-604D-ADA2-FE250EB26386}"/>
              </a:ext>
            </a:extLst>
          </p:cNvPr>
          <p:cNvCxnSpPr/>
          <p:nvPr/>
        </p:nvCxnSpPr>
        <p:spPr bwMode="auto">
          <a:xfrm>
            <a:off x="2969468" y="5949280"/>
            <a:ext cx="3240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D8AEDB2-15AA-6D4E-9996-1838B4E7C6CD}"/>
              </a:ext>
            </a:extLst>
          </p:cNvPr>
          <p:cNvSpPr txBox="1"/>
          <p:nvPr/>
        </p:nvSpPr>
        <p:spPr>
          <a:xfrm>
            <a:off x="3004222" y="4437112"/>
            <a:ext cx="678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err="1">
                <a:solidFill>
                  <a:schemeClr val="tx1"/>
                </a:solidFill>
              </a:rPr>
              <a:t>Backoff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6A4C0AD-094E-334B-87A4-DFF7F0F1B0A9}"/>
              </a:ext>
            </a:extLst>
          </p:cNvPr>
          <p:cNvSpPr txBox="1"/>
          <p:nvPr/>
        </p:nvSpPr>
        <p:spPr>
          <a:xfrm>
            <a:off x="3004222" y="4930439"/>
            <a:ext cx="678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err="1">
                <a:solidFill>
                  <a:schemeClr val="tx1"/>
                </a:solidFill>
              </a:rPr>
              <a:t>Backoff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6B5CBC9-B9E2-6F48-B2C6-3B816C9FC8DC}"/>
              </a:ext>
            </a:extLst>
          </p:cNvPr>
          <p:cNvSpPr txBox="1"/>
          <p:nvPr/>
        </p:nvSpPr>
        <p:spPr>
          <a:xfrm>
            <a:off x="3004222" y="5282681"/>
            <a:ext cx="678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Backoff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86DE50C-8A68-E44D-B2D5-64B96B6D6DEE}"/>
              </a:ext>
            </a:extLst>
          </p:cNvPr>
          <p:cNvSpPr txBox="1"/>
          <p:nvPr/>
        </p:nvSpPr>
        <p:spPr>
          <a:xfrm>
            <a:off x="3004222" y="5744289"/>
            <a:ext cx="678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err="1">
                <a:solidFill>
                  <a:schemeClr val="tx1"/>
                </a:solidFill>
              </a:rPr>
              <a:t>Backoff</a:t>
            </a:r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48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0BD4-9C82-BE42-A754-EED35EC65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RLLML rules of operation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DB4C1-904E-2842-A515-A2DE7DB0E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An RLL MLD must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run separate carrier sense and access mechanisms per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receive or transmit data only on one link at a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consider all the other links/channels busy when transmitting or receiving on one of the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use a probe delay mechanism (e.g. </a:t>
            </a:r>
            <a:r>
              <a:rPr lang="en-US" i="1"/>
              <a:t>NAVSyncDelay</a:t>
            </a:r>
            <a:r>
              <a:rPr lang="en-US"/>
              <a:t> or </a:t>
            </a:r>
            <a:r>
              <a:rPr lang="en-US" i="1"/>
              <a:t>ProbeDelay</a:t>
            </a:r>
            <a:r>
              <a:rPr lang="en-US"/>
              <a:t>) on other links/channels after TX/ RX is done on one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as the device may not keep NAV up-to-date while TX/RX on one link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 non-AP RLL MLD must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keep up-to-data state information on whether the serving AP is busy operating on any of the links of the RLLML set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as the device should not transmit towards its serving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A340D-67FA-244D-BBB8-C4D3469B64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CD467-4FFD-F343-9909-E172DCD0AD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Adrian Garcia Rodriguez,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F11C80-A572-844E-B0D8-CB580E598D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25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1144</Words>
  <Application>Microsoft Office PowerPoint</Application>
  <PresentationFormat>On-screen Show (4:3)</PresentationFormat>
  <Paragraphs>207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Nokia Pure Text Light</vt:lpstr>
      <vt:lpstr>Times New Roman</vt:lpstr>
      <vt:lpstr>Office Theme</vt:lpstr>
      <vt:lpstr>Microsoft Word 97 - 2003 Document</vt:lpstr>
      <vt:lpstr>Multi-Link for Low Latency</vt:lpstr>
      <vt:lpstr>Abstract</vt:lpstr>
      <vt:lpstr>Recap on earlier contributions</vt:lpstr>
      <vt:lpstr>802.11be multi-link definitions</vt:lpstr>
      <vt:lpstr>Motivation for multi-link</vt:lpstr>
      <vt:lpstr>Decreased channel access delay with multi-link</vt:lpstr>
      <vt:lpstr>Decreasing channel access delay  with a new multi-link mode of operation</vt:lpstr>
      <vt:lpstr>RLLML rules of operation (I)</vt:lpstr>
      <vt:lpstr>RLLML rules of operation (II)</vt:lpstr>
      <vt:lpstr>Mix of RLLML and regular ML</vt:lpstr>
      <vt:lpstr>RLLML fairness</vt:lpstr>
      <vt:lpstr>Conclusions</vt:lpstr>
      <vt:lpstr>Straw poll</vt:lpstr>
      <vt:lpstr>Additional slides</vt:lpstr>
      <vt:lpstr>Implementation constraints considered by the RLLML mode of operation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for Low Latency</dc:title>
  <dc:subject/>
  <dc:creator>Adrian Garcia Rodriguez</dc:creator>
  <cp:keywords/>
  <dc:description/>
  <cp:lastModifiedBy>Garcia Rodriguez, Adrian (Nokia - IE/Dublin)</cp:lastModifiedBy>
  <cp:revision>2</cp:revision>
  <cp:lastPrinted>1601-01-01T00:00:00Z</cp:lastPrinted>
  <dcterms:created xsi:type="dcterms:W3CDTF">2019-12-19T05:35:53Z</dcterms:created>
  <dcterms:modified xsi:type="dcterms:W3CDTF">2020-01-10T14:55:50Z</dcterms:modified>
  <cp:category/>
</cp:coreProperties>
</file>