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6"/>
  </p:notesMasterIdLst>
  <p:handoutMasterIdLst>
    <p:handoutMasterId r:id="rId27"/>
  </p:handoutMasterIdLst>
  <p:sldIdLst>
    <p:sldId id="269" r:id="rId7"/>
    <p:sldId id="392" r:id="rId8"/>
    <p:sldId id="400" r:id="rId9"/>
    <p:sldId id="399" r:id="rId10"/>
    <p:sldId id="413" r:id="rId11"/>
    <p:sldId id="415" r:id="rId12"/>
    <p:sldId id="414" r:id="rId13"/>
    <p:sldId id="410" r:id="rId14"/>
    <p:sldId id="417" r:id="rId15"/>
    <p:sldId id="411" r:id="rId16"/>
    <p:sldId id="407" r:id="rId17"/>
    <p:sldId id="408" r:id="rId18"/>
    <p:sldId id="409" r:id="rId19"/>
    <p:sldId id="396" r:id="rId20"/>
    <p:sldId id="405" r:id="rId21"/>
    <p:sldId id="397" r:id="rId22"/>
    <p:sldId id="416" r:id="rId23"/>
    <p:sldId id="393" r:id="rId24"/>
    <p:sldId id="412" r:id="rId25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3400" autoAdjust="0"/>
  </p:normalViewPr>
  <p:slideViewPr>
    <p:cSldViewPr>
      <p:cViewPr varScale="1">
        <p:scale>
          <a:sx n="59" d="100"/>
          <a:sy n="59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39627B-A1B0-45A2-821E-CC9884FA6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F7AD7-9715-4381-8B26-A085D1221C82}" type="datetimeFigureOut">
              <a:rPr lang="en-IE" smtClean="0"/>
              <a:t>26/02/2020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88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70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3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27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Parameterized </a:t>
            </a:r>
            <a:r>
              <a:rPr lang="en-GB" dirty="0"/>
              <a:t>spatial reuse</a:t>
            </a:r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6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7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4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802.11-20/0091r5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Performance of parameterized spatial reuse (PSR)</a:t>
            </a:r>
            <a:br>
              <a:rPr lang="en-US" sz="2400" dirty="0"/>
            </a:br>
            <a:r>
              <a:rPr lang="en-US" sz="2400" dirty="0"/>
              <a:t>with coordinated beamforming/null steering 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08069"/>
              </p:ext>
            </p:extLst>
          </p:nvPr>
        </p:nvGraphicFramePr>
        <p:xfrm>
          <a:off x="838200" y="2819400"/>
          <a:ext cx="7239000" cy="33263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23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3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adrian.garcia_rodriguez@nokia-bell-labs.com</a:t>
                      </a:r>
                      <a:endParaRPr lang="en-IE" sz="125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Eloise de Carvalho Rodrigues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495157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Fundamental system model parameters*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006EF9-1E7F-4AA5-9FC3-6C4DA17EA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787517"/>
              </p:ext>
            </p:extLst>
          </p:nvPr>
        </p:nvGraphicFramePr>
        <p:xfrm>
          <a:off x="738173" y="2225040"/>
          <a:ext cx="7742266" cy="341376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181253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561013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Frequency/Bandwidth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5.18GHz/80MHz (1 channel)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2147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2 ceiling-mounted APs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Inter-AP distance = 15 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height = 3 m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 broadband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</a:p>
                    <a:p>
                      <a:r>
                        <a:rPr lang="en-US" sz="1400" u="sng" dirty="0"/>
                        <a:t>8 low-latency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42699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characteristics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4x2 antenna array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(0.5</a:t>
                      </a:r>
                      <a:r>
                        <a:rPr lang="el-GR" sz="1400" dirty="0"/>
                        <a:t>λ</a:t>
                      </a:r>
                      <a:r>
                        <a:rPr lang="en-US" sz="1400" dirty="0"/>
                        <a:t> separation)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max. Tx power = 24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omni antenna element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7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88683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characteristics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max. Tx power = 15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1 omni antenna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9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7651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Channel model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/>
                        <a:t>3D spatial channel model (3GPP TR38.901 – </a:t>
                      </a:r>
                      <a:r>
                        <a:rPr lang="en-US" sz="1400" kern="1200" dirty="0" err="1"/>
                        <a:t>InH</a:t>
                      </a:r>
                      <a:r>
                        <a:rPr lang="en-US" sz="1400" kern="1200" dirty="0"/>
                        <a:t> [C])</a:t>
                      </a:r>
                      <a:endParaRPr lang="en-I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layer conf.</a:t>
                      </a:r>
                      <a:endParaRPr lang="en-IE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4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# radiation nulls = 4</a:t>
                      </a:r>
                      <a:r>
                        <a:rPr lang="en-IE" sz="14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400" b="0" dirty="0"/>
                        <a:t>IP/MAC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EDCA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No RTS/CTS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b="0" dirty="0"/>
                        <a:t> Max. TXOP = 4 </a:t>
                      </a:r>
                      <a:r>
                        <a:rPr lang="en-US" sz="1400" b="0" dirty="0" err="1"/>
                        <a:t>ms</a:t>
                      </a:r>
                      <a:r>
                        <a:rPr lang="en-US" sz="1400" b="0" dirty="0"/>
                        <a:t> | SNR-driven MCS selection</a:t>
                      </a:r>
                      <a:endParaRPr lang="en-IE" sz="14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PHY layer conf.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dirty="0"/>
                        <a:t>PHY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/>
                        <a:t>Spatial filter = ZF (with and without nulls)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Omni PLCP header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11ax MCSs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1EDC71-5B7B-4792-849B-2ADE0C80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6192519"/>
            <a:ext cx="6441064" cy="284481"/>
          </a:xfrm>
        </p:spPr>
        <p:txBody>
          <a:bodyPr/>
          <a:lstStyle/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*A complete description of the system model parameters can be found in the Appendix</a:t>
            </a:r>
            <a:endParaRPr lang="en-US" sz="1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919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</p:spPr>
            <p:txBody>
              <a:bodyPr/>
              <a:lstStyle/>
              <a:p>
                <a:pPr marL="179388" indent="-179388"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Interference suppression bias for computing the receiver acceptable interference per AP = 10 dB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The PSR-based system with coordinated beamforming capabilities demonstrates a significant reduction of the worst-case delays due to</a:t>
                </a:r>
                <a:endParaRPr lang="en-US" sz="1100" dirty="0"/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more aggressive spectrum access,</a:t>
                </a:r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coordinated spectrum usage, and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inter-BSS interference mitigation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altLang="ko-KR" sz="1400" b="0" dirty="0"/>
                  <a:t>The 5%-worst delays are reduced by a factor of </a:t>
                </a:r>
                <a14:m>
                  <m:oMath xmlns:m="http://schemas.openxmlformats.org/officeDocument/2006/math">
                    <m:r>
                      <a:rPr lang="en-US" altLang="ko-KR" sz="1400" b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1400" dirty="0"/>
                  <a:t>2.3x</a:t>
                </a:r>
                <a:r>
                  <a:rPr lang="en-US" altLang="ko-KR" sz="1400" b="0" dirty="0"/>
                  <a:t> </a:t>
                </a:r>
                <a:r>
                  <a:rPr lang="en-US" altLang="ko-KR" sz="1400" b="0" dirty="0" err="1"/>
                  <a:t>w.r.t.</a:t>
                </a:r>
                <a:r>
                  <a:rPr lang="en-US" altLang="ko-KR" sz="1400" b="0" dirty="0"/>
                  <a:t> the baseline system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The power-based PSR of 802.11ax does not substantially improve the worst-case delays in the dense scenario considered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Further lower latencies could be achieved through complementary techniques, e.g., reduced TXOP durations</a:t>
                </a:r>
                <a:endParaRPr lang="en-US" altLang="ko-KR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  <a:blipFill>
                <a:blip r:embed="rId3"/>
                <a:stretch>
                  <a:fillRect l="-340" t="-165" r="-850" b="-12397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8D4E725C-E84D-422C-B611-6EE90EDF4F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t="5550" r="7137"/>
          <a:stretch/>
        </p:blipFill>
        <p:spPr>
          <a:xfrm>
            <a:off x="601662" y="2351412"/>
            <a:ext cx="4155090" cy="328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2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 a function of null steering accuracy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179388" indent="-179388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Variation of the interference suppression bias for computing the receiver acceptable interference per AP</a:t>
                </a:r>
                <a:endParaRPr lang="en-IE" sz="1400" b="0" strike="sngStrike" dirty="0">
                  <a:cs typeface="Times New Roman"/>
                </a:endParaRPr>
              </a:p>
              <a:p>
                <a:pPr marL="179388" indent="-179388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b="0" dirty="0">
                    <a:cs typeface="Times New Roman"/>
                  </a:rPr>
                  <a:t>The worst-case latency benefits are also present when APs advertising SROs account for a limited interference suppression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When compared to uncoordinated systems, these gains are due to 1) the interference suppression from the AP receiving the spatial reuse transmissions, and      2) the inter-AP coordination—which prevents some lengthy collisions</a:t>
                </a:r>
                <a:endParaRPr lang="en-US" altLang="ko-KR" sz="1100" dirty="0"/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dirty="0">
                    <a:cs typeface="Times New Roman"/>
                  </a:rPr>
                  <a:t>The worst-case delays are reduced by a factor of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b="1" dirty="0">
                    <a:cs typeface="Times New Roman"/>
                  </a:rPr>
                  <a:t>5x</a:t>
                </a:r>
                <a:r>
                  <a:rPr lang="en-US" altLang="ko-KR" sz="1400" dirty="0">
                    <a:cs typeface="Times New Roman"/>
                  </a:rPr>
                  <a:t> when APs advertising SROs estimate that the interference suppression bias provided by the spatial radiation nulls reaches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dirty="0">
                    <a:cs typeface="Times New Roman"/>
                  </a:rPr>
                  <a:t>8 dB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A larger number of low-latency inter-BSS devices find spatial reuse opportunities</a:t>
                </a:r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E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blipFill>
                <a:blip r:embed="rId3"/>
                <a:stretch>
                  <a:fillRect l="-340" t="-291" r="-255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D531D22E-63EF-4B0C-9F82-2172FB2443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4286" r="6189"/>
          <a:stretch/>
        </p:blipFill>
        <p:spPr>
          <a:xfrm>
            <a:off x="600364" y="2300063"/>
            <a:ext cx="4197927" cy="333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51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broadband STAs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A2A74E-0CB0-4997-BDFF-8E45C750E40C}"/>
              </a:ext>
            </a:extLst>
          </p:cNvPr>
          <p:cNvSpPr txBox="1">
            <a:spLocks/>
          </p:cNvSpPr>
          <p:nvPr/>
        </p:nvSpPr>
        <p:spPr bwMode="auto">
          <a:xfrm>
            <a:off x="4953000" y="1981200"/>
            <a:ext cx="35893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400" b="0" u="sng" dirty="0">
                <a:cs typeface="Times New Roman"/>
              </a:rPr>
              <a:t>PSR with null steering:</a:t>
            </a:r>
            <a:r>
              <a:rPr lang="en-IE" sz="1400" b="0" dirty="0">
                <a:cs typeface="Times New Roman"/>
              </a:rPr>
              <a:t> Interference suppression bias for computing the receiver acceptable interference per AP = 10 dB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The PSR-based system with coordinated beamforming approximately preserves the throughput offered to the STAs with broadband traffic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b="0" dirty="0"/>
              <a:t>The slight throughput decrease </a:t>
            </a:r>
            <a:r>
              <a:rPr lang="en-US" sz="1400" b="0" dirty="0" err="1"/>
              <a:t>w.r.t.</a:t>
            </a:r>
            <a:r>
              <a:rPr lang="en-US" sz="1400" b="0" dirty="0"/>
              <a:t> the baseline is mostly caused by </a:t>
            </a:r>
          </a:p>
          <a:p>
            <a:pPr marL="360363" lvl="1" indent="0">
              <a:spcBef>
                <a:spcPts val="300"/>
              </a:spcBef>
              <a:spcAft>
                <a:spcPts val="0"/>
              </a:spcAft>
            </a:pPr>
            <a:r>
              <a:rPr lang="en-US" sz="1100" dirty="0"/>
              <a:t>1) the decision of providing spatial reuse opportunities and focusing the available spatial radiation nulls towards inter-BSS low-latency STAs, and</a:t>
            </a:r>
          </a:p>
          <a:p>
            <a:pPr marL="360363" lvl="1" indent="0">
              <a:spcBef>
                <a:spcPts val="300"/>
              </a:spcBef>
              <a:spcAft>
                <a:spcPts val="600"/>
              </a:spcAft>
            </a:pPr>
            <a:r>
              <a:rPr lang="en-US" sz="1100" dirty="0"/>
              <a:t>2) the loss in AP receive beamforming gain due to the radiation null placement</a:t>
            </a:r>
            <a:endParaRPr lang="en-IE" sz="1100" dirty="0"/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The power-based PSR of 802.11ax preserves the throughput of the broadband STAs </a:t>
            </a:r>
            <a:r>
              <a:rPr lang="en-US" altLang="ko-KR" sz="1400" dirty="0" err="1"/>
              <a:t>w.r.t.</a:t>
            </a:r>
            <a:r>
              <a:rPr lang="en-US" altLang="ko-KR" sz="1400" dirty="0"/>
              <a:t> the baseline in the dense scenario considered</a:t>
            </a:r>
          </a:p>
          <a:p>
            <a:pPr marL="357188" lvl="1" indent="-176213">
              <a:spcBef>
                <a:spcPts val="300"/>
              </a:spcBef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100" dirty="0"/>
              <a:t>STAs with broadband traffic benefit from the spatial reuse opportunities offered by PSR</a:t>
            </a:r>
          </a:p>
          <a:p>
            <a:pPr marL="0" indent="0">
              <a:spcAft>
                <a:spcPts val="600"/>
              </a:spcAft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</p:txBody>
      </p:sp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78EA10FD-F4D7-49D5-9E0A-0903838593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5555" r="4286"/>
          <a:stretch/>
        </p:blipFill>
        <p:spPr>
          <a:xfrm>
            <a:off x="662565" y="2351413"/>
            <a:ext cx="4280904" cy="331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8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Conclusions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In this contribution, we evaluated the worst-case latency  benefits provided by a system  implementing parameterized spatial reuse (PSR) with coordinated beamforming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" b="0" dirty="0"/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b="0" dirty="0"/>
              <a:t>The considered protocol</a:t>
            </a:r>
          </a:p>
          <a:p>
            <a:pPr marL="892175" lvl="1" indent="-434975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altLang="ko-KR" sz="2200" dirty="0">
                <a:cs typeface="Times New Roman"/>
              </a:rPr>
              <a:t>can easily deal with coordinated beamforming imperfections, and</a:t>
            </a:r>
          </a:p>
          <a:p>
            <a:pPr marL="892175" lvl="1" indent="-434975" algn="just">
              <a:spcBef>
                <a:spcPts val="20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2200" dirty="0">
                <a:cs typeface="Times New Roman"/>
              </a:rPr>
              <a:t>significantly reduces the worst-case delays in a scenario with mixed low-latency and broadband traffic</a:t>
            </a:r>
          </a:p>
          <a:p>
            <a:pPr marL="1165225" lvl="2" indent="-273050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2000" dirty="0">
                <a:cs typeface="Times New Roman"/>
              </a:rPr>
              <a:t>This is mostly thanks to the more aggressive—albeit controlled—spectrum access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indent="0" algn="just">
              <a:spcAft>
                <a:spcPts val="600"/>
              </a:spcAft>
            </a:pPr>
            <a:endParaRPr lang="en-GB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B0DF7F-7A2B-4A0C-9BF9-5DE0E8A9157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 #1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enhancing the parameterized spatial reuse (PSR) </a:t>
            </a:r>
            <a:r>
              <a:rPr lang="en-GB"/>
              <a:t>with coordinated beamforming capabilities </a:t>
            </a:r>
            <a:r>
              <a:rPr lang="en-GB" dirty="0"/>
              <a:t>is appealing and should be further explored within the 802.11be task group?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320870A-7F8C-4FC4-ACCD-A0E5FD1DDB8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2667000"/>
          </a:xfrm>
        </p:spPr>
        <p:txBody>
          <a:bodyPr/>
          <a:lstStyle/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[19/0772r1]  Roya </a:t>
            </a:r>
            <a:r>
              <a:rPr lang="en-US" altLang="ko-KR" sz="1700" b="0" dirty="0" err="1">
                <a:cs typeface="Times New Roman"/>
              </a:rPr>
              <a:t>Doostnejad</a:t>
            </a:r>
            <a:r>
              <a:rPr lang="en-US" altLang="ko-KR" sz="1700" b="0" dirty="0">
                <a:cs typeface="Times New Roman"/>
              </a:rPr>
              <a:t> (Intel), “</a:t>
            </a:r>
            <a:r>
              <a:rPr lang="en-US" altLang="ko-KR" sz="1700" b="0" i="1" dirty="0">
                <a:cs typeface="Times New Roman"/>
              </a:rPr>
              <a:t>Multi-AP Collaborative BF in IEEE 802.11”</a:t>
            </a:r>
            <a:r>
              <a:rPr lang="en-US" altLang="ko-KR" sz="1700" b="0" dirty="0">
                <a:cs typeface="Times New Roman"/>
              </a:rPr>
              <a:t>, 19/0772.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[19/1212r2]  </a:t>
            </a:r>
            <a:r>
              <a:rPr lang="en-GB" sz="1700" b="0" dirty="0">
                <a:cs typeface="Times New Roman"/>
              </a:rPr>
              <a:t>David Lopez-Perez (Nokia), “</a:t>
            </a:r>
            <a:r>
              <a:rPr lang="en-US" sz="1700" b="0" i="1" dirty="0">
                <a:cs typeface="Times New Roman"/>
              </a:rPr>
              <a:t>Performance of Coordinated Null Steering in 802.11be”</a:t>
            </a:r>
            <a:r>
              <a:rPr lang="en-GB" sz="1700" b="0" dirty="0">
                <a:cs typeface="Times New Roman"/>
              </a:rPr>
              <a:t>, 19/1212.</a:t>
            </a:r>
            <a:endParaRPr lang="en-US" altLang="ko-KR" sz="1700" b="0" dirty="0">
              <a:cs typeface="Times New Roman"/>
            </a:endParaRP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</a:t>
            </a:r>
            <a:r>
              <a:rPr lang="en-US" sz="1700" b="0" dirty="0">
                <a:cs typeface="Times New Roman"/>
              </a:rPr>
              <a:t>1594r2]</a:t>
            </a:r>
            <a:r>
              <a:rPr lang="en-US" altLang="ko-KR" sz="1700" b="0" dirty="0">
                <a:cs typeface="Times New Roman"/>
              </a:rPr>
              <a:t>  </a:t>
            </a:r>
            <a:r>
              <a:rPr lang="en-GB" sz="1700" b="0" dirty="0">
                <a:cs typeface="Times New Roman"/>
              </a:rPr>
              <a:t>David Lopez-Perez (Nokia), </a:t>
            </a:r>
            <a:r>
              <a:rPr lang="en-GB" sz="1700" b="0" i="1" dirty="0">
                <a:cs typeface="Times New Roman"/>
              </a:rPr>
              <a:t>“</a:t>
            </a:r>
            <a:r>
              <a:rPr lang="en-US" sz="1700" b="0" i="1" dirty="0">
                <a:cs typeface="Times New Roman"/>
              </a:rPr>
              <a:t>Coordinated Beamforming/Null Steering in 802.11be”</a:t>
            </a:r>
            <a:r>
              <a:rPr lang="en-GB" sz="1700" b="0" dirty="0">
                <a:cs typeface="Times New Roman"/>
              </a:rPr>
              <a:t>, 19/1594</a:t>
            </a:r>
            <a:r>
              <a:rPr lang="en-US" sz="1700" b="0" dirty="0">
                <a:cs typeface="Times New Roman"/>
              </a:rPr>
              <a:t>.</a:t>
            </a: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sz="1700" b="0" dirty="0">
                <a:cs typeface="Times New Roman"/>
              </a:rPr>
              <a:t>[19/0638r0]  Sigurd </a:t>
            </a:r>
            <a:r>
              <a:rPr lang="en-US" sz="1700" b="0" dirty="0" err="1">
                <a:cs typeface="Times New Roman"/>
              </a:rPr>
              <a:t>Schelstraete</a:t>
            </a:r>
            <a:r>
              <a:rPr lang="en-US" sz="1700" b="0" dirty="0">
                <a:cs typeface="Times New Roman"/>
              </a:rPr>
              <a:t> (</a:t>
            </a:r>
            <a:r>
              <a:rPr lang="en-US" sz="1700" b="0" dirty="0" err="1">
                <a:cs typeface="Times New Roman"/>
              </a:rPr>
              <a:t>Quantenna</a:t>
            </a:r>
            <a:r>
              <a:rPr lang="en-US" sz="1700" b="0" dirty="0">
                <a:cs typeface="Times New Roman"/>
              </a:rPr>
              <a:t>), “</a:t>
            </a:r>
            <a:r>
              <a:rPr lang="en-GB" sz="1700" b="0" i="1" dirty="0">
                <a:cs typeface="Times New Roman"/>
              </a:rPr>
              <a:t>Nulling and coordinated beamforming</a:t>
            </a:r>
            <a:r>
              <a:rPr lang="en-GB" sz="1700" b="0" dirty="0">
                <a:cs typeface="Times New Roman"/>
              </a:rPr>
              <a:t>”, 19/0638.</a:t>
            </a:r>
            <a:endParaRPr lang="en-US" sz="1700" b="0" dirty="0">
              <a:cs typeface="Times New Roman"/>
            </a:endParaRP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[A]                 3GPP TR 36.814, “Evolved Universal Terrestrial Radio Access (E-UTRA); Further advancements for E-UTRA physical layer aspects,” March 2017.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[B]                  3GPP TR 38.824, “Study on physical layer enhancements for NR ultra-reliable and low latency case (URLLC),” March 2019.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[C]                  3GPP TR 38.901, “Study on channel model for frequencies from 0.5 to  100 GHz,” June 2018.</a:t>
            </a:r>
            <a:endParaRPr lang="en-US" sz="1700" b="0" dirty="0"/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endParaRPr lang="en-US" altLang="ko-KR" sz="1700" b="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B34093F6-75C4-4768-85ED-1DC204ECE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299204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Baseline uplink 802.11ax PSR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005BA836-7777-4A5A-A95E-EE4AEF70C3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316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 list of system model parameters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2A19CE2-259E-4350-849D-A0F9B2A1A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425730"/>
              </p:ext>
            </p:extLst>
          </p:nvPr>
        </p:nvGraphicFramePr>
        <p:xfrm>
          <a:off x="690033" y="1554480"/>
          <a:ext cx="7852306" cy="484632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212255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640051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Simulation length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 drops of 2 seconds each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61165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Frequency/Bandwidth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5.18GHz/80MHz (1 channel)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9205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Scenario size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35 meters x 20 meters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4528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ceiling mounted APs at (10 m, 10 m) and (25 m, 10 m)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AP height = 3 m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broadband STAs | 8 low-latency STAs | 2D uniform distribution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STA height = 1 m |</a:t>
                      </a:r>
                    </a:p>
                    <a:p>
                      <a:r>
                        <a:rPr lang="en-US" sz="1000" dirty="0"/>
                        <a:t>Minimum inter-STA 2D distance = 0.1 m | Minimum AP-STA 2D distance = 0.5 m |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Channel model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/>
                        <a:t>3D spatial channel model (3GPP TR38.901 – </a:t>
                      </a:r>
                      <a:r>
                        <a:rPr lang="en-US" sz="1000" kern="1200" dirty="0" err="1"/>
                        <a:t>InH</a:t>
                      </a:r>
                      <a:r>
                        <a:rPr lang="en-US" sz="1000" kern="1200" dirty="0"/>
                        <a:t> [C])</a:t>
                      </a:r>
                      <a:endParaRPr lang="en-IE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AP/STA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IP/MAC header overhead considered |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EDCA | No </a:t>
                      </a:r>
                      <a:r>
                        <a:rPr lang="en-US" sz="1000" b="0" dirty="0"/>
                        <a:t>RTS/CTS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Max. TXOP = 4 </a:t>
                      </a:r>
                      <a:r>
                        <a:rPr lang="en-US" sz="1000" b="0" dirty="0" err="1"/>
                        <a:t>ms</a:t>
                      </a:r>
                      <a:r>
                        <a:rPr lang="en-US" sz="1000" b="0" dirty="0"/>
                        <a:t> | SNR-driven MCS selection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9391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of spatially multiplexed STAs = 8 | Uplink-triggered transmissions active | Scheduling logic = No joint multiplexing of broadband and low-latency STAs, priority to low-latency STAs, Round Robin scheduling policy | Uplink power control logic = Min. RSS to achieve selected MCS + 6 dB of margin |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safety margin value for calculating the acceptable receiver interference level = 3 dB (Eq. 26-7, 802.11ax D6.0) | Perfect channel state information acquisition | 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radiation nulls = 4 | Inter-BSS device null steering selection method = Low-latency STAs generating the strongest perceived interference | Max. estimated interference suppression per radiation null = 10 </a:t>
                      </a:r>
                      <a:r>
                        <a:rPr lang="en-IE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 (considered </a:t>
                      </a:r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calculating the PSR acceptable interference level)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801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minimum Tx power to find spatial reuse opportunity = 3 dBm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89135"/>
                  </a:ext>
                </a:extLst>
              </a:tr>
              <a:tr h="54695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AP/STA PHY layer conf.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PHY header overhead considered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</a:t>
                      </a:r>
                      <a:r>
                        <a:rPr lang="en-US" sz="1000" kern="1200" dirty="0"/>
                        <a:t>11ax OFDM numerology with cyclic prefix duration = 0.8 us | AP/STA sensitivity = - 90 dBm | Spatial filter = ZF (with and without nulls)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Omni PLCP header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11ax MCSs with target PER = 10%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PHY layer characteristics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 max. Tx power = 24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4x2 array (0.5</a:t>
                      </a:r>
                      <a:r>
                        <a:rPr lang="el-GR" sz="1000" dirty="0"/>
                        <a:t>λ</a:t>
                      </a:r>
                      <a:r>
                        <a:rPr lang="en-US" sz="1000" dirty="0"/>
                        <a:t> separation)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Omni antenna elements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7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1798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PHY layer characteristics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STA max. Tx power = 15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1 omni antenna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9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0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As shown in [19/1594r2], t</a:t>
            </a:r>
            <a:r>
              <a:rPr lang="en-US" altLang="ko-KR" sz="2000" b="0" dirty="0">
                <a:cs typeface="Times New Roman"/>
              </a:rPr>
              <a:t>he 802.11ax parameterized spatial reuse (PSR)* framework 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provides a good basis for coordinated beamforming/null steering, since it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allows APs to altruistically—but coordinately—‘share’ an uplink transmission opportunity (TXOP) with other inter-BSS devices</a:t>
            </a:r>
          </a:p>
          <a:p>
            <a:pPr marL="3429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The performance gains of synchronous coordinated beamforming systems have been demonstrated in [19/</a:t>
            </a:r>
            <a:r>
              <a:rPr lang="en-US" altLang="ko-KR" sz="2000" dirty="0">
                <a:cs typeface="Times New Roman"/>
              </a:rPr>
              <a:t>0772r1] and </a:t>
            </a:r>
            <a:r>
              <a:rPr lang="en-US" sz="2000" dirty="0">
                <a:cs typeface="Times New Roman"/>
              </a:rPr>
              <a:t>[19/1212r2]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briefly review the PSR framework with </a:t>
            </a:r>
            <a:r>
              <a:rPr lang="en-US" altLang="ko-KR" sz="1800" dirty="0">
                <a:cs typeface="Times New Roman"/>
              </a:rPr>
              <a:t>coordinated beamforming/null steering of [19/1594r2], and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evaluate the performance of such scheme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</a:pPr>
            <a:endParaRPr lang="en-US" altLang="ko-KR" sz="100" dirty="0">
              <a:cs typeface="Times New Roman"/>
            </a:endParaRPr>
          </a:p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*referred to as spatial reuse parameter (SRP) in drafts D1.0 – D5.1</a:t>
            </a:r>
            <a:endParaRPr lang="en-US" sz="14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B893BF-558F-4118-9505-D2BDD3B30A7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6FFB00-A4B0-4588-BEA5-EFCB980A55E7}"/>
              </a:ext>
            </a:extLst>
          </p:cNvPr>
          <p:cNvSpPr/>
          <p:nvPr/>
        </p:nvSpPr>
        <p:spPr>
          <a:xfrm>
            <a:off x="8373061" y="53278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cs typeface="Times New Roman"/>
              </a:rPr>
              <a:t>*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PSR framework + coordinated null steering (see </a:t>
            </a:r>
            <a:r>
              <a:rPr lang="en-US" sz="1800" b="0" dirty="0">
                <a:cs typeface="Times New Roman"/>
              </a:rPr>
              <a:t>[19/1594r2])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0800"/>
            <a:ext cx="3955935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Practical operation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274545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 (SRO)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C600CD87-46B4-456C-B0D8-684911C0AE0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Key implementation 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Robustness against omnidirectional PPDU preambles [19/0638r0]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Since the interference suppression is performed through the application of a spatial filter during data reception, APs can suppress the non-</a:t>
            </a:r>
            <a:r>
              <a:rPr lang="en-US" altLang="ko-KR" sz="1800" dirty="0" err="1">
                <a:cs typeface="Times New Roman"/>
              </a:rPr>
              <a:t>precoded</a:t>
            </a:r>
            <a:r>
              <a:rPr lang="en-US" altLang="ko-KR" sz="1800" dirty="0">
                <a:cs typeface="Times New Roman"/>
              </a:rPr>
              <a:t> PPDU preambles from the relevant interfering devices</a:t>
            </a:r>
          </a:p>
          <a:p>
            <a:pPr marL="457200" lvl="1" indent="0" algn="just">
              <a:spcAft>
                <a:spcPts val="0"/>
              </a:spcAft>
            </a:pPr>
            <a:endParaRPr lang="en-US" altLang="ko-KR" sz="2400" dirty="0"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Easily adjusts to null steering impairments 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APs granting the spatial reuse opportunities with null steering may set their acceptable receiver interference level accounting for impairments</a:t>
            </a:r>
          </a:p>
          <a:p>
            <a:pPr marL="990600" lvl="2" indent="-274638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If only 10 dB of interference suppression can be guaranteed through null steering, the </a:t>
            </a:r>
            <a:r>
              <a:rPr lang="en-IE" sz="1600" dirty="0">
                <a:cs typeface="Times New Roman"/>
              </a:rPr>
              <a:t>UL Spatial Reuse field of the Trigger frame should be adjusted by that factor, when compared to the baseline PSR operation</a:t>
            </a:r>
            <a:endParaRPr lang="en-IE" sz="1400" strike="sngStrike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9325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cs typeface="Times New Roman"/>
              </a:rPr>
              <a:t>Spectrum shared according to CSMA/CA</a:t>
            </a:r>
          </a:p>
          <a:p>
            <a:pPr marL="703263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75" name="Graphic 74">
            <a:extLst>
              <a:ext uri="{FF2B5EF4-FFF2-40B4-BE49-F238E27FC236}">
                <a16:creationId xmlns:a16="http://schemas.microsoft.com/office/drawing/2014/main" id="{BC3DF31A-D770-47F9-8985-52A7C6A75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83456" y="5280707"/>
            <a:ext cx="654850" cy="528916"/>
          </a:xfrm>
          <a:prstGeom prst="rect">
            <a:avLst/>
          </a:prstGeom>
        </p:spPr>
      </p:pic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CD71B32-AB24-4BC7-AFFC-6C15ED335846}"/>
              </a:ext>
            </a:extLst>
          </p:cNvPr>
          <p:cNvCxnSpPr>
            <a:cxnSpLocks/>
            <a:stCxn id="81" idx="3"/>
            <a:endCxn id="75" idx="1"/>
          </p:cNvCxnSpPr>
          <p:nvPr/>
        </p:nvCxnSpPr>
        <p:spPr>
          <a:xfrm>
            <a:off x="3223185" y="5517196"/>
            <a:ext cx="2760271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AE321CC-830F-45B4-97E4-3559310CF589}"/>
              </a:ext>
            </a:extLst>
          </p:cNvPr>
          <p:cNvGrpSpPr/>
          <p:nvPr/>
        </p:nvGrpSpPr>
        <p:grpSpPr>
          <a:xfrm rot="13500000">
            <a:off x="2753073" y="5777456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4735730E-9135-4765-8477-ADBE2FF0440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01D6589-DAF7-40D1-B859-6735FD2BD46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A63CB82-F137-4DC3-9D94-B0D229BBCD8A}"/>
              </a:ext>
            </a:extLst>
          </p:cNvPr>
          <p:cNvGrpSpPr/>
          <p:nvPr/>
        </p:nvGrpSpPr>
        <p:grpSpPr>
          <a:xfrm rot="18900000">
            <a:off x="2084119" y="5774753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5F0642C1-CCF0-4A7F-9290-62D2E554A3C1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AEB612C-555D-4515-B992-63D579EFDB92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24EAD25-AF55-4FC8-8413-69E2ECF74CD4}"/>
              </a:ext>
            </a:extLst>
          </p:cNvPr>
          <p:cNvGrpSpPr/>
          <p:nvPr/>
        </p:nvGrpSpPr>
        <p:grpSpPr>
          <a:xfrm rot="2700000">
            <a:off x="2079143" y="5108059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652EB25C-AB1D-45BC-9CBF-782FBC9631E7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0F2DC4A-2908-4176-947E-578EF6809500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8AFAD4D-FBF0-45DB-AB12-864D889C196C}"/>
              </a:ext>
            </a:extLst>
          </p:cNvPr>
          <p:cNvGrpSpPr/>
          <p:nvPr/>
        </p:nvGrpSpPr>
        <p:grpSpPr>
          <a:xfrm rot="8100000">
            <a:off x="2753569" y="5107632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7C73062-C493-4B71-9985-4DD011BA92B6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0D3C7CD7-E61C-4AEC-B335-3150C8AC9C0F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1" name="Graphic 80">
            <a:extLst>
              <a:ext uri="{FF2B5EF4-FFF2-40B4-BE49-F238E27FC236}">
                <a16:creationId xmlns:a16="http://schemas.microsoft.com/office/drawing/2014/main" id="{0E5D66F5-1416-4683-87F1-0AF433E476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3944" y="5252738"/>
            <a:ext cx="669241" cy="528916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7E17698-02BE-4472-9AAD-AD095AC1FD9C}"/>
              </a:ext>
            </a:extLst>
          </p:cNvPr>
          <p:cNvSpPr txBox="1"/>
          <p:nvPr/>
        </p:nvSpPr>
        <p:spPr>
          <a:xfrm>
            <a:off x="6062563" y="578393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45C00B3-9369-48D7-9314-44D8EF391ED7}"/>
              </a:ext>
            </a:extLst>
          </p:cNvPr>
          <p:cNvSpPr txBox="1"/>
          <p:nvPr/>
        </p:nvSpPr>
        <p:spPr>
          <a:xfrm>
            <a:off x="6319028" y="593337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B38B9E0-22BF-4121-B592-38045799095F}"/>
              </a:ext>
            </a:extLst>
          </p:cNvPr>
          <p:cNvSpPr txBox="1"/>
          <p:nvPr/>
        </p:nvSpPr>
        <p:spPr>
          <a:xfrm>
            <a:off x="2647367" y="489178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D83906E-C8F8-4A49-9EDC-90D05D1D832D}"/>
              </a:ext>
            </a:extLst>
          </p:cNvPr>
          <p:cNvSpPr txBox="1"/>
          <p:nvPr/>
        </p:nvSpPr>
        <p:spPr>
          <a:xfrm>
            <a:off x="2913307" y="501896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" name="Graphic 92">
            <a:extLst>
              <a:ext uri="{FF2B5EF4-FFF2-40B4-BE49-F238E27FC236}">
                <a16:creationId xmlns:a16="http://schemas.microsoft.com/office/drawing/2014/main" id="{997652A4-05F8-4F8B-A816-B7393B2D3C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4717137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A9C6E51D-9396-4179-A7C5-B35E50C151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4717137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2C663FC7-8EF8-409B-A621-A00D0C8596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5987132"/>
            <a:ext cx="214634" cy="330205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94BDAC5F-6E69-4E23-B7CA-58E5C1E92A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5987132"/>
            <a:ext cx="214634" cy="330205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61AC3E34-745D-4186-BA2E-5F0E7A8E15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4724608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55DFD2AE-D641-4A3B-9418-FE9F0589CA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4724608"/>
            <a:ext cx="204921" cy="315262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E1FB3058-8932-448C-8003-8C053886E08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5994603"/>
            <a:ext cx="204921" cy="315262"/>
          </a:xfrm>
          <a:prstGeom prst="rect">
            <a:avLst/>
          </a:prstGeom>
        </p:spPr>
      </p:pic>
      <p:pic>
        <p:nvPicPr>
          <p:cNvPr id="100" name="Graphic 99">
            <a:extLst>
              <a:ext uri="{FF2B5EF4-FFF2-40B4-BE49-F238E27FC236}">
                <a16:creationId xmlns:a16="http://schemas.microsoft.com/office/drawing/2014/main" id="{4A3110F9-E89D-47A5-8322-D043CE593E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5994603"/>
            <a:ext cx="204921" cy="315262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32239A2E-6B4E-49F6-BCAF-3864465DF66E}"/>
              </a:ext>
            </a:extLst>
          </p:cNvPr>
          <p:cNvSpPr txBox="1"/>
          <p:nvPr/>
        </p:nvSpPr>
        <p:spPr>
          <a:xfrm>
            <a:off x="4002947" y="5256705"/>
            <a:ext cx="1248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Time sharing 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F97FB04-E66C-4C41-B8F1-69DADB1FC384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81F8926-447D-49D0-8EB4-17EEEB80EF2E}"/>
              </a:ext>
            </a:extLst>
          </p:cNvPr>
          <p:cNvSpPr txBox="1"/>
          <p:nvPr/>
        </p:nvSpPr>
        <p:spPr>
          <a:xfrm>
            <a:off x="3757894" y="5518942"/>
            <a:ext cx="1859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Devices may listen to each other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6DBADB5-A409-41CA-9BB8-ADF43297A9EE}"/>
              </a:ext>
            </a:extLst>
          </p:cNvPr>
          <p:cNvSpPr txBox="1"/>
          <p:nvPr/>
        </p:nvSpPr>
        <p:spPr>
          <a:xfrm>
            <a:off x="1993899" y="447118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3CB85F2-EEFC-4B5E-BB9E-7EA73519A9BB}"/>
              </a:ext>
            </a:extLst>
          </p:cNvPr>
          <p:cNvSpPr txBox="1"/>
          <p:nvPr/>
        </p:nvSpPr>
        <p:spPr>
          <a:xfrm>
            <a:off x="3428715" y="627045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58EEB2B-CCAC-44C2-939F-84A505687749}"/>
              </a:ext>
            </a:extLst>
          </p:cNvPr>
          <p:cNvSpPr txBox="1"/>
          <p:nvPr/>
        </p:nvSpPr>
        <p:spPr>
          <a:xfrm>
            <a:off x="3428715" y="447117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74FE9C4-1A7E-4F9D-80F9-510250161EA0}"/>
              </a:ext>
            </a:extLst>
          </p:cNvPr>
          <p:cNvSpPr txBox="1"/>
          <p:nvPr/>
        </p:nvSpPr>
        <p:spPr>
          <a:xfrm>
            <a:off x="2538515" y="62597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87655F8-5E29-4F03-9574-E5C6E73AAF52}"/>
              </a:ext>
            </a:extLst>
          </p:cNvPr>
          <p:cNvSpPr txBox="1"/>
          <p:nvPr/>
        </p:nvSpPr>
        <p:spPr>
          <a:xfrm>
            <a:off x="5350833" y="628197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85A36CB-8ACA-4EA7-B227-22396D55A4CF}"/>
              </a:ext>
            </a:extLst>
          </p:cNvPr>
          <p:cNvSpPr txBox="1"/>
          <p:nvPr/>
        </p:nvSpPr>
        <p:spPr>
          <a:xfrm>
            <a:off x="5414334" y="448853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089A5F9-2770-43C2-80CF-527FF7655186}"/>
              </a:ext>
            </a:extLst>
          </p:cNvPr>
          <p:cNvSpPr txBox="1"/>
          <p:nvPr/>
        </p:nvSpPr>
        <p:spPr>
          <a:xfrm>
            <a:off x="6783952" y="627205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B77FD17-4172-40CB-8B79-DA64FDE0C895}"/>
              </a:ext>
            </a:extLst>
          </p:cNvPr>
          <p:cNvSpPr txBox="1"/>
          <p:nvPr/>
        </p:nvSpPr>
        <p:spPr>
          <a:xfrm>
            <a:off x="6849150" y="448853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EBA33A0-BB0F-46E2-8356-39FA223BC2F6}"/>
              </a:ext>
            </a:extLst>
          </p:cNvPr>
          <p:cNvSpPr txBox="1"/>
          <p:nvPr/>
        </p:nvSpPr>
        <p:spPr>
          <a:xfrm>
            <a:off x="5991034" y="4668738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17B5339-76E9-47EF-85C4-0550D6F529AF}"/>
              </a:ext>
            </a:extLst>
          </p:cNvPr>
          <p:cNvGrpSpPr/>
          <p:nvPr/>
        </p:nvGrpSpPr>
        <p:grpSpPr>
          <a:xfrm>
            <a:off x="5480883" y="4702315"/>
            <a:ext cx="166287" cy="165711"/>
            <a:chOff x="4866089" y="4417934"/>
            <a:chExt cx="106860" cy="10649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DCD2200-6A37-43BF-B776-BBFA7E7886B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DB2D51A-81D1-442E-8C63-A2A71E089C8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AF8B9A5-5C20-4F20-9CBC-C83B3F5FB123}"/>
              </a:ext>
            </a:extLst>
          </p:cNvPr>
          <p:cNvGrpSpPr/>
          <p:nvPr/>
        </p:nvGrpSpPr>
        <p:grpSpPr>
          <a:xfrm>
            <a:off x="5480883" y="5975884"/>
            <a:ext cx="166287" cy="165711"/>
            <a:chOff x="4866089" y="4417934"/>
            <a:chExt cx="106860" cy="106490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E81CF51-FCC0-4434-A7CE-32E076B349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61EC9E2-ECC4-41FB-B017-7B9BAA1FEC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DA4DDA0-3532-4093-8B0F-172C4DC73F79}"/>
              </a:ext>
            </a:extLst>
          </p:cNvPr>
          <p:cNvGrpSpPr/>
          <p:nvPr/>
        </p:nvGrpSpPr>
        <p:grpSpPr>
          <a:xfrm>
            <a:off x="6932605" y="4702313"/>
            <a:ext cx="166287" cy="165711"/>
            <a:chOff x="4866089" y="4417934"/>
            <a:chExt cx="106860" cy="106490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B3C419CD-CA0F-4FCD-A638-F20200DF56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E8DEF4F9-AA93-4487-95C5-7CD4D802FD7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31DE151-1322-4329-B3DA-B5EEFFE005AD}"/>
              </a:ext>
            </a:extLst>
          </p:cNvPr>
          <p:cNvGrpSpPr/>
          <p:nvPr/>
        </p:nvGrpSpPr>
        <p:grpSpPr>
          <a:xfrm>
            <a:off x="6932605" y="5977086"/>
            <a:ext cx="166287" cy="165711"/>
            <a:chOff x="4866089" y="4417934"/>
            <a:chExt cx="106860" cy="106490"/>
          </a:xfrm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53D95A7-BC7B-4B3C-A0DA-998ABE9B4F5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F9F9A46-831A-4C4A-9E47-5D51AE0F15B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0149A23-852D-40E3-8EB3-111BA1DD04B1}"/>
              </a:ext>
            </a:extLst>
          </p:cNvPr>
          <p:cNvGrpSpPr/>
          <p:nvPr/>
        </p:nvGrpSpPr>
        <p:grpSpPr>
          <a:xfrm>
            <a:off x="6045105" y="5295605"/>
            <a:ext cx="166287" cy="165711"/>
            <a:chOff x="4866089" y="4417934"/>
            <a:chExt cx="106860" cy="106490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B633C6BF-6494-4E8E-BCB8-903824F859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9EBE3E5-7CF9-4DAD-A887-AEC61C7E8FD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39D0102-029B-42EE-BBCC-3D18507F5C3E}"/>
              </a:ext>
            </a:extLst>
          </p:cNvPr>
          <p:cNvGrpSpPr/>
          <p:nvPr/>
        </p:nvGrpSpPr>
        <p:grpSpPr>
          <a:xfrm>
            <a:off x="6404344" y="5297939"/>
            <a:ext cx="166287" cy="165711"/>
            <a:chOff x="4866089" y="4417934"/>
            <a:chExt cx="106860" cy="106490"/>
          </a:xfrm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4CED66F-DD52-4031-B594-9A3552C250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2230EECB-C750-493A-B877-019FFF9F079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54" name="Graphic 153">
            <a:extLst>
              <a:ext uri="{FF2B5EF4-FFF2-40B4-BE49-F238E27FC236}">
                <a16:creationId xmlns:a16="http://schemas.microsoft.com/office/drawing/2014/main" id="{248798E5-9C9E-4DFD-9645-2E9DAEE700D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6144" y="4924360"/>
            <a:ext cx="313668" cy="163653"/>
          </a:xfrm>
          <a:prstGeom prst="rect">
            <a:avLst/>
          </a:prstGeom>
        </p:spPr>
      </p:pic>
      <p:pic>
        <p:nvPicPr>
          <p:cNvPr id="155" name="Graphic 154">
            <a:extLst>
              <a:ext uri="{FF2B5EF4-FFF2-40B4-BE49-F238E27FC236}">
                <a16:creationId xmlns:a16="http://schemas.microsoft.com/office/drawing/2014/main" id="{429863A7-48B8-41A4-9FDE-22D43D785A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427" y="5929321"/>
            <a:ext cx="313668" cy="163653"/>
          </a:xfrm>
          <a:prstGeom prst="rect">
            <a:avLst/>
          </a:prstGeom>
        </p:spPr>
      </p:pic>
      <p:pic>
        <p:nvPicPr>
          <p:cNvPr id="156" name="Graphic 155">
            <a:extLst>
              <a:ext uri="{FF2B5EF4-FFF2-40B4-BE49-F238E27FC236}">
                <a16:creationId xmlns:a16="http://schemas.microsoft.com/office/drawing/2014/main" id="{095B7C3B-F2E1-4E56-8E44-21507B62F1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598" y="4933365"/>
            <a:ext cx="313668" cy="163653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E47EB113-A33B-4A3C-A641-99CDA96B399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916" y="5963140"/>
            <a:ext cx="313668" cy="16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8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34000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554589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C27A20-A60B-4777-B5D6-8B3391AD13FA}"/>
              </a:ext>
            </a:extLst>
          </p:cNvPr>
          <p:cNvGrpSpPr/>
          <p:nvPr/>
        </p:nvGrpSpPr>
        <p:grpSpPr>
          <a:xfrm>
            <a:off x="1981200" y="4406113"/>
            <a:ext cx="5725606" cy="2088601"/>
            <a:chOff x="1981200" y="4406113"/>
            <a:chExt cx="5725606" cy="2088601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02D6A03-190A-4C74-9DF5-6E884C37F59D}"/>
                </a:ext>
              </a:extLst>
            </p:cNvPr>
            <p:cNvSpPr txBox="1"/>
            <p:nvPr/>
          </p:nvSpPr>
          <p:spPr>
            <a:xfrm>
              <a:off x="5167914" y="626388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BA5A12B-590B-4160-8625-7CA09D3D9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12301" y="5287970"/>
              <a:ext cx="654850" cy="528916"/>
            </a:xfrm>
            <a:prstGeom prst="rect">
              <a:avLst/>
            </a:prstGeom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7BE82C-128C-4FF0-A671-AF36BA798E7C}"/>
                </a:ext>
              </a:extLst>
            </p:cNvPr>
            <p:cNvCxnSpPr>
              <a:cxnSpLocks/>
              <a:stCxn id="18" idx="3"/>
              <a:endCxn id="12" idx="1"/>
            </p:cNvCxnSpPr>
            <p:nvPr/>
          </p:nvCxnSpPr>
          <p:spPr>
            <a:xfrm>
              <a:off x="3210486" y="5524459"/>
              <a:ext cx="2801815" cy="27969"/>
            </a:xfrm>
            <a:prstGeom prst="straightConnector1">
              <a:avLst/>
            </a:prstGeom>
            <a:ln w="25400">
              <a:solidFill>
                <a:schemeClr val="accent4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3631863-37D7-44A2-B223-A62EFEE1FED1}"/>
                </a:ext>
              </a:extLst>
            </p:cNvPr>
            <p:cNvGrpSpPr/>
            <p:nvPr/>
          </p:nvGrpSpPr>
          <p:grpSpPr>
            <a:xfrm rot="13500000">
              <a:off x="2740374" y="5784719"/>
              <a:ext cx="958600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4112636F-A990-40A2-A460-CB86FEF974BF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801FD18-BF29-478C-B167-F6BF6E8C4D06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C0F799-DDCE-4606-8625-A4F5AD42C65E}"/>
                </a:ext>
              </a:extLst>
            </p:cNvPr>
            <p:cNvGrpSpPr/>
            <p:nvPr/>
          </p:nvGrpSpPr>
          <p:grpSpPr>
            <a:xfrm rot="18900000">
              <a:off x="2071420" y="5782016"/>
              <a:ext cx="95094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A12B5882-C55A-46A8-BA55-AA7D5F7944F7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F5CDCF94-6C6C-417E-B00D-45303936C9C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1C88B91-4631-47EF-9B62-110F2235A953}"/>
                </a:ext>
              </a:extLst>
            </p:cNvPr>
            <p:cNvGrpSpPr/>
            <p:nvPr/>
          </p:nvGrpSpPr>
          <p:grpSpPr>
            <a:xfrm rot="2700000">
              <a:off x="2066444" y="5115322"/>
              <a:ext cx="95677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EC005AAE-F9E8-4826-9E86-34B2B38C86FC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5403AA0-DFC3-4C66-9894-C769AB8E46B0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A40C52F-BAA7-4B6C-B998-A6F0FC25B38E}"/>
                </a:ext>
              </a:extLst>
            </p:cNvPr>
            <p:cNvGrpSpPr/>
            <p:nvPr/>
          </p:nvGrpSpPr>
          <p:grpSpPr>
            <a:xfrm rot="8100000">
              <a:off x="2740870" y="5114895"/>
              <a:ext cx="957986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A0570C7A-768A-47EF-8C55-740CA8166E89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532E1E44-C489-4FB2-B46B-63C8A60947A8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4EDCB73C-D750-4788-861B-897D1DE78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41245" y="5260001"/>
              <a:ext cx="669241" cy="528916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FC4D23C-5158-4D88-A7B4-7DA4FAE2D6C0}"/>
                </a:ext>
              </a:extLst>
            </p:cNvPr>
            <p:cNvGrpSpPr/>
            <p:nvPr/>
          </p:nvGrpSpPr>
          <p:grpSpPr>
            <a:xfrm rot="8100000">
              <a:off x="6192899" y="5105149"/>
              <a:ext cx="976381" cy="176219"/>
              <a:chOff x="4525638" y="5075561"/>
              <a:chExt cx="1335742" cy="176219"/>
            </a:xfrm>
            <a:solidFill>
              <a:srgbClr val="92D050"/>
            </a:solidFill>
          </p:grpSpPr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90D462BA-BDEC-4BFD-9062-636089FB631A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1E4CE8C-4B3B-47E4-B0CE-1E8F6299DEE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27FB69-35A4-4206-89BD-F6994007A8A8}"/>
                </a:ext>
              </a:extLst>
            </p:cNvPr>
            <p:cNvSpPr txBox="1"/>
            <p:nvPr/>
          </p:nvSpPr>
          <p:spPr>
            <a:xfrm>
              <a:off x="6091408" y="5791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C93F12-E8A6-4454-8C44-FDA709372962}"/>
                </a:ext>
              </a:extLst>
            </p:cNvPr>
            <p:cNvSpPr txBox="1"/>
            <p:nvPr/>
          </p:nvSpPr>
          <p:spPr>
            <a:xfrm>
              <a:off x="6347873" y="5940638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IE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3AADEB3-5B43-4447-A185-E7BD47C12EA7}"/>
                </a:ext>
              </a:extLst>
            </p:cNvPr>
            <p:cNvSpPr txBox="1"/>
            <p:nvPr/>
          </p:nvSpPr>
          <p:spPr>
            <a:xfrm>
              <a:off x="2634668" y="489904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9917EC-1017-4362-8AF7-FCDEE684FD5E}"/>
                </a:ext>
              </a:extLst>
            </p:cNvPr>
            <p:cNvSpPr txBox="1"/>
            <p:nvPr/>
          </p:nvSpPr>
          <p:spPr>
            <a:xfrm>
              <a:off x="2900608" y="5026223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IE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B4EA94E8-FC7D-4BD8-BD8C-54D84AE23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4724400"/>
              <a:ext cx="214634" cy="330205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D3DF2630-B56E-4B09-B5E4-B136D7100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4724400"/>
              <a:ext cx="214634" cy="330205"/>
            </a:xfrm>
            <a:prstGeom prst="rect">
              <a:avLst/>
            </a:prstGeom>
          </p:spPr>
        </p:pic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3D277B3F-7A80-4A53-8B81-201E3DE76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5994395"/>
              <a:ext cx="214634" cy="330205"/>
            </a:xfrm>
            <a:prstGeom prst="rect">
              <a:avLst/>
            </a:prstGeom>
          </p:spPr>
        </p:pic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5FB91D82-F0F4-483B-92BB-1F3977222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5994395"/>
              <a:ext cx="214634" cy="330205"/>
            </a:xfrm>
            <a:prstGeom prst="rect">
              <a:avLst/>
            </a:prstGeom>
          </p:spPr>
        </p:pic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CEFA2238-52D9-40B5-A271-E041A0B0B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4731871"/>
              <a:ext cx="204921" cy="315262"/>
            </a:xfrm>
            <a:prstGeom prst="rect">
              <a:avLst/>
            </a:prstGeom>
          </p:spPr>
        </p:pic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5934D3E3-1C28-4E28-90CC-4A3DEF0CD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4731871"/>
              <a:ext cx="204921" cy="315262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D669FF2-F05E-479B-A53F-49EB26C40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6001866"/>
              <a:ext cx="204921" cy="315262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EB57B0C1-EC5D-47DD-A605-D06AC7219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6001866"/>
              <a:ext cx="204921" cy="31526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985D947-B947-401A-AF18-2E573644EEA1}"/>
                </a:ext>
              </a:extLst>
            </p:cNvPr>
            <p:cNvSpPr txBox="1"/>
            <p:nvPr/>
          </p:nvSpPr>
          <p:spPr>
            <a:xfrm>
              <a:off x="3544534" y="5255467"/>
              <a:ext cx="21704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Power-based spatial reuse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7D165B8-1E4A-4786-96CB-448DCDDB0BB0}"/>
                </a:ext>
              </a:extLst>
            </p:cNvPr>
            <p:cNvSpPr txBox="1"/>
            <p:nvPr/>
          </p:nvSpPr>
          <p:spPr>
            <a:xfrm>
              <a:off x="3670753" y="5515689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E698AC-28D1-4D24-9AAE-647163668A44}"/>
                </a:ext>
              </a:extLst>
            </p:cNvPr>
            <p:cNvSpPr txBox="1"/>
            <p:nvPr/>
          </p:nvSpPr>
          <p:spPr>
            <a:xfrm>
              <a:off x="1981200" y="440611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AD828B5-EDAC-44A4-9A75-427FE6510D4A}"/>
                </a:ext>
              </a:extLst>
            </p:cNvPr>
            <p:cNvSpPr txBox="1"/>
            <p:nvPr/>
          </p:nvSpPr>
          <p:spPr>
            <a:xfrm>
              <a:off x="3416016" y="4406113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8908E2-9DF4-4056-B726-644ABAC69649}"/>
                </a:ext>
              </a:extLst>
            </p:cNvPr>
            <p:cNvSpPr txBox="1"/>
            <p:nvPr/>
          </p:nvSpPr>
          <p:spPr>
            <a:xfrm>
              <a:off x="6799974" y="442347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787D519-9FC3-4A8C-B93E-309C34CF213E}"/>
                </a:ext>
              </a:extLst>
            </p:cNvPr>
            <p:cNvSpPr txBox="1"/>
            <p:nvPr/>
          </p:nvSpPr>
          <p:spPr>
            <a:xfrm>
              <a:off x="6019879" y="4676001"/>
              <a:ext cx="6896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URLLC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615BB5A-919D-4F94-A3FE-5255413EEE5B}"/>
                </a:ext>
              </a:extLst>
            </p:cNvPr>
            <p:cNvSpPr txBox="1"/>
            <p:nvPr/>
          </p:nvSpPr>
          <p:spPr>
            <a:xfrm>
              <a:off x="3704843" y="5504043"/>
              <a:ext cx="187933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Spatial reuse enabled when inter-OBSS devices can guarantee the </a:t>
              </a:r>
              <a:r>
                <a:rPr lang="en-IE" sz="900" dirty="0">
                  <a:solidFill>
                    <a:schemeClr val="tx1"/>
                  </a:solidFill>
                </a:rPr>
                <a:t>acceptable receiver interference level </a:t>
              </a:r>
              <a:r>
                <a:rPr lang="en-US" sz="900" dirty="0">
                  <a:solidFill>
                    <a:schemeClr val="tx1"/>
                  </a:solidFill>
                </a:rPr>
                <a:t>set by the AP triggering uplink transmissions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ACD8806B-CA69-45D0-8473-255DF5E9904A}"/>
                </a:ext>
              </a:extLst>
            </p:cNvPr>
            <p:cNvGrpSpPr/>
            <p:nvPr/>
          </p:nvGrpSpPr>
          <p:grpSpPr>
            <a:xfrm>
              <a:off x="5511798" y="4711089"/>
              <a:ext cx="166287" cy="165711"/>
              <a:chOff x="4866089" y="4417934"/>
              <a:chExt cx="106860" cy="106490"/>
            </a:xfrm>
          </p:grpSpPr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E4137D3D-189C-4A07-838B-73048C0360C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3467F1C-D296-4D5C-8D22-17C2F3A0F8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E5EFA8A-DDA2-42A7-BDCE-1C6A21897BB9}"/>
                </a:ext>
              </a:extLst>
            </p:cNvPr>
            <p:cNvGrpSpPr/>
            <p:nvPr/>
          </p:nvGrpSpPr>
          <p:grpSpPr>
            <a:xfrm>
              <a:off x="5505461" y="5975866"/>
              <a:ext cx="166287" cy="165711"/>
              <a:chOff x="4866089" y="4417934"/>
              <a:chExt cx="106860" cy="106490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C8818B51-7F9D-4B79-B806-7A7E08C02B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4269F5D-502D-412C-A937-4C0D9420952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51795A2E-5485-4186-A85E-C0579B3FDD69}"/>
                </a:ext>
              </a:extLst>
            </p:cNvPr>
            <p:cNvSpPr txBox="1"/>
            <p:nvPr/>
          </p:nvSpPr>
          <p:spPr>
            <a:xfrm rot="19225046">
              <a:off x="6623731" y="5100804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6600"/>
                  </a:solidFill>
                </a:rPr>
                <a:t>beam</a:t>
              </a:r>
              <a:endParaRPr lang="en-IE" sz="1400" dirty="0">
                <a:solidFill>
                  <a:srgbClr val="006600"/>
                </a:solidFill>
              </a:endParaRPr>
            </a:p>
          </p:txBody>
        </p:sp>
        <p:pic>
          <p:nvPicPr>
            <p:cNvPr id="202" name="Graphic 201">
              <a:extLst>
                <a:ext uri="{FF2B5EF4-FFF2-40B4-BE49-F238E27FC236}">
                  <a16:creationId xmlns:a16="http://schemas.microsoft.com/office/drawing/2014/main" id="{C217405A-15DD-4801-B8AE-ED514959C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8156877">
              <a:off x="2245950" y="4933231"/>
              <a:ext cx="313668" cy="163653"/>
            </a:xfrm>
            <a:prstGeom prst="rect">
              <a:avLst/>
            </a:prstGeom>
          </p:spPr>
        </p:pic>
        <p:pic>
          <p:nvPicPr>
            <p:cNvPr id="203" name="Graphic 202">
              <a:extLst>
                <a:ext uri="{FF2B5EF4-FFF2-40B4-BE49-F238E27FC236}">
                  <a16:creationId xmlns:a16="http://schemas.microsoft.com/office/drawing/2014/main" id="{9E1ACF28-866C-4FDE-9BB8-98D5574CB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3312639">
              <a:off x="2240233" y="5938192"/>
              <a:ext cx="313668" cy="163653"/>
            </a:xfrm>
            <a:prstGeom prst="rect">
              <a:avLst/>
            </a:prstGeom>
          </p:spPr>
        </p:pic>
        <p:pic>
          <p:nvPicPr>
            <p:cNvPr id="204" name="Graphic 203">
              <a:extLst>
                <a:ext uri="{FF2B5EF4-FFF2-40B4-BE49-F238E27FC236}">
                  <a16:creationId xmlns:a16="http://schemas.microsoft.com/office/drawing/2014/main" id="{2BE39C41-8D08-42BE-AD6F-FF11A8CC7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3255404" y="4942236"/>
              <a:ext cx="313668" cy="163653"/>
            </a:xfrm>
            <a:prstGeom prst="rect">
              <a:avLst/>
            </a:prstGeom>
          </p:spPr>
        </p:pic>
        <p:pic>
          <p:nvPicPr>
            <p:cNvPr id="205" name="Graphic 204">
              <a:extLst>
                <a:ext uri="{FF2B5EF4-FFF2-40B4-BE49-F238E27FC236}">
                  <a16:creationId xmlns:a16="http://schemas.microsoft.com/office/drawing/2014/main" id="{D6EC4DF2-6070-45A7-A9A1-11F304C19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8990029">
              <a:off x="3216722" y="5972011"/>
              <a:ext cx="313668" cy="163653"/>
            </a:xfrm>
            <a:prstGeom prst="rect">
              <a:avLst/>
            </a:prstGeom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CC2EC5A-E70D-4E2E-B49A-55F3A6F73871}"/>
                </a:ext>
              </a:extLst>
            </p:cNvPr>
            <p:cNvSpPr txBox="1"/>
            <p:nvPr/>
          </p:nvSpPr>
          <p:spPr>
            <a:xfrm rot="18796891">
              <a:off x="2166304" y="5539081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beam</a:t>
              </a:r>
              <a:endParaRPr lang="en-IE" sz="1400" dirty="0">
                <a:solidFill>
                  <a:schemeClr val="accent2"/>
                </a:solidFill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41B365DC-E82A-4B01-929D-501F4560729B}"/>
                </a:ext>
              </a:extLst>
            </p:cNvPr>
            <p:cNvSpPr txBox="1"/>
            <p:nvPr/>
          </p:nvSpPr>
          <p:spPr>
            <a:xfrm>
              <a:off x="6593097" y="5659085"/>
              <a:ext cx="970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Contention lost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  <p:sp>
          <p:nvSpPr>
            <p:cNvPr id="2" name="Equals 1">
              <a:extLst>
                <a:ext uri="{FF2B5EF4-FFF2-40B4-BE49-F238E27FC236}">
                  <a16:creationId xmlns:a16="http://schemas.microsoft.com/office/drawing/2014/main" id="{2E5B38CC-0BD2-4405-BBB7-77FA2DB8F083}"/>
                </a:ext>
              </a:extLst>
            </p:cNvPr>
            <p:cNvSpPr/>
            <p:nvPr/>
          </p:nvSpPr>
          <p:spPr bwMode="auto">
            <a:xfrm>
              <a:off x="6947521" y="5975866"/>
              <a:ext cx="204301" cy="180975"/>
            </a:xfrm>
            <a:prstGeom prst="mathEqual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08" name="Graphic 207">
              <a:extLst>
                <a:ext uri="{FF2B5EF4-FFF2-40B4-BE49-F238E27FC236}">
                  <a16:creationId xmlns:a16="http://schemas.microsoft.com/office/drawing/2014/main" id="{BE52B626-6592-4370-899E-1DBB5B00C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6705935" y="4935836"/>
              <a:ext cx="313668" cy="163653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6128DD5C-0450-4491-B163-8BB66E384743}"/>
                </a:ext>
              </a:extLst>
            </p:cNvPr>
            <p:cNvSpPr txBox="1"/>
            <p:nvPr/>
          </p:nvSpPr>
          <p:spPr>
            <a:xfrm>
              <a:off x="5114845" y="452857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9F9D012-37DA-4345-951D-6F37BEC15493}"/>
                </a:ext>
              </a:extLst>
            </p:cNvPr>
            <p:cNvSpPr txBox="1"/>
            <p:nvPr/>
          </p:nvSpPr>
          <p:spPr>
            <a:xfrm>
              <a:off x="6449710" y="4409445"/>
              <a:ext cx="1257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Constrained TX power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A6814DF0-C1A5-4026-8B77-C9F8D3D8EAE0}"/>
              </a:ext>
            </a:extLst>
          </p:cNvPr>
          <p:cNvSpPr txBox="1"/>
          <p:nvPr/>
        </p:nvSpPr>
        <p:spPr>
          <a:xfrm>
            <a:off x="2473352" y="5763711"/>
            <a:ext cx="809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162B03A-29B4-4CC7-B3E8-758329E41E25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</p:spTree>
    <p:extLst>
      <p:ext uri="{BB962C8B-B14F-4D97-AF65-F5344CB8AC3E}">
        <p14:creationId xmlns:p14="http://schemas.microsoft.com/office/powerpoint/2010/main" val="373585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>
            <a:extLst>
              <a:ext uri="{FF2B5EF4-FFF2-40B4-BE49-F238E27FC236}">
                <a16:creationId xmlns:a16="http://schemas.microsoft.com/office/drawing/2014/main" id="{5AB22B73-7768-438A-95E4-C50FEA2F2A9F}"/>
              </a:ext>
            </a:extLst>
          </p:cNvPr>
          <p:cNvSpPr txBox="1"/>
          <p:nvPr/>
        </p:nvSpPr>
        <p:spPr>
          <a:xfrm rot="848717">
            <a:off x="3770402" y="4573170"/>
            <a:ext cx="1018826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FF0000"/>
                </a:solidFill>
              </a:rPr>
              <a:t>Radiation null at reception</a:t>
            </a:r>
          </a:p>
          <a:p>
            <a:pPr algn="ctr"/>
            <a:r>
              <a:rPr lang="en-GB" sz="900" dirty="0">
                <a:solidFill>
                  <a:srgbClr val="FF0000"/>
                </a:solidFill>
              </a:rPr>
              <a:t>placed by AP</a:t>
            </a: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3587DE0-F006-4085-B3FF-86B4931A416F}"/>
              </a:ext>
            </a:extLst>
          </p:cNvPr>
          <p:cNvCxnSpPr>
            <a:cxnSpLocks/>
            <a:stCxn id="123" idx="0"/>
            <a:endCxn id="92" idx="3"/>
          </p:cNvCxnSpPr>
          <p:nvPr/>
        </p:nvCxnSpPr>
        <p:spPr bwMode="auto">
          <a:xfrm flipH="1" flipV="1">
            <a:off x="3721953" y="4889503"/>
            <a:ext cx="2613933" cy="648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6633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 and coordinated beamforming/null steering</a:t>
            </a:r>
            <a:r>
              <a:rPr lang="en-US" sz="1800" b="0" dirty="0">
                <a:cs typeface="Times New Roman"/>
              </a:rPr>
              <a:t> [19/1594r2]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a) grant SROs, and b) steer radiation nulls to inter-BSS STAs</a:t>
            </a: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4F86BFE-6650-4D1A-ABD0-A1F1E2B29D68}"/>
              </a:ext>
            </a:extLst>
          </p:cNvPr>
          <p:cNvSpPr txBox="1"/>
          <p:nvPr/>
        </p:nvSpPr>
        <p:spPr>
          <a:xfrm>
            <a:off x="5167914" y="6263882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15D36A63-4082-44FF-9AB5-C201160F5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2301" y="5287970"/>
            <a:ext cx="654850" cy="528916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5585C647-7764-4692-9F3B-C829F33C2C28}"/>
              </a:ext>
            </a:extLst>
          </p:cNvPr>
          <p:cNvGrpSpPr/>
          <p:nvPr/>
        </p:nvGrpSpPr>
        <p:grpSpPr>
          <a:xfrm rot="13500000">
            <a:off x="2740374" y="5784719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C5E5753B-1E34-43FC-8DEA-E133FB1443AF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851D77F-38E4-427E-B8F8-001961B10C5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22B5713-EDCC-401C-9FC4-6CC8353FFC39}"/>
              </a:ext>
            </a:extLst>
          </p:cNvPr>
          <p:cNvGrpSpPr/>
          <p:nvPr/>
        </p:nvGrpSpPr>
        <p:grpSpPr>
          <a:xfrm rot="18900000">
            <a:off x="2071420" y="5782016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A395E83D-7A2A-4057-B30E-3FEFB3AD3B7A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FA1B268-0049-4CA9-BB4F-A62A0916371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40ACB3D-D8FF-4451-8C9F-B2E991B2D5FF}"/>
              </a:ext>
            </a:extLst>
          </p:cNvPr>
          <p:cNvGrpSpPr/>
          <p:nvPr/>
        </p:nvGrpSpPr>
        <p:grpSpPr>
          <a:xfrm rot="2700000">
            <a:off x="2066444" y="5115322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5B27A6F1-B7E6-43D4-B77C-DECB1B4C936D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1E0D0DB-6875-446D-8AA6-6CE0844F6D5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560D680-0C19-441C-9655-6D6848A93958}"/>
              </a:ext>
            </a:extLst>
          </p:cNvPr>
          <p:cNvGrpSpPr/>
          <p:nvPr/>
        </p:nvGrpSpPr>
        <p:grpSpPr>
          <a:xfrm rot="8100000">
            <a:off x="2740870" y="5114895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8E3BE6A-EDEF-4778-8779-7C903A075C2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D7F7FFF-22DF-4C19-9086-D6ADC6445C85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5" name="Graphic 84">
            <a:extLst>
              <a:ext uri="{FF2B5EF4-FFF2-40B4-BE49-F238E27FC236}">
                <a16:creationId xmlns:a16="http://schemas.microsoft.com/office/drawing/2014/main" id="{208C3C1E-3C32-4EED-B2B6-9796D1118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1245" y="5260001"/>
            <a:ext cx="669241" cy="528916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E7830A5D-94F7-464F-BA47-B611FA090299}"/>
              </a:ext>
            </a:extLst>
          </p:cNvPr>
          <p:cNvGrpSpPr/>
          <p:nvPr/>
        </p:nvGrpSpPr>
        <p:grpSpPr>
          <a:xfrm rot="8100000" flipH="1">
            <a:off x="5548860" y="5776349"/>
            <a:ext cx="922059" cy="176219"/>
            <a:chOff x="4525638" y="5075561"/>
            <a:chExt cx="1335742" cy="176219"/>
          </a:xfrm>
          <a:solidFill>
            <a:srgbClr val="92D050"/>
          </a:solidFill>
        </p:grpSpPr>
        <p:sp>
          <p:nvSpPr>
            <p:cNvPr id="123" name="Isosceles Triangle 122">
              <a:extLst>
                <a:ext uri="{FF2B5EF4-FFF2-40B4-BE49-F238E27FC236}">
                  <a16:creationId xmlns:a16="http://schemas.microsoft.com/office/drawing/2014/main" id="{ABCDB27E-98E0-4D12-BDA4-578D1A9CAC18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9BB4E9A-1AD4-4499-AE57-C41E87F4169C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4CE7123C-3CFB-475C-B81F-1618B6A56CF4}"/>
              </a:ext>
            </a:extLst>
          </p:cNvPr>
          <p:cNvSpPr txBox="1"/>
          <p:nvPr/>
        </p:nvSpPr>
        <p:spPr>
          <a:xfrm>
            <a:off x="6091408" y="5791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42896D-39DC-4211-9160-C37A928E1085}"/>
              </a:ext>
            </a:extLst>
          </p:cNvPr>
          <p:cNvSpPr txBox="1"/>
          <p:nvPr/>
        </p:nvSpPr>
        <p:spPr>
          <a:xfrm>
            <a:off x="6347873" y="594063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A4CB665-BC7B-4CBC-B015-4D4F26C8856C}"/>
              </a:ext>
            </a:extLst>
          </p:cNvPr>
          <p:cNvSpPr txBox="1"/>
          <p:nvPr/>
        </p:nvSpPr>
        <p:spPr>
          <a:xfrm>
            <a:off x="2634668" y="489904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C369582-A415-4984-9ACF-773FC6263CB7}"/>
              </a:ext>
            </a:extLst>
          </p:cNvPr>
          <p:cNvSpPr txBox="1"/>
          <p:nvPr/>
        </p:nvSpPr>
        <p:spPr>
          <a:xfrm>
            <a:off x="2900608" y="50262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C4513AC9-CCA4-40A5-BD97-386816E498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4724400"/>
            <a:ext cx="214634" cy="330205"/>
          </a:xfrm>
          <a:prstGeom prst="rect">
            <a:avLst/>
          </a:prstGeom>
        </p:spPr>
      </p:pic>
      <p:pic>
        <p:nvPicPr>
          <p:cNvPr id="92" name="Graphic 91">
            <a:extLst>
              <a:ext uri="{FF2B5EF4-FFF2-40B4-BE49-F238E27FC236}">
                <a16:creationId xmlns:a16="http://schemas.microsoft.com/office/drawing/2014/main" id="{529EFBF8-098B-43AE-AC45-CB534E68FF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4724400"/>
            <a:ext cx="214634" cy="330205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FF4B2BFA-62FD-47C6-945C-AA065449E0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5994395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6F49EA76-BA34-4A30-805C-705E4E22BF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5994395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FD32AFB4-59AB-4FF6-A6C4-F85FA28881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4731871"/>
            <a:ext cx="204921" cy="315262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C04D8B33-4EAC-46F8-B673-1FD6C1E43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4731871"/>
            <a:ext cx="204921" cy="315262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A011CD46-0E45-484E-A67D-DE940ABA16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6001866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95947E67-B88F-47B0-A4FC-EE7DDE52AC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6001866"/>
            <a:ext cx="204921" cy="315262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D6C3A5CA-7B8D-40CA-B328-B15BDDC64AB6}"/>
              </a:ext>
            </a:extLst>
          </p:cNvPr>
          <p:cNvSpPr txBox="1"/>
          <p:nvPr/>
        </p:nvSpPr>
        <p:spPr>
          <a:xfrm>
            <a:off x="3670753" y="5515689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E95585C-9E12-45E3-A13A-4895D0E0E370}"/>
              </a:ext>
            </a:extLst>
          </p:cNvPr>
          <p:cNvSpPr txBox="1"/>
          <p:nvPr/>
        </p:nvSpPr>
        <p:spPr>
          <a:xfrm>
            <a:off x="1981200" y="4406114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AC3358E-DFF6-49C8-B639-0260C810BDFF}"/>
              </a:ext>
            </a:extLst>
          </p:cNvPr>
          <p:cNvSpPr txBox="1"/>
          <p:nvPr/>
        </p:nvSpPr>
        <p:spPr>
          <a:xfrm>
            <a:off x="3416016" y="440611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75CC62B-377B-4F0F-8CA0-61186B72D8CF}"/>
              </a:ext>
            </a:extLst>
          </p:cNvPr>
          <p:cNvSpPr txBox="1"/>
          <p:nvPr/>
        </p:nvSpPr>
        <p:spPr>
          <a:xfrm>
            <a:off x="6799974" y="442347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DB5A00D-AB6B-4307-A2AA-7E8536BF7623}"/>
              </a:ext>
            </a:extLst>
          </p:cNvPr>
          <p:cNvSpPr txBox="1"/>
          <p:nvPr/>
        </p:nvSpPr>
        <p:spPr>
          <a:xfrm>
            <a:off x="6019879" y="467600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888D547-9A7E-4E70-81CE-7CE3BED40962}"/>
              </a:ext>
            </a:extLst>
          </p:cNvPr>
          <p:cNvSpPr txBox="1"/>
          <p:nvPr/>
        </p:nvSpPr>
        <p:spPr>
          <a:xfrm rot="19225046">
            <a:off x="6623731" y="5100804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6600"/>
                </a:solidFill>
              </a:rPr>
              <a:t>beam</a:t>
            </a:r>
            <a:endParaRPr lang="en-IE" sz="1400" dirty="0">
              <a:solidFill>
                <a:srgbClr val="006600"/>
              </a:solidFill>
            </a:endParaRP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2975B184-7436-4002-BAAC-67D3D957C73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5950" y="4933231"/>
            <a:ext cx="313668" cy="163653"/>
          </a:xfrm>
          <a:prstGeom prst="rect">
            <a:avLst/>
          </a:prstGeom>
        </p:spPr>
      </p:pic>
      <p:pic>
        <p:nvPicPr>
          <p:cNvPr id="110" name="Graphic 109">
            <a:extLst>
              <a:ext uri="{FF2B5EF4-FFF2-40B4-BE49-F238E27FC236}">
                <a16:creationId xmlns:a16="http://schemas.microsoft.com/office/drawing/2014/main" id="{EC3FFF34-B339-4002-A4D0-CD89D2C817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233" y="5938192"/>
            <a:ext cx="313668" cy="163653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347FD991-828D-4FFD-A36E-1CD8788282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404" y="4942236"/>
            <a:ext cx="313668" cy="163653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5DC4FA6E-70CC-458F-948D-B1DF4F8850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722" y="5972011"/>
            <a:ext cx="313668" cy="163653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D497596D-B350-457C-9FA8-89DBB12B3A1D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DD8CC85-A8D6-4E00-8ED6-4C77B593303F}"/>
              </a:ext>
            </a:extLst>
          </p:cNvPr>
          <p:cNvSpPr txBox="1"/>
          <p:nvPr/>
        </p:nvSpPr>
        <p:spPr>
          <a:xfrm>
            <a:off x="6593097" y="5659085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15" name="Equals 114">
            <a:extLst>
              <a:ext uri="{FF2B5EF4-FFF2-40B4-BE49-F238E27FC236}">
                <a16:creationId xmlns:a16="http://schemas.microsoft.com/office/drawing/2014/main" id="{D058EFAF-5507-4FC5-8FEE-EDB910A4D5E7}"/>
              </a:ext>
            </a:extLst>
          </p:cNvPr>
          <p:cNvSpPr/>
          <p:nvPr/>
        </p:nvSpPr>
        <p:spPr bwMode="auto">
          <a:xfrm>
            <a:off x="6947521" y="5975866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A95359C6-1820-4F4D-AD67-350C83A6E5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24181">
            <a:off x="5702844" y="5912469"/>
            <a:ext cx="313668" cy="163653"/>
          </a:xfrm>
          <a:prstGeom prst="rect">
            <a:avLst/>
          </a:prstGeom>
        </p:spPr>
      </p:pic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7F8F105E-9B8C-4645-90D1-6D098E9D816D}"/>
              </a:ext>
            </a:extLst>
          </p:cNvPr>
          <p:cNvCxnSpPr>
            <a:cxnSpLocks/>
            <a:endCxn id="95" idx="1"/>
          </p:cNvCxnSpPr>
          <p:nvPr/>
        </p:nvCxnSpPr>
        <p:spPr bwMode="auto">
          <a:xfrm flipV="1">
            <a:off x="2874477" y="4889502"/>
            <a:ext cx="2656768" cy="646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F0F9189D-2187-47FE-A463-AF3A1CF881E0}"/>
              </a:ext>
            </a:extLst>
          </p:cNvPr>
          <p:cNvCxnSpPr>
            <a:cxnSpLocks/>
            <a:endCxn id="97" idx="1"/>
          </p:cNvCxnSpPr>
          <p:nvPr/>
        </p:nvCxnSpPr>
        <p:spPr bwMode="auto">
          <a:xfrm>
            <a:off x="2891400" y="5537234"/>
            <a:ext cx="2639845" cy="6222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0B3019-7872-4738-A23F-678D9E9D6CA2}"/>
              </a:ext>
            </a:extLst>
          </p:cNvPr>
          <p:cNvCxnSpPr>
            <a:cxnSpLocks/>
            <a:stCxn id="85" idx="3"/>
            <a:endCxn id="79" idx="1"/>
          </p:cNvCxnSpPr>
          <p:nvPr/>
        </p:nvCxnSpPr>
        <p:spPr>
          <a:xfrm>
            <a:off x="3210486" y="5524459"/>
            <a:ext cx="2801815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3A0B68B3-B8A3-43A5-8CA8-B9A17441B1CA}"/>
              </a:ext>
            </a:extLst>
          </p:cNvPr>
          <p:cNvSpPr txBox="1"/>
          <p:nvPr/>
        </p:nvSpPr>
        <p:spPr>
          <a:xfrm>
            <a:off x="6593889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1" name="Equals 140">
            <a:extLst>
              <a:ext uri="{FF2B5EF4-FFF2-40B4-BE49-F238E27FC236}">
                <a16:creationId xmlns:a16="http://schemas.microsoft.com/office/drawing/2014/main" id="{809CA312-55C3-4BD8-A8ED-2A7CBD5B43AC}"/>
              </a:ext>
            </a:extLst>
          </p:cNvPr>
          <p:cNvSpPr/>
          <p:nvPr/>
        </p:nvSpPr>
        <p:spPr bwMode="auto">
          <a:xfrm>
            <a:off x="6948313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AF57A59-7D60-46CF-99D9-6623600EE7D5}"/>
              </a:ext>
            </a:extLst>
          </p:cNvPr>
          <p:cNvSpPr txBox="1"/>
          <p:nvPr/>
        </p:nvSpPr>
        <p:spPr>
          <a:xfrm>
            <a:off x="5149616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3" name="Equals 142">
            <a:extLst>
              <a:ext uri="{FF2B5EF4-FFF2-40B4-BE49-F238E27FC236}">
                <a16:creationId xmlns:a16="http://schemas.microsoft.com/office/drawing/2014/main" id="{46DA879D-F6C7-4A3E-8151-4E6F1D990509}"/>
              </a:ext>
            </a:extLst>
          </p:cNvPr>
          <p:cNvSpPr/>
          <p:nvPr/>
        </p:nvSpPr>
        <p:spPr bwMode="auto">
          <a:xfrm>
            <a:off x="5504040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9271951-82B8-4F90-B0E0-8F443510C397}"/>
              </a:ext>
            </a:extLst>
          </p:cNvPr>
          <p:cNvCxnSpPr>
            <a:cxnSpLocks/>
            <a:stCxn id="123" idx="0"/>
            <a:endCxn id="93" idx="3"/>
          </p:cNvCxnSpPr>
          <p:nvPr/>
        </p:nvCxnSpPr>
        <p:spPr bwMode="auto">
          <a:xfrm flipH="1">
            <a:off x="3721953" y="5538461"/>
            <a:ext cx="2613933" cy="6210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0BCDF3FC-9E97-4147-BC65-4D2BA37ADC54}"/>
              </a:ext>
            </a:extLst>
          </p:cNvPr>
          <p:cNvCxnSpPr>
            <a:cxnSpLocks/>
            <a:endCxn id="94" idx="3"/>
          </p:cNvCxnSpPr>
          <p:nvPr/>
        </p:nvCxnSpPr>
        <p:spPr bwMode="auto">
          <a:xfrm flipH="1">
            <a:off x="2287784" y="5547896"/>
            <a:ext cx="4041856" cy="6116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38484417-F7BB-4AD3-976C-09B8BFA29321}"/>
              </a:ext>
            </a:extLst>
          </p:cNvPr>
          <p:cNvCxnSpPr>
            <a:cxnSpLocks/>
            <a:endCxn id="91" idx="3"/>
          </p:cNvCxnSpPr>
          <p:nvPr/>
        </p:nvCxnSpPr>
        <p:spPr bwMode="auto">
          <a:xfrm flipH="1" flipV="1">
            <a:off x="2287784" y="4889503"/>
            <a:ext cx="4041856" cy="6349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58DCA79-7760-416A-A305-88439CE76AF4}"/>
              </a:ext>
            </a:extLst>
          </p:cNvPr>
          <p:cNvSpPr txBox="1"/>
          <p:nvPr/>
        </p:nvSpPr>
        <p:spPr>
          <a:xfrm>
            <a:off x="3585497" y="5085144"/>
            <a:ext cx="2030685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Power-based spatial reuse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aided by null steering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CCFF3F-C484-49D0-8649-F21F72E951F0}"/>
              </a:ext>
            </a:extLst>
          </p:cNvPr>
          <p:cNvSpPr txBox="1"/>
          <p:nvPr/>
        </p:nvSpPr>
        <p:spPr>
          <a:xfrm>
            <a:off x="3850023" y="5565778"/>
            <a:ext cx="1539765" cy="6924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Devices are more likely to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a) </a:t>
            </a:r>
            <a:r>
              <a:rPr lang="en-IE" sz="900" dirty="0">
                <a:solidFill>
                  <a:schemeClr val="tx1"/>
                </a:solidFill>
              </a:rPr>
              <a:t>find spatial reuse opportunities, and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IE" sz="900" dirty="0">
                <a:solidFill>
                  <a:schemeClr val="tx1"/>
                </a:solidFill>
              </a:rPr>
              <a:t>b) access the medium with larger transmission powers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AE1C1E4-A743-4E1B-8B71-1F3ACFDEAB40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10EB59A-78E4-45E9-8537-55BB795E7BBF}"/>
              </a:ext>
            </a:extLst>
          </p:cNvPr>
          <p:cNvSpPr txBox="1"/>
          <p:nvPr/>
        </p:nvSpPr>
        <p:spPr>
          <a:xfrm>
            <a:off x="2616435" y="5867400"/>
            <a:ext cx="528249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2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Performance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c</a:t>
            </a:r>
            <a:r>
              <a:rPr lang="en-US" sz="2000" b="0" dirty="0">
                <a:cs typeface="Times New Roman"/>
              </a:rPr>
              <a:t>onsider a scenario with both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broadband traffic—modeled as a file transfer protocol (FTP) service—, and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low-latency traffic—modeled as an augment reality (AR) application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8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When triggering uplink, APs spatially multiplex as many STAs as possible of a class per TXOP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Our main objective with the remaining spatial degrees of freedom is to reduce the worst-case latencies of the STAs with low-latency traffic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 our study, APs granting SROs will suppress interference only from neighboring low-latency STAs with the strongest average perceived interference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68AD9797-5D2F-4088-890C-08CA6002F304}"/>
              </a:ext>
            </a:extLst>
          </p:cNvPr>
          <p:cNvSpPr txBox="1">
            <a:spLocks/>
          </p:cNvSpPr>
          <p:nvPr/>
        </p:nvSpPr>
        <p:spPr bwMode="auto">
          <a:xfrm>
            <a:off x="1322360" y="3058662"/>
            <a:ext cx="3630640" cy="728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Broadband (BB) FTP3 model [A]</a:t>
            </a: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0.5 </a:t>
            </a:r>
            <a:r>
              <a:rPr lang="en-US" sz="1300" b="0" dirty="0" err="1">
                <a:cs typeface="Times New Roman"/>
              </a:rPr>
              <a:t>MBytes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Offered traffic = 100 Mbps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2A6C6A62-A165-400F-AEC2-9B8F03DDA5EE}"/>
              </a:ext>
            </a:extLst>
          </p:cNvPr>
          <p:cNvSpPr txBox="1">
            <a:spLocks/>
          </p:cNvSpPr>
          <p:nvPr/>
        </p:nvSpPr>
        <p:spPr bwMode="auto">
          <a:xfrm>
            <a:off x="4987903" y="3083496"/>
            <a:ext cx="363064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Latency-sensitive (LS) AR model [B]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32 bytes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Constant arrival rate, frequency = 10 </a:t>
            </a:r>
            <a:r>
              <a:rPr lang="en-US" sz="1300" b="0" dirty="0" err="1">
                <a:cs typeface="Times New Roman"/>
              </a:rPr>
              <a:t>ms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8EACE-6330-40A9-AE6F-8DE8E6420D42}"/>
              </a:ext>
            </a:extLst>
          </p:cNvPr>
          <p:cNvGrpSpPr/>
          <p:nvPr/>
        </p:nvGrpSpPr>
        <p:grpSpPr>
          <a:xfrm>
            <a:off x="1448971" y="3733800"/>
            <a:ext cx="3233328" cy="623058"/>
            <a:chOff x="1130316" y="3973855"/>
            <a:chExt cx="3233328" cy="62305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4320D4-E4F4-454C-B1BE-BAF16EBB150F}"/>
                </a:ext>
              </a:extLst>
            </p:cNvPr>
            <p:cNvSpPr txBox="1"/>
            <p:nvPr/>
          </p:nvSpPr>
          <p:spPr>
            <a:xfrm>
              <a:off x="3951352" y="4348041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AC721E-076B-4301-99FD-CE376E55980D}"/>
                </a:ext>
              </a:extLst>
            </p:cNvPr>
            <p:cNvSpPr txBox="1"/>
            <p:nvPr/>
          </p:nvSpPr>
          <p:spPr>
            <a:xfrm>
              <a:off x="1130316" y="3973855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50368D8-E9C5-48BD-A0AC-A42491A324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2383" y="459691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3D953F8-B739-4C48-85D3-741C37D88D96}"/>
                </a:ext>
              </a:extLst>
            </p:cNvPr>
            <p:cNvCxnSpPr/>
            <p:nvPr/>
          </p:nvCxnSpPr>
          <p:spPr bwMode="auto">
            <a:xfrm flipV="1">
              <a:off x="1132383" y="404557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4BD9077B-4B5F-401F-B3BF-1112E550B30F}"/>
                </a:ext>
              </a:extLst>
            </p:cNvPr>
            <p:cNvSpPr/>
            <p:nvPr/>
          </p:nvSpPr>
          <p:spPr bwMode="auto">
            <a:xfrm>
              <a:off x="3173023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Right Triangle 106">
              <a:extLst>
                <a:ext uri="{FF2B5EF4-FFF2-40B4-BE49-F238E27FC236}">
                  <a16:creationId xmlns:a16="http://schemas.microsoft.com/office/drawing/2014/main" id="{370A62C9-D28D-4B1E-9127-7A6A3B06DB26}"/>
                </a:ext>
              </a:extLst>
            </p:cNvPr>
            <p:cNvSpPr/>
            <p:nvPr/>
          </p:nvSpPr>
          <p:spPr bwMode="auto">
            <a:xfrm>
              <a:off x="1241989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A14AD344-BC98-4989-A719-2A726C502CC2}"/>
                </a:ext>
              </a:extLst>
            </p:cNvPr>
            <p:cNvSpPr/>
            <p:nvPr/>
          </p:nvSpPr>
          <p:spPr bwMode="auto">
            <a:xfrm>
              <a:off x="2648602" y="4236180"/>
              <a:ext cx="72573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48F26-DFE5-4AD5-B7E4-946BA59DEB73}"/>
              </a:ext>
            </a:extLst>
          </p:cNvPr>
          <p:cNvGrpSpPr/>
          <p:nvPr/>
        </p:nvGrpSpPr>
        <p:grpSpPr>
          <a:xfrm>
            <a:off x="5105400" y="3752272"/>
            <a:ext cx="3296452" cy="630017"/>
            <a:chOff x="5105400" y="3828472"/>
            <a:chExt cx="3296452" cy="63001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8D948C3-A2AC-44AF-A526-429DED013BFE}"/>
                </a:ext>
              </a:extLst>
            </p:cNvPr>
            <p:cNvSpPr txBox="1"/>
            <p:nvPr/>
          </p:nvSpPr>
          <p:spPr>
            <a:xfrm>
              <a:off x="7989560" y="4209472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1E58111-B497-4304-9AD4-28139C92EA26}"/>
                </a:ext>
              </a:extLst>
            </p:cNvPr>
            <p:cNvSpPr txBox="1"/>
            <p:nvPr/>
          </p:nvSpPr>
          <p:spPr>
            <a:xfrm>
              <a:off x="5105400" y="3828472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sp>
          <p:nvSpPr>
            <p:cNvPr id="99" name="Right Triangle 98">
              <a:extLst>
                <a:ext uri="{FF2B5EF4-FFF2-40B4-BE49-F238E27FC236}">
                  <a16:creationId xmlns:a16="http://schemas.microsoft.com/office/drawing/2014/main" id="{6A26A825-F887-4320-89D0-6F144D21F953}"/>
                </a:ext>
              </a:extLst>
            </p:cNvPr>
            <p:cNvSpPr/>
            <p:nvPr/>
          </p:nvSpPr>
          <p:spPr bwMode="auto">
            <a:xfrm>
              <a:off x="5217854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ight Triangle 99">
              <a:extLst>
                <a:ext uri="{FF2B5EF4-FFF2-40B4-BE49-F238E27FC236}">
                  <a16:creationId xmlns:a16="http://schemas.microsoft.com/office/drawing/2014/main" id="{D9A50C22-39BC-4696-B209-7825A854487F}"/>
                </a:ext>
              </a:extLst>
            </p:cNvPr>
            <p:cNvSpPr/>
            <p:nvPr/>
          </p:nvSpPr>
          <p:spPr bwMode="auto">
            <a:xfrm>
              <a:off x="5625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90D0A7A7-D0BF-44AC-83FE-17AF2BA44B8C}"/>
                </a:ext>
              </a:extLst>
            </p:cNvPr>
            <p:cNvSpPr/>
            <p:nvPr/>
          </p:nvSpPr>
          <p:spPr bwMode="auto">
            <a:xfrm>
              <a:off x="6006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CB00A2CC-9A0D-477B-B912-487B9E8C763A}"/>
                </a:ext>
              </a:extLst>
            </p:cNvPr>
            <p:cNvSpPr/>
            <p:nvPr/>
          </p:nvSpPr>
          <p:spPr bwMode="auto">
            <a:xfrm>
              <a:off x="6387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2886DAD8-0D88-4416-90B4-5B258F4D9973}"/>
                </a:ext>
              </a:extLst>
            </p:cNvPr>
            <p:cNvSpPr/>
            <p:nvPr/>
          </p:nvSpPr>
          <p:spPr bwMode="auto">
            <a:xfrm>
              <a:off x="6768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Right Triangle 103">
              <a:extLst>
                <a:ext uri="{FF2B5EF4-FFF2-40B4-BE49-F238E27FC236}">
                  <a16:creationId xmlns:a16="http://schemas.microsoft.com/office/drawing/2014/main" id="{392D90D5-1BDC-4B4E-9EDC-226FBC5C4DB4}"/>
                </a:ext>
              </a:extLst>
            </p:cNvPr>
            <p:cNvSpPr/>
            <p:nvPr/>
          </p:nvSpPr>
          <p:spPr bwMode="auto">
            <a:xfrm>
              <a:off x="7149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7A8940C7-D116-4939-B394-047FDB4ECED2}"/>
                </a:ext>
              </a:extLst>
            </p:cNvPr>
            <p:cNvSpPr/>
            <p:nvPr/>
          </p:nvSpPr>
          <p:spPr bwMode="auto">
            <a:xfrm>
              <a:off x="7530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22CE5936-2E9F-4366-8728-0417516087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28490" y="445569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E9E743B-F24E-47B3-8DA5-A03B9E102F74}"/>
                </a:ext>
              </a:extLst>
            </p:cNvPr>
            <p:cNvCxnSpPr/>
            <p:nvPr/>
          </p:nvCxnSpPr>
          <p:spPr bwMode="auto">
            <a:xfrm flipV="1">
              <a:off x="5128490" y="390435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5B4F086-887F-4353-BF65-86C22AD051C6}"/>
              </a:ext>
            </a:extLst>
          </p:cNvPr>
          <p:cNvSpPr/>
          <p:nvPr/>
        </p:nvSpPr>
        <p:spPr bwMode="auto">
          <a:xfrm>
            <a:off x="1240471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77ACA88-B86F-4F1D-B0B0-D8898F951E45}"/>
              </a:ext>
            </a:extLst>
          </p:cNvPr>
          <p:cNvSpPr/>
          <p:nvPr/>
        </p:nvSpPr>
        <p:spPr bwMode="auto">
          <a:xfrm>
            <a:off x="4894906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42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Box 174">
            <a:extLst>
              <a:ext uri="{FF2B5EF4-FFF2-40B4-BE49-F238E27FC236}">
                <a16:creationId xmlns:a16="http://schemas.microsoft.com/office/drawing/2014/main" id="{2FEAFB9D-ABDD-4E9C-8C8E-15AE74169B22}"/>
              </a:ext>
            </a:extLst>
          </p:cNvPr>
          <p:cNvSpPr txBox="1"/>
          <p:nvPr/>
        </p:nvSpPr>
        <p:spPr>
          <a:xfrm>
            <a:off x="6506999" y="4746303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Intuition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74263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Multiple short-packet transmissions may be performed within a long uplink-triggered transmission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02B8D2-C370-4BDD-BD32-55700715B0D0}"/>
              </a:ext>
            </a:extLst>
          </p:cNvPr>
          <p:cNvSpPr txBox="1"/>
          <p:nvPr/>
        </p:nvSpPr>
        <p:spPr>
          <a:xfrm>
            <a:off x="3328440" y="3452960"/>
            <a:ext cx="3605759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77711A-1C49-47A4-AAF1-5ABE792896BF}"/>
              </a:ext>
            </a:extLst>
          </p:cNvPr>
          <p:cNvSpPr/>
          <p:nvPr/>
        </p:nvSpPr>
        <p:spPr bwMode="auto">
          <a:xfrm>
            <a:off x="1222483" y="2868611"/>
            <a:ext cx="1276445" cy="3379789"/>
          </a:xfrm>
          <a:prstGeom prst="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4F2FB8F-347D-415B-BED4-6D2DB8E509FA}"/>
              </a:ext>
            </a:extLst>
          </p:cNvPr>
          <p:cNvSpPr/>
          <p:nvPr/>
        </p:nvSpPr>
        <p:spPr bwMode="auto">
          <a:xfrm>
            <a:off x="2667001" y="2866371"/>
            <a:ext cx="5714999" cy="338203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C89A0B-587E-4391-9934-1BC99CBCC47A}"/>
              </a:ext>
            </a:extLst>
          </p:cNvPr>
          <p:cNvSpPr txBox="1"/>
          <p:nvPr/>
        </p:nvSpPr>
        <p:spPr>
          <a:xfrm>
            <a:off x="4023878" y="516556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17D028-973F-4563-BF0C-ABBAEC399E9E}"/>
              </a:ext>
            </a:extLst>
          </p:cNvPr>
          <p:cNvSpPr txBox="1"/>
          <p:nvPr/>
        </p:nvSpPr>
        <p:spPr>
          <a:xfrm>
            <a:off x="2821266" y="346935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898AE4C-534D-4C8E-932F-95F7C9732779}"/>
              </a:ext>
            </a:extLst>
          </p:cNvPr>
          <p:cNvSpPr txBox="1"/>
          <p:nvPr/>
        </p:nvSpPr>
        <p:spPr>
          <a:xfrm>
            <a:off x="3318517" y="3864793"/>
            <a:ext cx="3688415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    	             UL data </a:t>
            </a:r>
            <a:endParaRPr lang="en-IE" sz="1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264E67-859A-45DF-880B-4D2AE02B4741}"/>
              </a:ext>
            </a:extLst>
          </p:cNvPr>
          <p:cNvSpPr txBox="1"/>
          <p:nvPr/>
        </p:nvSpPr>
        <p:spPr>
          <a:xfrm>
            <a:off x="4242388" y="5165560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1335251-055C-48A8-8C7C-2EBCC00576F3}"/>
              </a:ext>
            </a:extLst>
          </p:cNvPr>
          <p:cNvSpPr txBox="1"/>
          <p:nvPr/>
        </p:nvSpPr>
        <p:spPr>
          <a:xfrm>
            <a:off x="4940911" y="4752927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640CBE-982F-48BB-B98C-FC76108FDC6A}"/>
              </a:ext>
            </a:extLst>
          </p:cNvPr>
          <p:cNvSpPr txBox="1"/>
          <p:nvPr/>
        </p:nvSpPr>
        <p:spPr>
          <a:xfrm>
            <a:off x="1199708" y="535728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 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57577E-5491-4729-BFE6-816106B86227}"/>
              </a:ext>
            </a:extLst>
          </p:cNvPr>
          <p:cNvSpPr txBox="1"/>
          <p:nvPr/>
        </p:nvSpPr>
        <p:spPr>
          <a:xfrm>
            <a:off x="1199708" y="368156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581D45-D7E7-4E00-9AE3-83F6B772DB48}"/>
              </a:ext>
            </a:extLst>
          </p:cNvPr>
          <p:cNvSpPr txBox="1"/>
          <p:nvPr/>
        </p:nvSpPr>
        <p:spPr>
          <a:xfrm>
            <a:off x="1199708" y="492467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644AC37-5291-4401-9A44-7EE29CA5C2EC}"/>
              </a:ext>
            </a:extLst>
          </p:cNvPr>
          <p:cNvSpPr txBox="1"/>
          <p:nvPr/>
        </p:nvSpPr>
        <p:spPr>
          <a:xfrm>
            <a:off x="1199708" y="406089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653D51-1B3C-4C43-8816-FE132F820F64}"/>
              </a:ext>
            </a:extLst>
          </p:cNvPr>
          <p:cNvSpPr txBox="1"/>
          <p:nvPr/>
        </p:nvSpPr>
        <p:spPr>
          <a:xfrm>
            <a:off x="3312168" y="4277389"/>
            <a:ext cx="3694759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	             UL data </a:t>
            </a:r>
            <a:endParaRPr lang="en-IE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208258-E9EF-4D15-81FF-BC69AE17D7A3}"/>
              </a:ext>
            </a:extLst>
          </p:cNvPr>
          <p:cNvSpPr txBox="1"/>
          <p:nvPr/>
        </p:nvSpPr>
        <p:spPr>
          <a:xfrm>
            <a:off x="1199708" y="446695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640672-2EEF-498C-BE4C-76ACACC8F330}"/>
              </a:ext>
            </a:extLst>
          </p:cNvPr>
          <p:cNvSpPr txBox="1"/>
          <p:nvPr/>
        </p:nvSpPr>
        <p:spPr>
          <a:xfrm>
            <a:off x="4238276" y="4750361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00143B-1C53-46D9-9444-039722B30545}"/>
              </a:ext>
            </a:extLst>
          </p:cNvPr>
          <p:cNvSpPr txBox="1"/>
          <p:nvPr/>
        </p:nvSpPr>
        <p:spPr>
          <a:xfrm>
            <a:off x="2817528" y="5162352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0F09B59-82CD-4A94-8CF6-9862786D5B71}"/>
              </a:ext>
            </a:extLst>
          </p:cNvPr>
          <p:cNvSpPr/>
          <p:nvPr/>
        </p:nvSpPr>
        <p:spPr>
          <a:xfrm>
            <a:off x="2626707" y="5894457"/>
            <a:ext cx="1140047" cy="353943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STAs 21 and 22 identify SROs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CE269ED-87DA-469C-B679-39AC39440D6C}"/>
              </a:ext>
            </a:extLst>
          </p:cNvPr>
          <p:cNvCxnSpPr/>
          <p:nvPr/>
        </p:nvCxnSpPr>
        <p:spPr bwMode="auto">
          <a:xfrm>
            <a:off x="4024671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9112ECE-8358-4347-949A-A6B402F48436}"/>
              </a:ext>
            </a:extLst>
          </p:cNvPr>
          <p:cNvCxnSpPr/>
          <p:nvPr/>
        </p:nvCxnSpPr>
        <p:spPr bwMode="auto">
          <a:xfrm>
            <a:off x="4079100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6BC2C98-D53D-4791-BBFE-383AC85D7AA6}"/>
              </a:ext>
            </a:extLst>
          </p:cNvPr>
          <p:cNvCxnSpPr/>
          <p:nvPr/>
        </p:nvCxnSpPr>
        <p:spPr bwMode="auto">
          <a:xfrm>
            <a:off x="4133529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62B685C-DACE-4904-A870-F62D111D3C28}"/>
              </a:ext>
            </a:extLst>
          </p:cNvPr>
          <p:cNvCxnSpPr/>
          <p:nvPr/>
        </p:nvCxnSpPr>
        <p:spPr bwMode="auto">
          <a:xfrm>
            <a:off x="4187958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28788A0-D8D4-4A44-9516-855092AA6766}"/>
              </a:ext>
            </a:extLst>
          </p:cNvPr>
          <p:cNvCxnSpPr/>
          <p:nvPr/>
        </p:nvCxnSpPr>
        <p:spPr bwMode="auto">
          <a:xfrm>
            <a:off x="4242387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21CBDF2-EE83-4550-B6E4-F07984BCA8D0}"/>
              </a:ext>
            </a:extLst>
          </p:cNvPr>
          <p:cNvCxnSpPr/>
          <p:nvPr/>
        </p:nvCxnSpPr>
        <p:spPr bwMode="auto">
          <a:xfrm>
            <a:off x="2820231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756FEED-D02F-4B35-986C-D4CD202F56CE}"/>
              </a:ext>
            </a:extLst>
          </p:cNvPr>
          <p:cNvCxnSpPr/>
          <p:nvPr/>
        </p:nvCxnSpPr>
        <p:spPr bwMode="auto">
          <a:xfrm>
            <a:off x="2967479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71443EE-5DB8-4BF0-9430-BFAE43EF69FD}"/>
              </a:ext>
            </a:extLst>
          </p:cNvPr>
          <p:cNvCxnSpPr/>
          <p:nvPr/>
        </p:nvCxnSpPr>
        <p:spPr bwMode="auto">
          <a:xfrm>
            <a:off x="3095106" y="516635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F121C94-8D1B-4108-A6A7-AEF01424322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51982" y="359206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A9FFF8D-2AF1-4CF1-A2EF-E6D183C04EB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71191" y="359175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0AD402F-90E2-4221-BE98-ECF8D522F153}"/>
              </a:ext>
            </a:extLst>
          </p:cNvPr>
          <p:cNvCxnSpPr>
            <a:cxnSpLocks/>
            <a:stCxn id="39" idx="1"/>
          </p:cNvCxnSpPr>
          <p:nvPr/>
        </p:nvCxnSpPr>
        <p:spPr bwMode="auto">
          <a:xfrm flipV="1">
            <a:off x="4242388" y="487392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87510A2-721A-4CA9-8E67-0F5053CEB0B5}"/>
              </a:ext>
            </a:extLst>
          </p:cNvPr>
          <p:cNvSpPr txBox="1"/>
          <p:nvPr/>
        </p:nvSpPr>
        <p:spPr>
          <a:xfrm>
            <a:off x="2799198" y="2866371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2342FF6-0365-4B2C-9420-98646302296D}"/>
              </a:ext>
            </a:extLst>
          </p:cNvPr>
          <p:cNvCxnSpPr>
            <a:cxnSpLocks/>
            <a:stCxn id="46" idx="1"/>
          </p:cNvCxnSpPr>
          <p:nvPr/>
        </p:nvCxnSpPr>
        <p:spPr bwMode="auto">
          <a:xfrm>
            <a:off x="3312168" y="440050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2A3A164-8689-49EE-BA1A-DF64FD1700B7}"/>
              </a:ext>
            </a:extLst>
          </p:cNvPr>
          <p:cNvCxnSpPr>
            <a:cxnSpLocks/>
          </p:cNvCxnSpPr>
          <p:nvPr/>
        </p:nvCxnSpPr>
        <p:spPr bwMode="auto">
          <a:xfrm>
            <a:off x="6941724" y="3018286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B3335CBB-0B4B-4CB6-BACC-BE4EF858A789}"/>
              </a:ext>
            </a:extLst>
          </p:cNvPr>
          <p:cNvSpPr/>
          <p:nvPr/>
        </p:nvSpPr>
        <p:spPr>
          <a:xfrm>
            <a:off x="7155177" y="2895600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(RX)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B31581B-AE14-4497-B020-C0D4832140A2}"/>
              </a:ext>
            </a:extLst>
          </p:cNvPr>
          <p:cNvSpPr txBox="1"/>
          <p:nvPr/>
        </p:nvSpPr>
        <p:spPr>
          <a:xfrm>
            <a:off x="4935629" y="516756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35950ECA-14BC-4569-A892-15F6DEEA61A2}"/>
              </a:ext>
            </a:extLst>
          </p:cNvPr>
          <p:cNvCxnSpPr>
            <a:cxnSpLocks/>
          </p:cNvCxnSpPr>
          <p:nvPr/>
        </p:nvCxnSpPr>
        <p:spPr bwMode="auto">
          <a:xfrm>
            <a:off x="4996744" y="4892291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B1ED5395-E417-4C52-A08F-292B6742DFBC}"/>
              </a:ext>
            </a:extLst>
          </p:cNvPr>
          <p:cNvCxnSpPr>
            <a:cxnSpLocks/>
          </p:cNvCxnSpPr>
          <p:nvPr/>
        </p:nvCxnSpPr>
        <p:spPr bwMode="auto">
          <a:xfrm>
            <a:off x="3352800" y="3955776"/>
            <a:ext cx="0" cy="88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9A02477-A164-4E99-95AD-784EE1C99223}"/>
              </a:ext>
            </a:extLst>
          </p:cNvPr>
          <p:cNvSpPr/>
          <p:nvPr/>
        </p:nvSpPr>
        <p:spPr>
          <a:xfrm>
            <a:off x="2716348" y="4529518"/>
            <a:ext cx="62239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4538D52D-C8DA-49DD-8A7B-D79A59D5CBF0}"/>
              </a:ext>
            </a:extLst>
          </p:cNvPr>
          <p:cNvSpPr txBox="1"/>
          <p:nvPr/>
        </p:nvSpPr>
        <p:spPr>
          <a:xfrm>
            <a:off x="7562574" y="577998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Left Brace 129">
            <a:extLst>
              <a:ext uri="{FF2B5EF4-FFF2-40B4-BE49-F238E27FC236}">
                <a16:creationId xmlns:a16="http://schemas.microsoft.com/office/drawing/2014/main" id="{C950449D-00DE-40C2-A42F-5603B0A8D7ED}"/>
              </a:ext>
            </a:extLst>
          </p:cNvPr>
          <p:cNvSpPr/>
          <p:nvPr/>
        </p:nvSpPr>
        <p:spPr bwMode="auto">
          <a:xfrm>
            <a:off x="1146953" y="345325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9798BB1-7C49-4240-8AE2-B06DA81F5384}"/>
              </a:ext>
            </a:extLst>
          </p:cNvPr>
          <p:cNvSpPr txBox="1"/>
          <p:nvPr/>
        </p:nvSpPr>
        <p:spPr>
          <a:xfrm rot="16200000">
            <a:off x="783533" y="390810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2" name="Left Brace 131">
            <a:extLst>
              <a:ext uri="{FF2B5EF4-FFF2-40B4-BE49-F238E27FC236}">
                <a16:creationId xmlns:a16="http://schemas.microsoft.com/office/drawing/2014/main" id="{CCBDF360-2119-4B60-A2C5-592C8D82A5C2}"/>
              </a:ext>
            </a:extLst>
          </p:cNvPr>
          <p:cNvSpPr/>
          <p:nvPr/>
        </p:nvSpPr>
        <p:spPr bwMode="auto">
          <a:xfrm>
            <a:off x="1138781" y="4755668"/>
            <a:ext cx="83398" cy="1492732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165D615-8D60-43EA-9894-1F6FD654A6D2}"/>
              </a:ext>
            </a:extLst>
          </p:cNvPr>
          <p:cNvSpPr txBox="1"/>
          <p:nvPr/>
        </p:nvSpPr>
        <p:spPr>
          <a:xfrm rot="16200000">
            <a:off x="783533" y="5327093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D536E2C-F170-4E26-9808-B5700BA0794D}"/>
              </a:ext>
            </a:extLst>
          </p:cNvPr>
          <p:cNvSpPr txBox="1"/>
          <p:nvPr/>
        </p:nvSpPr>
        <p:spPr>
          <a:xfrm>
            <a:off x="1197531" y="5774545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STA22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6296745-24D8-4931-A90F-59253EB10058}"/>
              </a:ext>
            </a:extLst>
          </p:cNvPr>
          <p:cNvGrpSpPr/>
          <p:nvPr/>
        </p:nvGrpSpPr>
        <p:grpSpPr>
          <a:xfrm>
            <a:off x="1263543" y="3717486"/>
            <a:ext cx="6558460" cy="2115050"/>
            <a:chOff x="730142" y="3717486"/>
            <a:chExt cx="7742177" cy="211505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3F66EA3-C427-4C91-87F8-B6F6CDA04E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540805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0723A19-CB67-4A23-9DE7-49098CDCE1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114474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34679B1-F25D-4A05-AE73-17EA1159AA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52857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AAD16B6-6B44-48B8-A9C7-C22D119761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990077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7EFC569-9B7D-4102-8AA1-C32FA0A8CB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3717486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2D2D527-E5C8-4EA4-8770-47A4484BD0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0142" y="5825322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818AC27F-3C63-42AB-8C2C-59301C460151}"/>
              </a:ext>
            </a:extLst>
          </p:cNvPr>
          <p:cNvSpPr txBox="1"/>
          <p:nvPr/>
        </p:nvSpPr>
        <p:spPr>
          <a:xfrm>
            <a:off x="1210734" y="2844798"/>
            <a:ext cx="12739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Phases 1 and 2 – Coordination and CSI acquisition</a:t>
            </a:r>
          </a:p>
          <a:p>
            <a:r>
              <a:rPr lang="en-US" sz="900" dirty="0">
                <a:solidFill>
                  <a:schemeClr val="tx1"/>
                </a:solidFill>
              </a:rPr>
              <a:t>(see slide 3)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9C1CA09-CCC9-4A51-8939-E636DA886F49}"/>
              </a:ext>
            </a:extLst>
          </p:cNvPr>
          <p:cNvSpPr txBox="1"/>
          <p:nvPr/>
        </p:nvSpPr>
        <p:spPr>
          <a:xfrm>
            <a:off x="2817528" y="5572401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63F89A6-804E-455A-A21E-710BBB49A57D}"/>
              </a:ext>
            </a:extLst>
          </p:cNvPr>
          <p:cNvCxnSpPr/>
          <p:nvPr/>
        </p:nvCxnSpPr>
        <p:spPr bwMode="auto">
          <a:xfrm>
            <a:off x="2820231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F9E34F9-E08E-41F2-8A75-DD1351AF17D0}"/>
              </a:ext>
            </a:extLst>
          </p:cNvPr>
          <p:cNvCxnSpPr/>
          <p:nvPr/>
        </p:nvCxnSpPr>
        <p:spPr bwMode="auto">
          <a:xfrm>
            <a:off x="2967479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07A04804-701A-4502-A840-AB1E2721E84A}"/>
              </a:ext>
            </a:extLst>
          </p:cNvPr>
          <p:cNvCxnSpPr/>
          <p:nvPr/>
        </p:nvCxnSpPr>
        <p:spPr bwMode="auto">
          <a:xfrm>
            <a:off x="3095106" y="55764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75E6EE88-7A2E-4035-B5E9-8C4E7137B55F}"/>
              </a:ext>
            </a:extLst>
          </p:cNvPr>
          <p:cNvSpPr txBox="1"/>
          <p:nvPr/>
        </p:nvSpPr>
        <p:spPr>
          <a:xfrm>
            <a:off x="7134299" y="3475464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870A6C5-A262-471A-869E-B336980EDC90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940B9DA-9425-4453-B180-AD0AA7C964EF}"/>
              </a:ext>
            </a:extLst>
          </p:cNvPr>
          <p:cNvSpPr txBox="1"/>
          <p:nvPr/>
        </p:nvSpPr>
        <p:spPr>
          <a:xfrm>
            <a:off x="7131508" y="3864793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DE5FA37-B1E3-45FC-BEEA-6667738C32CB}"/>
              </a:ext>
            </a:extLst>
          </p:cNvPr>
          <p:cNvSpPr txBox="1"/>
          <p:nvPr/>
        </p:nvSpPr>
        <p:spPr>
          <a:xfrm>
            <a:off x="7134144" y="4293061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83929FA3-B74A-4809-96B7-C2FE1E28AFE6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F203EF66-C787-4E7F-91A3-8C4DD41CB579}"/>
              </a:ext>
            </a:extLst>
          </p:cNvPr>
          <p:cNvSpPr txBox="1"/>
          <p:nvPr/>
        </p:nvSpPr>
        <p:spPr>
          <a:xfrm>
            <a:off x="5589966" y="5576473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966BED44-8334-4209-A34A-AE9068D4E2CE}"/>
              </a:ext>
            </a:extLst>
          </p:cNvPr>
          <p:cNvSpPr txBox="1"/>
          <p:nvPr/>
        </p:nvSpPr>
        <p:spPr>
          <a:xfrm>
            <a:off x="5808476" y="5576467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1AAACFE-F70F-43AF-8EE8-114323D4C1CE}"/>
              </a:ext>
            </a:extLst>
          </p:cNvPr>
          <p:cNvSpPr/>
          <p:nvPr/>
        </p:nvSpPr>
        <p:spPr>
          <a:xfrm>
            <a:off x="5117380" y="5372548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74F6AEE9-8329-4C78-9487-7FD24E423842}"/>
              </a:ext>
            </a:extLst>
          </p:cNvPr>
          <p:cNvCxnSpPr/>
          <p:nvPr/>
        </p:nvCxnSpPr>
        <p:spPr bwMode="auto">
          <a:xfrm>
            <a:off x="5590759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AEC5973-F3FD-4B33-87DD-9E655736B510}"/>
              </a:ext>
            </a:extLst>
          </p:cNvPr>
          <p:cNvCxnSpPr/>
          <p:nvPr/>
        </p:nvCxnSpPr>
        <p:spPr bwMode="auto">
          <a:xfrm>
            <a:off x="5645188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5CADF940-E00E-48E5-B420-E836A368E24E}"/>
              </a:ext>
            </a:extLst>
          </p:cNvPr>
          <p:cNvCxnSpPr/>
          <p:nvPr/>
        </p:nvCxnSpPr>
        <p:spPr bwMode="auto">
          <a:xfrm>
            <a:off x="5699617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322B9F3-347F-4EBE-831C-FBAAC1E811D4}"/>
              </a:ext>
            </a:extLst>
          </p:cNvPr>
          <p:cNvCxnSpPr/>
          <p:nvPr/>
        </p:nvCxnSpPr>
        <p:spPr bwMode="auto">
          <a:xfrm>
            <a:off x="5754046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1FEA27C-8D2F-40D2-819A-E0CFF584436A}"/>
              </a:ext>
            </a:extLst>
          </p:cNvPr>
          <p:cNvCxnSpPr/>
          <p:nvPr/>
        </p:nvCxnSpPr>
        <p:spPr bwMode="auto">
          <a:xfrm>
            <a:off x="5808475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5201F0D7-3343-4501-A45B-E1AAAB2FA262}"/>
              </a:ext>
            </a:extLst>
          </p:cNvPr>
          <p:cNvCxnSpPr>
            <a:cxnSpLocks/>
            <a:stCxn id="149" idx="1"/>
          </p:cNvCxnSpPr>
          <p:nvPr/>
        </p:nvCxnSpPr>
        <p:spPr bwMode="auto">
          <a:xfrm flipH="1" flipV="1">
            <a:off x="5808475" y="4873925"/>
            <a:ext cx="1" cy="82565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0E386A4A-45BB-4273-A2E8-461F1F9E7989}"/>
              </a:ext>
            </a:extLst>
          </p:cNvPr>
          <p:cNvCxnSpPr>
            <a:cxnSpLocks/>
          </p:cNvCxnSpPr>
          <p:nvPr/>
        </p:nvCxnSpPr>
        <p:spPr bwMode="auto">
          <a:xfrm flipV="1">
            <a:off x="6562832" y="3955776"/>
            <a:ext cx="0" cy="158660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68EB16CB-FC16-4DE9-B264-39EB8135F06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562832" y="4362518"/>
            <a:ext cx="1" cy="104058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4BC9E428-3019-4C88-8207-95A074D1153F}"/>
              </a:ext>
            </a:extLst>
          </p:cNvPr>
          <p:cNvSpPr txBox="1"/>
          <p:nvPr/>
        </p:nvSpPr>
        <p:spPr>
          <a:xfrm>
            <a:off x="6501717" y="5578467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7B9B0BFA-C9A8-4E29-9650-320C26048E60}"/>
              </a:ext>
            </a:extLst>
          </p:cNvPr>
          <p:cNvCxnSpPr>
            <a:cxnSpLocks/>
          </p:cNvCxnSpPr>
          <p:nvPr/>
        </p:nvCxnSpPr>
        <p:spPr bwMode="auto">
          <a:xfrm>
            <a:off x="6562832" y="4876800"/>
            <a:ext cx="0" cy="84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F1D78C15-4D65-4A77-AEE2-53C8B1930ACF}"/>
              </a:ext>
            </a:extLst>
          </p:cNvPr>
          <p:cNvSpPr txBox="1"/>
          <p:nvPr/>
        </p:nvSpPr>
        <p:spPr>
          <a:xfrm>
            <a:off x="5815165" y="4745592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F236B31C-1DB0-4F62-A8A7-D347B54EB521}"/>
              </a:ext>
            </a:extLst>
          </p:cNvPr>
          <p:cNvSpPr txBox="1"/>
          <p:nvPr/>
        </p:nvSpPr>
        <p:spPr>
          <a:xfrm>
            <a:off x="3312167" y="3469556"/>
            <a:ext cx="3694773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66A26CB-D7AC-4F09-A58E-013F97DD927E}"/>
              </a:ext>
            </a:extLst>
          </p:cNvPr>
          <p:cNvSpPr/>
          <p:nvPr/>
        </p:nvSpPr>
        <p:spPr>
          <a:xfrm>
            <a:off x="3627963" y="3472190"/>
            <a:ext cx="936186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850" dirty="0">
                <a:solidFill>
                  <a:srgbClr val="FF0000"/>
                </a:solidFill>
              </a:rPr>
              <a:t>AP1 nulls STAs 21 and 22</a:t>
            </a:r>
            <a:endParaRPr lang="en-IE" sz="850" dirty="0">
              <a:solidFill>
                <a:srgbClr val="FF0000"/>
              </a:solidFill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4751D345-9A2A-4828-8472-5E8ACD0D3A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34839" y="3581400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3F1B399C-5124-437C-B50B-580CFD3404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581400" y="3562209"/>
            <a:ext cx="0" cy="16955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2AA89303-45B0-4124-A9E2-3ECACBBFE57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37568" y="3591759"/>
            <a:ext cx="404" cy="169573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99230DCF-62AB-404A-BC26-9C583BE2366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12654" y="3576762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48F33356-7AFA-43CE-956F-E8C57D82ADD5}"/>
              </a:ext>
            </a:extLst>
          </p:cNvPr>
          <p:cNvCxnSpPr>
            <a:cxnSpLocks/>
          </p:cNvCxnSpPr>
          <p:nvPr/>
        </p:nvCxnSpPr>
        <p:spPr bwMode="auto">
          <a:xfrm>
            <a:off x="6944938" y="3180984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9252AF4-6ACA-415A-933A-073656A882F2}"/>
              </a:ext>
            </a:extLst>
          </p:cNvPr>
          <p:cNvSpPr/>
          <p:nvPr/>
        </p:nvSpPr>
        <p:spPr>
          <a:xfrm>
            <a:off x="7158391" y="3058298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(TX)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F33A8DE8-E757-4AB0-823E-7D49533C269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9525" y="3987299"/>
            <a:ext cx="0" cy="91330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735411B2-2872-458C-9348-106AAB5CDC2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99525" y="4354245"/>
            <a:ext cx="2" cy="4070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78" name="Footer Placeholder 4">
            <a:extLst>
              <a:ext uri="{FF2B5EF4-FFF2-40B4-BE49-F238E27FC236}">
                <a16:creationId xmlns:a16="http://schemas.microsoft.com/office/drawing/2014/main" id="{36AD4347-B26F-4A77-8373-ECCA32AD183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51010F5-E3BE-46A0-A233-85A5E19E6753}"/>
              </a:ext>
            </a:extLst>
          </p:cNvPr>
          <p:cNvSpPr/>
          <p:nvPr/>
        </p:nvSpPr>
        <p:spPr bwMode="auto">
          <a:xfrm rot="5400000">
            <a:off x="5423236" y="4469697"/>
            <a:ext cx="127610" cy="2926327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8B86E46-0C51-4E13-BBAD-340590E93A03}"/>
              </a:ext>
            </a:extLst>
          </p:cNvPr>
          <p:cNvSpPr/>
          <p:nvPr/>
        </p:nvSpPr>
        <p:spPr>
          <a:xfrm>
            <a:off x="3843681" y="5996666"/>
            <a:ext cx="3310842" cy="20774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50" u="sng" dirty="0">
                <a:solidFill>
                  <a:schemeClr val="tx1"/>
                </a:solidFill>
              </a:rPr>
              <a:t>This is the main benefit for latency-sensitive applications </a:t>
            </a:r>
            <a:endParaRPr lang="en-IE" sz="1050" u="sng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7B9C9E3-E09B-410A-B30D-65A68A6FB42C}"/>
              </a:ext>
            </a:extLst>
          </p:cNvPr>
          <p:cNvSpPr/>
          <p:nvPr/>
        </p:nvSpPr>
        <p:spPr bwMode="auto">
          <a:xfrm>
            <a:off x="3628113" y="5441398"/>
            <a:ext cx="788904" cy="340362"/>
          </a:xfrm>
          <a:prstGeom prst="roundRect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Packet arrival to the queue</a:t>
            </a:r>
            <a:endParaRPr kumimoji="0" lang="en-I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2A43D7B1-E3BB-40E6-9979-E912574C4A90}"/>
              </a:ext>
            </a:extLst>
          </p:cNvPr>
          <p:cNvCxnSpPr>
            <a:cxnSpLocks/>
            <a:stCxn id="30" idx="0"/>
            <a:endCxn id="35" idx="1"/>
          </p:cNvCxnSpPr>
          <p:nvPr/>
        </p:nvCxnSpPr>
        <p:spPr bwMode="auto">
          <a:xfrm flipV="1">
            <a:off x="4022565" y="5287966"/>
            <a:ext cx="1313" cy="1534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4E646930-7D5A-4D40-AFAC-316FABEC063E}"/>
              </a:ext>
            </a:extLst>
          </p:cNvPr>
          <p:cNvCxnSpPr>
            <a:cxnSpLocks/>
            <a:stCxn id="30" idx="3"/>
            <a:endCxn id="148" idx="1"/>
          </p:cNvCxnSpPr>
          <p:nvPr/>
        </p:nvCxnSpPr>
        <p:spPr bwMode="auto">
          <a:xfrm>
            <a:off x="4417017" y="5611579"/>
            <a:ext cx="1172949" cy="872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9179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5PIBPR3ISOLQ-362744628-1414</_dlc_DocId>
    <_dlc_DocIdUrl xmlns="71c5aaf6-e6ce-465b-b873-5148d2a4c105">
      <Url>https://nokia.sharepoint.com/sites/menorca/_layouts/15/DocIdRedir.aspx?ID=5PIBPR3ISOLQ-362744628-1414</Url>
      <Description>5PIBPR3ISOLQ-362744628-1414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metadata/properties"/>
    <ds:schemaRef ds:uri="66485f1d-aa39-44dc-9c7d-ec1e296eeb5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21296</TotalTime>
  <Words>2807</Words>
  <Application>Microsoft Office PowerPoint</Application>
  <PresentationFormat>On-screen Show (4:3)</PresentationFormat>
  <Paragraphs>487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Times New Roman</vt:lpstr>
      <vt:lpstr>Office Theme</vt:lpstr>
      <vt:lpstr>Performance of parameterized spatial reuse (PSR) with coordinated beamforming/null steering for 802.11be</vt:lpstr>
      <vt:lpstr>Introduction  </vt:lpstr>
      <vt:lpstr>802.11ax PSR framework with null steering: Practical operation</vt:lpstr>
      <vt:lpstr>802.11ax PSR framework with null steering: Key implementation benefits</vt:lpstr>
      <vt:lpstr>System evaluation</vt:lpstr>
      <vt:lpstr>System evaluation</vt:lpstr>
      <vt:lpstr>System evaluation</vt:lpstr>
      <vt:lpstr>802.11ax PSR framework with null steering: Performance evaluation</vt:lpstr>
      <vt:lpstr>802.11ax PSR framework with null steering: Intuition</vt:lpstr>
      <vt:lpstr>Fundamental system model parameters*</vt:lpstr>
      <vt:lpstr>Performance of low-latency STAs</vt:lpstr>
      <vt:lpstr>Performance of low-latency STAs  as a function of null steering accuracy</vt:lpstr>
      <vt:lpstr>Performance of broadband STAs </vt:lpstr>
      <vt:lpstr>Conclusions  </vt:lpstr>
      <vt:lpstr>Straw poll #1  </vt:lpstr>
      <vt:lpstr>References  </vt:lpstr>
      <vt:lpstr>Appendix</vt:lpstr>
      <vt:lpstr>Baseline uplink 802.11ax PSR Framework Enables spatial reuse during uplink transmissions</vt:lpstr>
      <vt:lpstr>Complete list of system model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1178</cp:revision>
  <cp:lastPrinted>2019-02-22T11:41:11Z</cp:lastPrinted>
  <dcterms:created xsi:type="dcterms:W3CDTF">2018-10-16T18:22:46Z</dcterms:created>
  <dcterms:modified xsi:type="dcterms:W3CDTF">2020-02-26T11:19:22Z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8ec0d346-eba1-471d-9eb5-16ad20157cdb</vt:lpwstr>
  </property>
</Properties>
</file>