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7"/>
  </p:notesMasterIdLst>
  <p:handoutMasterIdLst>
    <p:handoutMasterId r:id="rId28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7" r:id="rId15"/>
    <p:sldId id="411" r:id="rId16"/>
    <p:sldId id="407" r:id="rId17"/>
    <p:sldId id="408" r:id="rId18"/>
    <p:sldId id="409" r:id="rId19"/>
    <p:sldId id="396" r:id="rId20"/>
    <p:sldId id="405" r:id="rId21"/>
    <p:sldId id="397" r:id="rId22"/>
    <p:sldId id="418" r:id="rId23"/>
    <p:sldId id="416" r:id="rId24"/>
    <p:sldId id="393" r:id="rId25"/>
    <p:sldId id="412" r:id="rId26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400" autoAdjust="0"/>
  </p:normalViewPr>
  <p:slideViewPr>
    <p:cSldViewPr>
      <p:cViewPr varScale="1">
        <p:scale>
          <a:sx n="59" d="100"/>
          <a:sy n="59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3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802.11-20/0091r2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8069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Eloise de Carvalho Rodrigues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9680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null steering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improve the worst-case delays in the dense scenario considered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  <a:blipFill>
                <a:blip r:embed="rId3"/>
                <a:stretch>
                  <a:fillRect l="-340" t="-165" r="-850" b="-198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worst-case latency benefits are also present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interference suppression from the AP receiving the spatial reuse transmissions, and      2) the inter-AP coordination—which prevents some lengthy collisions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A larger number of low-latency inter-BSS devices find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255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null steering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</a:t>
            </a:r>
            <a:endParaRPr lang="en-GB" sz="100" b="0" dirty="0"/>
          </a:p>
          <a:p>
            <a:pPr marL="714375" lvl="1" indent="-357188">
              <a:buFontTx/>
              <a:buChar char="—"/>
            </a:pPr>
            <a:r>
              <a:rPr lang="en-US" altLang="ko-KR" dirty="0">
                <a:cs typeface="Times New Roman"/>
              </a:rPr>
              <a:t>The considered protocol does not require a tight synchronization</a:t>
            </a:r>
          </a:p>
          <a:p>
            <a:pPr marL="984250" lvl="2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1600" kern="1200" dirty="0"/>
              <a:t>APs suppress interference through a receive spatial filter</a:t>
            </a:r>
            <a:endParaRPr lang="en-GB" sz="100" b="0" dirty="0"/>
          </a:p>
          <a:p>
            <a:pPr marL="714375" lvl="1" indent="-357188">
              <a:buFontTx/>
              <a:buChar char="—"/>
            </a:pP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The considered protocol significantly reduces the worst-case delays in a scenario with mixed low-latency and broadband traffic</a:t>
            </a:r>
          </a:p>
          <a:p>
            <a:pPr marL="984250" lvl="2" indent="-269875">
              <a:buFont typeface="Wingdings" panose="05000000000000000000" pitchFamily="2" charset="2"/>
              <a:buChar char="§"/>
            </a:pPr>
            <a:r>
              <a:rPr lang="en-US" sz="1600" kern="1200" dirty="0">
                <a:cs typeface="+mn-cs"/>
              </a:rPr>
              <a:t>This is mostly thanks to the more aggressive—albeit controlled—spectrum access</a:t>
            </a:r>
            <a:endParaRPr lang="en-US" kern="1200" dirty="0">
              <a:cs typeface="+mn-cs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</a:t>
            </a:r>
            <a:r>
              <a:rPr lang="en-GB"/>
              <a:t>with coordinated beamforming capabilities </a:t>
            </a:r>
            <a:r>
              <a:rPr lang="en-GB" dirty="0"/>
              <a:t>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2667000"/>
          </a:xfrm>
        </p:spPr>
        <p:txBody>
          <a:bodyPr/>
          <a:lstStyle/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[19/0772r1]  Roya </a:t>
            </a:r>
            <a:r>
              <a:rPr lang="en-US" altLang="ko-KR" sz="1700" b="0" dirty="0" err="1">
                <a:cs typeface="Times New Roman"/>
              </a:rPr>
              <a:t>Doostnejad</a:t>
            </a:r>
            <a:r>
              <a:rPr lang="en-US" altLang="ko-KR" sz="1700" b="0" dirty="0">
                <a:cs typeface="Times New Roman"/>
              </a:rPr>
              <a:t> (Intel), “</a:t>
            </a:r>
            <a:r>
              <a:rPr lang="en-US" altLang="ko-KR" sz="1700" b="0" i="1" dirty="0">
                <a:cs typeface="Times New Roman"/>
              </a:rPr>
              <a:t>Multi-AP Collaborative BF in IEEE 802.11”</a:t>
            </a:r>
            <a:r>
              <a:rPr lang="en-US" altLang="ko-KR" sz="1700" b="0" dirty="0">
                <a:cs typeface="Times New Roman"/>
              </a:rPr>
              <a:t>, 19/0772.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[19/1212r2]  </a:t>
            </a:r>
            <a:r>
              <a:rPr lang="en-GB" sz="1700" b="0" dirty="0">
                <a:cs typeface="Times New Roman"/>
              </a:rPr>
              <a:t>David Lopez-Perez (Nokia), “</a:t>
            </a:r>
            <a:r>
              <a:rPr lang="en-US" sz="1700" b="0" i="1" dirty="0">
                <a:cs typeface="Times New Roman"/>
              </a:rPr>
              <a:t>Performance of Coordinated Null Steering in 802.11be”</a:t>
            </a:r>
            <a:r>
              <a:rPr lang="en-GB" sz="1700" b="0" dirty="0">
                <a:cs typeface="Times New Roman"/>
              </a:rPr>
              <a:t>, 19/1212.</a:t>
            </a:r>
            <a:endParaRPr lang="en-US" altLang="ko-KR" sz="17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</a:t>
            </a:r>
            <a:r>
              <a:rPr lang="en-US" sz="1700" b="0" dirty="0">
                <a:cs typeface="Times New Roman"/>
              </a:rPr>
              <a:t>1594r2]</a:t>
            </a:r>
            <a:r>
              <a:rPr lang="en-US" altLang="ko-KR" sz="1700" b="0" dirty="0">
                <a:cs typeface="Times New Roman"/>
              </a:rPr>
              <a:t>  </a:t>
            </a:r>
            <a:r>
              <a:rPr lang="en-GB" sz="1700" b="0" dirty="0">
                <a:cs typeface="Times New Roman"/>
              </a:rPr>
              <a:t>David Lopez-Perez (Nokia), </a:t>
            </a:r>
            <a:r>
              <a:rPr lang="en-GB" sz="1700" b="0" i="1" dirty="0">
                <a:cs typeface="Times New Roman"/>
              </a:rPr>
              <a:t>“</a:t>
            </a:r>
            <a:r>
              <a:rPr lang="en-US" sz="1700" b="0" i="1" dirty="0">
                <a:cs typeface="Times New Roman"/>
              </a:rPr>
              <a:t>Coordinated Beamforming/Null Steering in 802.11be”</a:t>
            </a:r>
            <a:r>
              <a:rPr lang="en-GB" sz="1700" b="0" dirty="0">
                <a:cs typeface="Times New Roman"/>
              </a:rPr>
              <a:t>, 19/1594</a:t>
            </a:r>
            <a:r>
              <a:rPr lang="en-US" sz="1700" b="0" dirty="0">
                <a:cs typeface="Times New Roman"/>
              </a:rPr>
              <a:t>.</a:t>
            </a: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sz="1700" b="0" dirty="0">
                <a:cs typeface="Times New Roman"/>
              </a:rPr>
              <a:t>[19/0638r0]  Sigurd </a:t>
            </a:r>
            <a:r>
              <a:rPr lang="en-US" sz="1700" b="0" dirty="0" err="1">
                <a:cs typeface="Times New Roman"/>
              </a:rPr>
              <a:t>Schelstraete</a:t>
            </a:r>
            <a:r>
              <a:rPr lang="en-US" sz="1700" b="0" dirty="0">
                <a:cs typeface="Times New Roman"/>
              </a:rPr>
              <a:t> (</a:t>
            </a:r>
            <a:r>
              <a:rPr lang="en-US" sz="1700" b="0" dirty="0" err="1">
                <a:cs typeface="Times New Roman"/>
              </a:rPr>
              <a:t>Quantenna</a:t>
            </a:r>
            <a:r>
              <a:rPr lang="en-US" sz="1700" b="0" dirty="0">
                <a:cs typeface="Times New Roman"/>
              </a:rPr>
              <a:t>), “</a:t>
            </a:r>
            <a:r>
              <a:rPr lang="en-GB" sz="1700" b="0" i="1" dirty="0">
                <a:cs typeface="Times New Roman"/>
              </a:rPr>
              <a:t>Nulling and coordinated beamforming</a:t>
            </a:r>
            <a:r>
              <a:rPr lang="en-GB" sz="1700" b="0" dirty="0">
                <a:cs typeface="Times New Roman"/>
              </a:rPr>
              <a:t>”, 19/0638.</a:t>
            </a:r>
            <a:endParaRPr lang="en-US" sz="1700" b="0" dirty="0">
              <a:cs typeface="Times New Roman"/>
            </a:endParaRP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[A]                 3GPP TR 36.814, “Evolved Universal Terrestrial Radio Access (E-UTRA); Further advancements for E-UTRA physical layer aspects,” March 2017.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[B]                  3GPP TR 38.824, “Study on physical layer enhancements for NR ultra-reliable and low latency case (URLLC),” March 2019.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[C]                  3GPP TR 38.901, “Study on channel model for frequencies from 0.5 to  100 GHz,” June 2018.</a:t>
            </a:r>
            <a:endParaRPr lang="en-US" sz="1700" b="0" dirty="0"/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17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Acknowledgement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marL="0" indent="0" algn="just"/>
            <a:r>
              <a:rPr lang="en-GB" altLang="de-DE" sz="2000" b="0" dirty="0">
                <a:cs typeface="Times New Roman"/>
              </a:rPr>
              <a:t>This work was supported by </a:t>
            </a:r>
            <a:r>
              <a:rPr lang="en-GB" altLang="en-US" sz="2000" b="0" dirty="0">
                <a:cs typeface="Times New Roman"/>
              </a:rPr>
              <a:t>the European Union’s Horizon 2020 research and innovation programme under the Marie </a:t>
            </a:r>
            <a:r>
              <a:rPr lang="en-GB" altLang="en-US" sz="2000" b="0" dirty="0" err="1">
                <a:cs typeface="Times New Roman"/>
              </a:rPr>
              <a:t>Sklodowska</a:t>
            </a:r>
            <a:r>
              <a:rPr lang="en-GB" altLang="en-US" sz="2000" b="0" dirty="0">
                <a:cs typeface="Times New Roman"/>
              </a:rPr>
              <a:t>-Curie grant agreement No 765224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4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[19/1594r2],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steering, since it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[19/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[19/1212r2]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[19/1594r2],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049872"/>
              </p:ext>
            </p:extLst>
          </p:nvPr>
        </p:nvGraphicFramePr>
        <p:xfrm>
          <a:off x="690033" y="1828800"/>
          <a:ext cx="7852306" cy="4572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|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interference suppression per radiation null = 10 dB (also considered 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[19/1594r2])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274545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 (SRO)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Unsynchronized operation [19/0638r0]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both 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preambles, and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guard interval signals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r>
              <a:rPr lang="en-US" altLang="ko-KR" sz="1800" dirty="0">
                <a:cs typeface="Times New Roman"/>
              </a:rPr>
              <a:t>from interfering devices, without requiring symbol-level synchronization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endParaRPr lang="en-US" altLang="ko-KR" sz="12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895350" lvl="2" indent="-17938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[19/1594r2]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radiation nulls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granting SROs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:a16="http://schemas.microsoft.com/office/drawing/2014/main" id="{2FEAFB9D-ABDD-4E9C-8C8E-15AE74169B22}"/>
              </a:ext>
            </a:extLst>
          </p:cNvPr>
          <p:cNvSpPr txBox="1"/>
          <p:nvPr/>
        </p:nvSpPr>
        <p:spPr>
          <a:xfrm>
            <a:off x="6506999" y="4746303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74263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Multiple short-packet transmissions may be performed within a long uplink-triggered transmission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2B8D2-C370-4BDD-BD32-55700715B0D0}"/>
              </a:ext>
            </a:extLst>
          </p:cNvPr>
          <p:cNvSpPr txBox="1"/>
          <p:nvPr/>
        </p:nvSpPr>
        <p:spPr>
          <a:xfrm>
            <a:off x="3328440" y="3452960"/>
            <a:ext cx="3605759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7711A-1C49-47A4-AAF1-5ABE792896BF}"/>
              </a:ext>
            </a:extLst>
          </p:cNvPr>
          <p:cNvSpPr/>
          <p:nvPr/>
        </p:nvSpPr>
        <p:spPr bwMode="auto">
          <a:xfrm>
            <a:off x="1222483" y="2868611"/>
            <a:ext cx="1276445" cy="3379789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F2FB8F-347D-415B-BED4-6D2DB8E509FA}"/>
              </a:ext>
            </a:extLst>
          </p:cNvPr>
          <p:cNvSpPr/>
          <p:nvPr/>
        </p:nvSpPr>
        <p:spPr bwMode="auto">
          <a:xfrm>
            <a:off x="2667001" y="2866371"/>
            <a:ext cx="5714999" cy="33820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89A0B-587E-4391-9934-1BC99CBCC47A}"/>
              </a:ext>
            </a:extLst>
          </p:cNvPr>
          <p:cNvSpPr txBox="1"/>
          <p:nvPr/>
        </p:nvSpPr>
        <p:spPr>
          <a:xfrm>
            <a:off x="4023878" y="516556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D028-973F-4563-BF0C-ABBAEC399E9E}"/>
              </a:ext>
            </a:extLst>
          </p:cNvPr>
          <p:cNvSpPr txBox="1"/>
          <p:nvPr/>
        </p:nvSpPr>
        <p:spPr>
          <a:xfrm>
            <a:off x="2821266" y="346935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98AE4C-534D-4C8E-932F-95F7C9732779}"/>
              </a:ext>
            </a:extLst>
          </p:cNvPr>
          <p:cNvSpPr txBox="1"/>
          <p:nvPr/>
        </p:nvSpPr>
        <p:spPr>
          <a:xfrm>
            <a:off x="3318517" y="3864793"/>
            <a:ext cx="3688415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    	             UL data </a:t>
            </a:r>
            <a:endParaRPr lang="en-IE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64E67-859A-45DF-880B-4D2AE02B4741}"/>
              </a:ext>
            </a:extLst>
          </p:cNvPr>
          <p:cNvSpPr txBox="1"/>
          <p:nvPr/>
        </p:nvSpPr>
        <p:spPr>
          <a:xfrm>
            <a:off x="4242388" y="5165560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35251-055C-48A8-8C7C-2EBCC00576F3}"/>
              </a:ext>
            </a:extLst>
          </p:cNvPr>
          <p:cNvSpPr txBox="1"/>
          <p:nvPr/>
        </p:nvSpPr>
        <p:spPr>
          <a:xfrm>
            <a:off x="4940911" y="4752927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40CBE-982F-48BB-B98C-FC76108FDC6A}"/>
              </a:ext>
            </a:extLst>
          </p:cNvPr>
          <p:cNvSpPr txBox="1"/>
          <p:nvPr/>
        </p:nvSpPr>
        <p:spPr>
          <a:xfrm>
            <a:off x="1199708" y="535728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57577E-5491-4729-BFE6-816106B86227}"/>
              </a:ext>
            </a:extLst>
          </p:cNvPr>
          <p:cNvSpPr txBox="1"/>
          <p:nvPr/>
        </p:nvSpPr>
        <p:spPr>
          <a:xfrm>
            <a:off x="1199708" y="368156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81D45-D7E7-4E00-9AE3-83F6B772DB48}"/>
              </a:ext>
            </a:extLst>
          </p:cNvPr>
          <p:cNvSpPr txBox="1"/>
          <p:nvPr/>
        </p:nvSpPr>
        <p:spPr>
          <a:xfrm>
            <a:off x="1199708" y="492467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44AC37-5291-4401-9A44-7EE29CA5C2EC}"/>
              </a:ext>
            </a:extLst>
          </p:cNvPr>
          <p:cNvSpPr txBox="1"/>
          <p:nvPr/>
        </p:nvSpPr>
        <p:spPr>
          <a:xfrm>
            <a:off x="1199708" y="406089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653D51-1B3C-4C43-8816-FE132F820F64}"/>
              </a:ext>
            </a:extLst>
          </p:cNvPr>
          <p:cNvSpPr txBox="1"/>
          <p:nvPr/>
        </p:nvSpPr>
        <p:spPr>
          <a:xfrm>
            <a:off x="3312168" y="4277389"/>
            <a:ext cx="3694759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	             UL data </a:t>
            </a:r>
            <a:endParaRPr lang="en-IE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208258-E9EF-4D15-81FF-BC69AE17D7A3}"/>
              </a:ext>
            </a:extLst>
          </p:cNvPr>
          <p:cNvSpPr txBox="1"/>
          <p:nvPr/>
        </p:nvSpPr>
        <p:spPr>
          <a:xfrm>
            <a:off x="1199708" y="446695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0672-2EEF-498C-BE4C-76ACACC8F330}"/>
              </a:ext>
            </a:extLst>
          </p:cNvPr>
          <p:cNvSpPr txBox="1"/>
          <p:nvPr/>
        </p:nvSpPr>
        <p:spPr>
          <a:xfrm>
            <a:off x="4238276" y="4750361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0143B-1C53-46D9-9444-039722B30545}"/>
              </a:ext>
            </a:extLst>
          </p:cNvPr>
          <p:cNvSpPr txBox="1"/>
          <p:nvPr/>
        </p:nvSpPr>
        <p:spPr>
          <a:xfrm>
            <a:off x="2817528" y="5162352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F09B59-82CD-4A94-8CF6-9862786D5B71}"/>
              </a:ext>
            </a:extLst>
          </p:cNvPr>
          <p:cNvSpPr/>
          <p:nvPr/>
        </p:nvSpPr>
        <p:spPr>
          <a:xfrm>
            <a:off x="2626707" y="5894457"/>
            <a:ext cx="1140047" cy="353943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STAs 21 and 22 identify SROs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E269ED-87DA-469C-B679-39AC39440D6C}"/>
              </a:ext>
            </a:extLst>
          </p:cNvPr>
          <p:cNvCxnSpPr/>
          <p:nvPr/>
        </p:nvCxnSpPr>
        <p:spPr bwMode="auto">
          <a:xfrm>
            <a:off x="4024671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112ECE-8358-4347-949A-A6B402F48436}"/>
              </a:ext>
            </a:extLst>
          </p:cNvPr>
          <p:cNvCxnSpPr/>
          <p:nvPr/>
        </p:nvCxnSpPr>
        <p:spPr bwMode="auto">
          <a:xfrm>
            <a:off x="4079100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BC2C98-D53D-4791-BBFE-383AC85D7AA6}"/>
              </a:ext>
            </a:extLst>
          </p:cNvPr>
          <p:cNvCxnSpPr/>
          <p:nvPr/>
        </p:nvCxnSpPr>
        <p:spPr bwMode="auto">
          <a:xfrm>
            <a:off x="4133529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2B685C-DACE-4904-A870-F62D111D3C28}"/>
              </a:ext>
            </a:extLst>
          </p:cNvPr>
          <p:cNvCxnSpPr/>
          <p:nvPr/>
        </p:nvCxnSpPr>
        <p:spPr bwMode="auto">
          <a:xfrm>
            <a:off x="4187958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8788A0-D8D4-4A44-9516-855092AA6766}"/>
              </a:ext>
            </a:extLst>
          </p:cNvPr>
          <p:cNvCxnSpPr/>
          <p:nvPr/>
        </p:nvCxnSpPr>
        <p:spPr bwMode="auto">
          <a:xfrm>
            <a:off x="4242387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1CBDF2-EE83-4550-B6E4-F07984BCA8D0}"/>
              </a:ext>
            </a:extLst>
          </p:cNvPr>
          <p:cNvCxnSpPr/>
          <p:nvPr/>
        </p:nvCxnSpPr>
        <p:spPr bwMode="auto">
          <a:xfrm>
            <a:off x="2820231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56FEED-D02F-4B35-986C-D4CD202F56CE}"/>
              </a:ext>
            </a:extLst>
          </p:cNvPr>
          <p:cNvCxnSpPr/>
          <p:nvPr/>
        </p:nvCxnSpPr>
        <p:spPr bwMode="auto">
          <a:xfrm>
            <a:off x="2967479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1443EE-5DB8-4BF0-9430-BFAE43EF69FD}"/>
              </a:ext>
            </a:extLst>
          </p:cNvPr>
          <p:cNvCxnSpPr/>
          <p:nvPr/>
        </p:nvCxnSpPr>
        <p:spPr bwMode="auto">
          <a:xfrm>
            <a:off x="3095106" y="516635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F121C94-8D1B-4108-A6A7-AEF0142432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1982" y="359206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A9FFF8D-2AF1-4CF1-A2EF-E6D183C04E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1191" y="359175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AD402F-90E2-4221-BE98-ECF8D522F153}"/>
              </a:ext>
            </a:extLst>
          </p:cNvPr>
          <p:cNvCxnSpPr>
            <a:cxnSpLocks/>
            <a:stCxn id="39" idx="1"/>
          </p:cNvCxnSpPr>
          <p:nvPr/>
        </p:nvCxnSpPr>
        <p:spPr bwMode="auto">
          <a:xfrm flipV="1">
            <a:off x="4242388" y="487392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7510A2-721A-4CA9-8E67-0F5053CEB0B5}"/>
              </a:ext>
            </a:extLst>
          </p:cNvPr>
          <p:cNvSpPr txBox="1"/>
          <p:nvPr/>
        </p:nvSpPr>
        <p:spPr>
          <a:xfrm>
            <a:off x="2799198" y="2866371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342FF6-0365-4B2C-9420-98646302296D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>
            <a:off x="3312168" y="440050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5A09809-BD45-4597-9DA7-EA1BEFA596A5}"/>
              </a:ext>
            </a:extLst>
          </p:cNvPr>
          <p:cNvCxnSpPr>
            <a:cxnSpLocks/>
          </p:cNvCxnSpPr>
          <p:nvPr/>
        </p:nvCxnSpPr>
        <p:spPr bwMode="auto">
          <a:xfrm>
            <a:off x="6934200" y="2990367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E23E87CA-E19E-4E0A-92A6-94417016A261}"/>
              </a:ext>
            </a:extLst>
          </p:cNvPr>
          <p:cNvSpPr/>
          <p:nvPr/>
        </p:nvSpPr>
        <p:spPr>
          <a:xfrm>
            <a:off x="7140254" y="2867681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A3A164-8689-49EE-BA1A-DF64FD1700B7}"/>
              </a:ext>
            </a:extLst>
          </p:cNvPr>
          <p:cNvCxnSpPr>
            <a:cxnSpLocks/>
          </p:cNvCxnSpPr>
          <p:nvPr/>
        </p:nvCxnSpPr>
        <p:spPr bwMode="auto">
          <a:xfrm>
            <a:off x="6941724" y="3142767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3335CBB-0B4B-4CB6-BACC-BE4EF858A789}"/>
              </a:ext>
            </a:extLst>
          </p:cNvPr>
          <p:cNvSpPr/>
          <p:nvPr/>
        </p:nvSpPr>
        <p:spPr>
          <a:xfrm>
            <a:off x="7155177" y="3020081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(RX)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B31581B-AE14-4497-B020-C0D4832140A2}"/>
              </a:ext>
            </a:extLst>
          </p:cNvPr>
          <p:cNvSpPr txBox="1"/>
          <p:nvPr/>
        </p:nvSpPr>
        <p:spPr>
          <a:xfrm>
            <a:off x="4935629" y="516756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5950ECA-14BC-4569-A892-15F6DEEA61A2}"/>
              </a:ext>
            </a:extLst>
          </p:cNvPr>
          <p:cNvCxnSpPr>
            <a:cxnSpLocks/>
          </p:cNvCxnSpPr>
          <p:nvPr/>
        </p:nvCxnSpPr>
        <p:spPr bwMode="auto">
          <a:xfrm>
            <a:off x="4996744" y="4892291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1ED5395-E417-4C52-A08F-292B6742DFB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955776"/>
            <a:ext cx="0" cy="88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A02477-A164-4E99-95AD-784EE1C99223}"/>
              </a:ext>
            </a:extLst>
          </p:cNvPr>
          <p:cNvSpPr/>
          <p:nvPr/>
        </p:nvSpPr>
        <p:spPr>
          <a:xfrm>
            <a:off x="2716348" y="4529518"/>
            <a:ext cx="622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538D52D-C8DA-49DD-8A7B-D79A59D5CBF0}"/>
              </a:ext>
            </a:extLst>
          </p:cNvPr>
          <p:cNvSpPr txBox="1"/>
          <p:nvPr/>
        </p:nvSpPr>
        <p:spPr>
          <a:xfrm>
            <a:off x="7562574" y="577998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Left Brace 129">
            <a:extLst>
              <a:ext uri="{FF2B5EF4-FFF2-40B4-BE49-F238E27FC236}">
                <a16:creationId xmlns:a16="http://schemas.microsoft.com/office/drawing/2014/main" id="{C950449D-00DE-40C2-A42F-5603B0A8D7ED}"/>
              </a:ext>
            </a:extLst>
          </p:cNvPr>
          <p:cNvSpPr/>
          <p:nvPr/>
        </p:nvSpPr>
        <p:spPr bwMode="auto">
          <a:xfrm>
            <a:off x="1146953" y="345325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9798BB1-7C49-4240-8AE2-B06DA81F5384}"/>
              </a:ext>
            </a:extLst>
          </p:cNvPr>
          <p:cNvSpPr txBox="1"/>
          <p:nvPr/>
        </p:nvSpPr>
        <p:spPr>
          <a:xfrm rot="16200000">
            <a:off x="783533" y="390810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2" name="Left Brace 131">
            <a:extLst>
              <a:ext uri="{FF2B5EF4-FFF2-40B4-BE49-F238E27FC236}">
                <a16:creationId xmlns:a16="http://schemas.microsoft.com/office/drawing/2014/main" id="{CCBDF360-2119-4B60-A2C5-592C8D82A5C2}"/>
              </a:ext>
            </a:extLst>
          </p:cNvPr>
          <p:cNvSpPr/>
          <p:nvPr/>
        </p:nvSpPr>
        <p:spPr bwMode="auto">
          <a:xfrm>
            <a:off x="1138781" y="4755668"/>
            <a:ext cx="83398" cy="1492732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65D615-8D60-43EA-9894-1F6FD654A6D2}"/>
              </a:ext>
            </a:extLst>
          </p:cNvPr>
          <p:cNvSpPr txBox="1"/>
          <p:nvPr/>
        </p:nvSpPr>
        <p:spPr>
          <a:xfrm rot="16200000">
            <a:off x="783533" y="532709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536E2C-F170-4E26-9808-B5700BA0794D}"/>
              </a:ext>
            </a:extLst>
          </p:cNvPr>
          <p:cNvSpPr txBox="1"/>
          <p:nvPr/>
        </p:nvSpPr>
        <p:spPr>
          <a:xfrm>
            <a:off x="1197531" y="5774545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296745-24D8-4931-A90F-59253EB10058}"/>
              </a:ext>
            </a:extLst>
          </p:cNvPr>
          <p:cNvGrpSpPr/>
          <p:nvPr/>
        </p:nvGrpSpPr>
        <p:grpSpPr>
          <a:xfrm>
            <a:off x="1263543" y="3717486"/>
            <a:ext cx="6558460" cy="2115050"/>
            <a:chOff x="730142" y="3717486"/>
            <a:chExt cx="7742177" cy="211505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3F66EA3-C427-4C91-87F8-B6F6CDA04E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540805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723A19-CB67-4A23-9DE7-49098CDCE1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114474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4679B1-F25D-4A05-AE73-17EA1159A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52857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AAD16B6-6B44-48B8-A9C7-C22D119761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990077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EFC569-9B7D-4102-8AA1-C32FA0A8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3717486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2D527-E5C8-4EA4-8770-47A4484BD0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142" y="5825322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8AC27F-3C63-42AB-8C2C-59301C460151}"/>
              </a:ext>
            </a:extLst>
          </p:cNvPr>
          <p:cNvSpPr txBox="1"/>
          <p:nvPr/>
        </p:nvSpPr>
        <p:spPr>
          <a:xfrm>
            <a:off x="1210734" y="2844798"/>
            <a:ext cx="12739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Phases 1 and 2 – Coordination and CSI acquisition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(see slide 3)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C1CA09-CCC9-4A51-8939-E636DA886F49}"/>
              </a:ext>
            </a:extLst>
          </p:cNvPr>
          <p:cNvSpPr txBox="1"/>
          <p:nvPr/>
        </p:nvSpPr>
        <p:spPr>
          <a:xfrm>
            <a:off x="2817528" y="5572401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63F89A6-804E-455A-A21E-710BBB49A57D}"/>
              </a:ext>
            </a:extLst>
          </p:cNvPr>
          <p:cNvCxnSpPr/>
          <p:nvPr/>
        </p:nvCxnSpPr>
        <p:spPr bwMode="auto">
          <a:xfrm>
            <a:off x="2820231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F9E34F9-E08E-41F2-8A75-DD1351AF17D0}"/>
              </a:ext>
            </a:extLst>
          </p:cNvPr>
          <p:cNvCxnSpPr/>
          <p:nvPr/>
        </p:nvCxnSpPr>
        <p:spPr bwMode="auto">
          <a:xfrm>
            <a:off x="2967479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A04804-701A-4502-A840-AB1E2721E84A}"/>
              </a:ext>
            </a:extLst>
          </p:cNvPr>
          <p:cNvCxnSpPr/>
          <p:nvPr/>
        </p:nvCxnSpPr>
        <p:spPr bwMode="auto">
          <a:xfrm>
            <a:off x="3095106" y="55764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5E6EE88-7A2E-4035-B5E9-8C4E7137B55F}"/>
              </a:ext>
            </a:extLst>
          </p:cNvPr>
          <p:cNvSpPr txBox="1"/>
          <p:nvPr/>
        </p:nvSpPr>
        <p:spPr>
          <a:xfrm>
            <a:off x="7134299" y="3475464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870A6C5-A262-471A-869E-B336980EDC90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940B9DA-9425-4453-B180-AD0AA7C964EF}"/>
              </a:ext>
            </a:extLst>
          </p:cNvPr>
          <p:cNvSpPr txBox="1"/>
          <p:nvPr/>
        </p:nvSpPr>
        <p:spPr>
          <a:xfrm>
            <a:off x="7131508" y="3864793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DE5FA37-B1E3-45FC-BEEA-6667738C32CB}"/>
              </a:ext>
            </a:extLst>
          </p:cNvPr>
          <p:cNvSpPr txBox="1"/>
          <p:nvPr/>
        </p:nvSpPr>
        <p:spPr>
          <a:xfrm>
            <a:off x="7134144" y="4293061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929FA3-B74A-4809-96B7-C2FE1E28AFE6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F203EF66-C787-4E7F-91A3-8C4DD41CB579}"/>
              </a:ext>
            </a:extLst>
          </p:cNvPr>
          <p:cNvSpPr txBox="1"/>
          <p:nvPr/>
        </p:nvSpPr>
        <p:spPr>
          <a:xfrm>
            <a:off x="5589966" y="5576473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66BED44-8334-4209-A34A-AE9068D4E2CE}"/>
              </a:ext>
            </a:extLst>
          </p:cNvPr>
          <p:cNvSpPr txBox="1"/>
          <p:nvPr/>
        </p:nvSpPr>
        <p:spPr>
          <a:xfrm>
            <a:off x="5808476" y="5576467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1AAACFE-F70F-43AF-8EE8-114323D4C1CE}"/>
              </a:ext>
            </a:extLst>
          </p:cNvPr>
          <p:cNvSpPr/>
          <p:nvPr/>
        </p:nvSpPr>
        <p:spPr>
          <a:xfrm>
            <a:off x="5117380" y="5372548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4F6AEE9-8329-4C78-9487-7FD24E423842}"/>
              </a:ext>
            </a:extLst>
          </p:cNvPr>
          <p:cNvCxnSpPr/>
          <p:nvPr/>
        </p:nvCxnSpPr>
        <p:spPr bwMode="auto">
          <a:xfrm>
            <a:off x="5590759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AEC5973-F3FD-4B33-87DD-9E655736B510}"/>
              </a:ext>
            </a:extLst>
          </p:cNvPr>
          <p:cNvCxnSpPr/>
          <p:nvPr/>
        </p:nvCxnSpPr>
        <p:spPr bwMode="auto">
          <a:xfrm>
            <a:off x="5645188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CADF940-E00E-48E5-B420-E836A368E24E}"/>
              </a:ext>
            </a:extLst>
          </p:cNvPr>
          <p:cNvCxnSpPr/>
          <p:nvPr/>
        </p:nvCxnSpPr>
        <p:spPr bwMode="auto">
          <a:xfrm>
            <a:off x="5699617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322B9F3-347F-4EBE-831C-FBAAC1E811D4}"/>
              </a:ext>
            </a:extLst>
          </p:cNvPr>
          <p:cNvCxnSpPr/>
          <p:nvPr/>
        </p:nvCxnSpPr>
        <p:spPr bwMode="auto">
          <a:xfrm>
            <a:off x="5754046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1FEA27C-8D2F-40D2-819A-E0CFF584436A}"/>
              </a:ext>
            </a:extLst>
          </p:cNvPr>
          <p:cNvCxnSpPr/>
          <p:nvPr/>
        </p:nvCxnSpPr>
        <p:spPr bwMode="auto">
          <a:xfrm>
            <a:off x="5808475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5201F0D7-3343-4501-A45B-E1AAAB2FA262}"/>
              </a:ext>
            </a:extLst>
          </p:cNvPr>
          <p:cNvCxnSpPr>
            <a:cxnSpLocks/>
            <a:stCxn id="149" idx="1"/>
          </p:cNvCxnSpPr>
          <p:nvPr/>
        </p:nvCxnSpPr>
        <p:spPr bwMode="auto">
          <a:xfrm flipH="1" flipV="1">
            <a:off x="5808475" y="4873925"/>
            <a:ext cx="1" cy="8256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E386A4A-45BB-4273-A2E8-461F1F9E7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2832" y="3955776"/>
            <a:ext cx="0" cy="15866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8EB16CB-FC16-4DE9-B264-39EB8135F0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62832" y="4362518"/>
            <a:ext cx="1" cy="10405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BC9E428-3019-4C88-8207-95A074D1153F}"/>
              </a:ext>
            </a:extLst>
          </p:cNvPr>
          <p:cNvSpPr txBox="1"/>
          <p:nvPr/>
        </p:nvSpPr>
        <p:spPr>
          <a:xfrm>
            <a:off x="6501717" y="5578467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B9B0BFA-C9A8-4E29-9650-320C26048E60}"/>
              </a:ext>
            </a:extLst>
          </p:cNvPr>
          <p:cNvCxnSpPr>
            <a:cxnSpLocks/>
          </p:cNvCxnSpPr>
          <p:nvPr/>
        </p:nvCxnSpPr>
        <p:spPr bwMode="auto">
          <a:xfrm>
            <a:off x="6562832" y="4876800"/>
            <a:ext cx="0" cy="84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1D78C15-4D65-4A77-AEE2-53C8B1930ACF}"/>
              </a:ext>
            </a:extLst>
          </p:cNvPr>
          <p:cNvSpPr txBox="1"/>
          <p:nvPr/>
        </p:nvSpPr>
        <p:spPr>
          <a:xfrm>
            <a:off x="5815165" y="4745592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236B31C-1DB0-4F62-A8A7-D347B54EB521}"/>
              </a:ext>
            </a:extLst>
          </p:cNvPr>
          <p:cNvSpPr txBox="1"/>
          <p:nvPr/>
        </p:nvSpPr>
        <p:spPr>
          <a:xfrm>
            <a:off x="3312167" y="3469556"/>
            <a:ext cx="3694773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A26CB-D7AC-4F09-A58E-013F97DD927E}"/>
              </a:ext>
            </a:extLst>
          </p:cNvPr>
          <p:cNvSpPr/>
          <p:nvPr/>
        </p:nvSpPr>
        <p:spPr>
          <a:xfrm>
            <a:off x="3627963" y="3472190"/>
            <a:ext cx="936186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50" dirty="0">
                <a:solidFill>
                  <a:srgbClr val="FF0000"/>
                </a:solidFill>
              </a:rPr>
              <a:t>AP1 nulls STAs 21 and 22</a:t>
            </a:r>
            <a:endParaRPr lang="en-IE" sz="85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751D345-9A2A-4828-8472-5E8ACD0D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4839" y="3581400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F1B399C-5124-437C-B50B-580CFD340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562209"/>
            <a:ext cx="0" cy="16955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2AA89303-45B0-4124-A9E2-3ECACBBFE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37568" y="3591759"/>
            <a:ext cx="404" cy="169573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9230DCF-62AB-404A-BC26-9C583BE236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12654" y="3576762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48F33356-7AFA-43CE-956F-E8C57D82ADD5}"/>
              </a:ext>
            </a:extLst>
          </p:cNvPr>
          <p:cNvCxnSpPr>
            <a:cxnSpLocks/>
          </p:cNvCxnSpPr>
          <p:nvPr/>
        </p:nvCxnSpPr>
        <p:spPr bwMode="auto">
          <a:xfrm>
            <a:off x="6944938" y="33054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9252AF4-6ACA-415A-933A-073656A882F2}"/>
              </a:ext>
            </a:extLst>
          </p:cNvPr>
          <p:cNvSpPr/>
          <p:nvPr/>
        </p:nvSpPr>
        <p:spPr>
          <a:xfrm>
            <a:off x="7158391" y="31827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(TX)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33A8DE8-E757-4AB0-823E-7D49533C269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9525" y="3987299"/>
            <a:ext cx="0" cy="91330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5411B2-2872-458C-9348-106AAB5CDC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9525" y="4354245"/>
            <a:ext cx="2" cy="4070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78" name="Footer Placeholder 4">
            <a:extLst>
              <a:ext uri="{FF2B5EF4-FFF2-40B4-BE49-F238E27FC236}">
                <a16:creationId xmlns:a16="http://schemas.microsoft.com/office/drawing/2014/main" id="{36AD4347-B26F-4A77-8373-ECCA32AD18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1010F5-E3BE-46A0-A233-85A5E19E6753}"/>
              </a:ext>
            </a:extLst>
          </p:cNvPr>
          <p:cNvSpPr/>
          <p:nvPr/>
        </p:nvSpPr>
        <p:spPr bwMode="auto">
          <a:xfrm rot="5400000">
            <a:off x="5423236" y="4469697"/>
            <a:ext cx="127610" cy="2926327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8B86E46-0C51-4E13-BBAD-340590E93A03}"/>
              </a:ext>
            </a:extLst>
          </p:cNvPr>
          <p:cNvSpPr/>
          <p:nvPr/>
        </p:nvSpPr>
        <p:spPr>
          <a:xfrm>
            <a:off x="3843681" y="5996666"/>
            <a:ext cx="3310842" cy="20774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50" u="sng" dirty="0">
                <a:solidFill>
                  <a:schemeClr val="tx1"/>
                </a:solidFill>
              </a:rPr>
              <a:t>This is the main benefit for latency-sensitive applications </a:t>
            </a:r>
            <a:endParaRPr lang="en-IE" sz="1050" u="sng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B9C9E3-E09B-410A-B30D-65A68A6FB42C}"/>
              </a:ext>
            </a:extLst>
          </p:cNvPr>
          <p:cNvSpPr/>
          <p:nvPr/>
        </p:nvSpPr>
        <p:spPr bwMode="auto">
          <a:xfrm>
            <a:off x="3628113" y="5441398"/>
            <a:ext cx="788904" cy="340362"/>
          </a:xfrm>
          <a:prstGeom prst="round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arrival to the queue</a:t>
            </a:r>
            <a:endParaRPr kumimoji="0" lang="en-I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A43D7B1-E3BB-40E6-9979-E912574C4A90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 bwMode="auto">
          <a:xfrm flipV="1">
            <a:off x="4022565" y="5287966"/>
            <a:ext cx="1313" cy="153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4E646930-7D5A-4D40-AFAC-316FABEC063E}"/>
              </a:ext>
            </a:extLst>
          </p:cNvPr>
          <p:cNvCxnSpPr>
            <a:cxnSpLocks/>
            <a:stCxn id="30" idx="3"/>
            <a:endCxn id="148" idx="1"/>
          </p:cNvCxnSpPr>
          <p:nvPr/>
        </p:nvCxnSpPr>
        <p:spPr bwMode="auto">
          <a:xfrm>
            <a:off x="4417017" y="5611579"/>
            <a:ext cx="1172949" cy="87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917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metadata/properties"/>
    <ds:schemaRef ds:uri="66485f1d-aa39-44dc-9c7d-ec1e296eeb5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21145</TotalTime>
  <Words>2860</Words>
  <Application>Microsoft Office PowerPoint</Application>
  <PresentationFormat>On-screen Show (4:3)</PresentationFormat>
  <Paragraphs>497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Times New Roman</vt:lpstr>
      <vt:lpstr>Wingdings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802.11ax PSR framework with null steering: Intuition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Acknowledgement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1153</cp:revision>
  <cp:lastPrinted>2019-02-22T11:41:11Z</cp:lastPrinted>
  <dcterms:created xsi:type="dcterms:W3CDTF">2018-10-16T18:22:46Z</dcterms:created>
  <dcterms:modified xsi:type="dcterms:W3CDTF">2020-02-04T15:11:13Z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