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269" r:id="rId7"/>
    <p:sldId id="392" r:id="rId8"/>
    <p:sldId id="400" r:id="rId9"/>
    <p:sldId id="399" r:id="rId10"/>
    <p:sldId id="413" r:id="rId11"/>
    <p:sldId id="415" r:id="rId12"/>
    <p:sldId id="414" r:id="rId13"/>
    <p:sldId id="410" r:id="rId14"/>
    <p:sldId id="417" r:id="rId15"/>
    <p:sldId id="411" r:id="rId16"/>
    <p:sldId id="407" r:id="rId17"/>
    <p:sldId id="408" r:id="rId18"/>
    <p:sldId id="409" r:id="rId19"/>
    <p:sldId id="396" r:id="rId20"/>
    <p:sldId id="405" r:id="rId21"/>
    <p:sldId id="397" r:id="rId22"/>
    <p:sldId id="418" r:id="rId23"/>
    <p:sldId id="416" r:id="rId24"/>
    <p:sldId id="393" r:id="rId25"/>
    <p:sldId id="412" r:id="rId26"/>
  </p:sldIdLst>
  <p:sldSz cx="9144000" cy="6858000" type="screen4x3"/>
  <p:notesSz cx="6797675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1" userDrawn="1">
          <p15:clr>
            <a:srgbClr val="A4A3A4"/>
          </p15:clr>
        </p15:guide>
        <p15:guide id="2" pos="211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opez-Perez, David (Nokia - IE/Dublin)" initials="LD(-I [2]" lastIdx="5" clrIdx="6">
    <p:extLst>
      <p:ext uri="{19B8F6BF-5375-455C-9EA6-DF929625EA0E}">
        <p15:presenceInfo xmlns:p15="http://schemas.microsoft.com/office/powerpoint/2012/main" userId="S::david.lopez-perez@nokia-bell-labs.com::3db4472c-dd38-433b-9153-cfe8852f8cce" providerId="AD"/>
      </p:ext>
    </p:extLst>
  </p:cmAuthor>
  <p:cmAuthor id="1" name="Kasslin, Mika (Nokia - FI/Espoo)" initials="KM(-F" lastIdx="0" clrIdx="0">
    <p:extLst>
      <p:ext uri="{19B8F6BF-5375-455C-9EA6-DF929625EA0E}">
        <p15:presenceInfo xmlns:p15="http://schemas.microsoft.com/office/powerpoint/2012/main" userId="67c41d2c-4987-4500-b415-d9e92aed693c" providerId="Windows Live"/>
      </p:ext>
    </p:extLst>
  </p:cmAuthor>
  <p:cmAuthor id="8" name="Garcia Rodriguez, Adrian (Nokia - IE/Dublin)" initials="GRA(-I [2]" lastIdx="4" clrIdx="7">
    <p:extLst>
      <p:ext uri="{19B8F6BF-5375-455C-9EA6-DF929625EA0E}">
        <p15:presenceInfo xmlns:p15="http://schemas.microsoft.com/office/powerpoint/2012/main" userId="S::adrian.garcia_rodriguez@nokia-bell-labs.com::07a3e826-7a73-46e2-8773-e0bef2c6a34e" providerId="AD"/>
      </p:ext>
    </p:extLst>
  </p:cmAuthor>
  <p:cmAuthor id="2" name="Garcia Rodriguez, Adrian (Nokia - IE/Dublin)" initials="GRA(-I" lastIdx="3" clrIdx="1">
    <p:extLst>
      <p:ext uri="{19B8F6BF-5375-455C-9EA6-DF929625EA0E}">
        <p15:presenceInfo xmlns:p15="http://schemas.microsoft.com/office/powerpoint/2012/main" userId="S-1-5-21-1593251271-2640304127-1825641215-2254707" providerId="AD"/>
      </p:ext>
    </p:extLst>
  </p:cmAuthor>
  <p:cmAuthor id="3" name="Torkildson, Eric (Nokia - US/Sunnyvale)" initials="TU" lastIdx="4" clrIdx="2">
    <p:extLst>
      <p:ext uri="{19B8F6BF-5375-455C-9EA6-DF929625EA0E}">
        <p15:presenceInfo xmlns:p15="http://schemas.microsoft.com/office/powerpoint/2012/main" userId="S::eric.torkildson@nokia-bell-labs.com::2677b96b-166a-45b6-a189-7d15d387776e" providerId="AD"/>
      </p:ext>
    </p:extLst>
  </p:cmAuthor>
  <p:cmAuthor id="4" name="Kasslin, Mika (Nokia - FI/Espoo)" initials="KM(-F [2]" lastIdx="5" clrIdx="3">
    <p:extLst>
      <p:ext uri="{19B8F6BF-5375-455C-9EA6-DF929625EA0E}">
        <p15:presenceInfo xmlns:p15="http://schemas.microsoft.com/office/powerpoint/2012/main" userId="S::mika.kasslin@nokia.com::67c41d2c-4987-4500-b415-d9e92aed693c" providerId="AD"/>
      </p:ext>
    </p:extLst>
  </p:cmAuthor>
  <p:cmAuthor id="5" name="Lopez-Perez, David (Nokia - IE/Dublin)" initials="LD(-I" lastIdx="7" clrIdx="4">
    <p:extLst>
      <p:ext uri="{19B8F6BF-5375-455C-9EA6-DF929625EA0E}">
        <p15:presenceInfo xmlns:p15="http://schemas.microsoft.com/office/powerpoint/2012/main" userId="S-1-5-21-1593251271-2640304127-1825641215-2122664" providerId="AD"/>
      </p:ext>
    </p:extLst>
  </p:cmAuthor>
  <p:cmAuthor id="6" name="Galati Giordano, Lorenzo (Nokia - IE/Dublin)" initials="GGL(-I" lastIdx="1" clrIdx="5">
    <p:extLst>
      <p:ext uri="{19B8F6BF-5375-455C-9EA6-DF929625EA0E}">
        <p15:presenceInfo xmlns:p15="http://schemas.microsoft.com/office/powerpoint/2012/main" userId="S-1-5-21-1593251271-2640304127-1825641215-2122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4" autoAdjust="0"/>
    <p:restoredTop sz="93400" autoAdjust="0"/>
  </p:normalViewPr>
  <p:slideViewPr>
    <p:cSldViewPr>
      <p:cViewPr varScale="1">
        <p:scale>
          <a:sx n="59" d="100"/>
          <a:sy n="59" d="100"/>
        </p:scale>
        <p:origin x="1380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28" y="32"/>
      </p:cViewPr>
      <p:guideLst>
        <p:guide orient="horz" pos="3081"/>
        <p:guide pos="211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pez-Perez, David (Nokia - IE/Dublin)" userId="3db4472c-dd38-433b-9153-cfe8852f8cce" providerId="ADAL" clId="{68E4C718-9D62-49A3-A524-AE953EDE46DA}"/>
    <pc:docChg chg="undo custSel modSld">
      <pc:chgData name="Lopez-Perez, David (Nokia - IE/Dublin)" userId="3db4472c-dd38-433b-9153-cfe8852f8cce" providerId="ADAL" clId="{68E4C718-9D62-49A3-A524-AE953EDE46DA}" dt="2019-09-16T18:12:49.500" v="432"/>
      <pc:docMkLst>
        <pc:docMk/>
      </pc:docMkLst>
    </pc:docChg>
  </pc:docChgLst>
  <pc:docChgLst>
    <pc:chgData name="Lopez-Perez, David (Nokia - IE/Dublin)" userId="3db4472c-dd38-433b-9153-cfe8852f8cce" providerId="ADAL" clId="{D6295437-D12B-4AD3-AB2D-6CA501CF72F0}"/>
    <pc:docChg chg="undo custSel modSld sldOrd">
      <pc:chgData name="Lopez-Perez, David (Nokia - IE/Dublin)" userId="3db4472c-dd38-433b-9153-cfe8852f8cce" providerId="ADAL" clId="{D6295437-D12B-4AD3-AB2D-6CA501CF72F0}" dt="2019-09-11T14:46:22.053" v="413" actId="113"/>
      <pc:docMkLst>
        <pc:docMk/>
      </pc:docMkLst>
    </pc:docChg>
  </pc:docChgLst>
  <pc:docChgLst>
    <pc:chgData name="Lopez-Perez, David (Nokia - IE/Dublin)" userId="3db4472c-dd38-433b-9153-cfe8852f8cce" providerId="ADAL" clId="{B2723543-832B-4023-A834-E9E4223740F5}"/>
    <pc:docChg chg="modSld sldOrd">
      <pc:chgData name="Lopez-Perez, David (Nokia - IE/Dublin)" userId="3db4472c-dd38-433b-9153-cfe8852f8cce" providerId="ADAL" clId="{B2723543-832B-4023-A834-E9E4223740F5}" dt="2019-09-14T10:33:04.199" v="40" actId="114"/>
      <pc:docMkLst>
        <pc:docMk/>
      </pc:docMkLst>
    </pc:docChg>
  </pc:docChgLst>
  <pc:docChgLst>
    <pc:chgData name="Lopez-Perez, David (Nokia - IE/Dublin)" userId="3db4472c-dd38-433b-9153-cfe8852f8cce" providerId="ADAL" clId="{3637812D-EB56-41D3-A19A-5C7A68601F80}"/>
    <pc:docChg chg="addSld modSld sldOrd">
      <pc:chgData name="Lopez-Perez, David (Nokia - IE/Dublin)" userId="3db4472c-dd38-433b-9153-cfe8852f8cce" providerId="ADAL" clId="{3637812D-EB56-41D3-A19A-5C7A68601F80}" dt="2019-09-24T16:30:31.777" v="10"/>
      <pc:docMkLst>
        <pc:docMk/>
      </pc:docMkLst>
    </pc:docChg>
  </pc:docChgLst>
  <pc:docChgLst>
    <pc:chgData name="Garcia Rodriguez, Adrian (Nokia - IE/Dublin)" userId="07a3e826-7a73-46e2-8773-e0bef2c6a34e" providerId="ADAL" clId="{0AA585B5-C8E0-4AC5-BD2A-30F484D4EE0D}"/>
    <pc:docChg chg="undo redo custSel addSld delSld modSld">
      <pc:chgData name="Garcia Rodriguez, Adrian (Nokia - IE/Dublin)" userId="07a3e826-7a73-46e2-8773-e0bef2c6a34e" providerId="ADAL" clId="{0AA585B5-C8E0-4AC5-BD2A-30F484D4EE0D}" dt="2019-10-21T13:11:40.432" v="40"/>
      <pc:docMkLst>
        <pc:docMk/>
      </pc:docMkLst>
      <pc:sldChg chg="modSp">
        <pc:chgData name="Garcia Rodriguez, Adrian (Nokia - IE/Dublin)" userId="07a3e826-7a73-46e2-8773-e0bef2c6a34e" providerId="ADAL" clId="{0AA585B5-C8E0-4AC5-BD2A-30F484D4EE0D}" dt="2019-10-21T13:11:28.375" v="33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0AA585B5-C8E0-4AC5-BD2A-30F484D4EE0D}" dt="2019-10-21T13:11:28.375" v="33" actId="20577"/>
          <ac:spMkLst>
            <pc:docMk/>
            <pc:sldMk cId="3882957378" sldId="269"/>
            <ac:spMk id="13" creationId="{87CF7895-DC26-4C12-8C23-5CC1CD70653A}"/>
          </ac:spMkLst>
        </pc:spChg>
      </pc:sldChg>
      <pc:sldChg chg="addSp delSp">
        <pc:chgData name="Garcia Rodriguez, Adrian (Nokia - IE/Dublin)" userId="07a3e826-7a73-46e2-8773-e0bef2c6a34e" providerId="ADAL" clId="{0AA585B5-C8E0-4AC5-BD2A-30F484D4EE0D}" dt="2019-10-21T13:11:28.050" v="32" actId="478"/>
        <pc:sldMkLst>
          <pc:docMk/>
          <pc:sldMk cId="3558409271" sldId="392"/>
        </pc:sldMkLst>
        <pc:spChg chg="add del">
          <ac:chgData name="Garcia Rodriguez, Adrian (Nokia - IE/Dublin)" userId="07a3e826-7a73-46e2-8773-e0bef2c6a34e" providerId="ADAL" clId="{0AA585B5-C8E0-4AC5-BD2A-30F484D4EE0D}" dt="2019-10-21T13:11:28.050" v="32" actId="478"/>
          <ac:spMkLst>
            <pc:docMk/>
            <pc:sldMk cId="3558409271" sldId="392"/>
            <ac:spMk id="10" creationId="{E751E0F9-4432-403B-B18C-BC798DDEAFEE}"/>
          </ac:spMkLst>
        </pc:spChg>
        <pc:spChg chg="add del">
          <ac:chgData name="Garcia Rodriguez, Adrian (Nokia - IE/Dublin)" userId="07a3e826-7a73-46e2-8773-e0bef2c6a34e" providerId="ADAL" clId="{0AA585B5-C8E0-4AC5-BD2A-30F484D4EE0D}" dt="2019-10-21T13:11:27.772" v="31"/>
          <ac:spMkLst>
            <pc:docMk/>
            <pc:sldMk cId="3558409271" sldId="392"/>
            <ac:spMk id="11" creationId="{9ADAC828-9141-4D5D-A4C1-3930C24E6CC0}"/>
          </ac:spMkLst>
        </pc:spChg>
      </pc:sldChg>
    </pc:docChg>
  </pc:docChgLst>
  <pc:docChgLst>
    <pc:chgData name="Garcia Rodriguez, Adrian (Nokia - IE/Dublin)" userId="07a3e826-7a73-46e2-8773-e0bef2c6a34e" providerId="ADAL" clId="{E9043151-5297-4B66-BDC1-C31612BB1725}"/>
    <pc:docChg chg="undo modSld">
      <pc:chgData name="Garcia Rodriguez, Adrian (Nokia - IE/Dublin)" userId="07a3e826-7a73-46e2-8773-e0bef2c6a34e" providerId="ADAL" clId="{E9043151-5297-4B66-BDC1-C31612BB1725}" dt="2019-10-30T14:51:08.864" v="61" actId="20577"/>
      <pc:docMkLst>
        <pc:docMk/>
      </pc:docMkLst>
      <pc:sldChg chg="modSp">
        <pc:chgData name="Garcia Rodriguez, Adrian (Nokia - IE/Dublin)" userId="07a3e826-7a73-46e2-8773-e0bef2c6a34e" providerId="ADAL" clId="{E9043151-5297-4B66-BDC1-C31612BB1725}" dt="2019-10-30T12:06:41.958" v="54" actId="20577"/>
        <pc:sldMkLst>
          <pc:docMk/>
          <pc:sldMk cId="3882957378" sldId="269"/>
        </pc:sldMkLst>
        <pc:spChg chg="mod">
          <ac:chgData name="Garcia Rodriguez, Adrian (Nokia - IE/Dublin)" userId="07a3e826-7a73-46e2-8773-e0bef2c6a34e" providerId="ADAL" clId="{E9043151-5297-4B66-BDC1-C31612BB1725}" dt="2019-10-30T12:06:41.958" v="54" actId="20577"/>
          <ac:spMkLst>
            <pc:docMk/>
            <pc:sldMk cId="3882957378" sldId="269"/>
            <ac:spMk id="7173" creationId="{00000000-0000-0000-0000-000000000000}"/>
          </ac:spMkLst>
        </pc:spChg>
      </pc:sldChg>
      <pc:sldChg chg="modSp">
        <pc:chgData name="Garcia Rodriguez, Adrian (Nokia - IE/Dublin)" userId="07a3e826-7a73-46e2-8773-e0bef2c6a34e" providerId="ADAL" clId="{E9043151-5297-4B66-BDC1-C31612BB1725}" dt="2019-10-29T16:00:42.291" v="46" actId="20577"/>
        <pc:sldMkLst>
          <pc:docMk/>
          <pc:sldMk cId="1066788850" sldId="393"/>
        </pc:sldMkLst>
        <pc:spChg chg="mod">
          <ac:chgData name="Garcia Rodriguez, Adrian (Nokia - IE/Dublin)" userId="07a3e826-7a73-46e2-8773-e0bef2c6a34e" providerId="ADAL" clId="{E9043151-5297-4B66-BDC1-C31612BB1725}" dt="2019-10-29T16:00:42.291" v="46" actId="20577"/>
          <ac:spMkLst>
            <pc:docMk/>
            <pc:sldMk cId="1066788850" sldId="393"/>
            <ac:spMk id="75" creationId="{EF9D4448-A76D-48F9-BB03-6BD2D8128385}"/>
          </ac:spMkLst>
        </pc:spChg>
      </pc:sldChg>
      <pc:sldChg chg="modSp delCm">
        <pc:chgData name="Garcia Rodriguez, Adrian (Nokia - IE/Dublin)" userId="07a3e826-7a73-46e2-8773-e0bef2c6a34e" providerId="ADAL" clId="{E9043151-5297-4B66-BDC1-C31612BB1725}" dt="2019-10-30T14:51:08.864" v="61" actId="20577"/>
        <pc:sldMkLst>
          <pc:docMk/>
          <pc:sldMk cId="4011255799" sldId="403"/>
        </pc:sldMkLst>
        <pc:spChg chg="mod">
          <ac:chgData name="Garcia Rodriguez, Adrian (Nokia - IE/Dublin)" userId="07a3e826-7a73-46e2-8773-e0bef2c6a34e" providerId="ADAL" clId="{E9043151-5297-4B66-BDC1-C31612BB1725}" dt="2019-10-30T14:51:08.864" v="61" actId="20577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  <pc:docChgLst>
    <pc:chgData name="Lopez-Perez, David (Nokia - IE/Dublin)" userId="3db4472c-dd38-433b-9153-cfe8852f8cce" providerId="ADAL" clId="{5E0EE94C-EDF3-40E4-B095-5E3E08A40BCD}"/>
    <pc:docChg chg="modSld">
      <pc:chgData name="Lopez-Perez, David (Nokia - IE/Dublin)" userId="3db4472c-dd38-433b-9153-cfe8852f8cce" providerId="ADAL" clId="{5E0EE94C-EDF3-40E4-B095-5E3E08A40BCD}" dt="2019-10-30T14:35:55.003" v="16" actId="400"/>
      <pc:docMkLst>
        <pc:docMk/>
      </pc:docMkLst>
      <pc:sldChg chg="modSp">
        <pc:chgData name="Lopez-Perez, David (Nokia - IE/Dublin)" userId="3db4472c-dd38-433b-9153-cfe8852f8cce" providerId="ADAL" clId="{5E0EE94C-EDF3-40E4-B095-5E3E08A40BCD}" dt="2019-10-30T14:23:45.946" v="3" actId="20577"/>
        <pc:sldMkLst>
          <pc:docMk/>
          <pc:sldMk cId="3558409271" sldId="392"/>
        </pc:sldMkLst>
        <pc:spChg chg="mod">
          <ac:chgData name="Lopez-Perez, David (Nokia - IE/Dublin)" userId="3db4472c-dd38-433b-9153-cfe8852f8cce" providerId="ADAL" clId="{5E0EE94C-EDF3-40E4-B095-5E3E08A40BCD}" dt="2019-10-30T14:23:45.946" v="3" actId="20577"/>
          <ac:spMkLst>
            <pc:docMk/>
            <pc:sldMk cId="3558409271" sldId="392"/>
            <ac:spMk id="9" creationId="{9B369EE0-2795-41E4-831A-1B0801787740}"/>
          </ac:spMkLst>
        </pc:spChg>
      </pc:sldChg>
      <pc:sldChg chg="modSp delCm">
        <pc:chgData name="Lopez-Perez, David (Nokia - IE/Dublin)" userId="3db4472c-dd38-433b-9153-cfe8852f8cce" providerId="ADAL" clId="{5E0EE94C-EDF3-40E4-B095-5E3E08A40BCD}" dt="2019-10-30T14:30:21.140" v="15"/>
        <pc:sldMkLst>
          <pc:docMk/>
          <pc:sldMk cId="2786979585" sldId="400"/>
        </pc:sldMkLst>
        <pc:spChg chg="mod">
          <ac:chgData name="Lopez-Perez, David (Nokia - IE/Dublin)" userId="3db4472c-dd38-433b-9153-cfe8852f8cce" providerId="ADAL" clId="{5E0EE94C-EDF3-40E4-B095-5E3E08A40BCD}" dt="2019-10-30T14:30:18.937" v="14" actId="6549"/>
          <ac:spMkLst>
            <pc:docMk/>
            <pc:sldMk cId="2786979585" sldId="400"/>
            <ac:spMk id="56" creationId="{8D37103D-253C-47AB-886A-C4F29CAD267B}"/>
          </ac:spMkLst>
        </pc:spChg>
        <pc:spChg chg="mod">
          <ac:chgData name="Lopez-Perez, David (Nokia - IE/Dublin)" userId="3db4472c-dd38-433b-9153-cfe8852f8cce" providerId="ADAL" clId="{5E0EE94C-EDF3-40E4-B095-5E3E08A40BCD}" dt="2019-10-30T14:25:06.863" v="5" actId="20577"/>
          <ac:spMkLst>
            <pc:docMk/>
            <pc:sldMk cId="2786979585" sldId="400"/>
            <ac:spMk id="72" creationId="{F4C2FE90-41B2-4790-B174-2CCB1FE43B9B}"/>
          </ac:spMkLst>
        </pc:spChg>
        <pc:spChg chg="mod">
          <ac:chgData name="Lopez-Perez, David (Nokia - IE/Dublin)" userId="3db4472c-dd38-433b-9153-cfe8852f8cce" providerId="ADAL" clId="{5E0EE94C-EDF3-40E4-B095-5E3E08A40BCD}" dt="2019-10-30T14:29:38.486" v="12" actId="1036"/>
          <ac:spMkLst>
            <pc:docMk/>
            <pc:sldMk cId="2786979585" sldId="400"/>
            <ac:spMk id="144" creationId="{D1D7A2D6-DEED-473D-A534-970F5CB99FB9}"/>
          </ac:spMkLst>
        </pc:spChg>
      </pc:sldChg>
      <pc:sldChg chg="modSp">
        <pc:chgData name="Lopez-Perez, David (Nokia - IE/Dublin)" userId="3db4472c-dd38-433b-9153-cfe8852f8cce" providerId="ADAL" clId="{5E0EE94C-EDF3-40E4-B095-5E3E08A40BCD}" dt="2019-10-30T14:35:55.003" v="16" actId="400"/>
        <pc:sldMkLst>
          <pc:docMk/>
          <pc:sldMk cId="4011255799" sldId="403"/>
        </pc:sldMkLst>
        <pc:spChg chg="mod">
          <ac:chgData name="Lopez-Perez, David (Nokia - IE/Dublin)" userId="3db4472c-dd38-433b-9153-cfe8852f8cce" providerId="ADAL" clId="{5E0EE94C-EDF3-40E4-B095-5E3E08A40BCD}" dt="2019-10-30T14:35:55.003" v="16" actId="400"/>
          <ac:spMkLst>
            <pc:docMk/>
            <pc:sldMk cId="4011255799" sldId="403"/>
            <ac:spMk id="9" creationId="{9B369EE0-2795-41E4-831A-1B080178774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0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30625"/>
            <a:ext cx="2945971" cy="4959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797675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6" y="103597"/>
            <a:ext cx="627166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3" y="103597"/>
            <a:ext cx="809247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27100" y="750888"/>
            <a:ext cx="4941888" cy="37084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5" y="4716163"/>
            <a:ext cx="4984651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6" y="9612343"/>
            <a:ext cx="904177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6" y="9612342"/>
            <a:ext cx="501111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2" y="961234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48" y="9610645"/>
            <a:ext cx="53783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7582"/>
            <a:ext cx="5527780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 Title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5513" y="750888"/>
            <a:ext cx="4946650" cy="3709987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7634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6887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709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5737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82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1669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84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7132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736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3275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13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Parameterized </a:t>
            </a:r>
            <a:r>
              <a:rPr lang="en-GB" dirty="0"/>
              <a:t>spatial reuse</a:t>
            </a:r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9232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20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373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659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69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2876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2939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6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41888" cy="3708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3495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802.11-20/0091r2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51538"/>
            <a:ext cx="7772400" cy="1066800"/>
          </a:xfrm>
          <a:noFill/>
        </p:spPr>
        <p:txBody>
          <a:bodyPr/>
          <a:lstStyle/>
          <a:p>
            <a:r>
              <a:rPr lang="en-US" sz="2400" dirty="0"/>
              <a:t>Performance of parameterized spatial reuse (PSR)</a:t>
            </a:r>
            <a:br>
              <a:rPr lang="en-US" sz="2400" dirty="0"/>
            </a:br>
            <a:r>
              <a:rPr lang="en-US" sz="2400" dirty="0"/>
              <a:t>with coordinated beamforming/null steering for 802.11be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2020-01-10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85800" y="211217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508069"/>
              </p:ext>
            </p:extLst>
          </p:nvPr>
        </p:nvGraphicFramePr>
        <p:xfrm>
          <a:off x="838200" y="2819400"/>
          <a:ext cx="7239000" cy="33263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233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Adrian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Garcia-Rodriguez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Nokia</a:t>
                      </a:r>
                      <a:endParaRPr lang="en-US" sz="13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50" b="0" kern="1200" dirty="0">
                          <a:solidFill>
                            <a:srgbClr val="000000"/>
                          </a:solidFill>
                          <a:latin typeface="Times New Roman"/>
                          <a:cs typeface="Arial"/>
                        </a:rPr>
                        <a:t>adrian.garcia_rodriguez@nokia-bell-labs.com</a:t>
                      </a:r>
                      <a:endParaRPr lang="en-IE" sz="1250" b="0" kern="1200" dirty="0">
                        <a:solidFill>
                          <a:srgbClr val="000000"/>
                        </a:solidFill>
                        <a:latin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Lopez-Perez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Lorenzo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Galati Giordano</a:t>
                      </a:r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Olli Alanen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757559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0" dirty="0">
                          <a:latin typeface="+mn-lt"/>
                          <a:ea typeface="Times New Roman"/>
                          <a:cs typeface="Arial"/>
                        </a:rPr>
                        <a:t> Mika </a:t>
                      </a:r>
                      <a:r>
                        <a:rPr lang="en-US" sz="12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Arial"/>
                        </a:rPr>
                        <a:t>Kasslin</a:t>
                      </a:r>
                      <a:endParaRPr lang="en-IE" sz="1200" kern="1200" dirty="0">
                        <a:solidFill>
                          <a:schemeClr val="dk1"/>
                        </a:solidFill>
                        <a:latin typeface="+mn-lt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62683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Eloise de Carvalho Rodrigues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i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712916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+mn-lt"/>
                          <a:ea typeface="Times New Roman"/>
                          <a:cs typeface="Arial"/>
                        </a:rPr>
                        <a:t>Enrico Rantala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8495157"/>
                  </a:ext>
                </a:extLst>
              </a:tr>
            </a:tbl>
          </a:graphicData>
        </a:graphic>
      </p:graphicFrame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48AB42DA-D2AC-44AF-9B6D-E997C5EBB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30F88CD-2008-4AAA-979D-C5BBFC99C32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Times New Roman" pitchFamily="18" charset="0"/>
                <a:ea typeface="+mn-ea"/>
                <a:cs typeface="+mn-cs"/>
              </a:rPr>
              <a:t>Adrian Garcia-Rodriguez,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Nokia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87CF7895-DC26-4C12-8C23-5CC1CD70653A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957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Fundamental system model parameters*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0006EF9-1E7F-4AA5-9FC3-6C4DA17EAE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419680"/>
              </p:ext>
            </p:extLst>
          </p:nvPr>
        </p:nvGraphicFramePr>
        <p:xfrm>
          <a:off x="738173" y="2225040"/>
          <a:ext cx="7742266" cy="341376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181253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561013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Frequency/Bandwidth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5.18GHz/80MHz (1 channel)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42147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2 ceiling-mounted APs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Inter-AP distance = 15 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height = 3 m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AP characteristics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4x2 antenna array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(0.5</a:t>
                      </a:r>
                      <a:r>
                        <a:rPr lang="el-GR" sz="1400" dirty="0"/>
                        <a:t>λ</a:t>
                      </a:r>
                      <a:r>
                        <a:rPr lang="en-US" sz="1400" dirty="0"/>
                        <a:t> separation)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AP max. Tx power = 24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omni antenna element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7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3788683"/>
                  </a:ext>
                </a:extLst>
              </a:tr>
              <a:tr h="474372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deployment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u="sng" dirty="0"/>
                        <a:t>16 broadband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</a:p>
                    <a:p>
                      <a:r>
                        <a:rPr lang="en-US" sz="1400" u="sng" dirty="0"/>
                        <a:t>8 low-latency STAs</a:t>
                      </a:r>
                      <a:r>
                        <a:rPr lang="en-US" sz="1400" u="none" dirty="0"/>
                        <a:t> </a:t>
                      </a:r>
                      <a:r>
                        <a:rPr lang="en-US" sz="1400" dirty="0"/>
                        <a:t>uniformly distributed at height = 1 m 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STA characteristics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STA max. Tx power = 15 dBm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1 omni antenna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dirty="0"/>
                        <a:t> NF = 9 dB</a:t>
                      </a:r>
                      <a:endParaRPr lang="en-I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097651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Channel model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kern="1200" dirty="0"/>
                        <a:t>3D spatial channel model (3GPP TR38.901 – </a:t>
                      </a:r>
                      <a:r>
                        <a:rPr lang="en-US" sz="1400" kern="1200" dirty="0" err="1"/>
                        <a:t>InH</a:t>
                      </a:r>
                      <a:r>
                        <a:rPr lang="en-US" sz="1400" kern="1200" dirty="0"/>
                        <a:t> [C])</a:t>
                      </a:r>
                      <a:endParaRPr lang="en-I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MAC layer conf.</a:t>
                      </a:r>
                      <a:endParaRPr lang="en-IE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IE" sz="1400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# radiation nulls = 4</a:t>
                      </a:r>
                      <a:r>
                        <a:rPr lang="en-IE" sz="140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400" b="0" dirty="0"/>
                        <a:t>IP/MAC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EDCA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No RTS/CTS </a:t>
                      </a:r>
                      <a:r>
                        <a:rPr lang="en-US" sz="1400" b="1" dirty="0"/>
                        <a:t>|</a:t>
                      </a:r>
                      <a:r>
                        <a:rPr lang="en-US" sz="1400" b="0" dirty="0"/>
                        <a:t> Max. TXOP = 4 </a:t>
                      </a:r>
                      <a:r>
                        <a:rPr lang="en-US" sz="1400" b="0" dirty="0" err="1"/>
                        <a:t>ms</a:t>
                      </a:r>
                      <a:r>
                        <a:rPr lang="en-US" sz="1400" b="0" dirty="0"/>
                        <a:t> | SNR-driven MCS selection</a:t>
                      </a:r>
                      <a:endParaRPr lang="en-IE" sz="1400" b="0" u="sng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334851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PHY layer conf. </a:t>
                      </a:r>
                      <a:endParaRPr lang="en-IE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dirty="0"/>
                        <a:t>PHY header overhead considered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kern="1200" dirty="0"/>
                        <a:t>Spatial filter = ZF (with and without nulls)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Omni PLCP header </a:t>
                      </a:r>
                      <a:r>
                        <a:rPr lang="en-US" sz="1400" b="1" dirty="0"/>
                        <a:t>| </a:t>
                      </a:r>
                      <a:r>
                        <a:rPr lang="en-US" sz="1400" b="0" dirty="0"/>
                        <a:t>11ax MCSs</a:t>
                      </a:r>
                      <a:endParaRPr lang="en-IE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</a:tbl>
          </a:graphicData>
        </a:graphic>
      </p:graphicFrame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961EDC71-5B7B-4792-849B-2ADE0C80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9800" y="6192519"/>
            <a:ext cx="6441064" cy="284481"/>
          </a:xfrm>
        </p:spPr>
        <p:txBody>
          <a:bodyPr/>
          <a:lstStyle/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*A complete description of the system model parameters can be found in the Appendix</a:t>
            </a:r>
            <a:endParaRPr lang="en-US" sz="14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3919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</p:spPr>
            <p:txBody>
              <a:bodyPr/>
              <a:lstStyle/>
              <a:p>
                <a:pPr marL="179388" indent="-179388">
                  <a:spcAft>
                    <a:spcPts val="1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Interference suppression bias for computing the receiver acceptable interference per AP = 10 dB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The PSR-based system with null steering demonstrates a significant reduction of the worst-case delays due to</a:t>
                </a:r>
                <a:endParaRPr lang="en-US" sz="1100" dirty="0"/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more aggressive spectrum access,</a:t>
                </a:r>
              </a:p>
              <a:p>
                <a:pPr marL="357188" lvl="1" indent="-176213">
                  <a:spcBef>
                    <a:spcPts val="300"/>
                  </a:spcBef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coordinated spectrum usage, and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the inter-BSS interference mitigation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altLang="ko-KR" sz="1400" b="0" dirty="0"/>
                  <a:t>The 5%-worst delays are reduced by a factor of </a:t>
                </a:r>
                <a14:m>
                  <m:oMath xmlns:m="http://schemas.openxmlformats.org/officeDocument/2006/math">
                    <m:r>
                      <a:rPr lang="en-US" altLang="ko-KR" sz="1400" b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altLang="ko-KR" sz="1400" dirty="0"/>
                  <a:t>2.3x</a:t>
                </a:r>
                <a:r>
                  <a:rPr lang="en-US" altLang="ko-KR" sz="1400" b="0" dirty="0"/>
                  <a:t> </a:t>
                </a:r>
                <a:r>
                  <a:rPr lang="en-US" altLang="ko-KR" sz="1400" b="0" dirty="0" err="1"/>
                  <a:t>w.r.t.</a:t>
                </a:r>
                <a:r>
                  <a:rPr lang="en-US" altLang="ko-KR" sz="1400" b="0" dirty="0"/>
                  <a:t> the baseline system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1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The power-based PSR of 802.11ax does not improve the worst-case delays in the dense scenario considered</a:t>
                </a:r>
              </a:p>
              <a:p>
                <a:pPr marL="180975" indent="-180975">
                  <a:buFont typeface="Arial" panose="020B0604020202020204" pitchFamily="34" charset="0"/>
                  <a:buChar char="•"/>
                </a:pPr>
                <a:r>
                  <a:rPr lang="en-US" sz="1400" b="0" dirty="0"/>
                  <a:t>Further lower latencies could be achieved through complementary techniques, e.g., reduced TXOP durations</a:t>
                </a:r>
                <a:endParaRPr lang="en-US" altLang="ko-KR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49" name="Content Placeholder 2">
                <a:extLst>
                  <a:ext uri="{FF2B5EF4-FFF2-40B4-BE49-F238E27FC236}">
                    <a16:creationId xmlns:a16="http://schemas.microsoft.com/office/drawing/2014/main" id="{E69E6F84-A1E6-422F-B3E7-B85210F7F08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53000" y="2184400"/>
                <a:ext cx="3589338" cy="3683000"/>
              </a:xfrm>
              <a:blipFill>
                <a:blip r:embed="rId3"/>
                <a:stretch>
                  <a:fillRect l="-340" t="-165" r="-850" b="-1983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11" name="Picture 10" descr="A close up of a map&#10;&#10;Description automatically generated">
            <a:extLst>
              <a:ext uri="{FF2B5EF4-FFF2-40B4-BE49-F238E27FC236}">
                <a16:creationId xmlns:a16="http://schemas.microsoft.com/office/drawing/2014/main" id="{8D4E725C-E84D-422C-B611-6EE90EDF4F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7" t="5550" r="7137"/>
          <a:stretch/>
        </p:blipFill>
        <p:spPr>
          <a:xfrm>
            <a:off x="601662" y="2351412"/>
            <a:ext cx="4155090" cy="328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4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low-latency STAs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as a function of null steering accuracy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179388" indent="-179388">
                  <a:spcAft>
                    <a:spcPts val="600"/>
                  </a:spcAft>
                  <a:buFont typeface="Arial" panose="020B0604020202020204" pitchFamily="34" charset="0"/>
                  <a:buChar char="•"/>
                </a:pPr>
                <a:r>
                  <a:rPr lang="en-IE" sz="1400" b="0" u="sng" dirty="0">
                    <a:cs typeface="Times New Roman"/>
                  </a:rPr>
                  <a:t>PSR with null steering:</a:t>
                </a:r>
                <a:r>
                  <a:rPr lang="en-IE" sz="1400" b="0" dirty="0">
                    <a:cs typeface="Times New Roman"/>
                  </a:rPr>
                  <a:t> Variation of the interference suppression bias for computing the receiver acceptable interference per AP</a:t>
                </a:r>
                <a:endParaRPr lang="en-IE" sz="1400" b="0" strike="sngStrike" dirty="0">
                  <a:cs typeface="Times New Roman"/>
                </a:endParaRPr>
              </a:p>
              <a:p>
                <a:pPr marL="179388" indent="-179388"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b="0" dirty="0">
                    <a:cs typeface="Times New Roman"/>
                  </a:rPr>
                  <a:t>The worst-case latency benefits are also present when APs advertising SROs account for a limited interference suppression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sz="1100" dirty="0"/>
                  <a:t>When compared to uncoordinated systems, these gains are due to 1) the interference suppression from the AP receiving the spatial reuse transmissions, and      2) the inter-AP coordination—which prevents some lengthy collisions</a:t>
                </a:r>
                <a:endParaRPr lang="en-US" altLang="ko-KR" sz="1100" dirty="0"/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r>
                  <a:rPr lang="en-US" altLang="ko-KR" sz="1400" dirty="0">
                    <a:cs typeface="Times New Roman"/>
                  </a:rPr>
                  <a:t>The worst-case delays are reduced by a factor of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b="1" dirty="0">
                    <a:cs typeface="Times New Roman"/>
                  </a:rPr>
                  <a:t>5x</a:t>
                </a:r>
                <a:r>
                  <a:rPr lang="en-US" altLang="ko-KR" sz="1400" dirty="0">
                    <a:cs typeface="Times New Roman"/>
                  </a:rPr>
                  <a:t> when APs advertising SROs estimate that the interference suppression bias provided by the spatial radiation nulls reaches </a:t>
                </a:r>
                <a14:m>
                  <m:oMath xmlns:m="http://schemas.openxmlformats.org/officeDocument/2006/math">
                    <m:r>
                      <a:rPr lang="en-US" altLang="ko-KR" sz="1400">
                        <a:latin typeface="Cambria Math" panose="02040503050406030204" pitchFamily="18" charset="0"/>
                        <a:cs typeface="Times New Roman"/>
                      </a:rPr>
                      <m:t>≈</m:t>
                    </m:r>
                  </m:oMath>
                </a14:m>
                <a:r>
                  <a:rPr lang="en-US" altLang="ko-KR" sz="1400" dirty="0">
                    <a:cs typeface="Times New Roman"/>
                  </a:rPr>
                  <a:t>8 dB</a:t>
                </a:r>
              </a:p>
              <a:p>
                <a:pPr marL="357188" lvl="1" indent="-176213">
                  <a:spcBef>
                    <a:spcPts val="30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—"/>
                </a:pPr>
                <a:r>
                  <a:rPr lang="en-US" altLang="ko-KR" sz="1100" dirty="0"/>
                  <a:t>A larger number of low-latency inter-BSS devices find spatial reuse opportunities</a:t>
                </a:r>
              </a:p>
              <a:p>
                <a:pPr marL="179388" lvl="1" indent="-179388">
                  <a:spcBef>
                    <a:spcPts val="60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IE" sz="1400" b="0" dirty="0">
                  <a:cs typeface="Times New Roman"/>
                </a:endParaRPr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5143FA58-ED32-4C06-9DBF-CE8DE563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3000" y="1981201"/>
                <a:ext cx="3589338" cy="4190999"/>
              </a:xfrm>
              <a:prstGeom prst="rect">
                <a:avLst/>
              </a:prstGeom>
              <a:blipFill>
                <a:blip r:embed="rId3"/>
                <a:stretch>
                  <a:fillRect l="-340" t="-291" r="-2551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 descr="A close up of a map&#10;&#10;Description automatically generated">
            <a:extLst>
              <a:ext uri="{FF2B5EF4-FFF2-40B4-BE49-F238E27FC236}">
                <a16:creationId xmlns:a16="http://schemas.microsoft.com/office/drawing/2014/main" id="{D531D22E-63EF-4B0C-9F82-2172FB24432E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4" t="4286" r="6189"/>
          <a:stretch/>
        </p:blipFill>
        <p:spPr>
          <a:xfrm>
            <a:off x="600364" y="2300063"/>
            <a:ext cx="4197927" cy="3330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51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Performance of broadband STAs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A2A74E-0CB0-4997-BDFF-8E45C750E40C}"/>
              </a:ext>
            </a:extLst>
          </p:cNvPr>
          <p:cNvSpPr txBox="1">
            <a:spLocks/>
          </p:cNvSpPr>
          <p:nvPr/>
        </p:nvSpPr>
        <p:spPr bwMode="auto">
          <a:xfrm>
            <a:off x="4953000" y="1981200"/>
            <a:ext cx="35893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IE" sz="1400" b="0" u="sng" dirty="0">
                <a:cs typeface="Times New Roman"/>
              </a:rPr>
              <a:t>PSR with null steering:</a:t>
            </a:r>
            <a:r>
              <a:rPr lang="en-IE" sz="1400" b="0" dirty="0">
                <a:cs typeface="Times New Roman"/>
              </a:rPr>
              <a:t> Interference suppression bias for computing the receiver acceptable interference per AP = 10 dB</a:t>
            </a:r>
          </a:p>
          <a:p>
            <a:pPr marL="180975" indent="-18097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400" b="0" dirty="0"/>
              <a:t>The PSR-based system with null steering approximately preserves the throughput offered to the STAs with broadband traffic</a:t>
            </a:r>
          </a:p>
          <a:p>
            <a:pPr marL="180975" indent="-180975">
              <a:buFont typeface="Arial" panose="020B0604020202020204" pitchFamily="34" charset="0"/>
              <a:buChar char="•"/>
            </a:pPr>
            <a:r>
              <a:rPr lang="en-US" sz="1400" b="0" dirty="0"/>
              <a:t>The slight throughput decrease </a:t>
            </a:r>
            <a:r>
              <a:rPr lang="en-US" sz="1400" b="0" dirty="0" err="1"/>
              <a:t>w.r.t.</a:t>
            </a:r>
            <a:r>
              <a:rPr lang="en-US" sz="1400" b="0" dirty="0"/>
              <a:t> the baseline is mostly caused by </a:t>
            </a:r>
          </a:p>
          <a:p>
            <a:pPr marL="360363" lvl="1" indent="0">
              <a:spcBef>
                <a:spcPts val="300"/>
              </a:spcBef>
              <a:spcAft>
                <a:spcPts val="0"/>
              </a:spcAft>
            </a:pPr>
            <a:r>
              <a:rPr lang="en-US" sz="1100" dirty="0"/>
              <a:t>1) the decision of providing spatial reuse opportunities and focusing the available spatial radiation nulls towards inter-BSS low-latency STAs, and</a:t>
            </a:r>
          </a:p>
          <a:p>
            <a:pPr marL="360363" lvl="1" indent="0">
              <a:spcBef>
                <a:spcPts val="300"/>
              </a:spcBef>
              <a:spcAft>
                <a:spcPts val="600"/>
              </a:spcAft>
            </a:pPr>
            <a:r>
              <a:rPr lang="en-US" sz="1100" dirty="0"/>
              <a:t>2) the loss in AP receive beamforming gain due to the radiation null placement</a:t>
            </a:r>
            <a:endParaRPr lang="en-IE" sz="1100" dirty="0"/>
          </a:p>
          <a:p>
            <a:pPr marL="180975" lvl="1" indent="-180975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ko-KR" sz="1400" dirty="0"/>
              <a:t>The power-based PSR of 802.11ax preserves the throughput of the broadband STAs </a:t>
            </a:r>
            <a:r>
              <a:rPr lang="en-US" altLang="ko-KR" sz="1400" dirty="0" err="1"/>
              <a:t>w.r.t.</a:t>
            </a:r>
            <a:r>
              <a:rPr lang="en-US" altLang="ko-KR" sz="1400" dirty="0"/>
              <a:t> the baseline in the dense scenario considered</a:t>
            </a:r>
          </a:p>
          <a:p>
            <a:pPr marL="357188" lvl="1" indent="-176213">
              <a:spcBef>
                <a:spcPts val="300"/>
              </a:spcBef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altLang="ko-KR" sz="1100" dirty="0"/>
              <a:t>STAs with broadband traffic benefit from the spatial reuse opportunities offered by PSR</a:t>
            </a:r>
          </a:p>
          <a:p>
            <a:pPr marL="0" indent="0">
              <a:spcAft>
                <a:spcPts val="600"/>
              </a:spcAft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IE" sz="1400" b="0" dirty="0">
              <a:cs typeface="Times New Roman"/>
            </a:endParaRPr>
          </a:p>
        </p:txBody>
      </p:sp>
      <p:pic>
        <p:nvPicPr>
          <p:cNvPr id="12" name="Picture 11" descr="A close up of a map&#10;&#10;Description automatically generated">
            <a:extLst>
              <a:ext uri="{FF2B5EF4-FFF2-40B4-BE49-F238E27FC236}">
                <a16:creationId xmlns:a16="http://schemas.microsoft.com/office/drawing/2014/main" id="{78EA10FD-F4D7-49D5-9E0A-09038385939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86" t="5555" r="4286"/>
          <a:stretch/>
        </p:blipFill>
        <p:spPr>
          <a:xfrm>
            <a:off x="662565" y="2351413"/>
            <a:ext cx="4280904" cy="331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861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Conclusions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0" dirty="0"/>
              <a:t>In this contribution, we evaluated the worst-case latency  benefits provided by a system  implementing parameterized spatial reuse (PSR) with coordinated beamforming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altLang="ko-KR" dirty="0">
                <a:cs typeface="Times New Roman"/>
              </a:rPr>
              <a:t>The considered protocol does not require a tight synchronization</a:t>
            </a:r>
          </a:p>
          <a:p>
            <a:pPr marL="984250" lvl="2" indent="-269875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ko-KR" sz="1600" kern="1200" dirty="0"/>
              <a:t>APs suppress interference through a receive spatial filter</a:t>
            </a:r>
            <a:endParaRPr lang="en-GB" sz="100" b="0" dirty="0"/>
          </a:p>
          <a:p>
            <a:pPr marL="714375" lvl="1" indent="-357188">
              <a:buFontTx/>
              <a:buChar char="—"/>
            </a:pPr>
            <a:r>
              <a:rPr lang="en-US" kern="1200" dirty="0">
                <a:solidFill>
                  <a:schemeClr val="tx1"/>
                </a:solidFill>
                <a:latin typeface="Times New Roman" pitchFamily="18" charset="0"/>
                <a:cs typeface="+mn-cs"/>
              </a:rPr>
              <a:t>The considered protocol significantly reduces the worst-case delays in a scenario with mixed low-latency and broadband traffic</a:t>
            </a:r>
          </a:p>
          <a:p>
            <a:pPr marL="984250" lvl="2" indent="-269875">
              <a:buFont typeface="Wingdings" panose="05000000000000000000" pitchFamily="2" charset="2"/>
              <a:buChar char="§"/>
            </a:pPr>
            <a:r>
              <a:rPr lang="en-US" sz="1600" kern="1200" dirty="0">
                <a:cs typeface="+mn-cs"/>
              </a:rPr>
              <a:t>This is mostly thanks to the more aggressive—albeit controlled—spectrum access</a:t>
            </a:r>
            <a:endParaRPr lang="en-US" kern="1200" dirty="0">
              <a:cs typeface="+mn-cs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b="0" dirty="0"/>
          </a:p>
          <a:p>
            <a:pPr marL="0" indent="0" algn="just">
              <a:spcAft>
                <a:spcPts val="600"/>
              </a:spcAft>
            </a:pPr>
            <a:endParaRPr lang="en-GB" b="0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5B0DF7F-7A2B-4A0C-9BF9-5DE0E8A9157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5962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Straw poll #1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GB" dirty="0"/>
              <a:t>Do you believe that enhancing the parameterized spatial reuse (PSR) </a:t>
            </a:r>
            <a:r>
              <a:rPr lang="en-GB"/>
              <a:t>with coordinated beamforming capabilities </a:t>
            </a:r>
            <a:r>
              <a:rPr lang="en-GB" dirty="0"/>
              <a:t>is appealing and should be further explored within the 802.11be task group?</a:t>
            </a:r>
          </a:p>
          <a:p>
            <a:pPr marL="0" indent="0" algn="just"/>
            <a:endParaRPr lang="en-GB" sz="4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Yes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No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dirty="0"/>
              <a:t>Abstain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320870A-7F8C-4FC4-ACCD-A0E5FD1DDB8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9854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References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856538" cy="2667000"/>
          </a:xfrm>
        </p:spPr>
        <p:txBody>
          <a:bodyPr/>
          <a:lstStyle/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[19/0772r1]  Roya </a:t>
            </a:r>
            <a:r>
              <a:rPr lang="en-US" altLang="ko-KR" sz="1700" b="0" dirty="0" err="1">
                <a:cs typeface="Times New Roman"/>
              </a:rPr>
              <a:t>Doostnejad</a:t>
            </a:r>
            <a:r>
              <a:rPr lang="en-US" altLang="ko-KR" sz="1700" b="0" dirty="0">
                <a:cs typeface="Times New Roman"/>
              </a:rPr>
              <a:t> (Intel), “</a:t>
            </a:r>
            <a:r>
              <a:rPr lang="en-US" altLang="ko-KR" sz="1700" b="0" i="1" dirty="0">
                <a:cs typeface="Times New Roman"/>
              </a:rPr>
              <a:t>Multi-AP Collaborative BF in IEEE 802.11”</a:t>
            </a:r>
            <a:r>
              <a:rPr lang="en-US" altLang="ko-KR" sz="1700" b="0" dirty="0">
                <a:cs typeface="Times New Roman"/>
              </a:rPr>
              <a:t>, 19/0772.</a:t>
            </a:r>
          </a:p>
          <a:p>
            <a:pPr marL="1260475" indent="-1260475" defTabSz="630238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[19/1212r2]  </a:t>
            </a:r>
            <a:r>
              <a:rPr lang="en-GB" sz="1700" b="0" dirty="0">
                <a:cs typeface="Times New Roman"/>
              </a:rPr>
              <a:t>David Lopez-Perez (Nokia), “</a:t>
            </a:r>
            <a:r>
              <a:rPr lang="en-US" sz="1700" b="0" i="1" dirty="0">
                <a:cs typeface="Times New Roman"/>
              </a:rPr>
              <a:t>Performance of Coordinated Null Steering in 802.11be”</a:t>
            </a:r>
            <a:r>
              <a:rPr lang="en-GB" sz="1700" b="0" dirty="0">
                <a:cs typeface="Times New Roman"/>
              </a:rPr>
              <a:t>, 19/1212.</a:t>
            </a:r>
            <a:endParaRPr lang="en-US" altLang="ko-KR" sz="1700" b="0" dirty="0">
              <a:cs typeface="Times New Roman"/>
            </a:endParaRP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altLang="ko-KR" sz="1700" b="0" dirty="0">
                <a:cs typeface="Times New Roman"/>
              </a:rPr>
              <a:t>[19/</a:t>
            </a:r>
            <a:r>
              <a:rPr lang="en-US" sz="1700" b="0" dirty="0">
                <a:cs typeface="Times New Roman"/>
              </a:rPr>
              <a:t>1594r2]</a:t>
            </a:r>
            <a:r>
              <a:rPr lang="en-US" altLang="ko-KR" sz="1700" b="0" dirty="0">
                <a:cs typeface="Times New Roman"/>
              </a:rPr>
              <a:t>  </a:t>
            </a:r>
            <a:r>
              <a:rPr lang="en-GB" sz="1700" b="0" dirty="0">
                <a:cs typeface="Times New Roman"/>
              </a:rPr>
              <a:t>David Lopez-Perez (Nokia), </a:t>
            </a:r>
            <a:r>
              <a:rPr lang="en-GB" sz="1700" b="0" i="1" dirty="0">
                <a:cs typeface="Times New Roman"/>
              </a:rPr>
              <a:t>“</a:t>
            </a:r>
            <a:r>
              <a:rPr lang="en-US" sz="1700" b="0" i="1" dirty="0">
                <a:cs typeface="Times New Roman"/>
              </a:rPr>
              <a:t>Coordinated Beamforming/Null Steering in 802.11be”</a:t>
            </a:r>
            <a:r>
              <a:rPr lang="en-GB" sz="1700" b="0" dirty="0">
                <a:cs typeface="Times New Roman"/>
              </a:rPr>
              <a:t>, 19/1594</a:t>
            </a:r>
            <a:r>
              <a:rPr lang="en-US" sz="1700" b="0" dirty="0">
                <a:cs typeface="Times New Roman"/>
              </a:rPr>
              <a:t>.</a:t>
            </a:r>
          </a:p>
          <a:p>
            <a:pPr marL="1162050" indent="-1162050" defTabSz="673100">
              <a:spcBef>
                <a:spcPts val="0"/>
              </a:spcBef>
              <a:spcAft>
                <a:spcPts val="600"/>
              </a:spcAft>
            </a:pPr>
            <a:r>
              <a:rPr lang="en-US" sz="1700" b="0" dirty="0">
                <a:cs typeface="Times New Roman"/>
              </a:rPr>
              <a:t>[19/0638r0]  Sigurd </a:t>
            </a:r>
            <a:r>
              <a:rPr lang="en-US" sz="1700" b="0" dirty="0" err="1">
                <a:cs typeface="Times New Roman"/>
              </a:rPr>
              <a:t>Schelstraete</a:t>
            </a:r>
            <a:r>
              <a:rPr lang="en-US" sz="1700" b="0" dirty="0">
                <a:cs typeface="Times New Roman"/>
              </a:rPr>
              <a:t> (</a:t>
            </a:r>
            <a:r>
              <a:rPr lang="en-US" sz="1700" b="0" dirty="0" err="1">
                <a:cs typeface="Times New Roman"/>
              </a:rPr>
              <a:t>Quantenna</a:t>
            </a:r>
            <a:r>
              <a:rPr lang="en-US" sz="1700" b="0" dirty="0">
                <a:cs typeface="Times New Roman"/>
              </a:rPr>
              <a:t>), “</a:t>
            </a:r>
            <a:r>
              <a:rPr lang="en-GB" sz="1700" b="0" i="1" dirty="0">
                <a:cs typeface="Times New Roman"/>
              </a:rPr>
              <a:t>Nulling and coordinated beamforming</a:t>
            </a:r>
            <a:r>
              <a:rPr lang="en-GB" sz="1700" b="0" dirty="0">
                <a:cs typeface="Times New Roman"/>
              </a:rPr>
              <a:t>”, 19/0638.</a:t>
            </a:r>
            <a:endParaRPr lang="en-US" sz="1700" b="0" dirty="0">
              <a:cs typeface="Times New Roman"/>
            </a:endParaRP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[A]                 3GPP TR 36.814, “Evolved Universal Terrestrial Radio Access (E-UTRA); Further advancements for E-UTRA physical layer aspects,” March 2017.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[B]                  3GPP TR 38.824, “Study on physical layer enhancements for NR ultra-reliable and low latency case (URLLC),” March 2019.</a:t>
            </a:r>
          </a:p>
          <a:p>
            <a:pPr marL="1260475" indent="-1260475">
              <a:spcBef>
                <a:spcPts val="0"/>
              </a:spcBef>
              <a:spcAft>
                <a:spcPts val="600"/>
              </a:spcAft>
            </a:pPr>
            <a:r>
              <a:rPr lang="en-IE" sz="1700" b="0" dirty="0"/>
              <a:t>[C]                  3GPP TR 38.901, “Study on channel model for frequencies from 0.5 to  100 GHz,” June 2018.</a:t>
            </a:r>
            <a:endParaRPr lang="en-US" sz="1700" b="0" dirty="0"/>
          </a:p>
          <a:p>
            <a:pPr marL="895350" indent="-895350">
              <a:spcBef>
                <a:spcPts val="0"/>
              </a:spcBef>
              <a:spcAft>
                <a:spcPts val="600"/>
              </a:spcAft>
            </a:pPr>
            <a:endParaRPr lang="en-US" altLang="ko-KR" sz="1700" b="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2604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Acknowledgement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667000"/>
          </a:xfrm>
        </p:spPr>
        <p:txBody>
          <a:bodyPr/>
          <a:lstStyle/>
          <a:p>
            <a:pPr marL="0" indent="0" algn="just"/>
            <a:r>
              <a:rPr lang="en-GB" altLang="de-DE" sz="2000" b="0" dirty="0">
                <a:cs typeface="Times New Roman"/>
              </a:rPr>
              <a:t>This work was supported by </a:t>
            </a:r>
            <a:r>
              <a:rPr lang="en-GB" altLang="en-US" sz="2000" b="0" dirty="0">
                <a:cs typeface="Times New Roman"/>
              </a:rPr>
              <a:t>the European Union’s Horizon 2020 research and innovation programme under the Marie </a:t>
            </a:r>
            <a:r>
              <a:rPr lang="en-GB" altLang="en-US" sz="2000" b="0" dirty="0" err="1">
                <a:cs typeface="Times New Roman"/>
              </a:rPr>
              <a:t>Sklodowska</a:t>
            </a:r>
            <a:r>
              <a:rPr lang="en-GB" altLang="en-US" sz="2000" b="0" dirty="0">
                <a:cs typeface="Times New Roman"/>
              </a:rPr>
              <a:t>-Curie grant agreement No 765224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84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8C10FAF-0BA2-4333-86C6-644F6E53242E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13" name="Rectangle 1">
            <a:extLst>
              <a:ext uri="{FF2B5EF4-FFF2-40B4-BE49-F238E27FC236}">
                <a16:creationId xmlns:a16="http://schemas.microsoft.com/office/drawing/2014/main" id="{B34093F6-75C4-4768-85ED-1DC204ECEE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6671" y="28956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32992041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extBox 84">
            <a:extLst>
              <a:ext uri="{FF2B5EF4-FFF2-40B4-BE49-F238E27FC236}">
                <a16:creationId xmlns:a16="http://schemas.microsoft.com/office/drawing/2014/main" id="{AD56581B-08C3-410C-B73C-C42D47FAAC0C}"/>
              </a:ext>
            </a:extLst>
          </p:cNvPr>
          <p:cNvSpPr txBox="1"/>
          <p:nvPr/>
        </p:nvSpPr>
        <p:spPr>
          <a:xfrm>
            <a:off x="1763054" y="2938672"/>
            <a:ext cx="2956551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685800" y="1981200"/>
            <a:ext cx="7856538" cy="44450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version</a:t>
            </a:r>
            <a:endParaRPr lang="en-US" sz="1800" kern="0" dirty="0">
              <a:cs typeface="Times New Roman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Baseline uplink 802.11ax PSR Framework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2700" dirty="0">
                <a:solidFill>
                  <a:schemeClr val="tx1"/>
                </a:solidFill>
              </a:rPr>
              <a:t>Enables spatial reuse during uplink transmissions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857B1-3CE9-466F-BB8F-54980C282873}"/>
              </a:ext>
            </a:extLst>
          </p:cNvPr>
          <p:cNvSpPr txBox="1"/>
          <p:nvPr/>
        </p:nvSpPr>
        <p:spPr>
          <a:xfrm>
            <a:off x="1958105" y="4648480"/>
            <a:ext cx="16036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E6B158C-FB45-438E-BD8F-B8D8C0F89CDC}"/>
              </a:ext>
            </a:extLst>
          </p:cNvPr>
          <p:cNvSpPr txBox="1"/>
          <p:nvPr/>
        </p:nvSpPr>
        <p:spPr>
          <a:xfrm>
            <a:off x="4818740" y="2947429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40F657-300F-4AF9-A333-DD0D1654BB0D}"/>
              </a:ext>
            </a:extLst>
          </p:cNvPr>
          <p:cNvSpPr txBox="1"/>
          <p:nvPr/>
        </p:nvSpPr>
        <p:spPr>
          <a:xfrm>
            <a:off x="1077763" y="2952273"/>
            <a:ext cx="5610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47EABC5-BD72-47F2-8457-C4E81705FA45}"/>
              </a:ext>
            </a:extLst>
          </p:cNvPr>
          <p:cNvSpPr txBox="1"/>
          <p:nvPr/>
        </p:nvSpPr>
        <p:spPr>
          <a:xfrm>
            <a:off x="1753482" y="3347707"/>
            <a:ext cx="295020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8DB356-0641-4A6E-8F37-F4F4E107574A}"/>
              </a:ext>
            </a:extLst>
          </p:cNvPr>
          <p:cNvSpPr txBox="1"/>
          <p:nvPr/>
        </p:nvSpPr>
        <p:spPr>
          <a:xfrm>
            <a:off x="2118466" y="4648474"/>
            <a:ext cx="2022523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(constrained TX power)</a:t>
            </a:r>
            <a:endParaRPr lang="en-IE" sz="10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AF69753-A445-446D-AFEB-221CC88A5A7C}"/>
              </a:ext>
            </a:extLst>
          </p:cNvPr>
          <p:cNvSpPr txBox="1"/>
          <p:nvPr/>
        </p:nvSpPr>
        <p:spPr>
          <a:xfrm>
            <a:off x="4259550" y="4233726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A9D73DE-2E81-4495-9B57-96A67F6220EC}"/>
              </a:ext>
            </a:extLst>
          </p:cNvPr>
          <p:cNvSpPr/>
          <p:nvPr/>
        </p:nvSpPr>
        <p:spPr>
          <a:xfrm>
            <a:off x="1433828" y="4439486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3B61E1-811B-42D1-99BB-E75BD33883D8}"/>
              </a:ext>
            </a:extLst>
          </p:cNvPr>
          <p:cNvCxnSpPr>
            <a:cxnSpLocks/>
          </p:cNvCxnSpPr>
          <p:nvPr/>
        </p:nvCxnSpPr>
        <p:spPr bwMode="auto">
          <a:xfrm>
            <a:off x="535706" y="3203554"/>
            <a:ext cx="4932000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155ADC89-60A0-409A-B1F8-873148DE1FB1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478526"/>
            <a:ext cx="4932000" cy="3965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80435367-B1AD-4DDE-98CA-1622259C7A5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6" y="3591346"/>
            <a:ext cx="4932000" cy="1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46B23DC-E1F4-4877-9682-2A737C207800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898187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4608345-A80F-4F3F-BCF0-F44319A50F37}"/>
              </a:ext>
            </a:extLst>
          </p:cNvPr>
          <p:cNvSpPr txBox="1"/>
          <p:nvPr/>
        </p:nvSpPr>
        <p:spPr>
          <a:xfrm>
            <a:off x="1756926" y="3760303"/>
            <a:ext cx="2946758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648B8298-5339-497D-9D13-FA80C7F9A1E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5707" y="4005125"/>
            <a:ext cx="4932000" cy="2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CD9B56-4BEA-4D05-B5A5-0DD1D2920A68}"/>
              </a:ext>
            </a:extLst>
          </p:cNvPr>
          <p:cNvSpPr txBox="1"/>
          <p:nvPr/>
        </p:nvSpPr>
        <p:spPr>
          <a:xfrm>
            <a:off x="1747132" y="2952470"/>
            <a:ext cx="2956551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8AAD8B9-26F7-4ACC-963C-6E9C11F1B357}"/>
              </a:ext>
            </a:extLst>
          </p:cNvPr>
          <p:cNvSpPr txBox="1"/>
          <p:nvPr/>
        </p:nvSpPr>
        <p:spPr>
          <a:xfrm>
            <a:off x="2118466" y="4233726"/>
            <a:ext cx="2022523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002960D-BC71-49EE-8BDA-CCD909F39C10}"/>
              </a:ext>
            </a:extLst>
          </p:cNvPr>
          <p:cNvSpPr txBox="1"/>
          <p:nvPr/>
        </p:nvSpPr>
        <p:spPr>
          <a:xfrm>
            <a:off x="1080740" y="4649901"/>
            <a:ext cx="561062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BC95FE-4B4F-496F-9FF3-8D4A44F5FEEF}"/>
              </a:ext>
            </a:extLst>
          </p:cNvPr>
          <p:cNvSpPr/>
          <p:nvPr/>
        </p:nvSpPr>
        <p:spPr>
          <a:xfrm>
            <a:off x="1007195" y="4859334"/>
            <a:ext cx="12078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906070C-2177-493B-8B82-4E2AE9F19C9E}"/>
              </a:ext>
            </a:extLst>
          </p:cNvPr>
          <p:cNvCxnSpPr/>
          <p:nvPr/>
        </p:nvCxnSpPr>
        <p:spPr bwMode="auto">
          <a:xfrm>
            <a:off x="1955179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0F32D24A-72DB-4968-A577-241F6211BB5E}"/>
              </a:ext>
            </a:extLst>
          </p:cNvPr>
          <p:cNvCxnSpPr/>
          <p:nvPr/>
        </p:nvCxnSpPr>
        <p:spPr bwMode="auto">
          <a:xfrm>
            <a:off x="2009608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6705C63-63E8-44A5-84B1-9784CE199A7E}"/>
              </a:ext>
            </a:extLst>
          </p:cNvPr>
          <p:cNvCxnSpPr/>
          <p:nvPr/>
        </p:nvCxnSpPr>
        <p:spPr bwMode="auto">
          <a:xfrm>
            <a:off x="2064037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21E8D93-5284-4976-BCE9-4C1D1B3DE4B6}"/>
              </a:ext>
            </a:extLst>
          </p:cNvPr>
          <p:cNvCxnSpPr/>
          <p:nvPr/>
        </p:nvCxnSpPr>
        <p:spPr bwMode="auto">
          <a:xfrm>
            <a:off x="2118466" y="4648480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6BE2943-A321-4078-92D9-CDDE76A136D9}"/>
              </a:ext>
            </a:extLst>
          </p:cNvPr>
          <p:cNvCxnSpPr/>
          <p:nvPr/>
        </p:nvCxnSpPr>
        <p:spPr bwMode="auto">
          <a:xfrm>
            <a:off x="1081453" y="4649900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5FE442F-3B84-411A-B045-A04ECBA796CA}"/>
              </a:ext>
            </a:extLst>
          </p:cNvPr>
          <p:cNvCxnSpPr/>
          <p:nvPr/>
        </p:nvCxnSpPr>
        <p:spPr bwMode="auto">
          <a:xfrm>
            <a:off x="1197171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9C2D4DB-2F0B-4E32-8FAD-5E249F06C50A}"/>
              </a:ext>
            </a:extLst>
          </p:cNvPr>
          <p:cNvCxnSpPr/>
          <p:nvPr/>
        </p:nvCxnSpPr>
        <p:spPr bwMode="auto">
          <a:xfrm>
            <a:off x="1309383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CEEE482A-DC25-43F1-9EE8-0ED02CF337EE}"/>
              </a:ext>
            </a:extLst>
          </p:cNvPr>
          <p:cNvCxnSpPr/>
          <p:nvPr/>
        </p:nvCxnSpPr>
        <p:spPr bwMode="auto">
          <a:xfrm>
            <a:off x="1421595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C126F30-781D-4412-85AF-CD76DD9F7513}"/>
              </a:ext>
            </a:extLst>
          </p:cNvPr>
          <p:cNvCxnSpPr/>
          <p:nvPr/>
        </p:nvCxnSpPr>
        <p:spPr bwMode="auto">
          <a:xfrm>
            <a:off x="1533808" y="46539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B402CED6-292B-4F51-B923-087053A4AF61}"/>
              </a:ext>
            </a:extLst>
          </p:cNvPr>
          <p:cNvSpPr/>
          <p:nvPr/>
        </p:nvSpPr>
        <p:spPr>
          <a:xfrm>
            <a:off x="879819" y="2580926"/>
            <a:ext cx="956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TF advertises SRO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F439B26-70B9-45C6-A986-AA8C6824492D}"/>
              </a:ext>
            </a:extLst>
          </p:cNvPr>
          <p:cNvCxnSpPr>
            <a:cxnSpLocks/>
          </p:cNvCxnSpPr>
          <p:nvPr/>
        </p:nvCxnSpPr>
        <p:spPr bwMode="auto">
          <a:xfrm flipV="1">
            <a:off x="1705706" y="3068352"/>
            <a:ext cx="0" cy="396000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E9F62DA-21D5-4B20-83E2-FB84365364FC}"/>
              </a:ext>
            </a:extLst>
          </p:cNvPr>
          <p:cNvCxnSpPr>
            <a:cxnSpLocks/>
          </p:cNvCxnSpPr>
          <p:nvPr/>
        </p:nvCxnSpPr>
        <p:spPr bwMode="auto">
          <a:xfrm flipV="1">
            <a:off x="1791892" y="3068352"/>
            <a:ext cx="0" cy="817847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6CE9BE68-4627-4F1A-B206-34BF55871EC6}"/>
              </a:ext>
            </a:extLst>
          </p:cNvPr>
          <p:cNvCxnSpPr>
            <a:cxnSpLocks/>
            <a:stCxn id="17" idx="1"/>
          </p:cNvCxnSpPr>
          <p:nvPr/>
        </p:nvCxnSpPr>
        <p:spPr bwMode="auto">
          <a:xfrm flipV="1">
            <a:off x="2118466" y="4339169"/>
            <a:ext cx="1001" cy="432416"/>
          </a:xfrm>
          <a:prstGeom prst="straightConnector1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Content Placeholder 2">
            <a:extLst>
              <a:ext uri="{FF2B5EF4-FFF2-40B4-BE49-F238E27FC236}">
                <a16:creationId xmlns:a16="http://schemas.microsoft.com/office/drawing/2014/main" id="{EF9D4448-A76D-48F9-BB03-6BD2D8128385}"/>
              </a:ext>
            </a:extLst>
          </p:cNvPr>
          <p:cNvSpPr txBox="1">
            <a:spLocks/>
          </p:cNvSpPr>
          <p:nvPr/>
        </p:nvSpPr>
        <p:spPr bwMode="auto">
          <a:xfrm>
            <a:off x="5506375" y="2352660"/>
            <a:ext cx="3409025" cy="38195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altLang="ko-KR" sz="1500" b="0" kern="0" dirty="0">
                <a:cs typeface="Times New Roman"/>
              </a:rPr>
              <a:t>AP1 advertises the spatial reuse opportunity (SRO) in a trigger frame (TF), and provides information about 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transmit power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AP1 acceptable uplink interference level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STA21 measures AP1 received power  level, and determines whether using the SRO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derives, e.g. its maximum transmit power, based on the above information</a:t>
            </a:r>
          </a:p>
          <a:p>
            <a:pPr marL="265113" indent="-265113">
              <a:spcAft>
                <a:spcPts val="300"/>
              </a:spcAft>
              <a:buFont typeface="+mj-lt"/>
              <a:buAutoNum type="arabicPeriod"/>
            </a:pPr>
            <a:r>
              <a:rPr lang="en-US" sz="1500" b="0" kern="0" dirty="0">
                <a:cs typeface="Times New Roman"/>
              </a:rPr>
              <a:t>If STA21 finds an SRO, it contends while AP1 is receiving uplink data</a:t>
            </a:r>
          </a:p>
          <a:p>
            <a:pPr marL="447675" lvl="1" indent="-271463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300" kern="0" dirty="0">
                <a:cs typeface="Times New Roman"/>
              </a:rPr>
              <a:t>STA21 TXOP has to accommodate all transmissions within AP1 data reception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449CCD93-5E55-49B0-8455-6EBB71BB07FB}"/>
              </a:ext>
            </a:extLst>
          </p:cNvPr>
          <p:cNvCxnSpPr>
            <a:cxnSpLocks/>
          </p:cNvCxnSpPr>
          <p:nvPr/>
        </p:nvCxnSpPr>
        <p:spPr bwMode="auto">
          <a:xfrm>
            <a:off x="3836189" y="26196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B5E59915-655D-4779-AB32-D4563024AE1E}"/>
              </a:ext>
            </a:extLst>
          </p:cNvPr>
          <p:cNvSpPr/>
          <p:nvPr/>
        </p:nvSpPr>
        <p:spPr>
          <a:xfrm>
            <a:off x="4042243" y="24969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215F338-85FC-454C-8FF0-43322B11B3E3}"/>
              </a:ext>
            </a:extLst>
          </p:cNvPr>
          <p:cNvSpPr txBox="1"/>
          <p:nvPr/>
        </p:nvSpPr>
        <p:spPr>
          <a:xfrm>
            <a:off x="459506" y="4841221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CE557868-5BCA-4437-9DEF-37DB9F3EF418}"/>
              </a:ext>
            </a:extLst>
          </p:cNvPr>
          <p:cNvSpPr txBox="1"/>
          <p:nvPr/>
        </p:nvSpPr>
        <p:spPr>
          <a:xfrm>
            <a:off x="459506" y="3152679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3E77D2A7-85CB-4085-B8A6-27724F75E1A6}"/>
              </a:ext>
            </a:extLst>
          </p:cNvPr>
          <p:cNvSpPr txBox="1"/>
          <p:nvPr/>
        </p:nvSpPr>
        <p:spPr>
          <a:xfrm>
            <a:off x="454302" y="441996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74829E4-F5F0-428D-9840-08062F02D722}"/>
              </a:ext>
            </a:extLst>
          </p:cNvPr>
          <p:cNvSpPr txBox="1"/>
          <p:nvPr/>
        </p:nvSpPr>
        <p:spPr>
          <a:xfrm>
            <a:off x="459506" y="3532016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0743D337-A13F-4D19-BE11-99343D83E8E2}"/>
              </a:ext>
            </a:extLst>
          </p:cNvPr>
          <p:cNvSpPr txBox="1"/>
          <p:nvPr/>
        </p:nvSpPr>
        <p:spPr>
          <a:xfrm>
            <a:off x="463459" y="3951579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98D1531-8796-4411-BBF1-F941E150B6B2}"/>
              </a:ext>
            </a:extLst>
          </p:cNvPr>
          <p:cNvSpPr txBox="1"/>
          <p:nvPr/>
        </p:nvSpPr>
        <p:spPr>
          <a:xfrm>
            <a:off x="5214376" y="483435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Left Brace 56">
            <a:extLst>
              <a:ext uri="{FF2B5EF4-FFF2-40B4-BE49-F238E27FC236}">
                <a16:creationId xmlns:a16="http://schemas.microsoft.com/office/drawing/2014/main" id="{6353E2CA-6FC1-4372-872D-9508F7F84DBE}"/>
              </a:ext>
            </a:extLst>
          </p:cNvPr>
          <p:cNvSpPr/>
          <p:nvPr/>
        </p:nvSpPr>
        <p:spPr bwMode="auto">
          <a:xfrm>
            <a:off x="437908" y="2947429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0F51C87-1A89-4F28-854C-DED8C492DDF5}"/>
              </a:ext>
            </a:extLst>
          </p:cNvPr>
          <p:cNvSpPr txBox="1"/>
          <p:nvPr/>
        </p:nvSpPr>
        <p:spPr>
          <a:xfrm rot="16200000">
            <a:off x="74488" y="3402274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9" name="Left Brace 58">
            <a:extLst>
              <a:ext uri="{FF2B5EF4-FFF2-40B4-BE49-F238E27FC236}">
                <a16:creationId xmlns:a16="http://schemas.microsoft.com/office/drawing/2014/main" id="{17ED96F3-5C7E-40F0-AC53-B321F3EDA977}"/>
              </a:ext>
            </a:extLst>
          </p:cNvPr>
          <p:cNvSpPr/>
          <p:nvPr/>
        </p:nvSpPr>
        <p:spPr bwMode="auto">
          <a:xfrm>
            <a:off x="429736" y="4249840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0CEAB43-3CCB-42AD-A71F-7A74794ED8AE}"/>
              </a:ext>
            </a:extLst>
          </p:cNvPr>
          <p:cNvSpPr txBox="1"/>
          <p:nvPr/>
        </p:nvSpPr>
        <p:spPr>
          <a:xfrm rot="16200000">
            <a:off x="74488" y="4542729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3" name="Date Placeholder 3">
            <a:extLst>
              <a:ext uri="{FF2B5EF4-FFF2-40B4-BE49-F238E27FC236}">
                <a16:creationId xmlns:a16="http://schemas.microsoft.com/office/drawing/2014/main" id="{005BA836-7777-4A5A-A95E-EE4AEF70C394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6316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6226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20" name="Rectangle 4">
            <a:extLst>
              <a:ext uri="{FF2B5EF4-FFF2-40B4-BE49-F238E27FC236}">
                <a16:creationId xmlns:a16="http://schemas.microsoft.com/office/drawing/2014/main" id="{51AD63D9-ADCD-4BA8-9C44-99859A16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5184906"/>
            <a:ext cx="8157681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B369EE0-2795-41E4-831A-1B0801787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As shown in [19/1594r2], t</a:t>
            </a:r>
            <a:r>
              <a:rPr lang="en-US" altLang="ko-KR" sz="2000" b="0" dirty="0">
                <a:cs typeface="Times New Roman"/>
              </a:rPr>
              <a:t>he 802.11ax parameterized spatial reuse (PSR)* framework 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provides a good basis for coordinated beamforming/null steering, since it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allows APs to altruistically—but coordinately—‘share’ an uplink transmission opportunity (TXOP) with other inter-BSS devices</a:t>
            </a:r>
          </a:p>
          <a:p>
            <a:pPr marL="342900" lvl="2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cs typeface="Times New Roman"/>
              </a:rPr>
              <a:t>The performance gains of synchronous coordinated beamforming systems have been demonstrated in [19/</a:t>
            </a:r>
            <a:r>
              <a:rPr lang="en-US" altLang="ko-KR" sz="2000" dirty="0">
                <a:cs typeface="Times New Roman"/>
              </a:rPr>
              <a:t>0772r1] and </a:t>
            </a:r>
            <a:r>
              <a:rPr lang="en-US" sz="2000" dirty="0">
                <a:cs typeface="Times New Roman"/>
              </a:rPr>
              <a:t>[19/1212r2]</a:t>
            </a:r>
            <a:endParaRPr lang="en-US" altLang="ko-KR" sz="2000" b="0" dirty="0">
              <a:cs typeface="Times New Roman"/>
            </a:endParaRPr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In this contribution, we</a:t>
            </a:r>
          </a:p>
          <a:p>
            <a:pPr lvl="1" algn="just">
              <a:spcAft>
                <a:spcPts val="3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briefly review the PSR framework with </a:t>
            </a:r>
            <a:r>
              <a:rPr lang="en-US" altLang="ko-KR" sz="1800" dirty="0">
                <a:cs typeface="Times New Roman"/>
              </a:rPr>
              <a:t>coordinated beamforming/null steering of [19/1594r2], and</a:t>
            </a:r>
            <a:endParaRPr lang="en-US" sz="1800" dirty="0">
              <a:cs typeface="Times New Roman"/>
            </a:endParaRPr>
          </a:p>
          <a:p>
            <a:pPr lvl="1" algn="just">
              <a:spcAft>
                <a:spcPts val="600"/>
              </a:spcAft>
              <a:buFont typeface="Times New Roman" panose="02020603050405020304" pitchFamily="18" charset="0"/>
              <a:buChar char="—"/>
            </a:pPr>
            <a:r>
              <a:rPr lang="en-US" sz="1800" dirty="0">
                <a:cs typeface="Times New Roman"/>
              </a:rPr>
              <a:t>evaluate the performance of such scheme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</a:pPr>
            <a:endParaRPr lang="en-US" altLang="ko-KR" sz="100" dirty="0">
              <a:cs typeface="Times New Roman"/>
            </a:endParaRPr>
          </a:p>
          <a:p>
            <a:pPr marL="0" lvl="1" indent="0" algn="just">
              <a:spcAft>
                <a:spcPts val="600"/>
              </a:spcAft>
            </a:pPr>
            <a:r>
              <a:rPr lang="en-US" altLang="ko-KR" sz="1400" dirty="0">
                <a:cs typeface="Times New Roman"/>
              </a:rPr>
              <a:t>*referred to as spatial reuse parameter (SRP) in drafts D1.0 – D5.1</a:t>
            </a:r>
            <a:endParaRPr lang="en-US" sz="14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B893BF-558F-4118-9505-D2BDD3B30A7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16FFB00-A4B0-4588-BEA5-EFCB980A55E7}"/>
              </a:ext>
            </a:extLst>
          </p:cNvPr>
          <p:cNvSpPr/>
          <p:nvPr/>
        </p:nvSpPr>
        <p:spPr>
          <a:xfrm>
            <a:off x="8373061" y="5327801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cs typeface="Times New Roman"/>
              </a:rPr>
              <a:t>*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58409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Complete list of system model parameters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2A19CE2-259E-4350-849D-A0F9B2A1A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049872"/>
              </p:ext>
            </p:extLst>
          </p:nvPr>
        </p:nvGraphicFramePr>
        <p:xfrm>
          <a:off x="690033" y="1828800"/>
          <a:ext cx="7852306" cy="4572000"/>
        </p:xfrm>
        <a:graphic>
          <a:graphicData uri="http://schemas.openxmlformats.org/drawingml/2006/table">
            <a:tbl>
              <a:tblPr bandRow="1">
                <a:tableStyleId>{0E3FDE45-AF77-4B5C-9715-49D594BDF05E}</a:tableStyleId>
              </a:tblPr>
              <a:tblGrid>
                <a:gridCol w="2212255">
                  <a:extLst>
                    <a:ext uri="{9D8B030D-6E8A-4147-A177-3AD203B41FA5}">
                      <a16:colId xmlns:a16="http://schemas.microsoft.com/office/drawing/2014/main" val="3190274200"/>
                    </a:ext>
                  </a:extLst>
                </a:gridCol>
                <a:gridCol w="5640051">
                  <a:extLst>
                    <a:ext uri="{9D8B030D-6E8A-4147-A177-3AD203B41FA5}">
                      <a16:colId xmlns:a16="http://schemas.microsoft.com/office/drawing/2014/main" val="3059701203"/>
                    </a:ext>
                  </a:extLst>
                </a:gridCol>
              </a:tblGrid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Frequency/Bandwidth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5.18GHz/80MHz (1 channel)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19205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/>
                        <a:t>Scenario size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35 meters x 20 meters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24528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2 ceiling mounted APs at (10 m, 10 m) and (25 m, 10 m)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AP height = 3 m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278067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deployment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16 broadband STAs | 8 low-latency STAs | 2D uniform distribution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STA height = 1 m |</a:t>
                      </a:r>
                    </a:p>
                    <a:p>
                      <a:r>
                        <a:rPr lang="en-US" sz="1000" dirty="0"/>
                        <a:t>Minimum inter-STA 2D distance = 0.1 m | Minimum AP-STA 2D distance = 0.5 m |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933216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Channel model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/>
                        <a:t>3D spatial channel model (3GPP TR38.901 – </a:t>
                      </a:r>
                      <a:r>
                        <a:rPr lang="en-US" sz="1000" kern="1200" dirty="0" err="1"/>
                        <a:t>InH</a:t>
                      </a:r>
                      <a:r>
                        <a:rPr lang="en-US" sz="1000" kern="1200" dirty="0"/>
                        <a:t> [C])</a:t>
                      </a:r>
                      <a:endParaRPr lang="en-IE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1601"/>
                  </a:ext>
                </a:extLst>
              </a:tr>
              <a:tr h="39268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AP/STA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IP/MAC header overhead considered |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en-US" sz="1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EDCA | No </a:t>
                      </a:r>
                      <a:r>
                        <a:rPr lang="en-US" sz="1000" b="0" dirty="0"/>
                        <a:t>RTS/CTS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Max. TXOP = 4 </a:t>
                      </a:r>
                      <a:r>
                        <a:rPr lang="en-US" sz="1000" b="0" dirty="0" err="1"/>
                        <a:t>ms</a:t>
                      </a:r>
                      <a:r>
                        <a:rPr lang="en-US" sz="1000" b="0" dirty="0"/>
                        <a:t> | SNR-driven MCS selection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494548"/>
                  </a:ext>
                </a:extLst>
              </a:tr>
              <a:tr h="93917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of spatially multiplexed STAs = 8 | Uplink-triggered transmissions active | Scheduling logic = No joint multiplexing of broadband and low-latency STAs, priority to low-latency STAs, Round Robin scheduling policy | Uplink power control logic = Min. RSS to achieve selected MCS + 6 dB of margin |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safety margin value for calculating the acceptable receiver interference level = 3 dB (Eq. 26-7, 802.11ax D6.0) | Perfect channel state information acquisition | </a:t>
                      </a:r>
                    </a:p>
                    <a:p>
                      <a:pPr marL="0" algn="l" defTabSz="914400" rtl="0" eaLnBrk="1" latinLnBrk="0" hangingPunct="1"/>
                      <a:r>
                        <a:rPr lang="en-IE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Max. number radiation nulls = 4 | Inter-BSS device null steering selection method = Low-latency STAs generating the strongest perceived interference | Max. interference suppression per radiation null = 10 dB (also considered when calculating the PSR acceptable interference level)</a:t>
                      </a:r>
                      <a:endParaRPr lang="en-US" sz="10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980199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sz="12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 MAC layer conf.</a:t>
                      </a:r>
                      <a:endParaRPr lang="en-IE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PSR minimum Tx power to find spatial reuse opportunity = 3 dBm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0189135"/>
                  </a:ext>
                </a:extLst>
              </a:tr>
              <a:tr h="546957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AP/STA PHY layer conf.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000" b="0" dirty="0"/>
                        <a:t>PHY header overhead considered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b="0" dirty="0"/>
                        <a:t> </a:t>
                      </a:r>
                      <a:r>
                        <a:rPr lang="en-US" sz="1000" kern="1200" dirty="0"/>
                        <a:t>11ax OFDM numerology with cyclic prefix duration = 0.8 us | AP/STA sensitivity = - 90 dBm | Spatial filter = ZF (with and without nulls)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Omni PLCP header </a:t>
                      </a:r>
                      <a:r>
                        <a:rPr lang="en-US" sz="1000" b="1" dirty="0"/>
                        <a:t>| </a:t>
                      </a:r>
                      <a:r>
                        <a:rPr lang="en-US" sz="1000" b="0" dirty="0"/>
                        <a:t>11ax MCSs with target PER = 10%</a:t>
                      </a:r>
                      <a:endParaRPr lang="en-IE" sz="10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1828732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AP PHY layer characteristics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AP max. Tx power = 24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4x2 array (0.5</a:t>
                      </a:r>
                      <a:r>
                        <a:rPr lang="el-GR" sz="1000" dirty="0"/>
                        <a:t>λ</a:t>
                      </a:r>
                      <a:r>
                        <a:rPr lang="en-US" sz="1000" dirty="0"/>
                        <a:t> separation)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Omni antenna elements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7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841798"/>
                  </a:ext>
                </a:extLst>
              </a:tr>
              <a:tr h="252442">
                <a:tc>
                  <a:txBody>
                    <a:bodyPr/>
                    <a:lstStyle/>
                    <a:p>
                      <a:pPr algn="l"/>
                      <a:r>
                        <a:rPr lang="en-US" sz="1200" b="1" dirty="0"/>
                        <a:t>STA PHY layer characteristics </a:t>
                      </a:r>
                      <a:endParaRPr lang="en-IE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/>
                        <a:t>STA max. Tx power = 15 dBm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1 omni antenna </a:t>
                      </a:r>
                      <a:r>
                        <a:rPr lang="en-US" sz="1000" b="1" dirty="0"/>
                        <a:t>|</a:t>
                      </a:r>
                      <a:r>
                        <a:rPr lang="en-US" sz="1000" dirty="0"/>
                        <a:t> NF = 9 dB</a:t>
                      </a:r>
                      <a:endParaRPr lang="en-I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1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006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TextBox 187">
            <a:extLst>
              <a:ext uri="{FF2B5EF4-FFF2-40B4-BE49-F238E27FC236}">
                <a16:creationId xmlns:a16="http://schemas.microsoft.com/office/drawing/2014/main" id="{D6306A01-2A7D-4CAC-B1BB-718513DEF989}"/>
              </a:ext>
            </a:extLst>
          </p:cNvPr>
          <p:cNvSpPr txBox="1"/>
          <p:nvPr/>
        </p:nvSpPr>
        <p:spPr>
          <a:xfrm>
            <a:off x="5107318" y="3429000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F4C2FE90-41B2-4790-B174-2CCB1FE43B9B}"/>
              </a:ext>
            </a:extLst>
          </p:cNvPr>
          <p:cNvSpPr txBox="1">
            <a:spLocks/>
          </p:cNvSpPr>
          <p:nvPr/>
        </p:nvSpPr>
        <p:spPr bwMode="auto">
          <a:xfrm>
            <a:off x="705356" y="1977471"/>
            <a:ext cx="7856538" cy="44314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ko-KR" sz="2000" b="0" kern="0" dirty="0">
                <a:cs typeface="Times New Roman"/>
              </a:rPr>
              <a:t>Standard PSR framework + coordinated null steering (see </a:t>
            </a:r>
            <a:r>
              <a:rPr lang="en-US" sz="1800" b="0" dirty="0">
                <a:cs typeface="Times New Roman"/>
              </a:rPr>
              <a:t>[19/1594r2])</a:t>
            </a:r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6EB622B-8858-480D-AE70-66D03F8398B5}"/>
              </a:ext>
            </a:extLst>
          </p:cNvPr>
          <p:cNvSpPr/>
          <p:nvPr/>
        </p:nvSpPr>
        <p:spPr bwMode="auto">
          <a:xfrm>
            <a:off x="689083" y="2590802"/>
            <a:ext cx="1276445" cy="35181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AA762D2D-701E-4FBB-AF76-7E4E6659164A}"/>
              </a:ext>
            </a:extLst>
          </p:cNvPr>
          <p:cNvSpPr/>
          <p:nvPr/>
        </p:nvSpPr>
        <p:spPr bwMode="auto">
          <a:xfrm>
            <a:off x="4579975" y="2590800"/>
            <a:ext cx="3955935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76573071-9C47-48B4-AC18-413884CC5DA6}"/>
              </a:ext>
            </a:extLst>
          </p:cNvPr>
          <p:cNvSpPr/>
          <p:nvPr/>
        </p:nvSpPr>
        <p:spPr bwMode="auto">
          <a:xfrm>
            <a:off x="1994766" y="2590800"/>
            <a:ext cx="2550174" cy="351814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914400"/>
            <a:ext cx="8991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Practical operation</a:t>
            </a:r>
            <a:endParaRPr lang="en-US" sz="27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904897D5-50EC-4E30-B745-1A2C312D8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5464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E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AC498C0-6BD3-47DF-BD1E-DB73D56C2A78}"/>
              </a:ext>
            </a:extLst>
          </p:cNvPr>
          <p:cNvSpPr txBox="1"/>
          <p:nvPr/>
        </p:nvSpPr>
        <p:spPr>
          <a:xfrm>
            <a:off x="5243869" y="514160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FB3A463-62CD-43E2-905E-00D2E73CF66B}"/>
              </a:ext>
            </a:extLst>
          </p:cNvPr>
          <p:cNvSpPr txBox="1"/>
          <p:nvPr/>
        </p:nvSpPr>
        <p:spPr>
          <a:xfrm>
            <a:off x="7781267" y="3449603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F8967F5C-C64E-4314-A2BC-A28EEEC2F27B}"/>
              </a:ext>
            </a:extLst>
          </p:cNvPr>
          <p:cNvSpPr txBox="1"/>
          <p:nvPr/>
        </p:nvSpPr>
        <p:spPr>
          <a:xfrm>
            <a:off x="4600143" y="344539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1C9DB472-ABE3-4FF1-BEE2-20E8D0A6A905}"/>
              </a:ext>
            </a:extLst>
          </p:cNvPr>
          <p:cNvSpPr txBox="1"/>
          <p:nvPr/>
        </p:nvSpPr>
        <p:spPr>
          <a:xfrm>
            <a:off x="5097394" y="3840833"/>
            <a:ext cx="2621371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D37103D-253C-47AB-886A-C4F29CAD267B}"/>
              </a:ext>
            </a:extLst>
          </p:cNvPr>
          <p:cNvSpPr txBox="1"/>
          <p:nvPr/>
        </p:nvSpPr>
        <p:spPr>
          <a:xfrm>
            <a:off x="5462378" y="5141600"/>
            <a:ext cx="2256387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F54676C-2C77-4ABB-BA22-8A4618E4CA74}"/>
              </a:ext>
            </a:extLst>
          </p:cNvPr>
          <p:cNvSpPr txBox="1"/>
          <p:nvPr/>
        </p:nvSpPr>
        <p:spPr>
          <a:xfrm>
            <a:off x="7778475" y="4726852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E0A8418F-59E9-465E-BB37-F946D4270AD7}"/>
              </a:ext>
            </a:extLst>
          </p:cNvPr>
          <p:cNvSpPr/>
          <p:nvPr/>
        </p:nvSpPr>
        <p:spPr>
          <a:xfrm>
            <a:off x="4771283" y="4937681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42BC67D-F867-4033-92EB-C909F434FC98}"/>
              </a:ext>
            </a:extLst>
          </p:cNvPr>
          <p:cNvSpPr txBox="1"/>
          <p:nvPr/>
        </p:nvSpPr>
        <p:spPr>
          <a:xfrm>
            <a:off x="666308" y="533332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372359C8-7BB3-4CD5-89FF-CCAF1D75EDF3}"/>
              </a:ext>
            </a:extLst>
          </p:cNvPr>
          <p:cNvSpPr txBox="1"/>
          <p:nvPr/>
        </p:nvSpPr>
        <p:spPr>
          <a:xfrm>
            <a:off x="666308" y="365760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6067844-C4D1-48B9-83DE-BC2ECF16013A}"/>
              </a:ext>
            </a:extLst>
          </p:cNvPr>
          <p:cNvSpPr txBox="1"/>
          <p:nvPr/>
        </p:nvSpPr>
        <p:spPr>
          <a:xfrm>
            <a:off x="666308" y="490071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66204970-5751-4D8D-A2CB-0934B7AEDFFB}"/>
              </a:ext>
            </a:extLst>
          </p:cNvPr>
          <p:cNvSpPr txBox="1"/>
          <p:nvPr/>
        </p:nvSpPr>
        <p:spPr>
          <a:xfrm>
            <a:off x="666308" y="403693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E81FFDC-56B1-4C13-9652-8EFB86E874DF}"/>
              </a:ext>
            </a:extLst>
          </p:cNvPr>
          <p:cNvSpPr txBox="1"/>
          <p:nvPr/>
        </p:nvSpPr>
        <p:spPr>
          <a:xfrm>
            <a:off x="5091046" y="4253429"/>
            <a:ext cx="2627720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 </a:t>
            </a:r>
            <a:endParaRPr lang="en-IE" sz="1000" dirty="0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4572DCE0-EA06-4572-93B4-C7CDBAAFE9F2}"/>
              </a:ext>
            </a:extLst>
          </p:cNvPr>
          <p:cNvSpPr txBox="1"/>
          <p:nvPr/>
        </p:nvSpPr>
        <p:spPr>
          <a:xfrm>
            <a:off x="666308" y="444299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94928BB-4491-458C-AFEA-FCA3E5FACD59}"/>
              </a:ext>
            </a:extLst>
          </p:cNvPr>
          <p:cNvSpPr txBox="1"/>
          <p:nvPr/>
        </p:nvSpPr>
        <p:spPr>
          <a:xfrm>
            <a:off x="5091045" y="3445596"/>
            <a:ext cx="2627720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                UL data reception </a:t>
            </a:r>
            <a:endParaRPr lang="en-IE" sz="1000" b="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C9321B83-6F3B-49E9-B642-8B7AE6D498D6}"/>
              </a:ext>
            </a:extLst>
          </p:cNvPr>
          <p:cNvSpPr txBox="1"/>
          <p:nvPr/>
        </p:nvSpPr>
        <p:spPr>
          <a:xfrm>
            <a:off x="5462378" y="4726852"/>
            <a:ext cx="2256387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</a:t>
            </a:r>
            <a:endParaRPr lang="en-IE" sz="1000" b="0" dirty="0"/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75C19BDB-1BBF-4B11-B038-4A509B309A76}"/>
              </a:ext>
            </a:extLst>
          </p:cNvPr>
          <p:cNvSpPr txBox="1"/>
          <p:nvPr/>
        </p:nvSpPr>
        <p:spPr>
          <a:xfrm>
            <a:off x="4600142" y="5143027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333AE472-CACC-41E0-A143-C22BACDDDDFC}"/>
              </a:ext>
            </a:extLst>
          </p:cNvPr>
          <p:cNvSpPr/>
          <p:nvPr/>
        </p:nvSpPr>
        <p:spPr>
          <a:xfrm>
            <a:off x="4516655" y="5445928"/>
            <a:ext cx="1274545" cy="661720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STA21 measures power, and identifies a spatial reuse opportunity (SRO)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7EAD778-F76B-4FF7-8D6D-B246C584D94E}"/>
              </a:ext>
            </a:extLst>
          </p:cNvPr>
          <p:cNvCxnSpPr/>
          <p:nvPr/>
        </p:nvCxnSpPr>
        <p:spPr bwMode="auto">
          <a:xfrm>
            <a:off x="5244662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7BAC8176-32A7-47B9-AE85-D87F91F02933}"/>
              </a:ext>
            </a:extLst>
          </p:cNvPr>
          <p:cNvCxnSpPr/>
          <p:nvPr/>
        </p:nvCxnSpPr>
        <p:spPr bwMode="auto">
          <a:xfrm>
            <a:off x="5299091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E9C6034F-B3C3-4711-A2A5-52969594A30C}"/>
              </a:ext>
            </a:extLst>
          </p:cNvPr>
          <p:cNvCxnSpPr/>
          <p:nvPr/>
        </p:nvCxnSpPr>
        <p:spPr bwMode="auto">
          <a:xfrm>
            <a:off x="5353520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583FD4BA-164A-4A43-9834-0961620C0706}"/>
              </a:ext>
            </a:extLst>
          </p:cNvPr>
          <p:cNvCxnSpPr/>
          <p:nvPr/>
        </p:nvCxnSpPr>
        <p:spPr bwMode="auto">
          <a:xfrm>
            <a:off x="5407949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4E2995A2-499E-44FD-84AF-F737DC210845}"/>
              </a:ext>
            </a:extLst>
          </p:cNvPr>
          <p:cNvCxnSpPr/>
          <p:nvPr/>
        </p:nvCxnSpPr>
        <p:spPr bwMode="auto">
          <a:xfrm>
            <a:off x="5462378" y="514160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F2812C9B-D93B-4528-B08A-FE7478AAF753}"/>
              </a:ext>
            </a:extLst>
          </p:cNvPr>
          <p:cNvCxnSpPr/>
          <p:nvPr/>
        </p:nvCxnSpPr>
        <p:spPr bwMode="auto">
          <a:xfrm>
            <a:off x="4602845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583F4CDE-E6DD-455D-A8E4-24D674CC9871}"/>
              </a:ext>
            </a:extLst>
          </p:cNvPr>
          <p:cNvCxnSpPr/>
          <p:nvPr/>
        </p:nvCxnSpPr>
        <p:spPr bwMode="auto">
          <a:xfrm>
            <a:off x="4750093" y="5145769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40FF8053-42FA-405A-9459-CD1CD2388AAD}"/>
              </a:ext>
            </a:extLst>
          </p:cNvPr>
          <p:cNvCxnSpPr/>
          <p:nvPr/>
        </p:nvCxnSpPr>
        <p:spPr bwMode="auto">
          <a:xfrm>
            <a:off x="4877720" y="5147028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EB7ABECF-7CE5-4185-9C24-31338DD5B3B1}"/>
              </a:ext>
            </a:extLst>
          </p:cNvPr>
          <p:cNvSpPr/>
          <p:nvPr/>
        </p:nvSpPr>
        <p:spPr>
          <a:xfrm>
            <a:off x="4522077" y="3215581"/>
            <a:ext cx="2166767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TF advertises spatial reuse opportunity 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EE67CCB9-CDC3-4CC4-8597-1DE6BB0D7E10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0859" y="356810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5BEA4D5-8EF2-4E8C-9395-BF5FA1A190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050068" y="356779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5B515C0B-8438-46B5-9BBE-52DC9DEE602B}"/>
              </a:ext>
            </a:extLst>
          </p:cNvPr>
          <p:cNvCxnSpPr>
            <a:cxnSpLocks/>
            <a:stCxn id="56" idx="1"/>
          </p:cNvCxnSpPr>
          <p:nvPr/>
        </p:nvCxnSpPr>
        <p:spPr bwMode="auto">
          <a:xfrm flipV="1">
            <a:off x="5462378" y="484996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2A69FBDA-357E-492A-91DD-6331283F0231}"/>
              </a:ext>
            </a:extLst>
          </p:cNvPr>
          <p:cNvSpPr txBox="1"/>
          <p:nvPr/>
        </p:nvSpPr>
        <p:spPr>
          <a:xfrm>
            <a:off x="3108212" y="4732393"/>
            <a:ext cx="448811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451D96BF-A5D0-49E4-8044-3D41E6284EBA}"/>
              </a:ext>
            </a:extLst>
          </p:cNvPr>
          <p:cNvSpPr txBox="1"/>
          <p:nvPr/>
        </p:nvSpPr>
        <p:spPr>
          <a:xfrm>
            <a:off x="2646427" y="3451029"/>
            <a:ext cx="34946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E626DC2-A690-4D56-9BA3-7E7985F7ADD3}"/>
              </a:ext>
            </a:extLst>
          </p:cNvPr>
          <p:cNvSpPr txBox="1"/>
          <p:nvPr/>
        </p:nvSpPr>
        <p:spPr>
          <a:xfrm>
            <a:off x="3630141" y="4726962"/>
            <a:ext cx="338333" cy="230832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TF</a:t>
            </a:r>
            <a:endParaRPr lang="en-IE" sz="900" dirty="0"/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0607E2DC-717B-4378-B3BA-0C01D980384D}"/>
              </a:ext>
            </a:extLst>
          </p:cNvPr>
          <p:cNvSpPr txBox="1"/>
          <p:nvPr/>
        </p:nvSpPr>
        <p:spPr>
          <a:xfrm>
            <a:off x="4046677" y="3451703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D6250F3D-A9BE-4169-A021-75C0D4B5A755}"/>
              </a:ext>
            </a:extLst>
          </p:cNvPr>
          <p:cNvSpPr txBox="1"/>
          <p:nvPr/>
        </p:nvSpPr>
        <p:spPr>
          <a:xfrm>
            <a:off x="4056287" y="3841178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B89CBC9A-5532-4C08-8F2B-50D098F67540}"/>
              </a:ext>
            </a:extLst>
          </p:cNvPr>
          <p:cNvSpPr txBox="1"/>
          <p:nvPr/>
        </p:nvSpPr>
        <p:spPr>
          <a:xfrm>
            <a:off x="4044675" y="5139299"/>
            <a:ext cx="457199" cy="244800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3CCEC657-458D-46D8-9B09-838823506BAC}"/>
              </a:ext>
            </a:extLst>
          </p:cNvPr>
          <p:cNvSpPr txBox="1"/>
          <p:nvPr/>
        </p:nvSpPr>
        <p:spPr>
          <a:xfrm>
            <a:off x="2028815" y="3451029"/>
            <a:ext cx="50976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NDPA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6CEB2688-EFC3-4BF2-98C0-21498D692871}"/>
              </a:ext>
            </a:extLst>
          </p:cNvPr>
          <p:cNvSpPr txBox="1"/>
          <p:nvPr/>
        </p:nvSpPr>
        <p:spPr>
          <a:xfrm>
            <a:off x="3107506" y="5455592"/>
            <a:ext cx="1386688" cy="661720"/>
          </a:xfrm>
          <a:prstGeom prst="rect">
            <a:avLst/>
          </a:prstGeom>
          <a:noFill/>
        </p:spPr>
        <p:txBody>
          <a:bodyPr wrap="square" tIns="0" rtlCol="0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Transfer and return frames may be needed to coordinate AP1 and AP2 actions 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18" name="TextBox 117">
            <a:extLst>
              <a:ext uri="{FF2B5EF4-FFF2-40B4-BE49-F238E27FC236}">
                <a16:creationId xmlns:a16="http://schemas.microsoft.com/office/drawing/2014/main" id="{8E512D33-7C01-4344-9625-A9608C625299}"/>
              </a:ext>
            </a:extLst>
          </p:cNvPr>
          <p:cNvSpPr txBox="1"/>
          <p:nvPr/>
        </p:nvSpPr>
        <p:spPr>
          <a:xfrm>
            <a:off x="4050057" y="4253224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67719AA4-115D-4654-B93D-48D510595373}"/>
              </a:ext>
            </a:extLst>
          </p:cNvPr>
          <p:cNvSpPr txBox="1"/>
          <p:nvPr/>
        </p:nvSpPr>
        <p:spPr>
          <a:xfrm>
            <a:off x="3110992" y="3451029"/>
            <a:ext cx="458312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NDP</a:t>
            </a:r>
            <a:endParaRPr lang="en-IE" sz="900" dirty="0"/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81B8631D-E92F-4DB2-B280-21868B8FD54C}"/>
              </a:ext>
            </a:extLst>
          </p:cNvPr>
          <p:cNvSpPr txBox="1"/>
          <p:nvPr/>
        </p:nvSpPr>
        <p:spPr>
          <a:xfrm>
            <a:off x="3112105" y="3842486"/>
            <a:ext cx="457199" cy="2448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A548E098-DDC2-4C23-969D-785777CB658F}"/>
              </a:ext>
            </a:extLst>
          </p:cNvPr>
          <p:cNvSpPr txBox="1"/>
          <p:nvPr/>
        </p:nvSpPr>
        <p:spPr>
          <a:xfrm>
            <a:off x="3104562" y="5150725"/>
            <a:ext cx="457199" cy="230832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tx1"/>
                </a:solidFill>
              </a:rPr>
              <a:t>NDP</a:t>
            </a:r>
            <a:endParaRPr lang="en-IE" sz="900" b="1" dirty="0">
              <a:solidFill>
                <a:schemeClr val="tx1"/>
              </a:solidFill>
            </a:endParaRP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7CBB428-AA58-40FA-83CB-8C3C6361726A}"/>
              </a:ext>
            </a:extLst>
          </p:cNvPr>
          <p:cNvCxnSpPr>
            <a:cxnSpLocks/>
          </p:cNvCxnSpPr>
          <p:nvPr/>
        </p:nvCxnSpPr>
        <p:spPr bwMode="auto">
          <a:xfrm>
            <a:off x="732319" y="538409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74475104-7C6C-45F7-8AB0-5440E09DD2A0}"/>
              </a:ext>
            </a:extLst>
          </p:cNvPr>
          <p:cNvCxnSpPr>
            <a:cxnSpLocks/>
          </p:cNvCxnSpPr>
          <p:nvPr/>
        </p:nvCxnSpPr>
        <p:spPr bwMode="auto">
          <a:xfrm>
            <a:off x="732319" y="4090514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3" name="Straight Connector 132">
            <a:extLst>
              <a:ext uri="{FF2B5EF4-FFF2-40B4-BE49-F238E27FC236}">
                <a16:creationId xmlns:a16="http://schemas.microsoft.com/office/drawing/2014/main" id="{CC7A17FC-0F42-45AF-96EA-972286DA4F03}"/>
              </a:ext>
            </a:extLst>
          </p:cNvPr>
          <p:cNvCxnSpPr>
            <a:cxnSpLocks/>
          </p:cNvCxnSpPr>
          <p:nvPr/>
        </p:nvCxnSpPr>
        <p:spPr bwMode="auto">
          <a:xfrm>
            <a:off x="732319" y="4504619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8D15EE48-36B3-4A02-85C3-7E8F02259CB0}"/>
              </a:ext>
            </a:extLst>
          </p:cNvPr>
          <p:cNvSpPr txBox="1"/>
          <p:nvPr/>
        </p:nvSpPr>
        <p:spPr>
          <a:xfrm>
            <a:off x="685800" y="2595949"/>
            <a:ext cx="12739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1 – Coord.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684A46ED-050D-43CF-9C02-9D8B81AB5B82}"/>
              </a:ext>
            </a:extLst>
          </p:cNvPr>
          <p:cNvSpPr txBox="1"/>
          <p:nvPr/>
        </p:nvSpPr>
        <p:spPr>
          <a:xfrm>
            <a:off x="2007622" y="2595949"/>
            <a:ext cx="23358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2 – Implicit CSI acquisition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3D43BF95-3C6A-4778-8A84-AABEBCFDBF54}"/>
              </a:ext>
            </a:extLst>
          </p:cNvPr>
          <p:cNvSpPr txBox="1"/>
          <p:nvPr/>
        </p:nvSpPr>
        <p:spPr>
          <a:xfrm>
            <a:off x="4578075" y="2595949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D7A69F02-0D9D-4FD6-B340-34859A9AF52A}"/>
              </a:ext>
            </a:extLst>
          </p:cNvPr>
          <p:cNvSpPr txBox="1"/>
          <p:nvPr/>
        </p:nvSpPr>
        <p:spPr>
          <a:xfrm>
            <a:off x="838200" y="3451703"/>
            <a:ext cx="502474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accent3"/>
                </a:solidFill>
              </a:rPr>
              <a:t>C</a:t>
            </a:r>
            <a:r>
              <a:rPr lang="en-US" sz="800" b="1" baseline="-25000" dirty="0" err="1">
                <a:solidFill>
                  <a:schemeClr val="accent3"/>
                </a:solidFill>
              </a:rPr>
              <a:t>Request</a:t>
            </a:r>
            <a:endParaRPr lang="en-IE" sz="800" b="1" baseline="-25000" dirty="0">
              <a:solidFill>
                <a:schemeClr val="accent3"/>
              </a:solidFill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D1D7A2D6-DEED-473D-A534-970F5CB99FB9}"/>
              </a:ext>
            </a:extLst>
          </p:cNvPr>
          <p:cNvSpPr txBox="1"/>
          <p:nvPr/>
        </p:nvSpPr>
        <p:spPr>
          <a:xfrm>
            <a:off x="1390240" y="4737556"/>
            <a:ext cx="541157" cy="215444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 err="1">
                <a:solidFill>
                  <a:schemeClr val="tx1"/>
                </a:solidFill>
              </a:rPr>
              <a:t>C</a:t>
            </a:r>
            <a:r>
              <a:rPr lang="en-US" sz="800" b="1" baseline="-25000" dirty="0" err="1">
                <a:solidFill>
                  <a:schemeClr val="tx1"/>
                </a:solidFill>
              </a:rPr>
              <a:t>Response</a:t>
            </a:r>
            <a:endParaRPr lang="en-IE" sz="800" b="1" baseline="-25000" dirty="0">
              <a:solidFill>
                <a:schemeClr val="tx1"/>
              </a:solidFill>
            </a:endParaRPr>
          </a:p>
        </p:txBody>
      </p: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851A63D3-BC0A-43A8-BC62-EB524C9A3F04}"/>
              </a:ext>
            </a:extLst>
          </p:cNvPr>
          <p:cNvCxnSpPr>
            <a:cxnSpLocks/>
          </p:cNvCxnSpPr>
          <p:nvPr/>
        </p:nvCxnSpPr>
        <p:spPr bwMode="auto">
          <a:xfrm>
            <a:off x="732319" y="4966117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id="{39AD61EC-E896-48AB-AF53-0E8BAD6AC34D}"/>
              </a:ext>
            </a:extLst>
          </p:cNvPr>
          <p:cNvCxnSpPr>
            <a:cxnSpLocks/>
          </p:cNvCxnSpPr>
          <p:nvPr/>
        </p:nvCxnSpPr>
        <p:spPr bwMode="auto">
          <a:xfrm>
            <a:off x="732319" y="3693526"/>
            <a:ext cx="7740000" cy="7214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55" name="Straight Arrow Connector 154">
            <a:extLst>
              <a:ext uri="{FF2B5EF4-FFF2-40B4-BE49-F238E27FC236}">
                <a16:creationId xmlns:a16="http://schemas.microsoft.com/office/drawing/2014/main" id="{56E34A62-3BFA-41FB-820A-203A5E16DA21}"/>
              </a:ext>
            </a:extLst>
          </p:cNvPr>
          <p:cNvCxnSpPr>
            <a:cxnSpLocks/>
            <a:stCxn id="68" idx="1"/>
          </p:cNvCxnSpPr>
          <p:nvPr/>
        </p:nvCxnSpPr>
        <p:spPr bwMode="auto">
          <a:xfrm flipH="1">
            <a:off x="5091045" y="437654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B21FCC79-0BE5-4F78-8F6E-DFEE7711492D}"/>
              </a:ext>
            </a:extLst>
          </p:cNvPr>
          <p:cNvCxnSpPr>
            <a:cxnSpLocks/>
            <a:stCxn id="73" idx="1"/>
          </p:cNvCxnSpPr>
          <p:nvPr/>
        </p:nvCxnSpPr>
        <p:spPr bwMode="auto">
          <a:xfrm flipH="1" flipV="1">
            <a:off x="5455523" y="3556574"/>
            <a:ext cx="6855" cy="129338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A75C38BB-B9C3-4DFC-92FE-2758C571E65F}"/>
              </a:ext>
            </a:extLst>
          </p:cNvPr>
          <p:cNvCxnSpPr>
            <a:cxnSpLocks/>
          </p:cNvCxnSpPr>
          <p:nvPr/>
        </p:nvCxnSpPr>
        <p:spPr bwMode="auto">
          <a:xfrm>
            <a:off x="4691805" y="29018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972429B-0C99-451E-9DB1-6CB4E1008A37}"/>
              </a:ext>
            </a:extLst>
          </p:cNvPr>
          <p:cNvSpPr/>
          <p:nvPr/>
        </p:nvSpPr>
        <p:spPr>
          <a:xfrm>
            <a:off x="4897859" y="27791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6" name="Straight Arrow Connector 165">
            <a:extLst>
              <a:ext uri="{FF2B5EF4-FFF2-40B4-BE49-F238E27FC236}">
                <a16:creationId xmlns:a16="http://schemas.microsoft.com/office/drawing/2014/main" id="{504D242C-D9CE-478B-A955-32B68BF78A4D}"/>
              </a:ext>
            </a:extLst>
          </p:cNvPr>
          <p:cNvCxnSpPr>
            <a:cxnSpLocks/>
          </p:cNvCxnSpPr>
          <p:nvPr/>
        </p:nvCxnSpPr>
        <p:spPr bwMode="auto">
          <a:xfrm>
            <a:off x="4699329" y="305423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536EA50B-DD40-49FB-8EC0-A1D4692E8E4E}"/>
              </a:ext>
            </a:extLst>
          </p:cNvPr>
          <p:cNvSpPr/>
          <p:nvPr/>
        </p:nvSpPr>
        <p:spPr>
          <a:xfrm>
            <a:off x="4772207" y="293154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68" name="Straight Arrow Connector 167">
            <a:extLst>
              <a:ext uri="{FF2B5EF4-FFF2-40B4-BE49-F238E27FC236}">
                <a16:creationId xmlns:a16="http://schemas.microsoft.com/office/drawing/2014/main" id="{2485088F-E8F4-4D6D-8DE8-2E731F3FF316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1705955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9" name="Straight Arrow Connector 168">
            <a:extLst>
              <a:ext uri="{FF2B5EF4-FFF2-40B4-BE49-F238E27FC236}">
                <a16:creationId xmlns:a16="http://schemas.microsoft.com/office/drawing/2014/main" id="{4F5189CA-6597-4286-98E5-4999CA522B41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8" y="3931816"/>
            <a:ext cx="0" cy="11735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0" name="Straight Arrow Connector 169">
            <a:extLst>
              <a:ext uri="{FF2B5EF4-FFF2-40B4-BE49-F238E27FC236}">
                <a16:creationId xmlns:a16="http://schemas.microsoft.com/office/drawing/2014/main" id="{A5CB778E-28B1-451C-A1D2-E88A04300036}"/>
              </a:ext>
            </a:extLst>
          </p:cNvPr>
          <p:cNvCxnSpPr>
            <a:cxnSpLocks/>
          </p:cNvCxnSpPr>
          <p:nvPr/>
        </p:nvCxnSpPr>
        <p:spPr bwMode="auto">
          <a:xfrm flipV="1">
            <a:off x="7834309" y="4336443"/>
            <a:ext cx="0" cy="6296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FF61A7E5-B16D-4BAE-B773-31C06568484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5A81F094-7C55-40FA-BDAC-1D52DBA2B006}"/>
              </a:ext>
            </a:extLst>
          </p:cNvPr>
          <p:cNvSpPr txBox="1"/>
          <p:nvPr/>
        </p:nvSpPr>
        <p:spPr>
          <a:xfrm>
            <a:off x="7778476" y="3838932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19868102-CFBF-48EB-B09C-23E10AD3BBE4}"/>
              </a:ext>
            </a:extLst>
          </p:cNvPr>
          <p:cNvSpPr txBox="1"/>
          <p:nvPr/>
        </p:nvSpPr>
        <p:spPr>
          <a:xfrm>
            <a:off x="7781112" y="426720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4005120F-9BB0-455D-9234-9B22AB8C2404}"/>
              </a:ext>
            </a:extLst>
          </p:cNvPr>
          <p:cNvSpPr txBox="1"/>
          <p:nvPr/>
        </p:nvSpPr>
        <p:spPr>
          <a:xfrm>
            <a:off x="7773193" y="5141485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3111CC1F-500F-421E-AA11-F1C0608C3171}"/>
              </a:ext>
            </a:extLst>
          </p:cNvPr>
          <p:cNvCxnSpPr>
            <a:cxnSpLocks/>
            <a:stCxn id="52" idx="1"/>
          </p:cNvCxnSpPr>
          <p:nvPr/>
        </p:nvCxnSpPr>
        <p:spPr bwMode="auto">
          <a:xfrm flipH="1">
            <a:off x="7772401" y="3572003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Straight Arrow Connector 178">
            <a:extLst>
              <a:ext uri="{FF2B5EF4-FFF2-40B4-BE49-F238E27FC236}">
                <a16:creationId xmlns:a16="http://schemas.microsoft.com/office/drawing/2014/main" id="{C72E4A7B-C7DC-4D99-87F3-B2E6CFD9A3A3}"/>
              </a:ext>
            </a:extLst>
          </p:cNvPr>
          <p:cNvCxnSpPr>
            <a:cxnSpLocks/>
          </p:cNvCxnSpPr>
          <p:nvPr/>
        </p:nvCxnSpPr>
        <p:spPr bwMode="auto">
          <a:xfrm>
            <a:off x="7834308" y="4866216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0D94E1A4-8296-424F-A1D1-BC14892FB7B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>
            <a:off x="3600000" y="3567799"/>
            <a:ext cx="200850" cy="188779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Dot"/>
            <a:round/>
            <a:headEnd type="arrow" w="med" len="med"/>
            <a:tailEnd type="none" w="med" len="med"/>
          </a:ln>
          <a:effectLst/>
        </p:spPr>
      </p:cxnSp>
      <p:cxnSp>
        <p:nvCxnSpPr>
          <p:cNvPr id="214" name="Straight Connector 213">
            <a:extLst>
              <a:ext uri="{FF2B5EF4-FFF2-40B4-BE49-F238E27FC236}">
                <a16:creationId xmlns:a16="http://schemas.microsoft.com/office/drawing/2014/main" id="{A7B1607C-C50E-4DE1-A541-A3CC3E1C427A}"/>
              </a:ext>
            </a:extLst>
          </p:cNvPr>
          <p:cNvCxnSpPr>
            <a:cxnSpLocks/>
            <a:endCxn id="114" idx="0"/>
          </p:cNvCxnSpPr>
          <p:nvPr/>
        </p:nvCxnSpPr>
        <p:spPr bwMode="auto">
          <a:xfrm flipH="1">
            <a:off x="3800850" y="4694544"/>
            <a:ext cx="737116" cy="76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arrow" w="med" len="med"/>
            <a:tailEnd type="none" w="med" len="med"/>
          </a:ln>
          <a:effectLst/>
        </p:spPr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429CD05E-9AB0-42F0-BD8F-10C706B10C96}"/>
              </a:ext>
            </a:extLst>
          </p:cNvPr>
          <p:cNvCxnSpPr>
            <a:cxnSpLocks/>
          </p:cNvCxnSpPr>
          <p:nvPr/>
        </p:nvCxnSpPr>
        <p:spPr bwMode="auto">
          <a:xfrm>
            <a:off x="5091045" y="3931816"/>
            <a:ext cx="0" cy="86878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93" name="Rectangle 92">
            <a:extLst>
              <a:ext uri="{FF2B5EF4-FFF2-40B4-BE49-F238E27FC236}">
                <a16:creationId xmlns:a16="http://schemas.microsoft.com/office/drawing/2014/main" id="{4A7BA92F-1A64-47B1-BDA4-932FA52C2FFB}"/>
              </a:ext>
            </a:extLst>
          </p:cNvPr>
          <p:cNvSpPr/>
          <p:nvPr/>
        </p:nvSpPr>
        <p:spPr>
          <a:xfrm>
            <a:off x="4515588" y="4503744"/>
            <a:ext cx="640480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3B515CF0-C4E1-46A3-A638-30A3B25D0DF8}"/>
              </a:ext>
            </a:extLst>
          </p:cNvPr>
          <p:cNvSpPr/>
          <p:nvPr/>
        </p:nvSpPr>
        <p:spPr>
          <a:xfrm>
            <a:off x="5351801" y="3390533"/>
            <a:ext cx="64048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AP1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STA21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62E35BDC-07AC-4C8A-9D93-09F67ECE1B44}"/>
              </a:ext>
            </a:extLst>
          </p:cNvPr>
          <p:cNvSpPr/>
          <p:nvPr/>
        </p:nvSpPr>
        <p:spPr>
          <a:xfrm>
            <a:off x="6786539" y="5582643"/>
            <a:ext cx="1784406" cy="53860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pPr algn="just"/>
            <a:r>
              <a:rPr lang="en-US" sz="800" dirty="0">
                <a:solidFill>
                  <a:schemeClr val="tx1"/>
                </a:solidFill>
              </a:rPr>
              <a:t>*Similar to 802.11ax, an alternative implementation could be based on AP2 sending the ACK while AP1 is still performing UL data reception</a:t>
            </a:r>
            <a:endParaRPr lang="en-IE" sz="800" dirty="0">
              <a:solidFill>
                <a:schemeClr val="tx1"/>
              </a:solidFill>
            </a:endParaRPr>
          </a:p>
        </p:txBody>
      </p:sp>
      <p:sp>
        <p:nvSpPr>
          <p:cNvPr id="99" name="Footer Placeholder 4">
            <a:extLst>
              <a:ext uri="{FF2B5EF4-FFF2-40B4-BE49-F238E27FC236}">
                <a16:creationId xmlns:a16="http://schemas.microsoft.com/office/drawing/2014/main" id="{987F7BC9-5EBB-4D76-B3B4-D97C59F8364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D453195D-7692-4D13-A17C-86933FE1F838}"/>
              </a:ext>
            </a:extLst>
          </p:cNvPr>
          <p:cNvSpPr txBox="1"/>
          <p:nvPr/>
        </p:nvSpPr>
        <p:spPr>
          <a:xfrm>
            <a:off x="8222039" y="5337971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Left Brace 101">
            <a:extLst>
              <a:ext uri="{FF2B5EF4-FFF2-40B4-BE49-F238E27FC236}">
                <a16:creationId xmlns:a16="http://schemas.microsoft.com/office/drawing/2014/main" id="{64855B63-4A80-4A04-AC6A-181076D14B31}"/>
              </a:ext>
            </a:extLst>
          </p:cNvPr>
          <p:cNvSpPr/>
          <p:nvPr/>
        </p:nvSpPr>
        <p:spPr bwMode="auto">
          <a:xfrm>
            <a:off x="613553" y="342929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8762CCF9-50F4-43BF-9CB1-DA29D5C4A567}"/>
              </a:ext>
            </a:extLst>
          </p:cNvPr>
          <p:cNvSpPr txBox="1"/>
          <p:nvPr/>
        </p:nvSpPr>
        <p:spPr>
          <a:xfrm rot="16200000">
            <a:off x="250133" y="388414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04" name="Left Brace 103">
            <a:extLst>
              <a:ext uri="{FF2B5EF4-FFF2-40B4-BE49-F238E27FC236}">
                <a16:creationId xmlns:a16="http://schemas.microsoft.com/office/drawing/2014/main" id="{62D2A4A7-2B1C-4B5B-8813-284AD5E28478}"/>
              </a:ext>
            </a:extLst>
          </p:cNvPr>
          <p:cNvSpPr/>
          <p:nvPr/>
        </p:nvSpPr>
        <p:spPr bwMode="auto">
          <a:xfrm>
            <a:off x="605381" y="4731708"/>
            <a:ext cx="79419" cy="877138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4B18EE9-DCB9-4BCA-A81B-1D90BCC2C063}"/>
              </a:ext>
            </a:extLst>
          </p:cNvPr>
          <p:cNvSpPr txBox="1"/>
          <p:nvPr/>
        </p:nvSpPr>
        <p:spPr>
          <a:xfrm rot="16200000">
            <a:off x="250133" y="5024597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96" name="Date Placeholder 3">
            <a:extLst>
              <a:ext uri="{FF2B5EF4-FFF2-40B4-BE49-F238E27FC236}">
                <a16:creationId xmlns:a16="http://schemas.microsoft.com/office/drawing/2014/main" id="{C600CD87-46B4-456C-B0D8-684911C0AE0D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697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Key implementation benefits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45001"/>
          </a:xfrm>
        </p:spPr>
        <p:txBody>
          <a:bodyPr/>
          <a:lstStyle/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Unsynchronized operation [19/0638r0]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Since the interference suppression is performed through the application of a spatial filter during data reception, APs can suppress both 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non-</a:t>
            </a:r>
            <a:r>
              <a:rPr lang="en-US" altLang="ko-KR" sz="1800" dirty="0" err="1">
                <a:cs typeface="Times New Roman"/>
              </a:rPr>
              <a:t>precoded</a:t>
            </a:r>
            <a:r>
              <a:rPr lang="en-US" altLang="ko-KR" sz="1800" dirty="0">
                <a:cs typeface="Times New Roman"/>
              </a:rPr>
              <a:t> PPDU preambles, and</a:t>
            </a:r>
          </a:p>
          <a:p>
            <a:pPr marL="1076325" lvl="1" indent="-268288" algn="just" defTabSz="492125">
              <a:spcBef>
                <a:spcPts val="30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altLang="ko-KR" sz="1800" dirty="0">
                <a:cs typeface="Times New Roman"/>
              </a:rPr>
              <a:t>the guard interval signals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r>
              <a:rPr lang="en-US" altLang="ko-KR" sz="1800" dirty="0">
                <a:cs typeface="Times New Roman"/>
              </a:rPr>
              <a:t>from interfering devices, without requiring symbol-level synchronization</a:t>
            </a:r>
          </a:p>
          <a:p>
            <a:pPr marL="715962" lvl="1" indent="0" algn="just" defTabSz="492125">
              <a:spcBef>
                <a:spcPts val="300"/>
              </a:spcBef>
              <a:spcAft>
                <a:spcPts val="0"/>
              </a:spcAft>
            </a:pPr>
            <a:endParaRPr lang="en-US" altLang="ko-KR" sz="1200" dirty="0">
              <a:cs typeface="Times New Roman"/>
            </a:endParaRPr>
          </a:p>
          <a:p>
            <a:pPr marL="457200" indent="-457200" algn="just">
              <a:spcAft>
                <a:spcPts val="0"/>
              </a:spcAft>
              <a:buFont typeface="+mj-lt"/>
              <a:buAutoNum type="arabicPeriod"/>
            </a:pPr>
            <a:r>
              <a:rPr lang="en-US" altLang="ko-KR" sz="2000" b="0" dirty="0">
                <a:cs typeface="Times New Roman"/>
              </a:rPr>
              <a:t>Easily adjusts to null steering impairments </a:t>
            </a:r>
          </a:p>
          <a:p>
            <a:pPr lvl="1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800" dirty="0">
                <a:cs typeface="Times New Roman"/>
              </a:rPr>
              <a:t>APs granting the spatial reuse opportunities with null steering may set their acceptable receiver interference level accounting for impairments</a:t>
            </a:r>
          </a:p>
          <a:p>
            <a:pPr marL="895350" lvl="2" indent="-179388" algn="just"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altLang="ko-KR" sz="1600" dirty="0">
                <a:cs typeface="Times New Roman"/>
              </a:rPr>
              <a:t>If only 10 dB of interference suppression can be guaranteed through null steering, the </a:t>
            </a:r>
            <a:r>
              <a:rPr lang="en-IE" sz="1600" dirty="0">
                <a:cs typeface="Times New Roman"/>
              </a:rPr>
              <a:t>UL Spatial Reuse field of the Trigger frame should be adjusted by that factor, when compared to the baseline PSR operation</a:t>
            </a:r>
            <a:endParaRPr lang="en-IE" sz="1400" strike="sngStrike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194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9325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cs typeface="Times New Roman"/>
              </a:rPr>
              <a:t>Spectrum shared according to CSMA/CA</a:t>
            </a:r>
          </a:p>
          <a:p>
            <a:pPr marL="703263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pic>
        <p:nvPicPr>
          <p:cNvPr id="75" name="Graphic 74">
            <a:extLst>
              <a:ext uri="{FF2B5EF4-FFF2-40B4-BE49-F238E27FC236}">
                <a16:creationId xmlns:a16="http://schemas.microsoft.com/office/drawing/2014/main" id="{BC3DF31A-D770-47F9-8985-52A7C6A75F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983456" y="5280707"/>
            <a:ext cx="654850" cy="528916"/>
          </a:xfrm>
          <a:prstGeom prst="rect">
            <a:avLst/>
          </a:prstGeom>
        </p:spPr>
      </p:pic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8CD71B32-AB24-4BC7-AFFC-6C15ED335846}"/>
              </a:ext>
            </a:extLst>
          </p:cNvPr>
          <p:cNvCxnSpPr>
            <a:cxnSpLocks/>
            <a:stCxn id="81" idx="3"/>
            <a:endCxn id="75" idx="1"/>
          </p:cNvCxnSpPr>
          <p:nvPr/>
        </p:nvCxnSpPr>
        <p:spPr>
          <a:xfrm>
            <a:off x="3223185" y="5517196"/>
            <a:ext cx="2760271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>
            <a:extLst>
              <a:ext uri="{FF2B5EF4-FFF2-40B4-BE49-F238E27FC236}">
                <a16:creationId xmlns:a16="http://schemas.microsoft.com/office/drawing/2014/main" id="{3AE321CC-830F-45B4-97E4-3559310CF589}"/>
              </a:ext>
            </a:extLst>
          </p:cNvPr>
          <p:cNvGrpSpPr/>
          <p:nvPr/>
        </p:nvGrpSpPr>
        <p:grpSpPr>
          <a:xfrm rot="13500000">
            <a:off x="2753073" y="5777456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4735730E-9135-4765-8477-ADBE2FF0440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01D6589-DAF7-40D1-B859-6735FD2BD46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AA63CB82-F137-4DC3-9D94-B0D229BBCD8A}"/>
              </a:ext>
            </a:extLst>
          </p:cNvPr>
          <p:cNvGrpSpPr/>
          <p:nvPr/>
        </p:nvGrpSpPr>
        <p:grpSpPr>
          <a:xfrm rot="18900000">
            <a:off x="2084119" y="5774753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5F0642C1-CCF0-4A7F-9290-62D2E554A3C1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AAEB612C-555D-4515-B992-63D579EFDB92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924EAD25-AF55-4FC8-8413-69E2ECF74CD4}"/>
              </a:ext>
            </a:extLst>
          </p:cNvPr>
          <p:cNvGrpSpPr/>
          <p:nvPr/>
        </p:nvGrpSpPr>
        <p:grpSpPr>
          <a:xfrm rot="2700000">
            <a:off x="2079143" y="5108059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652EB25C-AB1D-45BC-9CBF-782FBC9631E7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40F2DC4A-2908-4176-947E-578EF6809500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8AFAD4D-FBF0-45DB-AB12-864D889C196C}"/>
              </a:ext>
            </a:extLst>
          </p:cNvPr>
          <p:cNvGrpSpPr/>
          <p:nvPr/>
        </p:nvGrpSpPr>
        <p:grpSpPr>
          <a:xfrm rot="8100000">
            <a:off x="2753569" y="5107632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7C73062-C493-4B71-9985-4DD011BA92B6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0D3C7CD7-E61C-4AEC-B335-3150C8AC9C0F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1" name="Graphic 80">
            <a:extLst>
              <a:ext uri="{FF2B5EF4-FFF2-40B4-BE49-F238E27FC236}">
                <a16:creationId xmlns:a16="http://schemas.microsoft.com/office/drawing/2014/main" id="{0E5D66F5-1416-4683-87F1-0AF433E476E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53944" y="5252738"/>
            <a:ext cx="669241" cy="528916"/>
          </a:xfrm>
          <a:prstGeom prst="rect">
            <a:avLst/>
          </a:prstGeom>
        </p:spPr>
      </p:pic>
      <p:sp>
        <p:nvSpPr>
          <p:cNvPr id="88" name="TextBox 87">
            <a:extLst>
              <a:ext uri="{FF2B5EF4-FFF2-40B4-BE49-F238E27FC236}">
                <a16:creationId xmlns:a16="http://schemas.microsoft.com/office/drawing/2014/main" id="{47E17698-02BE-4472-9AAD-AD095AC1FD9C}"/>
              </a:ext>
            </a:extLst>
          </p:cNvPr>
          <p:cNvSpPr txBox="1"/>
          <p:nvPr/>
        </p:nvSpPr>
        <p:spPr>
          <a:xfrm>
            <a:off x="6062563" y="5783937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45C00B3-9369-48D7-9314-44D8EF391ED7}"/>
              </a:ext>
            </a:extLst>
          </p:cNvPr>
          <p:cNvSpPr txBox="1"/>
          <p:nvPr/>
        </p:nvSpPr>
        <p:spPr>
          <a:xfrm>
            <a:off x="6319028" y="5933375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6B38B9E0-22BF-4121-B592-38045799095F}"/>
              </a:ext>
            </a:extLst>
          </p:cNvPr>
          <p:cNvSpPr txBox="1"/>
          <p:nvPr/>
        </p:nvSpPr>
        <p:spPr>
          <a:xfrm>
            <a:off x="2647367" y="489178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0D83906E-C8F8-4A49-9EDC-90D05D1D832D}"/>
              </a:ext>
            </a:extLst>
          </p:cNvPr>
          <p:cNvSpPr txBox="1"/>
          <p:nvPr/>
        </p:nvSpPr>
        <p:spPr>
          <a:xfrm>
            <a:off x="2913307" y="5018960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3" name="Graphic 92">
            <a:extLst>
              <a:ext uri="{FF2B5EF4-FFF2-40B4-BE49-F238E27FC236}">
                <a16:creationId xmlns:a16="http://schemas.microsoft.com/office/drawing/2014/main" id="{997652A4-05F8-4F8B-A816-B7393B2D3C1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4717137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A9C6E51D-9396-4179-A7C5-B35E50C151D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4717137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2C663FC7-8EF8-409B-A621-A00D0C8596D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20018" y="5987132"/>
            <a:ext cx="214634" cy="330205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94BDAC5F-6E69-4E23-B7CA-58E5C1E92AB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85849" y="5987132"/>
            <a:ext cx="214634" cy="330205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61AC3E34-745D-4186-BA2E-5F0E7A8E15B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4724608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55DFD2AE-D641-4A3B-9418-FE9F0589CA8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4724608"/>
            <a:ext cx="204921" cy="315262"/>
          </a:xfrm>
          <a:prstGeom prst="rect">
            <a:avLst/>
          </a:prstGeom>
        </p:spPr>
      </p:pic>
      <p:pic>
        <p:nvPicPr>
          <p:cNvPr id="99" name="Graphic 98">
            <a:extLst>
              <a:ext uri="{FF2B5EF4-FFF2-40B4-BE49-F238E27FC236}">
                <a16:creationId xmlns:a16="http://schemas.microsoft.com/office/drawing/2014/main" id="{E1FB3058-8932-448C-8003-8C053886E08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02400" y="5994603"/>
            <a:ext cx="204921" cy="315262"/>
          </a:xfrm>
          <a:prstGeom prst="rect">
            <a:avLst/>
          </a:prstGeom>
        </p:spPr>
      </p:pic>
      <p:pic>
        <p:nvPicPr>
          <p:cNvPr id="100" name="Graphic 99">
            <a:extLst>
              <a:ext uri="{FF2B5EF4-FFF2-40B4-BE49-F238E27FC236}">
                <a16:creationId xmlns:a16="http://schemas.microsoft.com/office/drawing/2014/main" id="{4A3110F9-E89D-47A5-8322-D043CE593E2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50200" y="5994603"/>
            <a:ext cx="204921" cy="315262"/>
          </a:xfrm>
          <a:prstGeom prst="rect">
            <a:avLst/>
          </a:prstGeom>
        </p:spPr>
      </p:pic>
      <p:sp>
        <p:nvSpPr>
          <p:cNvPr id="102" name="TextBox 101">
            <a:extLst>
              <a:ext uri="{FF2B5EF4-FFF2-40B4-BE49-F238E27FC236}">
                <a16:creationId xmlns:a16="http://schemas.microsoft.com/office/drawing/2014/main" id="{32239A2E-6B4E-49F6-BCAF-3864465DF66E}"/>
              </a:ext>
            </a:extLst>
          </p:cNvPr>
          <p:cNvSpPr txBox="1"/>
          <p:nvPr/>
        </p:nvSpPr>
        <p:spPr>
          <a:xfrm>
            <a:off x="4002947" y="5256705"/>
            <a:ext cx="12489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tx1"/>
                </a:solidFill>
              </a:rPr>
              <a:t>Time sharing 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7F97FB04-E66C-4C41-B8F1-69DADB1FC384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81F8926-447D-49D0-8EB4-17EEEB80EF2E}"/>
              </a:ext>
            </a:extLst>
          </p:cNvPr>
          <p:cNvSpPr txBox="1"/>
          <p:nvPr/>
        </p:nvSpPr>
        <p:spPr>
          <a:xfrm>
            <a:off x="3757894" y="5518942"/>
            <a:ext cx="18598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Devices may listen to each other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F6DBADB5-A409-41CA-9BB8-ADF43297A9EE}"/>
              </a:ext>
            </a:extLst>
          </p:cNvPr>
          <p:cNvSpPr txBox="1"/>
          <p:nvPr/>
        </p:nvSpPr>
        <p:spPr>
          <a:xfrm>
            <a:off x="1993899" y="447118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A3CB85F2-EEFC-4B5E-BB9E-7EA73519A9BB}"/>
              </a:ext>
            </a:extLst>
          </p:cNvPr>
          <p:cNvSpPr txBox="1"/>
          <p:nvPr/>
        </p:nvSpPr>
        <p:spPr>
          <a:xfrm>
            <a:off x="3428715" y="627045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F58EEB2B-CCAC-44C2-939F-84A505687749}"/>
              </a:ext>
            </a:extLst>
          </p:cNvPr>
          <p:cNvSpPr txBox="1"/>
          <p:nvPr/>
        </p:nvSpPr>
        <p:spPr>
          <a:xfrm>
            <a:off x="3428715" y="4471179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274FE9C4-1A7E-4F9D-80F9-510250161EA0}"/>
              </a:ext>
            </a:extLst>
          </p:cNvPr>
          <p:cNvSpPr txBox="1"/>
          <p:nvPr/>
        </p:nvSpPr>
        <p:spPr>
          <a:xfrm>
            <a:off x="2538515" y="6259750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A87655F8-5E29-4F03-9574-E5C6E73AAF52}"/>
              </a:ext>
            </a:extLst>
          </p:cNvPr>
          <p:cNvSpPr txBox="1"/>
          <p:nvPr/>
        </p:nvSpPr>
        <p:spPr>
          <a:xfrm>
            <a:off x="5350833" y="628197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885A36CB-8ACA-4EA7-B227-22396D55A4CF}"/>
              </a:ext>
            </a:extLst>
          </p:cNvPr>
          <p:cNvSpPr txBox="1"/>
          <p:nvPr/>
        </p:nvSpPr>
        <p:spPr>
          <a:xfrm>
            <a:off x="5414334" y="4488538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F089A5F9-2770-43C2-80CF-527FF7655186}"/>
              </a:ext>
            </a:extLst>
          </p:cNvPr>
          <p:cNvSpPr txBox="1"/>
          <p:nvPr/>
        </p:nvSpPr>
        <p:spPr>
          <a:xfrm>
            <a:off x="6783952" y="627205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DB77FD17-4172-40CB-8B79-DA64FDE0C895}"/>
              </a:ext>
            </a:extLst>
          </p:cNvPr>
          <p:cNvSpPr txBox="1"/>
          <p:nvPr/>
        </p:nvSpPr>
        <p:spPr>
          <a:xfrm>
            <a:off x="6849150" y="4488537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1EBA33A0-BB0F-46E2-8356-39FA223BC2F6}"/>
              </a:ext>
            </a:extLst>
          </p:cNvPr>
          <p:cNvSpPr txBox="1"/>
          <p:nvPr/>
        </p:nvSpPr>
        <p:spPr>
          <a:xfrm>
            <a:off x="5991034" y="4668738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17B5339-76E9-47EF-85C4-0550D6F529AF}"/>
              </a:ext>
            </a:extLst>
          </p:cNvPr>
          <p:cNvGrpSpPr/>
          <p:nvPr/>
        </p:nvGrpSpPr>
        <p:grpSpPr>
          <a:xfrm>
            <a:off x="5480883" y="4702315"/>
            <a:ext cx="166287" cy="165711"/>
            <a:chOff x="4866089" y="4417934"/>
            <a:chExt cx="106860" cy="106490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ADCD2200-6A37-43BF-B776-BBFA7E7886B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5DB2D51A-81D1-442E-8C63-A2A71E089C8E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id="{CAF8B9A5-5C20-4F20-9CBC-C83B3F5FB123}"/>
              </a:ext>
            </a:extLst>
          </p:cNvPr>
          <p:cNvGrpSpPr/>
          <p:nvPr/>
        </p:nvGrpSpPr>
        <p:grpSpPr>
          <a:xfrm>
            <a:off x="5480883" y="5975884"/>
            <a:ext cx="166287" cy="165711"/>
            <a:chOff x="4866089" y="4417934"/>
            <a:chExt cx="106860" cy="106490"/>
          </a:xfrm>
        </p:grpSpPr>
        <p:cxnSp>
          <p:nvCxnSpPr>
            <p:cNvPr id="137" name="Straight Connector 136">
              <a:extLst>
                <a:ext uri="{FF2B5EF4-FFF2-40B4-BE49-F238E27FC236}">
                  <a16:creationId xmlns:a16="http://schemas.microsoft.com/office/drawing/2014/main" id="{2E81CF51-FCC0-4434-A7CE-32E076B349F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8" name="Straight Connector 137">
              <a:extLst>
                <a:ext uri="{FF2B5EF4-FFF2-40B4-BE49-F238E27FC236}">
                  <a16:creationId xmlns:a16="http://schemas.microsoft.com/office/drawing/2014/main" id="{661EC9E2-ECC4-41FB-B017-7B9BAA1FEC0F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9" name="Group 138">
            <a:extLst>
              <a:ext uri="{FF2B5EF4-FFF2-40B4-BE49-F238E27FC236}">
                <a16:creationId xmlns:a16="http://schemas.microsoft.com/office/drawing/2014/main" id="{ADA4DDA0-3532-4093-8B0F-172C4DC73F79}"/>
              </a:ext>
            </a:extLst>
          </p:cNvPr>
          <p:cNvGrpSpPr/>
          <p:nvPr/>
        </p:nvGrpSpPr>
        <p:grpSpPr>
          <a:xfrm>
            <a:off x="6932605" y="4702313"/>
            <a:ext cx="166287" cy="165711"/>
            <a:chOff x="4866089" y="4417934"/>
            <a:chExt cx="106860" cy="106490"/>
          </a:xfrm>
        </p:grpSpPr>
        <p:cxnSp>
          <p:nvCxnSpPr>
            <p:cNvPr id="140" name="Straight Connector 139">
              <a:extLst>
                <a:ext uri="{FF2B5EF4-FFF2-40B4-BE49-F238E27FC236}">
                  <a16:creationId xmlns:a16="http://schemas.microsoft.com/office/drawing/2014/main" id="{B3C419CD-CA0F-4FCD-A638-F20200DF56D5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E8DEF4F9-AA93-4487-95C5-7CD4D802FD7A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2" name="Group 141">
            <a:extLst>
              <a:ext uri="{FF2B5EF4-FFF2-40B4-BE49-F238E27FC236}">
                <a16:creationId xmlns:a16="http://schemas.microsoft.com/office/drawing/2014/main" id="{331DE151-1322-4329-B3DA-B5EEFFE005AD}"/>
              </a:ext>
            </a:extLst>
          </p:cNvPr>
          <p:cNvGrpSpPr/>
          <p:nvPr/>
        </p:nvGrpSpPr>
        <p:grpSpPr>
          <a:xfrm>
            <a:off x="6932605" y="5977086"/>
            <a:ext cx="166287" cy="165711"/>
            <a:chOff x="4866089" y="4417934"/>
            <a:chExt cx="106860" cy="106490"/>
          </a:xfrm>
        </p:grpSpPr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853D95A7-BC7B-4B3C-A0DA-998ABE9B4F5E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7F9F9A46-831A-4C4A-9E47-5D51AE0F15B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>
            <a:extLst>
              <a:ext uri="{FF2B5EF4-FFF2-40B4-BE49-F238E27FC236}">
                <a16:creationId xmlns:a16="http://schemas.microsoft.com/office/drawing/2014/main" id="{50149A23-852D-40E3-8EB3-111BA1DD04B1}"/>
              </a:ext>
            </a:extLst>
          </p:cNvPr>
          <p:cNvGrpSpPr/>
          <p:nvPr/>
        </p:nvGrpSpPr>
        <p:grpSpPr>
          <a:xfrm>
            <a:off x="6045105" y="5295605"/>
            <a:ext cx="166287" cy="165711"/>
            <a:chOff x="4866089" y="4417934"/>
            <a:chExt cx="106860" cy="106490"/>
          </a:xfrm>
        </p:grpSpPr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B633C6BF-6494-4E8E-BCB8-903824F85926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0" name="Straight Connector 149">
              <a:extLst>
                <a:ext uri="{FF2B5EF4-FFF2-40B4-BE49-F238E27FC236}">
                  <a16:creationId xmlns:a16="http://schemas.microsoft.com/office/drawing/2014/main" id="{C9EBE3E5-7CF9-4DAD-A887-AEC61C7E8FD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539D0102-029B-42EE-BBCC-3D18507F5C3E}"/>
              </a:ext>
            </a:extLst>
          </p:cNvPr>
          <p:cNvGrpSpPr/>
          <p:nvPr/>
        </p:nvGrpSpPr>
        <p:grpSpPr>
          <a:xfrm>
            <a:off x="6404344" y="5297939"/>
            <a:ext cx="166287" cy="165711"/>
            <a:chOff x="4866089" y="4417934"/>
            <a:chExt cx="106860" cy="106490"/>
          </a:xfrm>
        </p:grpSpPr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94CED66F-DD52-4031-B594-9A3552C250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866089" y="4417934"/>
              <a:ext cx="106859" cy="106489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2230EECB-C750-493A-B877-019FFF9F0798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866089" y="4417934"/>
              <a:ext cx="106860" cy="10649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54" name="Graphic 153">
            <a:extLst>
              <a:ext uri="{FF2B5EF4-FFF2-40B4-BE49-F238E27FC236}">
                <a16:creationId xmlns:a16="http://schemas.microsoft.com/office/drawing/2014/main" id="{248798E5-9C9E-4DFD-9645-2E9DAEE700D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6144" y="4924360"/>
            <a:ext cx="313668" cy="163653"/>
          </a:xfrm>
          <a:prstGeom prst="rect">
            <a:avLst/>
          </a:prstGeom>
        </p:spPr>
      </p:pic>
      <p:pic>
        <p:nvPicPr>
          <p:cNvPr id="155" name="Graphic 154">
            <a:extLst>
              <a:ext uri="{FF2B5EF4-FFF2-40B4-BE49-F238E27FC236}">
                <a16:creationId xmlns:a16="http://schemas.microsoft.com/office/drawing/2014/main" id="{429863A7-48B8-41A4-9FDE-22D43D785A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427" y="5929321"/>
            <a:ext cx="313668" cy="163653"/>
          </a:xfrm>
          <a:prstGeom prst="rect">
            <a:avLst/>
          </a:prstGeom>
        </p:spPr>
      </p:pic>
      <p:pic>
        <p:nvPicPr>
          <p:cNvPr id="156" name="Graphic 155">
            <a:extLst>
              <a:ext uri="{FF2B5EF4-FFF2-40B4-BE49-F238E27FC236}">
                <a16:creationId xmlns:a16="http://schemas.microsoft.com/office/drawing/2014/main" id="{095B7C3B-F2E1-4E56-8E44-21507B62F19F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598" y="4933365"/>
            <a:ext cx="313668" cy="163653"/>
          </a:xfrm>
          <a:prstGeom prst="rect">
            <a:avLst/>
          </a:prstGeom>
        </p:spPr>
      </p:pic>
      <p:pic>
        <p:nvPicPr>
          <p:cNvPr id="157" name="Graphic 156">
            <a:extLst>
              <a:ext uri="{FF2B5EF4-FFF2-40B4-BE49-F238E27FC236}">
                <a16:creationId xmlns:a16="http://schemas.microsoft.com/office/drawing/2014/main" id="{E47EB113-A33B-4A3C-A641-99CDA96B3990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916" y="5963140"/>
            <a:ext cx="313668" cy="163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78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34000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554589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 and coordinated beamforming/null steering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a) steer radiation nulls, and b) grant SROs to inter-BSS STAs</a:t>
            </a:r>
          </a:p>
          <a:p>
            <a:pPr marL="360363" indent="-360363" algn="just">
              <a:spcAft>
                <a:spcPts val="600"/>
              </a:spcAft>
              <a:buFont typeface="+mj-lt"/>
              <a:buAutoNum type="arabicPeriod"/>
            </a:pP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5C27A20-A60B-4777-B5D6-8B3391AD13FA}"/>
              </a:ext>
            </a:extLst>
          </p:cNvPr>
          <p:cNvGrpSpPr/>
          <p:nvPr/>
        </p:nvGrpSpPr>
        <p:grpSpPr>
          <a:xfrm>
            <a:off x="1981200" y="4406113"/>
            <a:ext cx="5725606" cy="2088601"/>
            <a:chOff x="1981200" y="4406113"/>
            <a:chExt cx="5725606" cy="2088601"/>
          </a:xfrm>
        </p:grpSpPr>
        <p:sp>
          <p:nvSpPr>
            <p:cNvPr id="209" name="TextBox 208">
              <a:extLst>
                <a:ext uri="{FF2B5EF4-FFF2-40B4-BE49-F238E27FC236}">
                  <a16:creationId xmlns:a16="http://schemas.microsoft.com/office/drawing/2014/main" id="{402D6A03-190A-4C74-9DF5-6E884C37F59D}"/>
                </a:ext>
              </a:extLst>
            </p:cNvPr>
            <p:cNvSpPr txBox="1"/>
            <p:nvPr/>
          </p:nvSpPr>
          <p:spPr>
            <a:xfrm>
              <a:off x="5167914" y="626388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BBA5A12B-590B-4160-8625-7CA09D3D91F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6012301" y="5287970"/>
              <a:ext cx="654850" cy="528916"/>
            </a:xfrm>
            <a:prstGeom prst="rect">
              <a:avLst/>
            </a:prstGeom>
          </p:spPr>
        </p:pic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A7BE82C-128C-4FF0-A671-AF36BA798E7C}"/>
                </a:ext>
              </a:extLst>
            </p:cNvPr>
            <p:cNvCxnSpPr>
              <a:cxnSpLocks/>
              <a:stCxn id="18" idx="3"/>
              <a:endCxn id="12" idx="1"/>
            </p:cNvCxnSpPr>
            <p:nvPr/>
          </p:nvCxnSpPr>
          <p:spPr>
            <a:xfrm>
              <a:off x="3210486" y="5524459"/>
              <a:ext cx="2801815" cy="27969"/>
            </a:xfrm>
            <a:prstGeom prst="straightConnector1">
              <a:avLst/>
            </a:prstGeom>
            <a:ln w="25400">
              <a:solidFill>
                <a:schemeClr val="accent4"/>
              </a:solidFill>
              <a:prstDash val="dash"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53631863-37D7-44A2-B223-A62EFEE1FED1}"/>
                </a:ext>
              </a:extLst>
            </p:cNvPr>
            <p:cNvGrpSpPr/>
            <p:nvPr/>
          </p:nvGrpSpPr>
          <p:grpSpPr>
            <a:xfrm rot="13500000">
              <a:off x="2740374" y="5784719"/>
              <a:ext cx="958600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4112636F-A990-40A2-A460-CB86FEF974BF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7801FD18-BF29-478C-B167-F6BF6E8C4D06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0C0F799-DDCE-4606-8625-A4F5AD42C65E}"/>
                </a:ext>
              </a:extLst>
            </p:cNvPr>
            <p:cNvGrpSpPr/>
            <p:nvPr/>
          </p:nvGrpSpPr>
          <p:grpSpPr>
            <a:xfrm rot="18900000">
              <a:off x="2071420" y="5782016"/>
              <a:ext cx="95094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A12B5882-C55A-46A8-BA55-AA7D5F7944F7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F5CDCF94-6C6C-417E-B00D-45303936C9C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D1C88B91-4631-47EF-9B62-110F2235A953}"/>
                </a:ext>
              </a:extLst>
            </p:cNvPr>
            <p:cNvGrpSpPr/>
            <p:nvPr/>
          </p:nvGrpSpPr>
          <p:grpSpPr>
            <a:xfrm rot="2700000">
              <a:off x="2066444" y="5115322"/>
              <a:ext cx="956778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EC005AAE-F9E8-4826-9E86-34B2B38C86FC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85403AA0-DFC3-4C66-9894-C769AB8E46B0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A40C52F-BAA7-4B6C-B998-A6F0FC25B38E}"/>
                </a:ext>
              </a:extLst>
            </p:cNvPr>
            <p:cNvGrpSpPr/>
            <p:nvPr/>
          </p:nvGrpSpPr>
          <p:grpSpPr>
            <a:xfrm rot="8100000">
              <a:off x="2740870" y="5114895"/>
              <a:ext cx="957986" cy="176219"/>
              <a:chOff x="4525638" y="5075561"/>
              <a:chExt cx="1335742" cy="176219"/>
            </a:xfrm>
            <a:solidFill>
              <a:schemeClr val="accent6">
                <a:lumMod val="40000"/>
                <a:lumOff val="60000"/>
              </a:schemeClr>
            </a:solidFill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A0570C7A-768A-47EF-8C55-740CA8166E89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532E1E44-C489-4FB2-B46B-63C8A60947A8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4EDCB73C-D750-4788-861B-897D1DE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41245" y="5260001"/>
              <a:ext cx="669241" cy="528916"/>
            </a:xfrm>
            <a:prstGeom prst="rect">
              <a:avLst/>
            </a:prstGeom>
          </p:spPr>
        </p:pic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EFC4D23C-5158-4D88-A7B4-7DA4FAE2D6C0}"/>
                </a:ext>
              </a:extLst>
            </p:cNvPr>
            <p:cNvGrpSpPr/>
            <p:nvPr/>
          </p:nvGrpSpPr>
          <p:grpSpPr>
            <a:xfrm rot="8100000">
              <a:off x="6192899" y="5105149"/>
              <a:ext cx="976381" cy="176219"/>
              <a:chOff x="4525638" y="5075561"/>
              <a:chExt cx="1335742" cy="176219"/>
            </a:xfrm>
            <a:solidFill>
              <a:srgbClr val="92D050"/>
            </a:solidFill>
          </p:grpSpPr>
          <p:sp>
            <p:nvSpPr>
              <p:cNvPr id="55" name="Isosceles Triangle 54">
                <a:extLst>
                  <a:ext uri="{FF2B5EF4-FFF2-40B4-BE49-F238E27FC236}">
                    <a16:creationId xmlns:a16="http://schemas.microsoft.com/office/drawing/2014/main" id="{90D462BA-BDEC-4BFD-9062-636089FB631A}"/>
                  </a:ext>
                </a:extLst>
              </p:cNvPr>
              <p:cNvSpPr/>
              <p:nvPr/>
            </p:nvSpPr>
            <p:spPr bwMode="auto">
              <a:xfrm rot="5400000">
                <a:off x="5181600" y="4572000"/>
                <a:ext cx="176218" cy="1183342"/>
              </a:xfrm>
              <a:prstGeom prst="triangl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1E4CE8C-4B3B-47E4-B0CE-1E8F6299DEE1}"/>
                  </a:ext>
                </a:extLst>
              </p:cNvPr>
              <p:cNvSpPr/>
              <p:nvPr/>
            </p:nvSpPr>
            <p:spPr bwMode="auto">
              <a:xfrm>
                <a:off x="4525638" y="5075561"/>
                <a:ext cx="304800" cy="176219"/>
              </a:xfrm>
              <a:prstGeom prst="ellipse">
                <a:avLst/>
              </a:prstGeom>
              <a:grpFill/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IE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B27FB69-35A4-4206-89BD-F6994007A8A8}"/>
                </a:ext>
              </a:extLst>
            </p:cNvPr>
            <p:cNvSpPr txBox="1"/>
            <p:nvPr/>
          </p:nvSpPr>
          <p:spPr>
            <a:xfrm>
              <a:off x="6091408" y="5791200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C93F12-E8A6-4454-8C44-FDA709372962}"/>
                </a:ext>
              </a:extLst>
            </p:cNvPr>
            <p:cNvSpPr txBox="1"/>
            <p:nvPr/>
          </p:nvSpPr>
          <p:spPr>
            <a:xfrm>
              <a:off x="6347873" y="5940638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rgbClr val="00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IE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63AADEB3-5B43-4447-A185-E7BD47C12EA7}"/>
                </a:ext>
              </a:extLst>
            </p:cNvPr>
            <p:cNvSpPr txBox="1"/>
            <p:nvPr/>
          </p:nvSpPr>
          <p:spPr>
            <a:xfrm>
              <a:off x="2634668" y="4899043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8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</a:t>
              </a:r>
              <a:endParaRPr lang="en-IE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9917EC-1017-4362-8AF7-FCDEE684FD5E}"/>
                </a:ext>
              </a:extLst>
            </p:cNvPr>
            <p:cNvSpPr txBox="1"/>
            <p:nvPr/>
          </p:nvSpPr>
          <p:spPr>
            <a:xfrm>
              <a:off x="2900608" y="5026223"/>
              <a:ext cx="2744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>
                  <a:solidFill>
                    <a:schemeClr val="accent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IE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0" name="Graphic 29">
              <a:extLst>
                <a:ext uri="{FF2B5EF4-FFF2-40B4-BE49-F238E27FC236}">
                  <a16:creationId xmlns:a16="http://schemas.microsoft.com/office/drawing/2014/main" id="{B4EA94E8-FC7D-4BD8-BD8C-54D84AE23C7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4724400"/>
              <a:ext cx="214634" cy="330205"/>
            </a:xfrm>
            <a:prstGeom prst="rect">
              <a:avLst/>
            </a:prstGeom>
          </p:spPr>
        </p:pic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D3DF2630-B56E-4B09-B5E4-B136D7100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4724400"/>
              <a:ext cx="214634" cy="330205"/>
            </a:xfrm>
            <a:prstGeom prst="rect">
              <a:avLst/>
            </a:prstGeom>
          </p:spPr>
        </p:pic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3D277B3F-7A80-4A53-8B81-201E3DE762C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3507319" y="5994395"/>
              <a:ext cx="214634" cy="330205"/>
            </a:xfrm>
            <a:prstGeom prst="rect">
              <a:avLst/>
            </a:prstGeom>
          </p:spPr>
        </p:pic>
        <p:pic>
          <p:nvPicPr>
            <p:cNvPr id="33" name="Graphic 32">
              <a:extLst>
                <a:ext uri="{FF2B5EF4-FFF2-40B4-BE49-F238E27FC236}">
                  <a16:creationId xmlns:a16="http://schemas.microsoft.com/office/drawing/2014/main" id="{5FB91D82-F0F4-483B-92BB-1F3977222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073150" y="5994395"/>
              <a:ext cx="214634" cy="330205"/>
            </a:xfrm>
            <a:prstGeom prst="rect">
              <a:avLst/>
            </a:prstGeom>
          </p:spPr>
        </p:pic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CEFA2238-52D9-40B5-A271-E041A0B0BAC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4731871"/>
              <a:ext cx="204921" cy="315262"/>
            </a:xfrm>
            <a:prstGeom prst="rect">
              <a:avLst/>
            </a:prstGeom>
          </p:spPr>
        </p:pic>
        <p:pic>
          <p:nvPicPr>
            <p:cNvPr id="35" name="Graphic 34">
              <a:extLst>
                <a:ext uri="{FF2B5EF4-FFF2-40B4-BE49-F238E27FC236}">
                  <a16:creationId xmlns:a16="http://schemas.microsoft.com/office/drawing/2014/main" id="{5934D3E3-1C28-4E28-90CC-4A3DEF0CD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4731871"/>
              <a:ext cx="204921" cy="315262"/>
            </a:xfrm>
            <a:prstGeom prst="rect">
              <a:avLst/>
            </a:prstGeom>
          </p:spPr>
        </p:pic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D669FF2-F05E-479B-A53F-49EB26C40DC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5531245" y="6001866"/>
              <a:ext cx="204921" cy="315262"/>
            </a:xfrm>
            <a:prstGeom prst="rect">
              <a:avLst/>
            </a:prstGeom>
          </p:spPr>
        </p:pic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EB57B0C1-EC5D-47DD-A605-D06AC7219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6979045" y="6001866"/>
              <a:ext cx="204921" cy="315262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985D947-B947-401A-AF18-2E573644EEA1}"/>
                </a:ext>
              </a:extLst>
            </p:cNvPr>
            <p:cNvSpPr txBox="1"/>
            <p:nvPr/>
          </p:nvSpPr>
          <p:spPr>
            <a:xfrm>
              <a:off x="3544534" y="5255467"/>
              <a:ext cx="217046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tx1"/>
                  </a:solidFill>
                </a:rPr>
                <a:t>Power-based spatial reuse</a:t>
              </a:r>
              <a:endParaRPr lang="en-IE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7D165B8-1E4A-4786-96CB-448DCDDB0BB0}"/>
                </a:ext>
              </a:extLst>
            </p:cNvPr>
            <p:cNvSpPr txBox="1"/>
            <p:nvPr/>
          </p:nvSpPr>
          <p:spPr>
            <a:xfrm>
              <a:off x="3670753" y="5515689"/>
              <a:ext cx="18473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32E698AC-28D1-4D24-9AAE-647163668A44}"/>
                </a:ext>
              </a:extLst>
            </p:cNvPr>
            <p:cNvSpPr txBox="1"/>
            <p:nvPr/>
          </p:nvSpPr>
          <p:spPr>
            <a:xfrm>
              <a:off x="1981200" y="440611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EAD828B5-EDAC-44A4-9A75-427FE6510D4A}"/>
                </a:ext>
              </a:extLst>
            </p:cNvPr>
            <p:cNvSpPr txBox="1"/>
            <p:nvPr/>
          </p:nvSpPr>
          <p:spPr>
            <a:xfrm>
              <a:off x="3416016" y="440611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18908E2-9DF4-4056-B726-644ABAC69649}"/>
                </a:ext>
              </a:extLst>
            </p:cNvPr>
            <p:cNvSpPr txBox="1"/>
            <p:nvPr/>
          </p:nvSpPr>
          <p:spPr>
            <a:xfrm>
              <a:off x="6799974" y="44234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BB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1787D519-9FC3-4A8C-B93E-309C34CF213E}"/>
                </a:ext>
              </a:extLst>
            </p:cNvPr>
            <p:cNvSpPr txBox="1"/>
            <p:nvPr/>
          </p:nvSpPr>
          <p:spPr>
            <a:xfrm>
              <a:off x="6019879" y="4676001"/>
              <a:ext cx="6896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GB" sz="1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URLLC</a:t>
              </a:r>
              <a:endParaRPr lang="en-IE" sz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F615BB5A-919D-4F94-A3FE-5255413EEE5B}"/>
                </a:ext>
              </a:extLst>
            </p:cNvPr>
            <p:cNvSpPr txBox="1"/>
            <p:nvPr/>
          </p:nvSpPr>
          <p:spPr>
            <a:xfrm>
              <a:off x="3704843" y="5504043"/>
              <a:ext cx="1879332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dirty="0">
                  <a:solidFill>
                    <a:schemeClr val="tx1"/>
                  </a:solidFill>
                </a:rPr>
                <a:t>Spatial reuse enabled when inter-OBSS devices can guarantee the </a:t>
              </a:r>
              <a:r>
                <a:rPr lang="en-IE" sz="900" dirty="0">
                  <a:solidFill>
                    <a:schemeClr val="tx1"/>
                  </a:solidFill>
                </a:rPr>
                <a:t>acceptable receiver interference level </a:t>
              </a:r>
              <a:r>
                <a:rPr lang="en-US" sz="900" dirty="0">
                  <a:solidFill>
                    <a:schemeClr val="tx1"/>
                  </a:solidFill>
                </a:rPr>
                <a:t>set by the AP triggering uplink transmissions</a:t>
              </a:r>
            </a:p>
          </p:txBody>
        </p:sp>
        <p:grpSp>
          <p:nvGrpSpPr>
            <p:cNvPr id="192" name="Group 191">
              <a:extLst>
                <a:ext uri="{FF2B5EF4-FFF2-40B4-BE49-F238E27FC236}">
                  <a16:creationId xmlns:a16="http://schemas.microsoft.com/office/drawing/2014/main" id="{ACD8806B-CA69-45D0-8473-255DF5E9904A}"/>
                </a:ext>
              </a:extLst>
            </p:cNvPr>
            <p:cNvGrpSpPr/>
            <p:nvPr/>
          </p:nvGrpSpPr>
          <p:grpSpPr>
            <a:xfrm>
              <a:off x="5511798" y="4711089"/>
              <a:ext cx="166287" cy="165711"/>
              <a:chOff x="4866089" y="4417934"/>
              <a:chExt cx="106860" cy="106490"/>
            </a:xfrm>
          </p:grpSpPr>
          <p:cxnSp>
            <p:nvCxnSpPr>
              <p:cNvPr id="193" name="Straight Connector 192">
                <a:extLst>
                  <a:ext uri="{FF2B5EF4-FFF2-40B4-BE49-F238E27FC236}">
                    <a16:creationId xmlns:a16="http://schemas.microsoft.com/office/drawing/2014/main" id="{E4137D3D-189C-4A07-838B-73048C0360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F3467F1C-D296-4D5C-8D22-17C2F3A0F8F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195" name="Group 194">
              <a:extLst>
                <a:ext uri="{FF2B5EF4-FFF2-40B4-BE49-F238E27FC236}">
                  <a16:creationId xmlns:a16="http://schemas.microsoft.com/office/drawing/2014/main" id="{3E5EFA8A-DDA2-42A7-BDCE-1C6A21897BB9}"/>
                </a:ext>
              </a:extLst>
            </p:cNvPr>
            <p:cNvGrpSpPr/>
            <p:nvPr/>
          </p:nvGrpSpPr>
          <p:grpSpPr>
            <a:xfrm>
              <a:off x="5505461" y="5975866"/>
              <a:ext cx="166287" cy="165711"/>
              <a:chOff x="4866089" y="4417934"/>
              <a:chExt cx="106860" cy="106490"/>
            </a:xfrm>
          </p:grpSpPr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C8818B51-7F9D-4B79-B806-7A7E08C02B0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866089" y="4417934"/>
                <a:ext cx="106859" cy="106489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4269F5D-502D-412C-A937-4C0D9420952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 flipV="1">
                <a:off x="4866089" y="4417934"/>
                <a:ext cx="106860" cy="106490"/>
              </a:xfrm>
              <a:prstGeom prst="line">
                <a:avLst/>
              </a:prstGeom>
              <a:solidFill>
                <a:srgbClr val="00B8FF"/>
              </a:solidFill>
              <a:ln w="38100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51795A2E-5485-4186-A85E-C0579B3FDD69}"/>
                </a:ext>
              </a:extLst>
            </p:cNvPr>
            <p:cNvSpPr txBox="1"/>
            <p:nvPr/>
          </p:nvSpPr>
          <p:spPr>
            <a:xfrm rot="19225046">
              <a:off x="6623731" y="5100804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6600"/>
                  </a:solidFill>
                </a:rPr>
                <a:t>beam</a:t>
              </a:r>
              <a:endParaRPr lang="en-IE" sz="1400" dirty="0">
                <a:solidFill>
                  <a:srgbClr val="006600"/>
                </a:solidFill>
              </a:endParaRPr>
            </a:p>
          </p:txBody>
        </p:sp>
        <p:pic>
          <p:nvPicPr>
            <p:cNvPr id="202" name="Graphic 201">
              <a:extLst>
                <a:ext uri="{FF2B5EF4-FFF2-40B4-BE49-F238E27FC236}">
                  <a16:creationId xmlns:a16="http://schemas.microsoft.com/office/drawing/2014/main" id="{C217405A-15DD-4801-B8AE-ED514959C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8156877">
              <a:off x="2245950" y="4933231"/>
              <a:ext cx="313668" cy="163653"/>
            </a:xfrm>
            <a:prstGeom prst="rect">
              <a:avLst/>
            </a:prstGeom>
          </p:spPr>
        </p:pic>
        <p:pic>
          <p:nvPicPr>
            <p:cNvPr id="203" name="Graphic 202">
              <a:extLst>
                <a:ext uri="{FF2B5EF4-FFF2-40B4-BE49-F238E27FC236}">
                  <a16:creationId xmlns:a16="http://schemas.microsoft.com/office/drawing/2014/main" id="{9E1ACF28-866C-4FDE-9BB8-98D5574CB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3312639">
              <a:off x="2240233" y="5938192"/>
              <a:ext cx="313668" cy="163653"/>
            </a:xfrm>
            <a:prstGeom prst="rect">
              <a:avLst/>
            </a:prstGeom>
          </p:spPr>
        </p:pic>
        <p:pic>
          <p:nvPicPr>
            <p:cNvPr id="204" name="Graphic 203">
              <a:extLst>
                <a:ext uri="{FF2B5EF4-FFF2-40B4-BE49-F238E27FC236}">
                  <a16:creationId xmlns:a16="http://schemas.microsoft.com/office/drawing/2014/main" id="{2BE39C41-8D08-42BE-AD6F-FF11A8CC72A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3255404" y="4942236"/>
              <a:ext cx="313668" cy="163653"/>
            </a:xfrm>
            <a:prstGeom prst="rect">
              <a:avLst/>
            </a:prstGeom>
          </p:spPr>
        </p:pic>
        <p:pic>
          <p:nvPicPr>
            <p:cNvPr id="205" name="Graphic 204">
              <a:extLst>
                <a:ext uri="{FF2B5EF4-FFF2-40B4-BE49-F238E27FC236}">
                  <a16:creationId xmlns:a16="http://schemas.microsoft.com/office/drawing/2014/main" id="{D6EC4DF2-6070-45A7-A9A1-11F304C19A0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8990029">
              <a:off x="3216722" y="5972011"/>
              <a:ext cx="313668" cy="163653"/>
            </a:xfrm>
            <a:prstGeom prst="rect">
              <a:avLst/>
            </a:prstGeom>
          </p:spPr>
        </p:pic>
        <p:sp>
          <p:nvSpPr>
            <p:cNvPr id="206" name="TextBox 205">
              <a:extLst>
                <a:ext uri="{FF2B5EF4-FFF2-40B4-BE49-F238E27FC236}">
                  <a16:creationId xmlns:a16="http://schemas.microsoft.com/office/drawing/2014/main" id="{5CC2EC5A-E70D-4E2E-B49A-55F3A6F73871}"/>
                </a:ext>
              </a:extLst>
            </p:cNvPr>
            <p:cNvSpPr txBox="1"/>
            <p:nvPr/>
          </p:nvSpPr>
          <p:spPr>
            <a:xfrm rot="18796891">
              <a:off x="2166304" y="5539081"/>
              <a:ext cx="5741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chemeClr val="accent2"/>
                  </a:solidFill>
                </a:rPr>
                <a:t>beam</a:t>
              </a:r>
              <a:endParaRPr lang="en-IE" sz="1400" dirty="0">
                <a:solidFill>
                  <a:schemeClr val="accent2"/>
                </a:solidFill>
              </a:endParaRPr>
            </a:p>
          </p:txBody>
        </p:sp>
        <p:sp>
          <p:nvSpPr>
            <p:cNvPr id="207" name="TextBox 206">
              <a:extLst>
                <a:ext uri="{FF2B5EF4-FFF2-40B4-BE49-F238E27FC236}">
                  <a16:creationId xmlns:a16="http://schemas.microsoft.com/office/drawing/2014/main" id="{41B365DC-E82A-4B01-929D-501F4560729B}"/>
                </a:ext>
              </a:extLst>
            </p:cNvPr>
            <p:cNvSpPr txBox="1"/>
            <p:nvPr/>
          </p:nvSpPr>
          <p:spPr>
            <a:xfrm>
              <a:off x="6593097" y="5659085"/>
              <a:ext cx="97032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Contention lost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  <p:sp>
          <p:nvSpPr>
            <p:cNvPr id="2" name="Equals 1">
              <a:extLst>
                <a:ext uri="{FF2B5EF4-FFF2-40B4-BE49-F238E27FC236}">
                  <a16:creationId xmlns:a16="http://schemas.microsoft.com/office/drawing/2014/main" id="{2E5B38CC-0BD2-4405-BBB7-77FA2DB8F083}"/>
                </a:ext>
              </a:extLst>
            </p:cNvPr>
            <p:cNvSpPr/>
            <p:nvPr/>
          </p:nvSpPr>
          <p:spPr bwMode="auto">
            <a:xfrm>
              <a:off x="6947521" y="5975866"/>
              <a:ext cx="204301" cy="180975"/>
            </a:xfrm>
            <a:prstGeom prst="mathEqual">
              <a:avLst/>
            </a:prstGeom>
            <a:solidFill>
              <a:srgbClr val="FFC000"/>
            </a:solidFill>
            <a:ln w="9525" cap="flat" cmpd="sng" algn="ctr">
              <a:solidFill>
                <a:schemeClr val="accent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208" name="Graphic 207">
              <a:extLst>
                <a:ext uri="{FF2B5EF4-FFF2-40B4-BE49-F238E27FC236}">
                  <a16:creationId xmlns:a16="http://schemas.microsoft.com/office/drawing/2014/main" id="{BE52B626-6592-4370-899E-1DBB5B00C8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 rot="14479215">
              <a:off x="6705935" y="4935836"/>
              <a:ext cx="313668" cy="163653"/>
            </a:xfrm>
            <a:prstGeom prst="rect">
              <a:avLst/>
            </a:prstGeom>
          </p:spPr>
        </p:pic>
        <p:sp>
          <p:nvSpPr>
            <p:cNvPr id="210" name="TextBox 209">
              <a:extLst>
                <a:ext uri="{FF2B5EF4-FFF2-40B4-BE49-F238E27FC236}">
                  <a16:creationId xmlns:a16="http://schemas.microsoft.com/office/drawing/2014/main" id="{6128DD5C-0450-4491-B163-8BB66E384743}"/>
                </a:ext>
              </a:extLst>
            </p:cNvPr>
            <p:cNvSpPr txBox="1"/>
            <p:nvPr/>
          </p:nvSpPr>
          <p:spPr>
            <a:xfrm>
              <a:off x="5114845" y="4528572"/>
              <a:ext cx="97032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not found</a:t>
              </a:r>
            </a:p>
          </p:txBody>
        </p:sp>
        <p:sp>
          <p:nvSpPr>
            <p:cNvPr id="211" name="TextBox 210">
              <a:extLst>
                <a:ext uri="{FF2B5EF4-FFF2-40B4-BE49-F238E27FC236}">
                  <a16:creationId xmlns:a16="http://schemas.microsoft.com/office/drawing/2014/main" id="{B9F9D012-37DA-4345-951D-6F37BEC15493}"/>
                </a:ext>
              </a:extLst>
            </p:cNvPr>
            <p:cNvSpPr txBox="1"/>
            <p:nvPr/>
          </p:nvSpPr>
          <p:spPr>
            <a:xfrm>
              <a:off x="6449710" y="4409445"/>
              <a:ext cx="125709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SRO found</a:t>
              </a:r>
            </a:p>
            <a:p>
              <a:pPr algn="ctr"/>
              <a:r>
                <a:rPr lang="en-GB" sz="900" dirty="0">
                  <a:solidFill>
                    <a:schemeClr val="tx1"/>
                  </a:solidFill>
                </a:rPr>
                <a:t>Constrained TX power</a:t>
              </a:r>
              <a:endParaRPr lang="en-IE" sz="900" dirty="0">
                <a:solidFill>
                  <a:schemeClr val="tx1"/>
                </a:solidFill>
              </a:endParaRPr>
            </a:p>
          </p:txBody>
        </p:sp>
      </p:grpSp>
      <p:sp>
        <p:nvSpPr>
          <p:cNvPr id="71" name="TextBox 70">
            <a:extLst>
              <a:ext uri="{FF2B5EF4-FFF2-40B4-BE49-F238E27FC236}">
                <a16:creationId xmlns:a16="http://schemas.microsoft.com/office/drawing/2014/main" id="{A6814DF0-C1A5-4026-8B77-C9F8D3D8EAE0}"/>
              </a:ext>
            </a:extLst>
          </p:cNvPr>
          <p:cNvSpPr txBox="1"/>
          <p:nvPr/>
        </p:nvSpPr>
        <p:spPr>
          <a:xfrm>
            <a:off x="2473352" y="5763711"/>
            <a:ext cx="8097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8162B03A-29B4-4CC7-B3E8-758329E41E25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</p:spTree>
    <p:extLst>
      <p:ext uri="{BB962C8B-B14F-4D97-AF65-F5344CB8AC3E}">
        <p14:creationId xmlns:p14="http://schemas.microsoft.com/office/powerpoint/2010/main" val="373585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Box 138">
            <a:extLst>
              <a:ext uri="{FF2B5EF4-FFF2-40B4-BE49-F238E27FC236}">
                <a16:creationId xmlns:a16="http://schemas.microsoft.com/office/drawing/2014/main" id="{5AB22B73-7768-438A-95E4-C50FEA2F2A9F}"/>
              </a:ext>
            </a:extLst>
          </p:cNvPr>
          <p:cNvSpPr txBox="1"/>
          <p:nvPr/>
        </p:nvSpPr>
        <p:spPr>
          <a:xfrm rot="848717">
            <a:off x="3770402" y="4573170"/>
            <a:ext cx="1018826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900" dirty="0">
                <a:solidFill>
                  <a:srgbClr val="FF0000"/>
                </a:solidFill>
              </a:rPr>
              <a:t>Radiation null at reception</a:t>
            </a:r>
          </a:p>
          <a:p>
            <a:pPr algn="ctr"/>
            <a:r>
              <a:rPr lang="en-GB" sz="900" dirty="0">
                <a:solidFill>
                  <a:srgbClr val="FF0000"/>
                </a:solidFill>
              </a:rPr>
              <a:t>placed by AP</a:t>
            </a:r>
          </a:p>
        </p:txBody>
      </p: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53587DE0-F006-4085-B3FF-86B4931A416F}"/>
              </a:ext>
            </a:extLst>
          </p:cNvPr>
          <p:cNvCxnSpPr>
            <a:cxnSpLocks/>
            <a:stCxn id="123" idx="0"/>
            <a:endCxn id="92" idx="3"/>
          </p:cNvCxnSpPr>
          <p:nvPr/>
        </p:nvCxnSpPr>
        <p:spPr bwMode="auto">
          <a:xfrm flipH="1" flipV="1">
            <a:off x="3721953" y="4889503"/>
            <a:ext cx="2613933" cy="64895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System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1"/>
            <a:ext cx="7856538" cy="2466332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will compare the performance of the following three systems:</a:t>
            </a:r>
            <a:endParaRPr lang="en-US" sz="2000" b="0" dirty="0">
              <a:cs typeface="Times New Roman"/>
            </a:endParaRP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Baseline system without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Spectrum shared according to CSMA/CA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System with PSR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accent3">
                    <a:lumMod val="75000"/>
                  </a:schemeClr>
                </a:solidFill>
                <a:cs typeface="Times New Roman"/>
              </a:rPr>
              <a:t>When triggering uplink transmissions, APs may grant SROs to inter-BSS STAs</a:t>
            </a:r>
          </a:p>
          <a:p>
            <a:pPr marL="715963" indent="-355600" algn="just">
              <a:spcAft>
                <a:spcPts val="0"/>
              </a:spcAft>
              <a:buFont typeface="+mj-lt"/>
              <a:buAutoNum type="arabicPeriod"/>
            </a:pPr>
            <a:r>
              <a:rPr lang="en-US" sz="1800" b="0" u="sng" dirty="0">
                <a:cs typeface="Times New Roman"/>
              </a:rPr>
              <a:t>System with PSR and coordinated beamforming/null steering</a:t>
            </a:r>
            <a:r>
              <a:rPr lang="en-US" sz="1800" b="0" dirty="0">
                <a:cs typeface="Times New Roman"/>
              </a:rPr>
              <a:t> [19/1594r2]</a:t>
            </a:r>
          </a:p>
          <a:p>
            <a:pPr marL="895350" lvl="1" indent="-179388" algn="just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500" dirty="0">
                <a:cs typeface="Times New Roman"/>
              </a:rPr>
              <a:t>When triggering uplink transmissions, APs may a) grant SROs, and b) steer radiation nulls to inter-BSS STAs</a:t>
            </a:r>
            <a:endParaRPr lang="en-US" sz="1800" dirty="0">
              <a:cs typeface="Times New Roman"/>
            </a:endParaRP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4F86BFE-6650-4D1A-ABD0-A1F1E2B29D68}"/>
              </a:ext>
            </a:extLst>
          </p:cNvPr>
          <p:cNvSpPr txBox="1"/>
          <p:nvPr/>
        </p:nvSpPr>
        <p:spPr>
          <a:xfrm>
            <a:off x="5167914" y="6263882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</p:txBody>
      </p:sp>
      <p:pic>
        <p:nvPicPr>
          <p:cNvPr id="79" name="Graphic 78">
            <a:extLst>
              <a:ext uri="{FF2B5EF4-FFF2-40B4-BE49-F238E27FC236}">
                <a16:creationId xmlns:a16="http://schemas.microsoft.com/office/drawing/2014/main" id="{15D36A63-4082-44FF-9AB5-C201160F53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12301" y="5287970"/>
            <a:ext cx="654850" cy="528916"/>
          </a:xfrm>
          <a:prstGeom prst="rect">
            <a:avLst/>
          </a:prstGeom>
        </p:spPr>
      </p:pic>
      <p:grpSp>
        <p:nvGrpSpPr>
          <p:cNvPr id="81" name="Group 80">
            <a:extLst>
              <a:ext uri="{FF2B5EF4-FFF2-40B4-BE49-F238E27FC236}">
                <a16:creationId xmlns:a16="http://schemas.microsoft.com/office/drawing/2014/main" id="{5585C647-7764-4692-9F3B-C829F33C2C28}"/>
              </a:ext>
            </a:extLst>
          </p:cNvPr>
          <p:cNvGrpSpPr/>
          <p:nvPr/>
        </p:nvGrpSpPr>
        <p:grpSpPr>
          <a:xfrm rot="13500000">
            <a:off x="2740374" y="5784719"/>
            <a:ext cx="958600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31" name="Isosceles Triangle 130">
              <a:extLst>
                <a:ext uri="{FF2B5EF4-FFF2-40B4-BE49-F238E27FC236}">
                  <a16:creationId xmlns:a16="http://schemas.microsoft.com/office/drawing/2014/main" id="{C5E5753B-1E34-43FC-8DEA-E133FB1443AF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2" name="Oval 131">
              <a:extLst>
                <a:ext uri="{FF2B5EF4-FFF2-40B4-BE49-F238E27FC236}">
                  <a16:creationId xmlns:a16="http://schemas.microsoft.com/office/drawing/2014/main" id="{7851D77F-38E4-427E-B8F8-001961B10C53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22B5713-EDCC-401C-9FC4-6CC8353FFC39}"/>
              </a:ext>
            </a:extLst>
          </p:cNvPr>
          <p:cNvGrpSpPr/>
          <p:nvPr/>
        </p:nvGrpSpPr>
        <p:grpSpPr>
          <a:xfrm rot="18900000">
            <a:off x="2071420" y="5782016"/>
            <a:ext cx="95094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9" name="Isosceles Triangle 128">
              <a:extLst>
                <a:ext uri="{FF2B5EF4-FFF2-40B4-BE49-F238E27FC236}">
                  <a16:creationId xmlns:a16="http://schemas.microsoft.com/office/drawing/2014/main" id="{A395E83D-7A2A-4057-B30E-3FEFB3AD3B7A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2FA1B268-0049-4CA9-BB4F-A62A0916371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B40ACB3D-D8FF-4451-8C9F-B2E991B2D5FF}"/>
              </a:ext>
            </a:extLst>
          </p:cNvPr>
          <p:cNvGrpSpPr/>
          <p:nvPr/>
        </p:nvGrpSpPr>
        <p:grpSpPr>
          <a:xfrm rot="2700000">
            <a:off x="2066444" y="5115322"/>
            <a:ext cx="956778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7" name="Isosceles Triangle 126">
              <a:extLst>
                <a:ext uri="{FF2B5EF4-FFF2-40B4-BE49-F238E27FC236}">
                  <a16:creationId xmlns:a16="http://schemas.microsoft.com/office/drawing/2014/main" id="{5B27A6F1-B7E6-43D4-B77C-DECB1B4C936D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8" name="Oval 127">
              <a:extLst>
                <a:ext uri="{FF2B5EF4-FFF2-40B4-BE49-F238E27FC236}">
                  <a16:creationId xmlns:a16="http://schemas.microsoft.com/office/drawing/2014/main" id="{B1E0D0DB-6875-446D-8AA6-6CE0844F6D57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E560D680-0C19-441C-9655-6D6848A93958}"/>
              </a:ext>
            </a:extLst>
          </p:cNvPr>
          <p:cNvGrpSpPr/>
          <p:nvPr/>
        </p:nvGrpSpPr>
        <p:grpSpPr>
          <a:xfrm rot="8100000">
            <a:off x="2740870" y="5114895"/>
            <a:ext cx="957986" cy="176219"/>
            <a:chOff x="4525638" y="5075561"/>
            <a:chExt cx="1335742" cy="176219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25" name="Isosceles Triangle 124">
              <a:extLst>
                <a:ext uri="{FF2B5EF4-FFF2-40B4-BE49-F238E27FC236}">
                  <a16:creationId xmlns:a16="http://schemas.microsoft.com/office/drawing/2014/main" id="{C8E3BE6A-EDEF-4778-8779-7C903A075C25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BD7F7FFF-22DF-4C19-9086-D6ADC6445C85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pic>
        <p:nvPicPr>
          <p:cNvPr id="85" name="Graphic 84">
            <a:extLst>
              <a:ext uri="{FF2B5EF4-FFF2-40B4-BE49-F238E27FC236}">
                <a16:creationId xmlns:a16="http://schemas.microsoft.com/office/drawing/2014/main" id="{208C3C1E-3C32-4EED-B2B6-9796D11187A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541245" y="5260001"/>
            <a:ext cx="669241" cy="528916"/>
          </a:xfrm>
          <a:prstGeom prst="rect">
            <a:avLst/>
          </a:prstGeom>
        </p:spPr>
      </p:pic>
      <p:grpSp>
        <p:nvGrpSpPr>
          <p:cNvPr id="86" name="Group 85">
            <a:extLst>
              <a:ext uri="{FF2B5EF4-FFF2-40B4-BE49-F238E27FC236}">
                <a16:creationId xmlns:a16="http://schemas.microsoft.com/office/drawing/2014/main" id="{E7830A5D-94F7-464F-BA47-B611FA090299}"/>
              </a:ext>
            </a:extLst>
          </p:cNvPr>
          <p:cNvGrpSpPr/>
          <p:nvPr/>
        </p:nvGrpSpPr>
        <p:grpSpPr>
          <a:xfrm rot="8100000" flipH="1">
            <a:off x="5548860" y="5776349"/>
            <a:ext cx="922059" cy="176219"/>
            <a:chOff x="4525638" y="5075561"/>
            <a:chExt cx="1335742" cy="176219"/>
          </a:xfrm>
          <a:solidFill>
            <a:srgbClr val="92D050"/>
          </a:solidFill>
        </p:grpSpPr>
        <p:sp>
          <p:nvSpPr>
            <p:cNvPr id="123" name="Isosceles Triangle 122">
              <a:extLst>
                <a:ext uri="{FF2B5EF4-FFF2-40B4-BE49-F238E27FC236}">
                  <a16:creationId xmlns:a16="http://schemas.microsoft.com/office/drawing/2014/main" id="{ABCDB27E-98E0-4D12-BDA4-578D1A9CAC18}"/>
                </a:ext>
              </a:extLst>
            </p:cNvPr>
            <p:cNvSpPr/>
            <p:nvPr/>
          </p:nvSpPr>
          <p:spPr bwMode="auto">
            <a:xfrm rot="5400000">
              <a:off x="5181600" y="4572000"/>
              <a:ext cx="176218" cy="1183342"/>
            </a:xfrm>
            <a:prstGeom prst="triangl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39BB4E9A-1AD4-4499-AE57-C41E87F4169C}"/>
                </a:ext>
              </a:extLst>
            </p:cNvPr>
            <p:cNvSpPr/>
            <p:nvPr/>
          </p:nvSpPr>
          <p:spPr bwMode="auto">
            <a:xfrm>
              <a:off x="4525638" y="5075561"/>
              <a:ext cx="304800" cy="176219"/>
            </a:xfrm>
            <a:prstGeom prst="ellipse">
              <a:avLst/>
            </a:prstGeom>
            <a:grp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4CE7123C-3CFB-475C-B81F-1618B6A56CF4}"/>
              </a:ext>
            </a:extLst>
          </p:cNvPr>
          <p:cNvSpPr txBox="1"/>
          <p:nvPr/>
        </p:nvSpPr>
        <p:spPr>
          <a:xfrm>
            <a:off x="6091408" y="57912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AB42896D-39DC-4211-9160-C37A928E1085}"/>
              </a:ext>
            </a:extLst>
          </p:cNvPr>
          <p:cNvSpPr txBox="1"/>
          <p:nvPr/>
        </p:nvSpPr>
        <p:spPr>
          <a:xfrm>
            <a:off x="6347873" y="5940638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IE" sz="1400" dirty="0"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DA4CB665-BC7B-4CBC-B015-4D4F26C8856C}"/>
              </a:ext>
            </a:extLst>
          </p:cNvPr>
          <p:cNvSpPr txBox="1"/>
          <p:nvPr/>
        </p:nvSpPr>
        <p:spPr>
          <a:xfrm>
            <a:off x="2634668" y="4899043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</a:t>
            </a:r>
            <a:endParaRPr lang="en-IE" sz="18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5C369582-A415-4984-9ACF-773FC6263CB7}"/>
              </a:ext>
            </a:extLst>
          </p:cNvPr>
          <p:cNvSpPr txBox="1"/>
          <p:nvPr/>
        </p:nvSpPr>
        <p:spPr>
          <a:xfrm>
            <a:off x="2900608" y="5026223"/>
            <a:ext cx="2744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IE" sz="1400" dirty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1" name="Graphic 90">
            <a:extLst>
              <a:ext uri="{FF2B5EF4-FFF2-40B4-BE49-F238E27FC236}">
                <a16:creationId xmlns:a16="http://schemas.microsoft.com/office/drawing/2014/main" id="{C4513AC9-CCA4-40A5-BD97-386816E498F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4724400"/>
            <a:ext cx="214634" cy="330205"/>
          </a:xfrm>
          <a:prstGeom prst="rect">
            <a:avLst/>
          </a:prstGeom>
        </p:spPr>
      </p:pic>
      <p:pic>
        <p:nvPicPr>
          <p:cNvPr id="92" name="Graphic 91">
            <a:extLst>
              <a:ext uri="{FF2B5EF4-FFF2-40B4-BE49-F238E27FC236}">
                <a16:creationId xmlns:a16="http://schemas.microsoft.com/office/drawing/2014/main" id="{529EFBF8-098B-43AE-AC45-CB534E68FFC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4724400"/>
            <a:ext cx="214634" cy="330205"/>
          </a:xfrm>
          <a:prstGeom prst="rect">
            <a:avLst/>
          </a:prstGeom>
        </p:spPr>
      </p:pic>
      <p:pic>
        <p:nvPicPr>
          <p:cNvPr id="93" name="Graphic 92">
            <a:extLst>
              <a:ext uri="{FF2B5EF4-FFF2-40B4-BE49-F238E27FC236}">
                <a16:creationId xmlns:a16="http://schemas.microsoft.com/office/drawing/2014/main" id="{FF4B2BFA-62FD-47C6-945C-AA065449E00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07319" y="5994395"/>
            <a:ext cx="214634" cy="330205"/>
          </a:xfrm>
          <a:prstGeom prst="rect">
            <a:avLst/>
          </a:prstGeom>
        </p:spPr>
      </p:pic>
      <p:pic>
        <p:nvPicPr>
          <p:cNvPr id="94" name="Graphic 93">
            <a:extLst>
              <a:ext uri="{FF2B5EF4-FFF2-40B4-BE49-F238E27FC236}">
                <a16:creationId xmlns:a16="http://schemas.microsoft.com/office/drawing/2014/main" id="{6F49EA76-BA34-4A30-805C-705E4E22BF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3150" y="5994395"/>
            <a:ext cx="214634" cy="330205"/>
          </a:xfrm>
          <a:prstGeom prst="rect">
            <a:avLst/>
          </a:prstGeom>
        </p:spPr>
      </p:pic>
      <p:pic>
        <p:nvPicPr>
          <p:cNvPr id="95" name="Graphic 94">
            <a:extLst>
              <a:ext uri="{FF2B5EF4-FFF2-40B4-BE49-F238E27FC236}">
                <a16:creationId xmlns:a16="http://schemas.microsoft.com/office/drawing/2014/main" id="{FD32AFB4-59AB-4FF6-A6C4-F85FA288818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4731871"/>
            <a:ext cx="204921" cy="315262"/>
          </a:xfrm>
          <a:prstGeom prst="rect">
            <a:avLst/>
          </a:prstGeom>
        </p:spPr>
      </p:pic>
      <p:pic>
        <p:nvPicPr>
          <p:cNvPr id="96" name="Graphic 95">
            <a:extLst>
              <a:ext uri="{FF2B5EF4-FFF2-40B4-BE49-F238E27FC236}">
                <a16:creationId xmlns:a16="http://schemas.microsoft.com/office/drawing/2014/main" id="{C04D8B33-4EAC-46F8-B673-1FD6C1E4337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4731871"/>
            <a:ext cx="204921" cy="315262"/>
          </a:xfrm>
          <a:prstGeom prst="rect">
            <a:avLst/>
          </a:prstGeom>
        </p:spPr>
      </p:pic>
      <p:pic>
        <p:nvPicPr>
          <p:cNvPr id="97" name="Graphic 96">
            <a:extLst>
              <a:ext uri="{FF2B5EF4-FFF2-40B4-BE49-F238E27FC236}">
                <a16:creationId xmlns:a16="http://schemas.microsoft.com/office/drawing/2014/main" id="{A011CD46-0E45-484E-A67D-DE940ABA16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31245" y="6001866"/>
            <a:ext cx="204921" cy="315262"/>
          </a:xfrm>
          <a:prstGeom prst="rect">
            <a:avLst/>
          </a:prstGeom>
        </p:spPr>
      </p:pic>
      <p:pic>
        <p:nvPicPr>
          <p:cNvPr id="98" name="Graphic 97">
            <a:extLst>
              <a:ext uri="{FF2B5EF4-FFF2-40B4-BE49-F238E27FC236}">
                <a16:creationId xmlns:a16="http://schemas.microsoft.com/office/drawing/2014/main" id="{95947E67-B88F-47B0-A4FC-EE7DDE52AC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979045" y="6001866"/>
            <a:ext cx="204921" cy="315262"/>
          </a:xfrm>
          <a:prstGeom prst="rect">
            <a:avLst/>
          </a:prstGeom>
        </p:spPr>
      </p:pic>
      <p:sp>
        <p:nvSpPr>
          <p:cNvPr id="100" name="TextBox 99">
            <a:extLst>
              <a:ext uri="{FF2B5EF4-FFF2-40B4-BE49-F238E27FC236}">
                <a16:creationId xmlns:a16="http://schemas.microsoft.com/office/drawing/2014/main" id="{D6C3A5CA-7B8D-40CA-B328-B15BDDC64AB6}"/>
              </a:ext>
            </a:extLst>
          </p:cNvPr>
          <p:cNvSpPr txBox="1"/>
          <p:nvPr/>
        </p:nvSpPr>
        <p:spPr>
          <a:xfrm>
            <a:off x="3670753" y="5515689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95585C-9E12-45E3-A13A-4895D0E0E370}"/>
              </a:ext>
            </a:extLst>
          </p:cNvPr>
          <p:cNvSpPr txBox="1"/>
          <p:nvPr/>
        </p:nvSpPr>
        <p:spPr>
          <a:xfrm>
            <a:off x="1981200" y="4406114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3AC3358E-DFF6-49C8-B639-0260C810BDFF}"/>
              </a:ext>
            </a:extLst>
          </p:cNvPr>
          <p:cNvSpPr txBox="1"/>
          <p:nvPr/>
        </p:nvSpPr>
        <p:spPr>
          <a:xfrm>
            <a:off x="3416016" y="4406113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275CC62B-377B-4F0F-8CA0-61186B72D8CF}"/>
              </a:ext>
            </a:extLst>
          </p:cNvPr>
          <p:cNvSpPr txBox="1"/>
          <p:nvPr/>
        </p:nvSpPr>
        <p:spPr>
          <a:xfrm>
            <a:off x="6799974" y="4423471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BB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9DB5A00D-AB6B-4307-A2AA-7E8536BF7623}"/>
              </a:ext>
            </a:extLst>
          </p:cNvPr>
          <p:cNvSpPr txBox="1"/>
          <p:nvPr/>
        </p:nvSpPr>
        <p:spPr>
          <a:xfrm>
            <a:off x="6019879" y="4676001"/>
            <a:ext cx="6896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URLLC</a:t>
            </a:r>
            <a:endParaRPr lang="en-I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888D547-9A7E-4E70-81CE-7CE3BED40962}"/>
              </a:ext>
            </a:extLst>
          </p:cNvPr>
          <p:cNvSpPr txBox="1"/>
          <p:nvPr/>
        </p:nvSpPr>
        <p:spPr>
          <a:xfrm rot="19225046">
            <a:off x="6623731" y="5100804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6600"/>
                </a:solidFill>
              </a:rPr>
              <a:t>beam</a:t>
            </a:r>
            <a:endParaRPr lang="en-IE" sz="1400" dirty="0">
              <a:solidFill>
                <a:srgbClr val="006600"/>
              </a:solidFill>
            </a:endParaRPr>
          </a:p>
        </p:txBody>
      </p:sp>
      <p:pic>
        <p:nvPicPr>
          <p:cNvPr id="109" name="Graphic 108">
            <a:extLst>
              <a:ext uri="{FF2B5EF4-FFF2-40B4-BE49-F238E27FC236}">
                <a16:creationId xmlns:a16="http://schemas.microsoft.com/office/drawing/2014/main" id="{2975B184-7436-4002-BAAC-67D3D957C73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8156877">
            <a:off x="2245950" y="4933231"/>
            <a:ext cx="313668" cy="163653"/>
          </a:xfrm>
          <a:prstGeom prst="rect">
            <a:avLst/>
          </a:prstGeom>
        </p:spPr>
      </p:pic>
      <p:pic>
        <p:nvPicPr>
          <p:cNvPr id="110" name="Graphic 109">
            <a:extLst>
              <a:ext uri="{FF2B5EF4-FFF2-40B4-BE49-F238E27FC236}">
                <a16:creationId xmlns:a16="http://schemas.microsoft.com/office/drawing/2014/main" id="{EC3FFF34-B339-4002-A4D0-CD89D2C817D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12639">
            <a:off x="2240233" y="5938192"/>
            <a:ext cx="313668" cy="163653"/>
          </a:xfrm>
          <a:prstGeom prst="rect">
            <a:avLst/>
          </a:prstGeom>
        </p:spPr>
      </p:pic>
      <p:pic>
        <p:nvPicPr>
          <p:cNvPr id="111" name="Graphic 110">
            <a:extLst>
              <a:ext uri="{FF2B5EF4-FFF2-40B4-BE49-F238E27FC236}">
                <a16:creationId xmlns:a16="http://schemas.microsoft.com/office/drawing/2014/main" id="{347FD991-828D-4FFD-A36E-1CD87882821A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4479215">
            <a:off x="3255404" y="4942236"/>
            <a:ext cx="313668" cy="163653"/>
          </a:xfrm>
          <a:prstGeom prst="rect">
            <a:avLst/>
          </a:prstGeom>
        </p:spPr>
      </p:pic>
      <p:pic>
        <p:nvPicPr>
          <p:cNvPr id="112" name="Graphic 111">
            <a:extLst>
              <a:ext uri="{FF2B5EF4-FFF2-40B4-BE49-F238E27FC236}">
                <a16:creationId xmlns:a16="http://schemas.microsoft.com/office/drawing/2014/main" id="{5DC4FA6E-70CC-458F-948D-B1DF4F88501B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18990029">
            <a:off x="3216722" y="5972011"/>
            <a:ext cx="313668" cy="163653"/>
          </a:xfrm>
          <a:prstGeom prst="rect">
            <a:avLst/>
          </a:prstGeom>
        </p:spPr>
      </p:pic>
      <p:sp>
        <p:nvSpPr>
          <p:cNvPr id="113" name="TextBox 112">
            <a:extLst>
              <a:ext uri="{FF2B5EF4-FFF2-40B4-BE49-F238E27FC236}">
                <a16:creationId xmlns:a16="http://schemas.microsoft.com/office/drawing/2014/main" id="{D497596D-B350-457C-9FA8-89DBB12B3A1D}"/>
              </a:ext>
            </a:extLst>
          </p:cNvPr>
          <p:cNvSpPr txBox="1"/>
          <p:nvPr/>
        </p:nvSpPr>
        <p:spPr>
          <a:xfrm rot="18796891">
            <a:off x="2166304" y="5539081"/>
            <a:ext cx="5741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/>
                </a:solidFill>
              </a:rPr>
              <a:t>beam</a:t>
            </a:r>
            <a:endParaRPr lang="en-IE" sz="1400" dirty="0">
              <a:solidFill>
                <a:schemeClr val="accent2"/>
              </a:solidFill>
            </a:endParaRP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ADD8CC85-A8D6-4E00-8ED6-4C77B593303F}"/>
              </a:ext>
            </a:extLst>
          </p:cNvPr>
          <p:cNvSpPr txBox="1"/>
          <p:nvPr/>
        </p:nvSpPr>
        <p:spPr>
          <a:xfrm>
            <a:off x="6593097" y="5659085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15" name="Equals 114">
            <a:extLst>
              <a:ext uri="{FF2B5EF4-FFF2-40B4-BE49-F238E27FC236}">
                <a16:creationId xmlns:a16="http://schemas.microsoft.com/office/drawing/2014/main" id="{D058EFAF-5507-4FC5-8FEE-EDB910A4D5E7}"/>
              </a:ext>
            </a:extLst>
          </p:cNvPr>
          <p:cNvSpPr/>
          <p:nvPr/>
        </p:nvSpPr>
        <p:spPr bwMode="auto">
          <a:xfrm>
            <a:off x="6947521" y="5975866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A95359C6-1820-4F4D-AD67-350C83A6E516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rot="3324181">
            <a:off x="5702844" y="5912469"/>
            <a:ext cx="313668" cy="163653"/>
          </a:xfrm>
          <a:prstGeom prst="rect">
            <a:avLst/>
          </a:prstGeom>
        </p:spPr>
      </p:pic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7F8F105E-9B8C-4645-90D1-6D098E9D816D}"/>
              </a:ext>
            </a:extLst>
          </p:cNvPr>
          <p:cNvCxnSpPr>
            <a:cxnSpLocks/>
            <a:endCxn id="95" idx="1"/>
          </p:cNvCxnSpPr>
          <p:nvPr/>
        </p:nvCxnSpPr>
        <p:spPr bwMode="auto">
          <a:xfrm flipV="1">
            <a:off x="2874477" y="4889502"/>
            <a:ext cx="2656768" cy="64654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34" name="Straight Arrow Connector 133">
            <a:extLst>
              <a:ext uri="{FF2B5EF4-FFF2-40B4-BE49-F238E27FC236}">
                <a16:creationId xmlns:a16="http://schemas.microsoft.com/office/drawing/2014/main" id="{F0F9189D-2187-47FE-A463-AF3A1CF881E0}"/>
              </a:ext>
            </a:extLst>
          </p:cNvPr>
          <p:cNvCxnSpPr>
            <a:cxnSpLocks/>
            <a:endCxn id="97" idx="1"/>
          </p:cNvCxnSpPr>
          <p:nvPr/>
        </p:nvCxnSpPr>
        <p:spPr bwMode="auto">
          <a:xfrm>
            <a:off x="2891400" y="5537234"/>
            <a:ext cx="2639845" cy="62226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3E0B3019-7872-4738-A23F-678D9E9D6CA2}"/>
              </a:ext>
            </a:extLst>
          </p:cNvPr>
          <p:cNvCxnSpPr>
            <a:cxnSpLocks/>
            <a:stCxn id="85" idx="3"/>
            <a:endCxn id="79" idx="1"/>
          </p:cNvCxnSpPr>
          <p:nvPr/>
        </p:nvCxnSpPr>
        <p:spPr>
          <a:xfrm>
            <a:off x="3210486" y="5524459"/>
            <a:ext cx="2801815" cy="27969"/>
          </a:xfrm>
          <a:prstGeom prst="straightConnector1">
            <a:avLst/>
          </a:prstGeom>
          <a:ln w="25400">
            <a:solidFill>
              <a:schemeClr val="accent4"/>
            </a:solidFill>
            <a:prstDash val="dash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3A0B68B3-B8A3-43A5-8CA8-B9A17441B1CA}"/>
              </a:ext>
            </a:extLst>
          </p:cNvPr>
          <p:cNvSpPr txBox="1"/>
          <p:nvPr/>
        </p:nvSpPr>
        <p:spPr>
          <a:xfrm>
            <a:off x="6593889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1" name="Equals 140">
            <a:extLst>
              <a:ext uri="{FF2B5EF4-FFF2-40B4-BE49-F238E27FC236}">
                <a16:creationId xmlns:a16="http://schemas.microsoft.com/office/drawing/2014/main" id="{809CA312-55C3-4BD8-A8ED-2A7CBD5B43AC}"/>
              </a:ext>
            </a:extLst>
          </p:cNvPr>
          <p:cNvSpPr/>
          <p:nvPr/>
        </p:nvSpPr>
        <p:spPr bwMode="auto">
          <a:xfrm>
            <a:off x="6948313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2" name="TextBox 141">
            <a:extLst>
              <a:ext uri="{FF2B5EF4-FFF2-40B4-BE49-F238E27FC236}">
                <a16:creationId xmlns:a16="http://schemas.microsoft.com/office/drawing/2014/main" id="{FAF57A59-7D60-46CF-99D9-6623600EE7D5}"/>
              </a:ext>
            </a:extLst>
          </p:cNvPr>
          <p:cNvSpPr txBox="1"/>
          <p:nvPr/>
        </p:nvSpPr>
        <p:spPr>
          <a:xfrm>
            <a:off x="5149616" y="4403851"/>
            <a:ext cx="970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found</a:t>
            </a:r>
          </a:p>
          <a:p>
            <a:pPr algn="ctr"/>
            <a:r>
              <a:rPr lang="en-GB" sz="900" dirty="0">
                <a:solidFill>
                  <a:schemeClr val="tx1"/>
                </a:solidFill>
              </a:rPr>
              <a:t>Contention lost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43" name="Equals 142">
            <a:extLst>
              <a:ext uri="{FF2B5EF4-FFF2-40B4-BE49-F238E27FC236}">
                <a16:creationId xmlns:a16="http://schemas.microsoft.com/office/drawing/2014/main" id="{46DA879D-F6C7-4A3E-8151-4E6F1D990509}"/>
              </a:ext>
            </a:extLst>
          </p:cNvPr>
          <p:cNvSpPr/>
          <p:nvPr/>
        </p:nvSpPr>
        <p:spPr bwMode="auto">
          <a:xfrm>
            <a:off x="5504040" y="4720632"/>
            <a:ext cx="204301" cy="180975"/>
          </a:xfrm>
          <a:prstGeom prst="mathEqual">
            <a:avLst/>
          </a:prstGeom>
          <a:solidFill>
            <a:srgbClr val="FFC000"/>
          </a:solidFill>
          <a:ln w="95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9271951-82B8-4F90-B0E0-8F443510C397}"/>
              </a:ext>
            </a:extLst>
          </p:cNvPr>
          <p:cNvCxnSpPr>
            <a:cxnSpLocks/>
            <a:stCxn id="123" idx="0"/>
            <a:endCxn id="93" idx="3"/>
          </p:cNvCxnSpPr>
          <p:nvPr/>
        </p:nvCxnSpPr>
        <p:spPr bwMode="auto">
          <a:xfrm flipH="1">
            <a:off x="3721953" y="5538461"/>
            <a:ext cx="2613933" cy="6210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48" name="Straight Arrow Connector 147">
            <a:extLst>
              <a:ext uri="{FF2B5EF4-FFF2-40B4-BE49-F238E27FC236}">
                <a16:creationId xmlns:a16="http://schemas.microsoft.com/office/drawing/2014/main" id="{0BCDF3FC-9E97-4147-BC65-4D2BA37ADC54}"/>
              </a:ext>
            </a:extLst>
          </p:cNvPr>
          <p:cNvCxnSpPr>
            <a:cxnSpLocks/>
            <a:endCxn id="94" idx="3"/>
          </p:cNvCxnSpPr>
          <p:nvPr/>
        </p:nvCxnSpPr>
        <p:spPr bwMode="auto">
          <a:xfrm flipH="1">
            <a:off x="2287784" y="5547896"/>
            <a:ext cx="4041856" cy="6116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cxnSp>
        <p:nvCxnSpPr>
          <p:cNvPr id="153" name="Straight Arrow Connector 152">
            <a:extLst>
              <a:ext uri="{FF2B5EF4-FFF2-40B4-BE49-F238E27FC236}">
                <a16:creationId xmlns:a16="http://schemas.microsoft.com/office/drawing/2014/main" id="{38484417-F7BB-4AD3-976C-09B8BFA29321}"/>
              </a:ext>
            </a:extLst>
          </p:cNvPr>
          <p:cNvCxnSpPr>
            <a:cxnSpLocks/>
            <a:endCxn id="91" idx="3"/>
          </p:cNvCxnSpPr>
          <p:nvPr/>
        </p:nvCxnSpPr>
        <p:spPr bwMode="auto">
          <a:xfrm flipH="1" flipV="1">
            <a:off x="2287784" y="4889503"/>
            <a:ext cx="4041856" cy="63495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99" name="TextBox 98">
            <a:extLst>
              <a:ext uri="{FF2B5EF4-FFF2-40B4-BE49-F238E27FC236}">
                <a16:creationId xmlns:a16="http://schemas.microsoft.com/office/drawing/2014/main" id="{E58DCA79-7760-416A-A305-88439CE76AF4}"/>
              </a:ext>
            </a:extLst>
          </p:cNvPr>
          <p:cNvSpPr txBox="1"/>
          <p:nvPr/>
        </p:nvSpPr>
        <p:spPr>
          <a:xfrm>
            <a:off x="3585497" y="5085144"/>
            <a:ext cx="2030685" cy="430887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sz="1400" b="1" dirty="0">
                <a:solidFill>
                  <a:schemeClr val="tx1"/>
                </a:solidFill>
              </a:rPr>
              <a:t>Power-based spatial reuse </a:t>
            </a:r>
          </a:p>
          <a:p>
            <a:pPr algn="ctr"/>
            <a:r>
              <a:rPr lang="en-GB" sz="1400" b="1" dirty="0">
                <a:solidFill>
                  <a:schemeClr val="tx1"/>
                </a:solidFill>
              </a:rPr>
              <a:t>aided by null steering</a:t>
            </a:r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ABCCFF3F-C484-49D0-8649-F21F72E951F0}"/>
              </a:ext>
            </a:extLst>
          </p:cNvPr>
          <p:cNvSpPr txBox="1"/>
          <p:nvPr/>
        </p:nvSpPr>
        <p:spPr>
          <a:xfrm>
            <a:off x="3850023" y="5565778"/>
            <a:ext cx="1539765" cy="69249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Devices are more likely to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US" sz="900" dirty="0">
                <a:solidFill>
                  <a:schemeClr val="tx1"/>
                </a:solidFill>
              </a:rPr>
              <a:t>a) </a:t>
            </a:r>
            <a:r>
              <a:rPr lang="en-IE" sz="900" dirty="0">
                <a:solidFill>
                  <a:schemeClr val="tx1"/>
                </a:solidFill>
              </a:rPr>
              <a:t>find spatial reuse opportunities, and </a:t>
            </a:r>
          </a:p>
          <a:p>
            <a:pPr marL="0" lvl="3" indent="0">
              <a:spcBef>
                <a:spcPts val="0"/>
              </a:spcBef>
              <a:spcAft>
                <a:spcPts val="0"/>
              </a:spcAft>
            </a:pPr>
            <a:r>
              <a:rPr lang="en-IE" sz="900" dirty="0">
                <a:solidFill>
                  <a:schemeClr val="tx1"/>
                </a:solidFill>
              </a:rPr>
              <a:t>b) access the medium with larger transmission powers</a:t>
            </a:r>
          </a:p>
        </p:txBody>
      </p:sp>
      <p:sp>
        <p:nvSpPr>
          <p:cNvPr id="179" name="TextBox 178">
            <a:extLst>
              <a:ext uri="{FF2B5EF4-FFF2-40B4-BE49-F238E27FC236}">
                <a16:creationId xmlns:a16="http://schemas.microsoft.com/office/drawing/2014/main" id="{EAE1C1E4-A743-4E1B-8B71-1F3ACFDEAB40}"/>
              </a:ext>
            </a:extLst>
          </p:cNvPr>
          <p:cNvSpPr txBox="1"/>
          <p:nvPr/>
        </p:nvSpPr>
        <p:spPr>
          <a:xfrm>
            <a:off x="5879523" y="6107436"/>
            <a:ext cx="97032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dirty="0">
                <a:solidFill>
                  <a:schemeClr val="tx1"/>
                </a:solidFill>
              </a:rPr>
              <a:t>SRO not found</a:t>
            </a:r>
          </a:p>
        </p:txBody>
      </p:sp>
      <p:sp>
        <p:nvSpPr>
          <p:cNvPr id="180" name="TextBox 179">
            <a:extLst>
              <a:ext uri="{FF2B5EF4-FFF2-40B4-BE49-F238E27FC236}">
                <a16:creationId xmlns:a16="http://schemas.microsoft.com/office/drawing/2014/main" id="{810EB59A-78E4-45E9-8537-55BB795E7BBF}"/>
              </a:ext>
            </a:extLst>
          </p:cNvPr>
          <p:cNvSpPr txBox="1"/>
          <p:nvPr/>
        </p:nvSpPr>
        <p:spPr>
          <a:xfrm>
            <a:off x="2616435" y="5867400"/>
            <a:ext cx="528249" cy="46166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1000" dirty="0">
                <a:solidFill>
                  <a:schemeClr val="tx1"/>
                </a:solidFill>
              </a:rPr>
              <a:t>AP1 triggered uplink</a:t>
            </a:r>
            <a:endParaRPr lang="en-IE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42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Performance evaluation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541F39-0621-4138-951F-8EC2771CE1A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444500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ko-KR" sz="2000" b="0" dirty="0">
                <a:cs typeface="Times New Roman"/>
              </a:rPr>
              <a:t>We c</a:t>
            </a:r>
            <a:r>
              <a:rPr lang="en-US" sz="2000" b="0" dirty="0">
                <a:cs typeface="Times New Roman"/>
              </a:rPr>
              <a:t>onsider a scenario with both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broadband traffic—modeled as a file transfer protocol (FTP) service—, and 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uplink low-latency traffic—modeled as an augment reality (AR) application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8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dirty="0">
              <a:cs typeface="Times New Roman"/>
            </a:endParaRPr>
          </a:p>
          <a:p>
            <a:pPr marL="0" indent="0" algn="just">
              <a:spcAft>
                <a:spcPts val="0"/>
              </a:spcAft>
            </a:pPr>
            <a:endParaRPr lang="en-US" sz="1000" b="0" dirty="0">
              <a:cs typeface="Times New Roman"/>
            </a:endParaRP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When triggering uplink, APs spatially multiplex as many STAs as possible of a class per TXOP</a:t>
            </a:r>
          </a:p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Our main objective with the remaining spatial degrees of freedom is to reduce the worst-case latencies of the STAs with low-latency traffic</a:t>
            </a:r>
          </a:p>
          <a:p>
            <a:pPr lvl="1" algn="just">
              <a:spcBef>
                <a:spcPts val="300"/>
              </a:spcBef>
              <a:spcAft>
                <a:spcPts val="0"/>
              </a:spcAft>
              <a:buFont typeface="Times New Roman" panose="02020603050405020304" pitchFamily="18" charset="0"/>
              <a:buChar char="—"/>
            </a:pPr>
            <a:r>
              <a:rPr lang="en-US" sz="1600" dirty="0">
                <a:cs typeface="Times New Roman"/>
              </a:rPr>
              <a:t>In our study, APs granting SROs will suppress interference only from neighboring low-latency STAs with the strongest average perceived interference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93" name="Content Placeholder 2">
            <a:extLst>
              <a:ext uri="{FF2B5EF4-FFF2-40B4-BE49-F238E27FC236}">
                <a16:creationId xmlns:a16="http://schemas.microsoft.com/office/drawing/2014/main" id="{68AD9797-5D2F-4088-890C-08CA6002F304}"/>
              </a:ext>
            </a:extLst>
          </p:cNvPr>
          <p:cNvSpPr txBox="1">
            <a:spLocks/>
          </p:cNvSpPr>
          <p:nvPr/>
        </p:nvSpPr>
        <p:spPr bwMode="auto">
          <a:xfrm>
            <a:off x="1322360" y="3058662"/>
            <a:ext cx="3630640" cy="7282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Broadband (BB) FTP3 model [A]</a:t>
            </a:r>
          </a:p>
          <a:p>
            <a:pPr marL="177800" indent="-1778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0.5 </a:t>
            </a:r>
            <a:r>
              <a:rPr lang="en-US" sz="1300" b="0" dirty="0" err="1">
                <a:cs typeface="Times New Roman"/>
              </a:rPr>
              <a:t>MBytes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Offered traffic = 100 Mbps</a:t>
            </a:r>
          </a:p>
        </p:txBody>
      </p:sp>
      <p:sp>
        <p:nvSpPr>
          <p:cNvPr id="94" name="Content Placeholder 2">
            <a:extLst>
              <a:ext uri="{FF2B5EF4-FFF2-40B4-BE49-F238E27FC236}">
                <a16:creationId xmlns:a16="http://schemas.microsoft.com/office/drawing/2014/main" id="{2A6C6A62-A165-400F-AEC2-9B8F03DDA5EE}"/>
              </a:ext>
            </a:extLst>
          </p:cNvPr>
          <p:cNvSpPr txBox="1">
            <a:spLocks/>
          </p:cNvSpPr>
          <p:nvPr/>
        </p:nvSpPr>
        <p:spPr bwMode="auto">
          <a:xfrm>
            <a:off x="4987903" y="3083496"/>
            <a:ext cx="3630640" cy="609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b="0" dirty="0">
                <a:cs typeface="Times New Roman"/>
              </a:rPr>
              <a:t>Latency-sensitive (LS) AR model [B]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File size = 32 bytes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300" b="0" dirty="0">
                <a:cs typeface="Times New Roman"/>
              </a:rPr>
              <a:t>Constant arrival rate, frequency = 10 </a:t>
            </a:r>
            <a:r>
              <a:rPr lang="en-US" sz="1300" b="0" dirty="0" err="1">
                <a:cs typeface="Times New Roman"/>
              </a:rPr>
              <a:t>ms</a:t>
            </a:r>
            <a:r>
              <a:rPr lang="en-US" sz="1300" b="0" dirty="0">
                <a:cs typeface="Times New Roman"/>
              </a:rPr>
              <a:t> </a:t>
            </a:r>
          </a:p>
          <a:p>
            <a:pPr marL="177800" indent="-177800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0" kern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668EACE-6330-40A9-AE6F-8DE8E6420D42}"/>
              </a:ext>
            </a:extLst>
          </p:cNvPr>
          <p:cNvGrpSpPr/>
          <p:nvPr/>
        </p:nvGrpSpPr>
        <p:grpSpPr>
          <a:xfrm>
            <a:off x="1448971" y="3733800"/>
            <a:ext cx="3233328" cy="623058"/>
            <a:chOff x="1130316" y="3973855"/>
            <a:chExt cx="3233328" cy="623058"/>
          </a:xfrm>
        </p:grpSpPr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04320D4-E4F4-454C-B1BE-BAF16EBB150F}"/>
                </a:ext>
              </a:extLst>
            </p:cNvPr>
            <p:cNvSpPr txBox="1"/>
            <p:nvPr/>
          </p:nvSpPr>
          <p:spPr>
            <a:xfrm>
              <a:off x="3951352" y="4348041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30AC721E-076B-4301-99FD-CE376E55980D}"/>
                </a:ext>
              </a:extLst>
            </p:cNvPr>
            <p:cNvSpPr txBox="1"/>
            <p:nvPr/>
          </p:nvSpPr>
          <p:spPr>
            <a:xfrm>
              <a:off x="1130316" y="3973855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950368D8-E9C5-48BD-A0AC-A42491A3243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32383" y="459691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96" name="Straight Arrow Connector 95">
              <a:extLst>
                <a:ext uri="{FF2B5EF4-FFF2-40B4-BE49-F238E27FC236}">
                  <a16:creationId xmlns:a16="http://schemas.microsoft.com/office/drawing/2014/main" id="{43D953F8-B739-4C48-85D3-741C37D88D96}"/>
                </a:ext>
              </a:extLst>
            </p:cNvPr>
            <p:cNvCxnSpPr/>
            <p:nvPr/>
          </p:nvCxnSpPr>
          <p:spPr bwMode="auto">
            <a:xfrm flipV="1">
              <a:off x="1132383" y="404557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6" name="Right Triangle 105">
              <a:extLst>
                <a:ext uri="{FF2B5EF4-FFF2-40B4-BE49-F238E27FC236}">
                  <a16:creationId xmlns:a16="http://schemas.microsoft.com/office/drawing/2014/main" id="{4BD9077B-4B5F-401F-B3BF-1112E550B30F}"/>
                </a:ext>
              </a:extLst>
            </p:cNvPr>
            <p:cNvSpPr/>
            <p:nvPr/>
          </p:nvSpPr>
          <p:spPr bwMode="auto">
            <a:xfrm>
              <a:off x="3173023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7" name="Right Triangle 106">
              <a:extLst>
                <a:ext uri="{FF2B5EF4-FFF2-40B4-BE49-F238E27FC236}">
                  <a16:creationId xmlns:a16="http://schemas.microsoft.com/office/drawing/2014/main" id="{370A62C9-D28D-4B1E-9127-7A6A3B06DB26}"/>
                </a:ext>
              </a:extLst>
            </p:cNvPr>
            <p:cNvSpPr/>
            <p:nvPr/>
          </p:nvSpPr>
          <p:spPr bwMode="auto">
            <a:xfrm>
              <a:off x="1241989" y="4236180"/>
              <a:ext cx="70160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8" name="Right Triangle 107">
              <a:extLst>
                <a:ext uri="{FF2B5EF4-FFF2-40B4-BE49-F238E27FC236}">
                  <a16:creationId xmlns:a16="http://schemas.microsoft.com/office/drawing/2014/main" id="{A14AD344-BC98-4989-A719-2A726C502CC2}"/>
                </a:ext>
              </a:extLst>
            </p:cNvPr>
            <p:cNvSpPr/>
            <p:nvPr/>
          </p:nvSpPr>
          <p:spPr bwMode="auto">
            <a:xfrm>
              <a:off x="2648602" y="4236180"/>
              <a:ext cx="725738" cy="358801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1548F26-DFE5-4AD5-B7E4-946BA59DEB73}"/>
              </a:ext>
            </a:extLst>
          </p:cNvPr>
          <p:cNvGrpSpPr/>
          <p:nvPr/>
        </p:nvGrpSpPr>
        <p:grpSpPr>
          <a:xfrm>
            <a:off x="5105400" y="3752272"/>
            <a:ext cx="3296452" cy="630017"/>
            <a:chOff x="5105400" y="3828472"/>
            <a:chExt cx="3296452" cy="630017"/>
          </a:xfrm>
        </p:grpSpPr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E8D948C3-A2AC-44AF-A526-429DED013BFE}"/>
                </a:ext>
              </a:extLst>
            </p:cNvPr>
            <p:cNvSpPr txBox="1"/>
            <p:nvPr/>
          </p:nvSpPr>
          <p:spPr>
            <a:xfrm>
              <a:off x="7989560" y="4209472"/>
              <a:ext cx="412292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chemeClr val="tx1"/>
                  </a:solidFill>
                </a:rPr>
                <a:t>time</a:t>
              </a:r>
              <a:endParaRPr lang="en-IE" sz="1000" dirty="0">
                <a:solidFill>
                  <a:schemeClr val="tx1"/>
                </a:solidFill>
              </a:endParaRP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A1E58111-B497-4304-9AD4-28139C92EA26}"/>
                </a:ext>
              </a:extLst>
            </p:cNvPr>
            <p:cNvSpPr txBox="1"/>
            <p:nvPr/>
          </p:nvSpPr>
          <p:spPr>
            <a:xfrm>
              <a:off x="5105400" y="3828472"/>
              <a:ext cx="1010213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IE" sz="1000" dirty="0">
                  <a:solidFill>
                    <a:schemeClr val="tx1"/>
                  </a:solidFill>
                </a:rPr>
                <a:t>Per STA traffic </a:t>
              </a:r>
            </a:p>
          </p:txBody>
        </p:sp>
        <p:sp>
          <p:nvSpPr>
            <p:cNvPr id="99" name="Right Triangle 98">
              <a:extLst>
                <a:ext uri="{FF2B5EF4-FFF2-40B4-BE49-F238E27FC236}">
                  <a16:creationId xmlns:a16="http://schemas.microsoft.com/office/drawing/2014/main" id="{6A26A825-F887-4320-89D0-6F144D21F953}"/>
                </a:ext>
              </a:extLst>
            </p:cNvPr>
            <p:cNvSpPr/>
            <p:nvPr/>
          </p:nvSpPr>
          <p:spPr bwMode="auto">
            <a:xfrm>
              <a:off x="5217854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0" name="Right Triangle 99">
              <a:extLst>
                <a:ext uri="{FF2B5EF4-FFF2-40B4-BE49-F238E27FC236}">
                  <a16:creationId xmlns:a16="http://schemas.microsoft.com/office/drawing/2014/main" id="{D9A50C22-39BC-4696-B209-7825A854487F}"/>
                </a:ext>
              </a:extLst>
            </p:cNvPr>
            <p:cNvSpPr/>
            <p:nvPr/>
          </p:nvSpPr>
          <p:spPr bwMode="auto">
            <a:xfrm>
              <a:off x="5625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1" name="Right Triangle 100">
              <a:extLst>
                <a:ext uri="{FF2B5EF4-FFF2-40B4-BE49-F238E27FC236}">
                  <a16:creationId xmlns:a16="http://schemas.microsoft.com/office/drawing/2014/main" id="{90D0A7A7-D0BF-44AC-83FE-17AF2BA44B8C}"/>
                </a:ext>
              </a:extLst>
            </p:cNvPr>
            <p:cNvSpPr/>
            <p:nvPr/>
          </p:nvSpPr>
          <p:spPr bwMode="auto">
            <a:xfrm>
              <a:off x="6006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2" name="Right Triangle 101">
              <a:extLst>
                <a:ext uri="{FF2B5EF4-FFF2-40B4-BE49-F238E27FC236}">
                  <a16:creationId xmlns:a16="http://schemas.microsoft.com/office/drawing/2014/main" id="{CB00A2CC-9A0D-477B-B912-487B9E8C763A}"/>
                </a:ext>
              </a:extLst>
            </p:cNvPr>
            <p:cNvSpPr/>
            <p:nvPr/>
          </p:nvSpPr>
          <p:spPr bwMode="auto">
            <a:xfrm>
              <a:off x="6387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3" name="Right Triangle 102">
              <a:extLst>
                <a:ext uri="{FF2B5EF4-FFF2-40B4-BE49-F238E27FC236}">
                  <a16:creationId xmlns:a16="http://schemas.microsoft.com/office/drawing/2014/main" id="{2886DAD8-0D88-4416-90B4-5B258F4D9973}"/>
                </a:ext>
              </a:extLst>
            </p:cNvPr>
            <p:cNvSpPr/>
            <p:nvPr/>
          </p:nvSpPr>
          <p:spPr bwMode="auto">
            <a:xfrm>
              <a:off x="6768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4" name="Right Triangle 103">
              <a:extLst>
                <a:ext uri="{FF2B5EF4-FFF2-40B4-BE49-F238E27FC236}">
                  <a16:creationId xmlns:a16="http://schemas.microsoft.com/office/drawing/2014/main" id="{392D90D5-1BDC-4B4E-9EDC-226FBC5C4DB4}"/>
                </a:ext>
              </a:extLst>
            </p:cNvPr>
            <p:cNvSpPr/>
            <p:nvPr/>
          </p:nvSpPr>
          <p:spPr bwMode="auto">
            <a:xfrm>
              <a:off x="7149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05" name="Right Triangle 104">
              <a:extLst>
                <a:ext uri="{FF2B5EF4-FFF2-40B4-BE49-F238E27FC236}">
                  <a16:creationId xmlns:a16="http://schemas.microsoft.com/office/drawing/2014/main" id="{7A8940C7-D116-4939-B394-047FDB4ECED2}"/>
                </a:ext>
              </a:extLst>
            </p:cNvPr>
            <p:cNvSpPr/>
            <p:nvPr/>
          </p:nvSpPr>
          <p:spPr bwMode="auto">
            <a:xfrm>
              <a:off x="7530521" y="4277514"/>
              <a:ext cx="178115" cy="180975"/>
            </a:xfrm>
            <a:prstGeom prst="rt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IE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9" name="Straight Arrow Connector 108">
              <a:extLst>
                <a:ext uri="{FF2B5EF4-FFF2-40B4-BE49-F238E27FC236}">
                  <a16:creationId xmlns:a16="http://schemas.microsoft.com/office/drawing/2014/main" id="{22CE5936-2E9F-4366-8728-0417516087C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128490" y="4455693"/>
              <a:ext cx="31521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0" name="Straight Arrow Connector 109">
              <a:extLst>
                <a:ext uri="{FF2B5EF4-FFF2-40B4-BE49-F238E27FC236}">
                  <a16:creationId xmlns:a16="http://schemas.microsoft.com/office/drawing/2014/main" id="{7E9E743B-F24E-47B3-8DA5-A03B9E102F74}"/>
                </a:ext>
              </a:extLst>
            </p:cNvPr>
            <p:cNvCxnSpPr/>
            <p:nvPr/>
          </p:nvCxnSpPr>
          <p:spPr bwMode="auto">
            <a:xfrm flipV="1">
              <a:off x="5128490" y="3904355"/>
              <a:ext cx="0" cy="55133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5B4F086-887F-4353-BF65-86C22AD051C6}"/>
              </a:ext>
            </a:extLst>
          </p:cNvPr>
          <p:cNvSpPr/>
          <p:nvPr/>
        </p:nvSpPr>
        <p:spPr bwMode="auto">
          <a:xfrm>
            <a:off x="1240471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C77ACA88-B86F-4F1D-B0B0-D8898F951E45}"/>
              </a:ext>
            </a:extLst>
          </p:cNvPr>
          <p:cNvSpPr/>
          <p:nvPr/>
        </p:nvSpPr>
        <p:spPr bwMode="auto">
          <a:xfrm>
            <a:off x="4894906" y="3024927"/>
            <a:ext cx="3560119" cy="1470873"/>
          </a:xfrm>
          <a:prstGeom prst="rect">
            <a:avLst/>
          </a:prstGeom>
          <a:noFill/>
          <a:ln w="19050" cap="flat" cmpd="sng" algn="ctr">
            <a:solidFill>
              <a:schemeClr val="accent6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1422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extBox 174">
            <a:extLst>
              <a:ext uri="{FF2B5EF4-FFF2-40B4-BE49-F238E27FC236}">
                <a16:creationId xmlns:a16="http://schemas.microsoft.com/office/drawing/2014/main" id="{2FEAFB9D-ABDD-4E9C-8C8E-15AE74169B22}"/>
              </a:ext>
            </a:extLst>
          </p:cNvPr>
          <p:cNvSpPr txBox="1"/>
          <p:nvPr/>
        </p:nvSpPr>
        <p:spPr>
          <a:xfrm>
            <a:off x="6506999" y="4746303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858189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>802.11ax PSR framework with null steering: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Intuition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053CA70-7E45-4E6E-A87A-DBB9195B9FD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Slide </a:t>
            </a:r>
            <a:fld id="{3099D1E7-2CFE-4362-BB72-AF97192842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69E6F84-A1E6-422F-B3E7-B85210F7F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41" y="1981200"/>
            <a:ext cx="7996502" cy="742631"/>
          </a:xfrm>
        </p:spPr>
        <p:txBody>
          <a:bodyPr/>
          <a:lstStyle/>
          <a:p>
            <a:pPr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dirty="0">
                <a:cs typeface="Times New Roman"/>
              </a:rPr>
              <a:t>Multiple short-packet transmissions may be performed within a long uplink-triggered transmission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26B1F1F-8A65-41DE-AEB7-9701BF1F264C}"/>
              </a:ext>
            </a:extLst>
          </p:cNvPr>
          <p:cNvSpPr txBox="1">
            <a:spLocks/>
          </p:cNvSpPr>
          <p:nvPr/>
        </p:nvSpPr>
        <p:spPr bwMode="auto">
          <a:xfrm>
            <a:off x="714348" y="357166"/>
            <a:ext cx="237488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lvl="0">
              <a:defRPr/>
            </a:pPr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802B8D2-C370-4BDD-BD32-55700715B0D0}"/>
              </a:ext>
            </a:extLst>
          </p:cNvPr>
          <p:cNvSpPr txBox="1"/>
          <p:nvPr/>
        </p:nvSpPr>
        <p:spPr>
          <a:xfrm>
            <a:off x="3328440" y="3452960"/>
            <a:ext cx="3605759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477711A-1C49-47A4-AAF1-5ABE792896BF}"/>
              </a:ext>
            </a:extLst>
          </p:cNvPr>
          <p:cNvSpPr/>
          <p:nvPr/>
        </p:nvSpPr>
        <p:spPr bwMode="auto">
          <a:xfrm>
            <a:off x="1222483" y="2868611"/>
            <a:ext cx="1276445" cy="3379789"/>
          </a:xfrm>
          <a:prstGeom prst="rect">
            <a:avLst/>
          </a:prstGeom>
          <a:solidFill>
            <a:srgbClr val="92D050">
              <a:alpha val="3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4F2FB8F-347D-415B-BED4-6D2DB8E509FA}"/>
              </a:ext>
            </a:extLst>
          </p:cNvPr>
          <p:cNvSpPr/>
          <p:nvPr/>
        </p:nvSpPr>
        <p:spPr bwMode="auto">
          <a:xfrm>
            <a:off x="2667001" y="2866371"/>
            <a:ext cx="5714999" cy="338203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6C89A0B-587E-4391-9934-1BC99CBCC47A}"/>
              </a:ext>
            </a:extLst>
          </p:cNvPr>
          <p:cNvSpPr txBox="1"/>
          <p:nvPr/>
        </p:nvSpPr>
        <p:spPr>
          <a:xfrm>
            <a:off x="4023878" y="5165566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C17D028-973F-4563-BF0C-ABBAEC399E9E}"/>
              </a:ext>
            </a:extLst>
          </p:cNvPr>
          <p:cNvSpPr txBox="1"/>
          <p:nvPr/>
        </p:nvSpPr>
        <p:spPr>
          <a:xfrm>
            <a:off x="2821266" y="3469359"/>
            <a:ext cx="382593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900" b="1" dirty="0">
                <a:solidFill>
                  <a:schemeClr val="accent3"/>
                </a:solidFill>
              </a:rPr>
              <a:t>TF</a:t>
            </a:r>
            <a:endParaRPr lang="en-IE" sz="900" b="1" dirty="0">
              <a:solidFill>
                <a:schemeClr val="accent3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898AE4C-534D-4C8E-932F-95F7C9732779}"/>
              </a:ext>
            </a:extLst>
          </p:cNvPr>
          <p:cNvSpPr txBox="1"/>
          <p:nvPr/>
        </p:nvSpPr>
        <p:spPr>
          <a:xfrm>
            <a:off x="3318517" y="3864793"/>
            <a:ext cx="3688415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    	             UL data </a:t>
            </a:r>
            <a:endParaRPr lang="en-IE" sz="1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B264E67-859A-45DF-880B-4D2AE02B4741}"/>
              </a:ext>
            </a:extLst>
          </p:cNvPr>
          <p:cNvSpPr txBox="1"/>
          <p:nvPr/>
        </p:nvSpPr>
        <p:spPr>
          <a:xfrm>
            <a:off x="4242388" y="5165560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1335251-055C-48A8-8C7C-2EBCC00576F3}"/>
              </a:ext>
            </a:extLst>
          </p:cNvPr>
          <p:cNvSpPr txBox="1"/>
          <p:nvPr/>
        </p:nvSpPr>
        <p:spPr>
          <a:xfrm>
            <a:off x="4940911" y="4752927"/>
            <a:ext cx="444133" cy="244800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A640CBE-982F-48BB-B98C-FC76108FDC6A}"/>
              </a:ext>
            </a:extLst>
          </p:cNvPr>
          <p:cNvSpPr txBox="1"/>
          <p:nvPr/>
        </p:nvSpPr>
        <p:spPr>
          <a:xfrm>
            <a:off x="1199708" y="5357282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STA21 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257577E-5491-4729-BFE6-816106B86227}"/>
              </a:ext>
            </a:extLst>
          </p:cNvPr>
          <p:cNvSpPr txBox="1"/>
          <p:nvPr/>
        </p:nvSpPr>
        <p:spPr>
          <a:xfrm>
            <a:off x="1199708" y="3681560"/>
            <a:ext cx="8462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donor AP1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7581D45-D7E7-4E00-9AE3-83F6B772DB48}"/>
              </a:ext>
            </a:extLst>
          </p:cNvPr>
          <p:cNvSpPr txBox="1"/>
          <p:nvPr/>
        </p:nvSpPr>
        <p:spPr>
          <a:xfrm>
            <a:off x="1199708" y="4924670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AP2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644AC37-5291-4401-9A44-7EE29CA5C2EC}"/>
              </a:ext>
            </a:extLst>
          </p:cNvPr>
          <p:cNvSpPr txBox="1"/>
          <p:nvPr/>
        </p:nvSpPr>
        <p:spPr>
          <a:xfrm>
            <a:off x="1199708" y="4060897"/>
            <a:ext cx="6106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67653D51-1B3C-4C43-8816-FE132F820F64}"/>
              </a:ext>
            </a:extLst>
          </p:cNvPr>
          <p:cNvSpPr txBox="1"/>
          <p:nvPr/>
        </p:nvSpPr>
        <p:spPr>
          <a:xfrm>
            <a:off x="3312168" y="4277389"/>
            <a:ext cx="3694759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pPr algn="l"/>
            <a:r>
              <a:rPr lang="en-US" sz="1000" dirty="0"/>
              <a:t>			             UL data </a:t>
            </a:r>
            <a:endParaRPr lang="en-IE" sz="10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2208258-E9EF-4D15-81FF-BC69AE17D7A3}"/>
              </a:ext>
            </a:extLst>
          </p:cNvPr>
          <p:cNvSpPr txBox="1"/>
          <p:nvPr/>
        </p:nvSpPr>
        <p:spPr>
          <a:xfrm>
            <a:off x="1199708" y="4466952"/>
            <a:ext cx="616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STA12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0640672-2EEF-498C-BE4C-76ACACC8F330}"/>
              </a:ext>
            </a:extLst>
          </p:cNvPr>
          <p:cNvSpPr txBox="1"/>
          <p:nvPr/>
        </p:nvSpPr>
        <p:spPr>
          <a:xfrm>
            <a:off x="4238276" y="4750361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7C00143B-1C53-46D9-9444-039722B30545}"/>
              </a:ext>
            </a:extLst>
          </p:cNvPr>
          <p:cNvSpPr txBox="1"/>
          <p:nvPr/>
        </p:nvSpPr>
        <p:spPr>
          <a:xfrm>
            <a:off x="2817528" y="5162352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80F09B59-82CD-4A94-8CF6-9862786D5B71}"/>
              </a:ext>
            </a:extLst>
          </p:cNvPr>
          <p:cNvSpPr/>
          <p:nvPr/>
        </p:nvSpPr>
        <p:spPr>
          <a:xfrm>
            <a:off x="2626707" y="5894457"/>
            <a:ext cx="1140047" cy="353943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</a:rPr>
              <a:t>STAs 21 and 22 identify SROs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CE269ED-87DA-469C-B679-39AC39440D6C}"/>
              </a:ext>
            </a:extLst>
          </p:cNvPr>
          <p:cNvCxnSpPr/>
          <p:nvPr/>
        </p:nvCxnSpPr>
        <p:spPr bwMode="auto">
          <a:xfrm>
            <a:off x="4024671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99112ECE-8358-4347-949A-A6B402F48436}"/>
              </a:ext>
            </a:extLst>
          </p:cNvPr>
          <p:cNvCxnSpPr/>
          <p:nvPr/>
        </p:nvCxnSpPr>
        <p:spPr bwMode="auto">
          <a:xfrm>
            <a:off x="4079100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6BC2C98-D53D-4791-BBFE-383AC85D7AA6}"/>
              </a:ext>
            </a:extLst>
          </p:cNvPr>
          <p:cNvCxnSpPr/>
          <p:nvPr/>
        </p:nvCxnSpPr>
        <p:spPr bwMode="auto">
          <a:xfrm>
            <a:off x="4133529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62B685C-DACE-4904-A870-F62D111D3C28}"/>
              </a:ext>
            </a:extLst>
          </p:cNvPr>
          <p:cNvCxnSpPr/>
          <p:nvPr/>
        </p:nvCxnSpPr>
        <p:spPr bwMode="auto">
          <a:xfrm>
            <a:off x="4187958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8788A0-D8D4-4A44-9516-855092AA6766}"/>
              </a:ext>
            </a:extLst>
          </p:cNvPr>
          <p:cNvCxnSpPr/>
          <p:nvPr/>
        </p:nvCxnSpPr>
        <p:spPr bwMode="auto">
          <a:xfrm>
            <a:off x="4242387" y="5165566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621CBDF2-EE83-4550-B6E4-F07984BCA8D0}"/>
              </a:ext>
            </a:extLst>
          </p:cNvPr>
          <p:cNvCxnSpPr/>
          <p:nvPr/>
        </p:nvCxnSpPr>
        <p:spPr bwMode="auto">
          <a:xfrm>
            <a:off x="2820231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756FEED-D02F-4B35-986C-D4CD202F56CE}"/>
              </a:ext>
            </a:extLst>
          </p:cNvPr>
          <p:cNvCxnSpPr/>
          <p:nvPr/>
        </p:nvCxnSpPr>
        <p:spPr bwMode="auto">
          <a:xfrm>
            <a:off x="2967479" y="5165094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71443EE-5DB8-4BF0-9430-BFAE43EF69FD}"/>
              </a:ext>
            </a:extLst>
          </p:cNvPr>
          <p:cNvCxnSpPr/>
          <p:nvPr/>
        </p:nvCxnSpPr>
        <p:spPr bwMode="auto">
          <a:xfrm>
            <a:off x="3095106" y="516635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F121C94-8D1B-4108-A6A7-AEF01424322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51982" y="3592062"/>
            <a:ext cx="6349" cy="395237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7A9FFF8D-2AF1-4CF1-A2EF-E6D183C04EB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271191" y="3591759"/>
            <a:ext cx="1" cy="80783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0AD402F-90E2-4221-BE98-ECF8D522F153}"/>
              </a:ext>
            </a:extLst>
          </p:cNvPr>
          <p:cNvCxnSpPr>
            <a:cxnSpLocks/>
            <a:stCxn id="39" idx="1"/>
          </p:cNvCxnSpPr>
          <p:nvPr/>
        </p:nvCxnSpPr>
        <p:spPr bwMode="auto">
          <a:xfrm flipV="1">
            <a:off x="4242388" y="4873925"/>
            <a:ext cx="0" cy="41474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2" name="TextBox 81">
            <a:extLst>
              <a:ext uri="{FF2B5EF4-FFF2-40B4-BE49-F238E27FC236}">
                <a16:creationId xmlns:a16="http://schemas.microsoft.com/office/drawing/2014/main" id="{F87510A2-721A-4CA9-8E67-0F5053CEB0B5}"/>
              </a:ext>
            </a:extLst>
          </p:cNvPr>
          <p:cNvSpPr txBox="1"/>
          <p:nvPr/>
        </p:nvSpPr>
        <p:spPr>
          <a:xfrm>
            <a:off x="2799198" y="2866371"/>
            <a:ext cx="4070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 3 – Coordinated inter-AP DATA TX &amp; ACK with nulls</a:t>
            </a:r>
            <a:endParaRPr lang="en-IE" sz="12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02342FF6-0365-4B2C-9420-98646302296D}"/>
              </a:ext>
            </a:extLst>
          </p:cNvPr>
          <p:cNvCxnSpPr>
            <a:cxnSpLocks/>
            <a:stCxn id="46" idx="1"/>
          </p:cNvCxnSpPr>
          <p:nvPr/>
        </p:nvCxnSpPr>
        <p:spPr bwMode="auto">
          <a:xfrm>
            <a:off x="3312168" y="4400500"/>
            <a:ext cx="1" cy="50026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05A09809-BD45-4597-9DA7-EA1BEFA596A5}"/>
              </a:ext>
            </a:extLst>
          </p:cNvPr>
          <p:cNvCxnSpPr>
            <a:cxnSpLocks/>
          </p:cNvCxnSpPr>
          <p:nvPr/>
        </p:nvCxnSpPr>
        <p:spPr bwMode="auto">
          <a:xfrm>
            <a:off x="6934200" y="2990367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0" name="Rectangle 89">
            <a:extLst>
              <a:ext uri="{FF2B5EF4-FFF2-40B4-BE49-F238E27FC236}">
                <a16:creationId xmlns:a16="http://schemas.microsoft.com/office/drawing/2014/main" id="{E23E87CA-E19E-4E0A-92A6-94417016A261}"/>
              </a:ext>
            </a:extLst>
          </p:cNvPr>
          <p:cNvSpPr/>
          <p:nvPr/>
        </p:nvSpPr>
        <p:spPr>
          <a:xfrm>
            <a:off x="7140254" y="2867681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Data transmission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B2A3A164-8689-49EE-BA1A-DF64FD1700B7}"/>
              </a:ext>
            </a:extLst>
          </p:cNvPr>
          <p:cNvCxnSpPr>
            <a:cxnSpLocks/>
          </p:cNvCxnSpPr>
          <p:nvPr/>
        </p:nvCxnSpPr>
        <p:spPr bwMode="auto">
          <a:xfrm>
            <a:off x="6941724" y="3142767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B3335CBB-0B4B-4CB6-BACC-BE4EF858A789}"/>
              </a:ext>
            </a:extLst>
          </p:cNvPr>
          <p:cNvSpPr/>
          <p:nvPr/>
        </p:nvSpPr>
        <p:spPr>
          <a:xfrm>
            <a:off x="7155177" y="3020081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(RX)</a:t>
            </a:r>
            <a:endParaRPr lang="en-IE" sz="1000" dirty="0">
              <a:solidFill>
                <a:schemeClr val="tx1"/>
              </a:solidFill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7B31581B-AE14-4497-B020-C0D4832140A2}"/>
              </a:ext>
            </a:extLst>
          </p:cNvPr>
          <p:cNvSpPr txBox="1"/>
          <p:nvPr/>
        </p:nvSpPr>
        <p:spPr>
          <a:xfrm>
            <a:off x="4935629" y="5167560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35950ECA-14BC-4569-A892-15F6DEEA61A2}"/>
              </a:ext>
            </a:extLst>
          </p:cNvPr>
          <p:cNvCxnSpPr>
            <a:cxnSpLocks/>
          </p:cNvCxnSpPr>
          <p:nvPr/>
        </p:nvCxnSpPr>
        <p:spPr bwMode="auto">
          <a:xfrm>
            <a:off x="4996744" y="4892291"/>
            <a:ext cx="0" cy="41400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5" name="Straight Arrow Connector 124">
            <a:extLst>
              <a:ext uri="{FF2B5EF4-FFF2-40B4-BE49-F238E27FC236}">
                <a16:creationId xmlns:a16="http://schemas.microsoft.com/office/drawing/2014/main" id="{B1ED5395-E417-4C52-A08F-292B6742DFB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3955776"/>
            <a:ext cx="0" cy="88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26" name="Rectangle 125">
            <a:extLst>
              <a:ext uri="{FF2B5EF4-FFF2-40B4-BE49-F238E27FC236}">
                <a16:creationId xmlns:a16="http://schemas.microsoft.com/office/drawing/2014/main" id="{C9A02477-A164-4E99-95AD-784EE1C99223}"/>
              </a:ext>
            </a:extLst>
          </p:cNvPr>
          <p:cNvSpPr/>
          <p:nvPr/>
        </p:nvSpPr>
        <p:spPr>
          <a:xfrm>
            <a:off x="2716348" y="4529518"/>
            <a:ext cx="622398" cy="484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50" dirty="0">
                <a:solidFill>
                  <a:srgbClr val="FF0000"/>
                </a:solidFill>
              </a:rPr>
              <a:t>AP2 nulls</a:t>
            </a:r>
          </a:p>
          <a:p>
            <a:pPr algn="ctr"/>
            <a:r>
              <a:rPr lang="en-US" sz="850" dirty="0">
                <a:solidFill>
                  <a:srgbClr val="FF0000"/>
                </a:solidFill>
              </a:rPr>
              <a:t>STAs 11 and 12</a:t>
            </a:r>
            <a:endParaRPr lang="en-IE" sz="850" dirty="0">
              <a:solidFill>
                <a:srgbClr val="FF0000"/>
              </a:solidFill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4538D52D-C8DA-49DD-8A7B-D79A59D5CBF0}"/>
              </a:ext>
            </a:extLst>
          </p:cNvPr>
          <p:cNvSpPr txBox="1"/>
          <p:nvPr/>
        </p:nvSpPr>
        <p:spPr>
          <a:xfrm>
            <a:off x="7562574" y="5779982"/>
            <a:ext cx="2231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IE" sz="11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0" name="Left Brace 129">
            <a:extLst>
              <a:ext uri="{FF2B5EF4-FFF2-40B4-BE49-F238E27FC236}">
                <a16:creationId xmlns:a16="http://schemas.microsoft.com/office/drawing/2014/main" id="{C950449D-00DE-40C2-A42F-5603B0A8D7ED}"/>
              </a:ext>
            </a:extLst>
          </p:cNvPr>
          <p:cNvSpPr/>
          <p:nvPr/>
        </p:nvSpPr>
        <p:spPr bwMode="auto">
          <a:xfrm>
            <a:off x="1146953" y="3453257"/>
            <a:ext cx="72247" cy="1233495"/>
          </a:xfrm>
          <a:prstGeom prst="leftBrac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79798BB1-7C49-4240-8AE2-B06DA81F5384}"/>
              </a:ext>
            </a:extLst>
          </p:cNvPr>
          <p:cNvSpPr txBox="1"/>
          <p:nvPr/>
        </p:nvSpPr>
        <p:spPr>
          <a:xfrm rot="16200000">
            <a:off x="783533" y="3908102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BSS1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2" name="Left Brace 131">
            <a:extLst>
              <a:ext uri="{FF2B5EF4-FFF2-40B4-BE49-F238E27FC236}">
                <a16:creationId xmlns:a16="http://schemas.microsoft.com/office/drawing/2014/main" id="{CCBDF360-2119-4B60-A2C5-592C8D82A5C2}"/>
              </a:ext>
            </a:extLst>
          </p:cNvPr>
          <p:cNvSpPr/>
          <p:nvPr/>
        </p:nvSpPr>
        <p:spPr bwMode="auto">
          <a:xfrm>
            <a:off x="1138781" y="4755668"/>
            <a:ext cx="83398" cy="1492732"/>
          </a:xfrm>
          <a:prstGeom prst="leftBrace">
            <a:avLst>
              <a:gd name="adj1" fmla="val 8333"/>
              <a:gd name="adj2" fmla="val 49819"/>
            </a:avLst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65D615-8D60-43EA-9894-1F6FD654A6D2}"/>
              </a:ext>
            </a:extLst>
          </p:cNvPr>
          <p:cNvSpPr txBox="1"/>
          <p:nvPr/>
        </p:nvSpPr>
        <p:spPr>
          <a:xfrm rot="16200000">
            <a:off x="783533" y="5327093"/>
            <a:ext cx="5341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BSS2</a:t>
            </a:r>
            <a:endParaRPr lang="en-IE" sz="1200" dirty="0">
              <a:solidFill>
                <a:schemeClr val="tx1"/>
              </a:solidFill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CD536E2C-F170-4E26-9808-B5700BA0794D}"/>
              </a:ext>
            </a:extLst>
          </p:cNvPr>
          <p:cNvSpPr txBox="1"/>
          <p:nvPr/>
        </p:nvSpPr>
        <p:spPr>
          <a:xfrm>
            <a:off x="1197531" y="5774545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STA22</a:t>
            </a:r>
          </a:p>
          <a:p>
            <a:r>
              <a:rPr lang="en-US" sz="1200" dirty="0">
                <a:solidFill>
                  <a:schemeClr val="tx1"/>
                </a:solidFill>
              </a:rPr>
              <a:t>(low-latency)</a:t>
            </a:r>
            <a:endParaRPr lang="en-IE" sz="1200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86296745-24D8-4931-A90F-59253EB10058}"/>
              </a:ext>
            </a:extLst>
          </p:cNvPr>
          <p:cNvGrpSpPr/>
          <p:nvPr/>
        </p:nvGrpSpPr>
        <p:grpSpPr>
          <a:xfrm>
            <a:off x="1263543" y="3717486"/>
            <a:ext cx="6558460" cy="2115050"/>
            <a:chOff x="730142" y="3717486"/>
            <a:chExt cx="7742177" cy="2115050"/>
          </a:xfrm>
        </p:grpSpPr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13F66EA3-C427-4C91-87F8-B6F6CDA04E4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540805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90723A19-CB67-4A23-9DE7-49098CDCE1F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114474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79" name="Straight Connector 78">
              <a:extLst>
                <a:ext uri="{FF2B5EF4-FFF2-40B4-BE49-F238E27FC236}">
                  <a16:creationId xmlns:a16="http://schemas.microsoft.com/office/drawing/2014/main" id="{D34679B1-F25D-4A05-AE73-17EA1159A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528579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5" name="Straight Connector 84">
              <a:extLst>
                <a:ext uri="{FF2B5EF4-FFF2-40B4-BE49-F238E27FC236}">
                  <a16:creationId xmlns:a16="http://schemas.microsoft.com/office/drawing/2014/main" id="{DAAD16B6-6B44-48B8-A9C7-C22D119761D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4990077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27EFC569-9B7D-4102-8AA1-C32FA0A8CB6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2319" y="3717486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35" name="Straight Connector 134">
              <a:extLst>
                <a:ext uri="{FF2B5EF4-FFF2-40B4-BE49-F238E27FC236}">
                  <a16:creationId xmlns:a16="http://schemas.microsoft.com/office/drawing/2014/main" id="{B2D2D527-E5C8-4EA4-8770-47A4484BD03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30142" y="5825322"/>
              <a:ext cx="7740000" cy="7214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136" name="TextBox 135">
            <a:extLst>
              <a:ext uri="{FF2B5EF4-FFF2-40B4-BE49-F238E27FC236}">
                <a16:creationId xmlns:a16="http://schemas.microsoft.com/office/drawing/2014/main" id="{818AC27F-3C63-42AB-8C2C-59301C460151}"/>
              </a:ext>
            </a:extLst>
          </p:cNvPr>
          <p:cNvSpPr txBox="1"/>
          <p:nvPr/>
        </p:nvSpPr>
        <p:spPr>
          <a:xfrm>
            <a:off x="1210734" y="2844798"/>
            <a:ext cx="12739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Phases 1 and 2 – Coordination and CSI acquisition</a:t>
            </a:r>
          </a:p>
          <a:p>
            <a:r>
              <a:rPr lang="en-US" sz="900" dirty="0">
                <a:solidFill>
                  <a:schemeClr val="tx1"/>
                </a:solidFill>
              </a:rPr>
              <a:t>(see slide 3)</a:t>
            </a:r>
            <a:endParaRPr lang="en-IE" sz="900" dirty="0">
              <a:solidFill>
                <a:schemeClr val="tx1"/>
              </a:solidFill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29C1CA09-CCC9-4A51-8939-E636DA886F49}"/>
              </a:ext>
            </a:extLst>
          </p:cNvPr>
          <p:cNvSpPr txBox="1"/>
          <p:nvPr/>
        </p:nvSpPr>
        <p:spPr>
          <a:xfrm>
            <a:off x="2817528" y="5572401"/>
            <a:ext cx="385571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accent3"/>
              </a:solidFill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D63F89A6-804E-455A-A21E-710BBB49A57D}"/>
              </a:ext>
            </a:extLst>
          </p:cNvPr>
          <p:cNvCxnSpPr/>
          <p:nvPr/>
        </p:nvCxnSpPr>
        <p:spPr bwMode="auto">
          <a:xfrm>
            <a:off x="2820231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F9E34F9-E08E-41F2-8A75-DD1351AF17D0}"/>
              </a:ext>
            </a:extLst>
          </p:cNvPr>
          <p:cNvCxnSpPr/>
          <p:nvPr/>
        </p:nvCxnSpPr>
        <p:spPr bwMode="auto">
          <a:xfrm>
            <a:off x="2967479" y="5575143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7A04804-701A-4502-A840-AB1E2721E84A}"/>
              </a:ext>
            </a:extLst>
          </p:cNvPr>
          <p:cNvCxnSpPr/>
          <p:nvPr/>
        </p:nvCxnSpPr>
        <p:spPr bwMode="auto">
          <a:xfrm>
            <a:off x="3095106" y="5576402"/>
            <a:ext cx="112212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75E6EE88-7A2E-4035-B5E9-8C4E7137B55F}"/>
              </a:ext>
            </a:extLst>
          </p:cNvPr>
          <p:cNvSpPr txBox="1"/>
          <p:nvPr/>
        </p:nvSpPr>
        <p:spPr>
          <a:xfrm>
            <a:off x="7134299" y="3475464"/>
            <a:ext cx="445697" cy="244800"/>
          </a:xfrm>
          <a:prstGeom prst="rect">
            <a:avLst/>
          </a:prstGeom>
          <a:solidFill>
            <a:schemeClr val="accent2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accent3"/>
                </a:solidFill>
              </a:defRPr>
            </a:lvl1pPr>
          </a:lstStyle>
          <a:p>
            <a:r>
              <a:rPr lang="en-US" sz="900" dirty="0"/>
              <a:t>ACK</a:t>
            </a:r>
            <a:endParaRPr lang="en-IE" sz="900" dirty="0"/>
          </a:p>
        </p:txBody>
      </p:sp>
      <p:cxnSp>
        <p:nvCxnSpPr>
          <p:cNvPr id="144" name="Straight Arrow Connector 143">
            <a:extLst>
              <a:ext uri="{FF2B5EF4-FFF2-40B4-BE49-F238E27FC236}">
                <a16:creationId xmlns:a16="http://schemas.microsoft.com/office/drawing/2014/main" id="{0870A6C5-A262-471A-869E-B336980EDC90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39685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5" name="TextBox 144">
            <a:extLst>
              <a:ext uri="{FF2B5EF4-FFF2-40B4-BE49-F238E27FC236}">
                <a16:creationId xmlns:a16="http://schemas.microsoft.com/office/drawing/2014/main" id="{F940B9DA-9425-4453-B180-AD0AA7C964EF}"/>
              </a:ext>
            </a:extLst>
          </p:cNvPr>
          <p:cNvSpPr txBox="1"/>
          <p:nvPr/>
        </p:nvSpPr>
        <p:spPr>
          <a:xfrm>
            <a:off x="7131508" y="3864793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id="{7DE5FA37-B1E3-45FC-BEEA-6667738C32CB}"/>
              </a:ext>
            </a:extLst>
          </p:cNvPr>
          <p:cNvSpPr txBox="1"/>
          <p:nvPr/>
        </p:nvSpPr>
        <p:spPr>
          <a:xfrm>
            <a:off x="7134144" y="4293061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47" name="Straight Arrow Connector 146">
            <a:extLst>
              <a:ext uri="{FF2B5EF4-FFF2-40B4-BE49-F238E27FC236}">
                <a16:creationId xmlns:a16="http://schemas.microsoft.com/office/drawing/2014/main" id="{83929FA3-B74A-4809-96B7-C2FE1E28AFE6}"/>
              </a:ext>
            </a:extLst>
          </p:cNvPr>
          <p:cNvCxnSpPr>
            <a:cxnSpLocks/>
            <a:stCxn id="141" idx="1"/>
          </p:cNvCxnSpPr>
          <p:nvPr/>
        </p:nvCxnSpPr>
        <p:spPr bwMode="auto">
          <a:xfrm flipH="1">
            <a:off x="7125433" y="3597864"/>
            <a:ext cx="8866" cy="83961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F203EF66-C787-4E7F-91A3-8C4DD41CB579}"/>
              </a:ext>
            </a:extLst>
          </p:cNvPr>
          <p:cNvSpPr txBox="1"/>
          <p:nvPr/>
        </p:nvSpPr>
        <p:spPr>
          <a:xfrm>
            <a:off x="5589966" y="5576473"/>
            <a:ext cx="218510" cy="24480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IE" sz="1400" b="1" dirty="0">
              <a:solidFill>
                <a:schemeClr val="tx1"/>
              </a:solidFill>
            </a:endParaRP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966BED44-8334-4209-A34A-AE9068D4E2CE}"/>
              </a:ext>
            </a:extLst>
          </p:cNvPr>
          <p:cNvSpPr txBox="1"/>
          <p:nvPr/>
        </p:nvSpPr>
        <p:spPr>
          <a:xfrm>
            <a:off x="5808476" y="5576467"/>
            <a:ext cx="636000" cy="246221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dirty="0"/>
              <a:t>UL data</a:t>
            </a:r>
            <a:endParaRPr lang="en-IE" sz="1000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B1AAACFE-F70F-43AF-8EE8-114323D4C1CE}"/>
              </a:ext>
            </a:extLst>
          </p:cNvPr>
          <p:cNvSpPr/>
          <p:nvPr/>
        </p:nvSpPr>
        <p:spPr>
          <a:xfrm>
            <a:off x="5117380" y="5372548"/>
            <a:ext cx="75373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Contention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74F6AEE9-8329-4C78-9487-7FD24E423842}"/>
              </a:ext>
            </a:extLst>
          </p:cNvPr>
          <p:cNvCxnSpPr/>
          <p:nvPr/>
        </p:nvCxnSpPr>
        <p:spPr bwMode="auto">
          <a:xfrm>
            <a:off x="5590759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3" name="Straight Connector 152">
            <a:extLst>
              <a:ext uri="{FF2B5EF4-FFF2-40B4-BE49-F238E27FC236}">
                <a16:creationId xmlns:a16="http://schemas.microsoft.com/office/drawing/2014/main" id="{7AEC5973-F3FD-4B33-87DD-9E655736B510}"/>
              </a:ext>
            </a:extLst>
          </p:cNvPr>
          <p:cNvCxnSpPr/>
          <p:nvPr/>
        </p:nvCxnSpPr>
        <p:spPr bwMode="auto">
          <a:xfrm>
            <a:off x="5645188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Straight Connector 153">
            <a:extLst>
              <a:ext uri="{FF2B5EF4-FFF2-40B4-BE49-F238E27FC236}">
                <a16:creationId xmlns:a16="http://schemas.microsoft.com/office/drawing/2014/main" id="{5CADF940-E00E-48E5-B420-E836A368E24E}"/>
              </a:ext>
            </a:extLst>
          </p:cNvPr>
          <p:cNvCxnSpPr/>
          <p:nvPr/>
        </p:nvCxnSpPr>
        <p:spPr bwMode="auto">
          <a:xfrm>
            <a:off x="5699617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5" name="Straight Connector 154">
            <a:extLst>
              <a:ext uri="{FF2B5EF4-FFF2-40B4-BE49-F238E27FC236}">
                <a16:creationId xmlns:a16="http://schemas.microsoft.com/office/drawing/2014/main" id="{9322B9F3-347F-4EBE-831C-FBAAC1E811D4}"/>
              </a:ext>
            </a:extLst>
          </p:cNvPr>
          <p:cNvCxnSpPr/>
          <p:nvPr/>
        </p:nvCxnSpPr>
        <p:spPr bwMode="auto">
          <a:xfrm>
            <a:off x="5754046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id="{61FEA27C-8D2F-40D2-819A-E0CFF584436A}"/>
              </a:ext>
            </a:extLst>
          </p:cNvPr>
          <p:cNvCxnSpPr/>
          <p:nvPr/>
        </p:nvCxnSpPr>
        <p:spPr bwMode="auto">
          <a:xfrm>
            <a:off x="5808475" y="5576473"/>
            <a:ext cx="0" cy="244800"/>
          </a:xfrm>
          <a:prstGeom prst="line">
            <a:avLst/>
          </a:prstGeom>
          <a:solidFill>
            <a:srgbClr val="00B8FF"/>
          </a:solid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7" name="Straight Arrow Connector 156">
            <a:extLst>
              <a:ext uri="{FF2B5EF4-FFF2-40B4-BE49-F238E27FC236}">
                <a16:creationId xmlns:a16="http://schemas.microsoft.com/office/drawing/2014/main" id="{5201F0D7-3343-4501-A45B-E1AAAB2FA262}"/>
              </a:ext>
            </a:extLst>
          </p:cNvPr>
          <p:cNvCxnSpPr>
            <a:cxnSpLocks/>
            <a:stCxn id="149" idx="1"/>
          </p:cNvCxnSpPr>
          <p:nvPr/>
        </p:nvCxnSpPr>
        <p:spPr bwMode="auto">
          <a:xfrm flipH="1" flipV="1">
            <a:off x="5808475" y="4873925"/>
            <a:ext cx="1" cy="82565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8" name="Straight Arrow Connector 157">
            <a:extLst>
              <a:ext uri="{FF2B5EF4-FFF2-40B4-BE49-F238E27FC236}">
                <a16:creationId xmlns:a16="http://schemas.microsoft.com/office/drawing/2014/main" id="{0E386A4A-45BB-4273-A2E8-461F1F9E7989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2832" y="3955776"/>
            <a:ext cx="0" cy="158660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59" name="Straight Arrow Connector 158">
            <a:extLst>
              <a:ext uri="{FF2B5EF4-FFF2-40B4-BE49-F238E27FC236}">
                <a16:creationId xmlns:a16="http://schemas.microsoft.com/office/drawing/2014/main" id="{68EB16CB-FC16-4DE9-B264-39EB8135F06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62832" y="4362518"/>
            <a:ext cx="1" cy="104058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4BC9E428-3019-4C88-8207-95A074D1153F}"/>
              </a:ext>
            </a:extLst>
          </p:cNvPr>
          <p:cNvSpPr txBox="1"/>
          <p:nvPr/>
        </p:nvSpPr>
        <p:spPr>
          <a:xfrm>
            <a:off x="6501717" y="5578467"/>
            <a:ext cx="448488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endParaRPr lang="en-IE" sz="1000" b="0" dirty="0"/>
          </a:p>
        </p:txBody>
      </p:sp>
      <p:cxnSp>
        <p:nvCxnSpPr>
          <p:cNvPr id="161" name="Straight Arrow Connector 160">
            <a:extLst>
              <a:ext uri="{FF2B5EF4-FFF2-40B4-BE49-F238E27FC236}">
                <a16:creationId xmlns:a16="http://schemas.microsoft.com/office/drawing/2014/main" id="{7B9B0BFA-C9A8-4E29-9650-320C26048E60}"/>
              </a:ext>
            </a:extLst>
          </p:cNvPr>
          <p:cNvCxnSpPr>
            <a:cxnSpLocks/>
          </p:cNvCxnSpPr>
          <p:nvPr/>
        </p:nvCxnSpPr>
        <p:spPr bwMode="auto">
          <a:xfrm>
            <a:off x="6562832" y="4876800"/>
            <a:ext cx="0" cy="84039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2" name="TextBox 161">
            <a:extLst>
              <a:ext uri="{FF2B5EF4-FFF2-40B4-BE49-F238E27FC236}">
                <a16:creationId xmlns:a16="http://schemas.microsoft.com/office/drawing/2014/main" id="{F1D78C15-4D65-4A77-AEE2-53C8B1930ACF}"/>
              </a:ext>
            </a:extLst>
          </p:cNvPr>
          <p:cNvSpPr txBox="1"/>
          <p:nvPr/>
        </p:nvSpPr>
        <p:spPr>
          <a:xfrm>
            <a:off x="5815165" y="4745592"/>
            <a:ext cx="640112" cy="24622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lIns="36000" tIns="0" rIns="36000" bIns="0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800" b="0" dirty="0"/>
              <a:t>UL data reception</a:t>
            </a:r>
            <a:endParaRPr lang="en-IE" sz="800" b="0" dirty="0"/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F236B31C-1DB0-4F62-A8A7-D347B54EB521}"/>
              </a:ext>
            </a:extLst>
          </p:cNvPr>
          <p:cNvSpPr txBox="1"/>
          <p:nvPr/>
        </p:nvSpPr>
        <p:spPr>
          <a:xfrm>
            <a:off x="3312167" y="3469556"/>
            <a:ext cx="3694773" cy="2462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GB"/>
            </a:defPPr>
            <a:lvl1pPr algn="ctr">
              <a:defRPr sz="1400" b="1">
                <a:solidFill>
                  <a:schemeClr val="tx1"/>
                </a:solidFill>
              </a:defRPr>
            </a:lvl1pPr>
          </a:lstStyle>
          <a:p>
            <a:r>
              <a:rPr lang="en-US" sz="1000" b="0" dirty="0"/>
              <a:t>UL data reception </a:t>
            </a:r>
            <a:endParaRPr lang="en-IE" sz="1000" b="0" dirty="0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666A26CB-D7AC-4F09-A58E-013F97DD927E}"/>
              </a:ext>
            </a:extLst>
          </p:cNvPr>
          <p:cNvSpPr/>
          <p:nvPr/>
        </p:nvSpPr>
        <p:spPr>
          <a:xfrm>
            <a:off x="3627963" y="3472190"/>
            <a:ext cx="936186" cy="26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sz="850" dirty="0">
                <a:solidFill>
                  <a:srgbClr val="FF0000"/>
                </a:solidFill>
              </a:rPr>
              <a:t>AP1 nulls STAs 21 and 22</a:t>
            </a:r>
            <a:endParaRPr lang="en-IE" sz="850" dirty="0">
              <a:solidFill>
                <a:srgbClr val="FF0000"/>
              </a:solidFill>
            </a:endParaRP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4751D345-9A2A-4828-8472-5E8ACD0D3A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34839" y="3581400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3F1B399C-5124-437C-B50B-580CFD340404}"/>
              </a:ext>
            </a:extLst>
          </p:cNvPr>
          <p:cNvCxnSpPr>
            <a:cxnSpLocks/>
          </p:cNvCxnSpPr>
          <p:nvPr/>
        </p:nvCxnSpPr>
        <p:spPr bwMode="auto">
          <a:xfrm flipV="1">
            <a:off x="3581400" y="3562209"/>
            <a:ext cx="0" cy="169559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4" name="Straight Arrow Connector 163">
            <a:extLst>
              <a:ext uri="{FF2B5EF4-FFF2-40B4-BE49-F238E27FC236}">
                <a16:creationId xmlns:a16="http://schemas.microsoft.com/office/drawing/2014/main" id="{2AA89303-45B0-4124-A9E2-3ECACBBFE57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237568" y="3591759"/>
            <a:ext cx="404" cy="1695736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63" name="Straight Arrow Connector 162">
            <a:extLst>
              <a:ext uri="{FF2B5EF4-FFF2-40B4-BE49-F238E27FC236}">
                <a16:creationId xmlns:a16="http://schemas.microsoft.com/office/drawing/2014/main" id="{99230DCF-62AB-404A-BC26-9C583BE23668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812654" y="3576762"/>
            <a:ext cx="1" cy="211817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48F33356-7AFA-43CE-956F-E8C57D82ADD5}"/>
              </a:ext>
            </a:extLst>
          </p:cNvPr>
          <p:cNvCxnSpPr>
            <a:cxnSpLocks/>
          </p:cNvCxnSpPr>
          <p:nvPr/>
        </p:nvCxnSpPr>
        <p:spPr bwMode="auto">
          <a:xfrm>
            <a:off x="6944938" y="3305465"/>
            <a:ext cx="3048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C000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172" name="Rectangle 171">
            <a:extLst>
              <a:ext uri="{FF2B5EF4-FFF2-40B4-BE49-F238E27FC236}">
                <a16:creationId xmlns:a16="http://schemas.microsoft.com/office/drawing/2014/main" id="{E9252AF4-6ACA-415A-933A-073656A882F2}"/>
              </a:ext>
            </a:extLst>
          </p:cNvPr>
          <p:cNvSpPr/>
          <p:nvPr/>
        </p:nvSpPr>
        <p:spPr>
          <a:xfrm>
            <a:off x="7158391" y="3182779"/>
            <a:ext cx="122219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Null steering (TX)</a:t>
            </a:r>
            <a:endParaRPr lang="en-IE" sz="1000" dirty="0">
              <a:solidFill>
                <a:schemeClr val="tx1"/>
              </a:solidFill>
            </a:endParaRPr>
          </a:p>
        </p:txBody>
      </p:sp>
      <p:cxnSp>
        <p:nvCxnSpPr>
          <p:cNvPr id="176" name="Straight Arrow Connector 175">
            <a:extLst>
              <a:ext uri="{FF2B5EF4-FFF2-40B4-BE49-F238E27FC236}">
                <a16:creationId xmlns:a16="http://schemas.microsoft.com/office/drawing/2014/main" id="{F33A8DE8-E757-4AB0-823E-7D49533C2697}"/>
              </a:ext>
            </a:extLst>
          </p:cNvPr>
          <p:cNvCxnSpPr>
            <a:cxnSpLocks/>
          </p:cNvCxnSpPr>
          <p:nvPr/>
        </p:nvCxnSpPr>
        <p:spPr bwMode="auto">
          <a:xfrm flipV="1">
            <a:off x="4999525" y="3987299"/>
            <a:ext cx="0" cy="91330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77" name="Straight Arrow Connector 176">
            <a:extLst>
              <a:ext uri="{FF2B5EF4-FFF2-40B4-BE49-F238E27FC236}">
                <a16:creationId xmlns:a16="http://schemas.microsoft.com/office/drawing/2014/main" id="{735411B2-2872-458C-9348-106AAB5CDC2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999525" y="4354245"/>
            <a:ext cx="2" cy="40707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C000"/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78" name="Footer Placeholder 4">
            <a:extLst>
              <a:ext uri="{FF2B5EF4-FFF2-40B4-BE49-F238E27FC236}">
                <a16:creationId xmlns:a16="http://schemas.microsoft.com/office/drawing/2014/main" id="{36AD4347-B26F-4A77-8373-ECCA32AD183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pPr lvl="0" defTabSz="914400">
              <a:buClrTx/>
              <a:buSzTx/>
              <a:tabLst/>
              <a:defRPr/>
            </a:pPr>
            <a:r>
              <a:rPr lang="en-US" dirty="0">
                <a:latin typeface="Times New Roman" pitchFamily="18" charset="0"/>
              </a:rPr>
              <a:t>Adrian Garcia-Rodriguez, Nokia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051010F5-E3BE-46A0-A233-85A5E19E6753}"/>
              </a:ext>
            </a:extLst>
          </p:cNvPr>
          <p:cNvSpPr/>
          <p:nvPr/>
        </p:nvSpPr>
        <p:spPr bwMode="auto">
          <a:xfrm rot="5400000">
            <a:off x="5423236" y="4469697"/>
            <a:ext cx="127610" cy="2926327"/>
          </a:xfrm>
          <a:prstGeom prst="rightBrace">
            <a:avLst/>
          </a:prstGeom>
          <a:solidFill>
            <a:schemeClr val="bg1"/>
          </a:solidFill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IE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B8B86E46-0C51-4E13-BBAD-340590E93A03}"/>
              </a:ext>
            </a:extLst>
          </p:cNvPr>
          <p:cNvSpPr/>
          <p:nvPr/>
        </p:nvSpPr>
        <p:spPr>
          <a:xfrm>
            <a:off x="3843681" y="5996666"/>
            <a:ext cx="3310842" cy="207749"/>
          </a:xfrm>
          <a:prstGeom prst="rect">
            <a:avLst/>
          </a:prstGeom>
        </p:spPr>
        <p:txBody>
          <a:bodyPr wrap="square" tIns="0">
            <a:spAutoFit/>
          </a:bodyPr>
          <a:lstStyle/>
          <a:p>
            <a:r>
              <a:rPr lang="en-US" sz="1050" u="sng" dirty="0">
                <a:solidFill>
                  <a:schemeClr val="tx1"/>
                </a:solidFill>
              </a:rPr>
              <a:t>This is the main benefit for latency-sensitive applications </a:t>
            </a:r>
            <a:endParaRPr lang="en-IE" sz="1050" u="sng" dirty="0">
              <a:solidFill>
                <a:schemeClr val="tx1"/>
              </a:solidFill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47B9C9E3-E09B-410A-B30D-65A68A6FB42C}"/>
              </a:ext>
            </a:extLst>
          </p:cNvPr>
          <p:cNvSpPr/>
          <p:nvPr/>
        </p:nvSpPr>
        <p:spPr bwMode="auto">
          <a:xfrm>
            <a:off x="3628113" y="5441398"/>
            <a:ext cx="788904" cy="340362"/>
          </a:xfrm>
          <a:prstGeom prst="roundRect">
            <a:avLst/>
          </a:prstGeom>
          <a:solidFill>
            <a:srgbClr val="7030A0">
              <a:alpha val="50000"/>
            </a:srgb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8000" tIns="18000" rIns="18000" bIns="18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ts val="11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Packet arrival to the queue</a:t>
            </a:r>
            <a:endParaRPr kumimoji="0" lang="en-IE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81" name="Straight Arrow Connector 180">
            <a:extLst>
              <a:ext uri="{FF2B5EF4-FFF2-40B4-BE49-F238E27FC236}">
                <a16:creationId xmlns:a16="http://schemas.microsoft.com/office/drawing/2014/main" id="{2A43D7B1-E3BB-40E6-9979-E912574C4A90}"/>
              </a:ext>
            </a:extLst>
          </p:cNvPr>
          <p:cNvCxnSpPr>
            <a:cxnSpLocks/>
            <a:stCxn id="30" idx="0"/>
            <a:endCxn id="35" idx="1"/>
          </p:cNvCxnSpPr>
          <p:nvPr/>
        </p:nvCxnSpPr>
        <p:spPr bwMode="auto">
          <a:xfrm flipV="1">
            <a:off x="4022565" y="5287966"/>
            <a:ext cx="1313" cy="1534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8" name="Straight Arrow Connector 187">
            <a:extLst>
              <a:ext uri="{FF2B5EF4-FFF2-40B4-BE49-F238E27FC236}">
                <a16:creationId xmlns:a16="http://schemas.microsoft.com/office/drawing/2014/main" id="{4E646930-7D5A-4D40-AFAC-316FABEC063E}"/>
              </a:ext>
            </a:extLst>
          </p:cNvPr>
          <p:cNvCxnSpPr>
            <a:cxnSpLocks/>
            <a:stCxn id="30" idx="3"/>
            <a:endCxn id="148" idx="1"/>
          </p:cNvCxnSpPr>
          <p:nvPr/>
        </p:nvCxnSpPr>
        <p:spPr bwMode="auto">
          <a:xfrm>
            <a:off x="4417017" y="5611579"/>
            <a:ext cx="1172949" cy="872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391790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  <_dlc_DocId xmlns="71c5aaf6-e6ce-465b-b873-5148d2a4c105">5PIBPR3ISOLQ-362744628-1414</_dlc_DocId>
    <_dlc_DocIdUrl xmlns="71c5aaf6-e6ce-465b-b873-5148d2a4c105">
      <Url>https://nokia.sharepoint.com/sites/menorca/_layouts/15/DocIdRedir.aspx?ID=5PIBPR3ISOLQ-362744628-1414</Url>
      <Description>5PIBPR3ISOLQ-362744628-1414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BC94C346AF0B4FB46C347AD4C1744E" ma:contentTypeVersion="7" ma:contentTypeDescription="Create a new document." ma:contentTypeScope="" ma:versionID="119ad350d41c31252c52f6e24ae0018a">
  <xsd:schema xmlns:xsd="http://www.w3.org/2001/XMLSchema" xmlns:xs="http://www.w3.org/2001/XMLSchema" xmlns:p="http://schemas.microsoft.com/office/2006/metadata/properties" xmlns:ns2="71c5aaf6-e6ce-465b-b873-5148d2a4c105" xmlns:ns3="66485f1d-aa39-44dc-9c7d-ec1e296eeb56" targetNamespace="http://schemas.microsoft.com/office/2006/metadata/properties" ma:root="true" ma:fieldsID="739f1cb2965f9e2a252705aead80b178" ns2:_="" ns3:_="">
    <xsd:import namespace="71c5aaf6-e6ce-465b-b873-5148d2a4c105"/>
    <xsd:import namespace="66485f1d-aa39-44dc-9c7d-ec1e296eeb5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85f1d-aa39-44dc-9c7d-ec1e296eeb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C984A4D1-577F-461D-8736-9BE8B70B93C7}">
  <ds:schemaRefs>
    <ds:schemaRef ds:uri="http://purl.org/dc/terms/"/>
    <ds:schemaRef ds:uri="http://schemas.microsoft.com/office/2006/metadata/properties"/>
    <ds:schemaRef ds:uri="66485f1d-aa39-44dc-9c7d-ec1e296eeb5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c5aaf6-e6ce-465b-b873-5148d2a4c10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3B4A74-5994-4805-85C4-AE0B162A1B4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6A444CF-7A6E-4B2F-92F3-32F41CAF12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66485f1d-aa39-44dc-9c7d-ec1e296eeb5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28685E66-E923-40ED-9711-A863EFF7A055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2D94ED02-F327-4225-897B-C205CBBBD13F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21145</TotalTime>
  <Words>2860</Words>
  <Application>Microsoft Office PowerPoint</Application>
  <PresentationFormat>On-screen Show (4:3)</PresentationFormat>
  <Paragraphs>497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Cambria Math</vt:lpstr>
      <vt:lpstr>Times New Roman</vt:lpstr>
      <vt:lpstr>Wingdings</vt:lpstr>
      <vt:lpstr>Office Theme</vt:lpstr>
      <vt:lpstr>Performance of parameterized spatial reuse (PSR) with coordinated beamforming/null steering for 802.11be</vt:lpstr>
      <vt:lpstr>Introduction  </vt:lpstr>
      <vt:lpstr>802.11ax PSR framework with null steering: Practical operation</vt:lpstr>
      <vt:lpstr>802.11ax PSR framework with null steering: Key implementation benefits</vt:lpstr>
      <vt:lpstr>System evaluation</vt:lpstr>
      <vt:lpstr>System evaluation</vt:lpstr>
      <vt:lpstr>System evaluation</vt:lpstr>
      <vt:lpstr>802.11ax PSR framework with null steering: Performance evaluation</vt:lpstr>
      <vt:lpstr>802.11ax PSR framework with null steering: Intuition</vt:lpstr>
      <vt:lpstr>Fundamental system model parameters*</vt:lpstr>
      <vt:lpstr>Performance of low-latency STAs</vt:lpstr>
      <vt:lpstr>Performance of low-latency STAs  as a function of null steering accuracy</vt:lpstr>
      <vt:lpstr>Performance of broadband STAs </vt:lpstr>
      <vt:lpstr>Conclusions  </vt:lpstr>
      <vt:lpstr>Straw poll #1  </vt:lpstr>
      <vt:lpstr>References  </vt:lpstr>
      <vt:lpstr>Acknowledgement  </vt:lpstr>
      <vt:lpstr>Appendix</vt:lpstr>
      <vt:lpstr>Baseline uplink 802.11ax PSR Framework Enables spatial reuse during uplink transmissions</vt:lpstr>
      <vt:lpstr>Complete list of system model parameters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 steering</dc:title>
  <dc:creator>david.lopez-perez@nokia-bell-labs.com;adrian.garcia_rodriguez@nokia-bell-labs.com;lorenzo.galati_giordano@nokia-bell-labs.com</dc:creator>
  <cp:lastModifiedBy>Garcia Rodriguez, Adrian (Nokia - IE/Dublin)</cp:lastModifiedBy>
  <cp:revision>1153</cp:revision>
  <cp:lastPrinted>2019-02-22T11:41:11Z</cp:lastPrinted>
  <dcterms:created xsi:type="dcterms:W3CDTF">2018-10-16T18:22:46Z</dcterms:created>
  <dcterms:modified xsi:type="dcterms:W3CDTF">2020-02-04T15:11:13Z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0x01010067BC94C346AF0B4FB46C347AD4C1744E</vt:lpwstr>
  </property>
  <property fmtid="{D5CDD505-2E9C-101B-9397-08002B2CF9AE}" pid="3" name="AuthorIds_UIVersion_6656">
    <vt:lpwstr>1679</vt:lpwstr>
  </property>
  <property fmtid="{D5CDD505-2E9C-101B-9397-08002B2CF9AE}" pid="4" name="_dlc_DocIdItemGuid">
    <vt:lpwstr>8ec0d346-eba1-471d-9eb5-16ad20157cdb</vt:lpwstr>
  </property>
</Properties>
</file>