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6" r:id="rId1"/>
  </p:sldMasterIdLst>
  <p:notesMasterIdLst>
    <p:notesMasterId r:id="rId13"/>
  </p:notesMasterIdLst>
  <p:handoutMasterIdLst>
    <p:handoutMasterId r:id="rId14"/>
  </p:handoutMasterIdLst>
  <p:sldIdLst>
    <p:sldId id="820" r:id="rId2"/>
    <p:sldId id="822" r:id="rId3"/>
    <p:sldId id="876" r:id="rId4"/>
    <p:sldId id="884" r:id="rId5"/>
    <p:sldId id="877" r:id="rId6"/>
    <p:sldId id="878" r:id="rId7"/>
    <p:sldId id="879" r:id="rId8"/>
    <p:sldId id="883" r:id="rId9"/>
    <p:sldId id="881" r:id="rId10"/>
    <p:sldId id="880" r:id="rId11"/>
    <p:sldId id="882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1620" userDrawn="1">
          <p15:clr>
            <a:srgbClr val="A4A3A4"/>
          </p15:clr>
        </p15:guide>
        <p15:guide id="7" pos="5470">
          <p15:clr>
            <a:srgbClr val="A4A3A4"/>
          </p15:clr>
        </p15:guide>
        <p15:guide id="8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C5"/>
    <a:srgbClr val="F0CE3E"/>
    <a:srgbClr val="003C71"/>
    <a:srgbClr val="FD9208"/>
    <a:srgbClr val="F3D54E"/>
    <a:srgbClr val="70AD47"/>
    <a:srgbClr val="F83308"/>
    <a:srgbClr val="009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057" autoAdjust="0"/>
  </p:normalViewPr>
  <p:slideViewPr>
    <p:cSldViewPr snapToGrid="0">
      <p:cViewPr>
        <p:scale>
          <a:sx n="125" d="100"/>
          <a:sy n="125" d="100"/>
        </p:scale>
        <p:origin x="72" y="72"/>
      </p:cViewPr>
      <p:guideLst>
        <p:guide orient="horz" pos="1620"/>
        <p:guide pos="5470"/>
        <p:guide pos="287"/>
      </p:guideLst>
    </p:cSldViewPr>
  </p:slideViewPr>
  <p:outlineViewPr>
    <p:cViewPr>
      <p:scale>
        <a:sx n="33" d="100"/>
        <a:sy n="33" d="100"/>
      </p:scale>
      <p:origin x="0" y="-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2285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>
                <a:latin typeface="Arial" panose="020B0604020202020204" pitchFamily="34" charset="0"/>
              </a:rPr>
              <a:pPr/>
              <a:t>1/8/2020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D7FC5FE-6F0D-D34A-8EE6-C95B4F5F4DC8}" type="datetimeFigureOut">
              <a:rPr lang="en-US" smtClean="0"/>
              <a:pPr/>
              <a:t>1/8/2020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>
                <a:solidFill>
                  <a:srgbClr val="000000"/>
                </a:solidFill>
              </a:rPr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</a:t>
            </a:r>
            <a:fld id="{07FC9C9D-9E8C-45A0-A936-072F1228F988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733710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5D672648-7DCA-4661-B892-3BDB8380A18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2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EA09825-A2EA-4142-A0E2-E50DC4D3D5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6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B24DC951-9CD8-4722-8C76-3302E1A2B8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2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992323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3" y="4856560"/>
            <a:ext cx="2574423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71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992323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2" y="4856560"/>
            <a:ext cx="2574424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8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35713F2-5C51-482B-BB1A-40C072D1C4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0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8EC0A8DC-FA10-4FB7-971C-0E8C528A37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5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42DAC82-9FFB-41F8-B85F-AE56342600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46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CC207694-CE22-4B71-AB21-68A1BA6616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5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97287725-04B1-4114-BE7C-1DB7341F14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1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79514AE6-3789-4BAA-855F-F1D0C197B3E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6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2"/>
            <a:ext cx="346249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45631" y="4856560"/>
            <a:ext cx="798295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9726" y="4856560"/>
            <a:ext cx="400751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>
                <a:solidFill>
                  <a:srgbClr val="000000"/>
                </a:solidFill>
              </a:rPr>
              <a:t>Slide </a:t>
            </a:r>
            <a:fld id="{16CD3B3E-E816-4245-A507-039527FD6128}" type="slidenum">
              <a:rPr lang="en-US" altLang="en-US" sz="900" smtClean="0">
                <a:solidFill>
                  <a:srgbClr val="000000"/>
                </a:solidFill>
              </a:rPr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9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00482" y="249452"/>
            <a:ext cx="2645019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350" b="1" dirty="0">
                <a:solidFill>
                  <a:srgbClr val="000000"/>
                </a:solidFill>
              </a:rPr>
              <a:t>doc.: IEEE 802.11-20-0090-r0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5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3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10" Type="http://schemas.openxmlformats.org/officeDocument/2006/relationships/image" Target="../media/image70.png"/><Relationship Id="rId4" Type="http://schemas.openxmlformats.org/officeDocument/2006/relationships/image" Target="../media/image4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5631" y="4856560"/>
            <a:ext cx="798295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84240" y="655096"/>
            <a:ext cx="5829300" cy="1102320"/>
          </a:xfrm>
          <a:noFill/>
        </p:spPr>
        <p:txBody>
          <a:bodyPr/>
          <a:lstStyle/>
          <a:p>
            <a:r>
              <a:rPr lang="en-US" altLang="en-US" dirty="0"/>
              <a:t>Implicit Feedback, Feasibility and Gains (Update) 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84240" y="1953076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1500" dirty="0"/>
              <a:t>Date:</a:t>
            </a:r>
            <a:r>
              <a:rPr lang="en-US" altLang="en-US" sz="1500" b="0" dirty="0"/>
              <a:t> 2020-01-11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346249" cy="207749"/>
          </a:xfrm>
        </p:spPr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226577"/>
              </p:ext>
            </p:extLst>
          </p:nvPr>
        </p:nvGraphicFramePr>
        <p:xfrm>
          <a:off x="1695450" y="2908300"/>
          <a:ext cx="5559425" cy="167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Document" r:id="rId4" imgW="9268587" imgH="2794721" progId="Word.Document.8">
                  <p:embed/>
                </p:oleObj>
              </mc:Choice>
              <mc:Fallback>
                <p:oleObj name="Document" r:id="rId4" imgW="9268587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2908300"/>
                        <a:ext cx="5559425" cy="167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9421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19199"/>
            <a:ext cx="8043153" cy="3579779"/>
          </a:xfrm>
        </p:spPr>
        <p:txBody>
          <a:bodyPr/>
          <a:lstStyle/>
          <a:p>
            <a:r>
              <a:rPr lang="en-US" sz="1700" dirty="0"/>
              <a:t>Implicit Feedback improves network overhead for higher dimension of MIMO</a:t>
            </a:r>
          </a:p>
          <a:p>
            <a:r>
              <a:rPr lang="en-US" sz="1700" dirty="0"/>
              <a:t>Implicit feedback requires calibration at AP</a:t>
            </a:r>
          </a:p>
          <a:p>
            <a:r>
              <a:rPr lang="en-US" sz="1700" dirty="0"/>
              <a:t>For Multi-AP/CBF and Co-OFDMA, calibration is performed in each single AP independently</a:t>
            </a:r>
          </a:p>
          <a:p>
            <a:r>
              <a:rPr lang="en-US" sz="1700" dirty="0"/>
              <a:t> For Multi-AP/JBF, calibration has to be performed across multiple APs</a:t>
            </a:r>
          </a:p>
          <a:p>
            <a:r>
              <a:rPr lang="en-US" sz="1700" dirty="0"/>
              <a:t>In Implicit sounding, NDP transmitted from each STA in UL will be available to all APs.</a:t>
            </a:r>
          </a:p>
          <a:p>
            <a:r>
              <a:rPr lang="en-US" sz="1700" dirty="0"/>
              <a:t>In Multi-AP/CBF, upon NDP transmission from all STAs in OBSS, each AP can individually process the channel measurements and perform BF/nulling</a:t>
            </a:r>
          </a:p>
          <a:p>
            <a:r>
              <a:rPr lang="en-US" sz="1700" dirty="0"/>
              <a:t>In Multi-AP/JBF, UL channel measurements at each AP has to be shared with master AP/ central processor to calculate JBF vector.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77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[1] IEEE802.11-19/0767r1,</a:t>
            </a:r>
            <a:r>
              <a:rPr lang="en-US" dirty="0"/>
              <a:t> </a:t>
            </a:r>
            <a:r>
              <a:rPr lang="en-US" altLang="en-US" b="0" dirty="0"/>
              <a:t>Implicit Channel Sounding in IEEE 802.11 (Feasibility Study)</a:t>
            </a:r>
          </a:p>
          <a:p>
            <a:pPr marL="0" indent="0">
              <a:buNone/>
            </a:pPr>
            <a:r>
              <a:rPr lang="en-US" b="0" dirty="0"/>
              <a:t>[2]: IEEE802.11-19/1939r0, Calibration of Implicit Sounding</a:t>
            </a:r>
          </a:p>
          <a:p>
            <a:pPr marL="0" indent="0">
              <a:buNone/>
            </a:pPr>
            <a:r>
              <a:rPr lang="en-US" b="0" dirty="0"/>
              <a:t>[3]: IEEE 802.11-20/0080, Calibration for Implicit Feedback</a:t>
            </a:r>
          </a:p>
          <a:p>
            <a:pPr marL="0" indent="0">
              <a:buNone/>
            </a:pPr>
            <a:r>
              <a:rPr lang="en-US" b="0" dirty="0"/>
              <a:t>[4]: IEEE 802.11-20/0089, </a:t>
            </a:r>
            <a:r>
              <a:rPr lang="en-US" altLang="en-US" b="0" dirty="0"/>
              <a:t>Multi-AP Implicit Channel Sounding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[5]: </a:t>
            </a:r>
            <a:r>
              <a:rPr lang="en-GB" altLang="en-US" b="0" dirty="0">
                <a:solidFill>
                  <a:srgbClr val="000000"/>
                </a:solidFill>
              </a:rPr>
              <a:t>IEEE 802.11-19/0768r0, </a:t>
            </a:r>
            <a:r>
              <a:rPr lang="en-US" altLang="en-US" b="0" dirty="0"/>
              <a:t>Implicit Channel Sounding in IEEE 802.11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506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62384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890" y="1037617"/>
            <a:ext cx="8341568" cy="38189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[1, 2, 3], single-AP calibration is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[4], Implicit Sounding sequence is discussed for Multi-AP.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address calibration for Multi-AP architecture.</a:t>
            </a:r>
          </a:p>
          <a:p>
            <a:pPr marL="0" indent="0">
              <a:buNone/>
            </a:pPr>
            <a:endParaRPr lang="en-US" sz="1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[5], network overhead analysis is presented which proves significant improvement (network overhead for BF reports) compared to explicit sounding.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There has been a question with uplink channel measurement (implicit sounding) concerning with lower SNR (channel estimation) as a result of lower transmit power in uplink in some use cases.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Smart phones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consider re-transmission of training fields to improve UL link budget if needed, and review the network overhead.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346249" cy="207749"/>
          </a:xfrm>
        </p:spPr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01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731287"/>
          </a:xfrm>
        </p:spPr>
        <p:txBody>
          <a:bodyPr/>
          <a:lstStyle/>
          <a:p>
            <a:r>
              <a:rPr lang="en-US" dirty="0"/>
              <a:t>Multi-AP Calibration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2786"/>
            <a:ext cx="7772400" cy="3469822"/>
          </a:xfrm>
        </p:spPr>
        <p:txBody>
          <a:bodyPr/>
          <a:lstStyle/>
          <a:p>
            <a:r>
              <a:rPr lang="en-US" dirty="0"/>
              <a:t>In multi-AP architecture, the schemes, which require single-AP processing, require only single-AP calibration.</a:t>
            </a:r>
          </a:p>
          <a:p>
            <a:r>
              <a:rPr lang="en-US" dirty="0"/>
              <a:t>Collaborative BF, and Coordinated OFDMA require Single-AP calibration.</a:t>
            </a:r>
          </a:p>
          <a:p>
            <a:r>
              <a:rPr lang="en-US" dirty="0"/>
              <a:t>Joint BF requires Multi-AP calibration.</a:t>
            </a:r>
          </a:p>
          <a:p>
            <a:pPr lvl="1"/>
            <a:r>
              <a:rPr lang="en-US" sz="1600" dirty="0"/>
              <a:t>Option I: Local AP Calibration (AP-AP)</a:t>
            </a:r>
          </a:p>
          <a:p>
            <a:pPr lvl="1"/>
            <a:r>
              <a:rPr lang="en-US" sz="1600" dirty="0"/>
              <a:t>Option II: AP-STA Calibration 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45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8699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Multi-AP Calibration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24656" y="1258489"/>
                <a:ext cx="8019270" cy="3540490"/>
              </a:xfrm>
            </p:spPr>
            <p:txBody>
              <a:bodyPr/>
              <a:lstStyle/>
              <a:p>
                <a:r>
                  <a:rPr lang="en-US" dirty="0"/>
                  <a:t>Local AP Calibration at Single AP (Recap) [1]: </a:t>
                </a:r>
                <a:r>
                  <a:rPr lang="en-US" b="0" dirty="0"/>
                  <a:t>Relative calibration </a:t>
                </a:r>
              </a:p>
              <a:p>
                <a:pPr lvl="1"/>
                <a:r>
                  <a:rPr lang="en-US" dirty="0"/>
                  <a:t>Packets are transmitted across antennas</a:t>
                </a:r>
              </a:p>
              <a:p>
                <a:pPr lvl="1"/>
                <a:r>
                  <a:rPr lang="en-US" dirty="0"/>
                  <a:t>Calibration factors are calculated relative to one antenna</a:t>
                </a:r>
              </a:p>
              <a:p>
                <a:pPr lvl="1"/>
                <a:r>
                  <a:rPr lang="en-US" b="0" dirty="0"/>
                  <a:t>If calibration factor at antenna-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endParaRPr lang="en-US" sz="1600" b="0" dirty="0"/>
              </a:p>
              <a:p>
                <a:pPr lvl="1"/>
                <a:r>
                  <a:rPr lang="en-US" dirty="0"/>
                  <a:t>Relative calibration factors are:</a:t>
                </a:r>
              </a:p>
              <a:p>
                <a:pPr marL="2486025" lvl="8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b="0" dirty="0"/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b="0" dirty="0"/>
                  <a:t>   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b="0" dirty="0"/>
                  <a:t>=2,3,4.</a:t>
                </a:r>
              </a:p>
              <a:p>
                <a:pPr marL="2486025" lvl="8" indent="0">
                  <a:buNone/>
                </a:pPr>
                <a:endParaRPr lang="en-US" sz="1600" dirty="0"/>
              </a:p>
              <a:p>
                <a:r>
                  <a:rPr lang="en-US" dirty="0"/>
                  <a:t>Local Multi-AP Calibration:</a:t>
                </a:r>
              </a:p>
              <a:p>
                <a:pPr lvl="1"/>
                <a:r>
                  <a:rPr lang="en-US" sz="1600" dirty="0"/>
                  <a:t>If APs are located close to each other, Single-AP calibration scheme will be extended across antennas from multiple APs</a:t>
                </a:r>
              </a:p>
              <a:p>
                <a:pPr lvl="1"/>
                <a:r>
                  <a:rPr lang="en-US" sz="1600" dirty="0"/>
                  <a:t>If all APs are not located closely, then calibration can be organized in a hierarchical way.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4656" y="1258489"/>
                <a:ext cx="8019270" cy="3540490"/>
              </a:xfrm>
              <a:blipFill rotWithShape="0">
                <a:blip r:embed="rId2"/>
                <a:stretch>
                  <a:fillRect l="-456" t="-861" r="-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112960" y="1936591"/>
            <a:ext cx="736196" cy="26177"/>
            <a:chOff x="4212824" y="2105204"/>
            <a:chExt cx="736196" cy="26177"/>
          </a:xfrm>
        </p:grpSpPr>
        <p:cxnSp>
          <p:nvCxnSpPr>
            <p:cNvPr id="16" name="Straight Arrow Connector 15"/>
            <p:cNvCxnSpPr>
              <a:stCxn id="27" idx="3"/>
            </p:cNvCxnSpPr>
            <p:nvPr/>
          </p:nvCxnSpPr>
          <p:spPr bwMode="auto">
            <a:xfrm flipV="1">
              <a:off x="4212824" y="2129307"/>
              <a:ext cx="256694" cy="20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4516143" y="2105204"/>
              <a:ext cx="43287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6" name="Flowchart: Connector 25"/>
          <p:cNvSpPr/>
          <p:nvPr/>
        </p:nvSpPr>
        <p:spPr>
          <a:xfrm>
            <a:off x="5877364" y="1866822"/>
            <a:ext cx="208989" cy="187743"/>
          </a:xfrm>
          <a:prstGeom prst="flowChartConnector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72995" y="1855046"/>
            <a:ext cx="2399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1</a:t>
            </a:r>
          </a:p>
        </p:txBody>
      </p:sp>
      <p:sp>
        <p:nvSpPr>
          <p:cNvPr id="28" name="Flowchart: Connector 27"/>
          <p:cNvSpPr/>
          <p:nvPr/>
        </p:nvSpPr>
        <p:spPr>
          <a:xfrm>
            <a:off x="6361933" y="1866822"/>
            <a:ext cx="208989" cy="187743"/>
          </a:xfrm>
          <a:prstGeom prst="flowChartConnector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Flowchart: Connector 28"/>
          <p:cNvSpPr/>
          <p:nvPr/>
        </p:nvSpPr>
        <p:spPr>
          <a:xfrm>
            <a:off x="6847237" y="1881945"/>
            <a:ext cx="208989" cy="187743"/>
          </a:xfrm>
          <a:prstGeom prst="flowChartConnector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Flowchart: Connector 29"/>
          <p:cNvSpPr/>
          <p:nvPr/>
        </p:nvSpPr>
        <p:spPr>
          <a:xfrm>
            <a:off x="7316783" y="1855046"/>
            <a:ext cx="208989" cy="187743"/>
          </a:xfrm>
          <a:prstGeom prst="flowChartConnector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34968" y="1828869"/>
            <a:ext cx="2204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47237" y="1866822"/>
            <a:ext cx="2174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202005" y="1839121"/>
                <a:ext cx="40856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8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2005" y="1839121"/>
                <a:ext cx="408562" cy="2154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 bwMode="auto">
          <a:xfrm>
            <a:off x="7056226" y="1936591"/>
            <a:ext cx="260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Arrow Connector 49"/>
          <p:cNvCxnSpPr/>
          <p:nvPr/>
        </p:nvCxnSpPr>
        <p:spPr bwMode="auto">
          <a:xfrm flipH="1">
            <a:off x="7037018" y="2018137"/>
            <a:ext cx="25266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Arrow Connector 53"/>
          <p:cNvCxnSpPr/>
          <p:nvPr/>
        </p:nvCxnSpPr>
        <p:spPr bwMode="auto">
          <a:xfrm flipH="1">
            <a:off x="6100811" y="2018873"/>
            <a:ext cx="25266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Arrow Connector 54"/>
          <p:cNvCxnSpPr/>
          <p:nvPr/>
        </p:nvCxnSpPr>
        <p:spPr bwMode="auto">
          <a:xfrm flipH="1">
            <a:off x="6574989" y="2003139"/>
            <a:ext cx="25266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7771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1"/>
            <a:ext cx="7772400" cy="744139"/>
          </a:xfrm>
        </p:spPr>
        <p:txBody>
          <a:bodyPr/>
          <a:lstStyle/>
          <a:p>
            <a:r>
              <a:rPr lang="en-US" dirty="0"/>
              <a:t>Multi-AP Calibration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3789760"/>
          </a:xfrm>
        </p:spPr>
        <p:txBody>
          <a:bodyPr/>
          <a:lstStyle/>
          <a:p>
            <a:r>
              <a:rPr lang="en-US" sz="1600" dirty="0"/>
              <a:t>Multi-AP hierarchical Calibration</a:t>
            </a:r>
          </a:p>
          <a:p>
            <a:pPr lvl="1"/>
            <a:r>
              <a:rPr lang="en-US" sz="1600" dirty="0"/>
              <a:t>Each AP is calibrated independently (the same as single AP). All APs calibrated in parallel.</a:t>
            </a:r>
          </a:p>
          <a:p>
            <a:pPr lvl="1"/>
            <a:r>
              <a:rPr lang="en-US" sz="1600" dirty="0"/>
              <a:t>Then a second round of calibration is run between the reference antennas (one per AP) in order to calibrate the whole network.</a:t>
            </a:r>
          </a:p>
          <a:p>
            <a:pPr lvl="1"/>
            <a:r>
              <a:rPr lang="en-US" sz="1600" dirty="0"/>
              <a:t>In some architectures, there might be some APs located sufficiently close. Those APs may form a cluster. All clusters calibrate in parallel and a second round of calibration is run between anchor nodes (one per each cluster) of clusters.   </a:t>
            </a:r>
          </a:p>
          <a:p>
            <a:pPr lvl="1"/>
            <a:r>
              <a:rPr lang="en-US" sz="1600" dirty="0"/>
              <a:t>Each AP/Cluster calibrate with its closest AP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912777" y="3807580"/>
            <a:ext cx="5845744" cy="705300"/>
            <a:chOff x="996043" y="2144036"/>
            <a:chExt cx="5845744" cy="705300"/>
          </a:xfrm>
        </p:grpSpPr>
        <p:sp>
          <p:nvSpPr>
            <p:cNvPr id="8" name="Flowchart: Connector 7"/>
            <p:cNvSpPr/>
            <p:nvPr/>
          </p:nvSpPr>
          <p:spPr>
            <a:xfrm>
              <a:off x="996043" y="2432957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1246415" y="2432957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1488622" y="2432957"/>
              <a:ext cx="130628" cy="138793"/>
            </a:xfrm>
            <a:prstGeom prst="flowChartConnector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1698171" y="2432957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2528207" y="2432957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2794908" y="2432956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3037115" y="2432956"/>
              <a:ext cx="130628" cy="138793"/>
            </a:xfrm>
            <a:prstGeom prst="flowChartConnector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3265716" y="2432956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Flowchart: Connector 15"/>
            <p:cNvSpPr/>
            <p:nvPr/>
          </p:nvSpPr>
          <p:spPr>
            <a:xfrm>
              <a:off x="4136573" y="2432957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Flowchart: Connector 16"/>
            <p:cNvSpPr/>
            <p:nvPr/>
          </p:nvSpPr>
          <p:spPr>
            <a:xfrm>
              <a:off x="4403274" y="2432956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4645481" y="2432956"/>
              <a:ext cx="130628" cy="138793"/>
            </a:xfrm>
            <a:prstGeom prst="flowChartConnector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4874082" y="2432956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Flowchart: Connector 19"/>
            <p:cNvSpPr/>
            <p:nvPr/>
          </p:nvSpPr>
          <p:spPr>
            <a:xfrm>
              <a:off x="5897336" y="2432957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6164037" y="2432956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6406244" y="2432956"/>
              <a:ext cx="130628" cy="138793"/>
            </a:xfrm>
            <a:prstGeom prst="flowChartConnector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6634845" y="2432956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1167082" y="2144036"/>
                  <a:ext cx="791420" cy="215444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1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1C5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1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1C5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𝑨𝑷</m:t>
                            </m:r>
                          </m:e>
                          <m:sub>
                            <m:r>
                              <a:rPr kumimoji="0" lang="en-US" sz="1400" b="1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1C5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3C71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67082" y="2144036"/>
                  <a:ext cx="791420" cy="21544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Box 24"/>
            <p:cNvSpPr txBox="1"/>
            <p:nvPr/>
          </p:nvSpPr>
          <p:spPr>
            <a:xfrm>
              <a:off x="2702927" y="2147590"/>
              <a:ext cx="818227" cy="215444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lvl="0" defTabSz="914400"/>
              <a:endPara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72919" y="2172963"/>
              <a:ext cx="912443" cy="215444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lvl="0" defTabSz="914400"/>
              <a:endPara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27964" y="2167648"/>
              <a:ext cx="813823" cy="215444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lvl="0" defTabSz="914400"/>
              <a:endPara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Arial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550132" y="2645227"/>
              <a:ext cx="2723" cy="204109"/>
            </a:xfrm>
            <a:prstGeom prst="line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 flipV="1">
              <a:off x="1553936" y="2816679"/>
              <a:ext cx="4936673" cy="24140"/>
            </a:xfrm>
            <a:prstGeom prst="line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>
            <a:xfrm>
              <a:off x="3118758" y="2702379"/>
              <a:ext cx="0" cy="146957"/>
            </a:xfrm>
            <a:prstGeom prst="line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>
            <a:xfrm>
              <a:off x="4716238" y="2677884"/>
              <a:ext cx="0" cy="146957"/>
            </a:xfrm>
            <a:prstGeom prst="line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>
            <a:xfrm>
              <a:off x="6457951" y="2677885"/>
              <a:ext cx="0" cy="146957"/>
            </a:xfrm>
            <a:prstGeom prst="line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66811" y="3814158"/>
                <a:ext cx="791420" cy="215444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1C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1C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𝑨𝑷</m:t>
                          </m:r>
                        </m:e>
                        <m:sub>
                          <m:r>
                            <a:rPr kumimoji="0" lang="en-US" sz="14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1C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kumimoji="0" 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3C71"/>
                  </a:solidFill>
                  <a:effectLst/>
                  <a:uLnTx/>
                  <a:uFillTx/>
                  <a:latin typeface="Arial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6811" y="3814158"/>
                <a:ext cx="791420" cy="215444"/>
              </a:xfrm>
              <a:prstGeom prst="rect">
                <a:avLst/>
              </a:prstGeom>
              <a:blipFill rotWithShape="0">
                <a:blip r:embed="rId3"/>
                <a:stretch>
                  <a:fillRect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062969" y="3807580"/>
                <a:ext cx="791420" cy="215444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1C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1C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𝑨𝑷</m:t>
                          </m:r>
                        </m:e>
                        <m:sub>
                          <m:r>
                            <a:rPr kumimoji="0" lang="en-US" sz="14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1C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kumimoji="0" 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3C71"/>
                  </a:solidFill>
                  <a:effectLst/>
                  <a:uLnTx/>
                  <a:uFillTx/>
                  <a:latin typeface="Arial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969" y="3807580"/>
                <a:ext cx="791420" cy="215444"/>
              </a:xfrm>
              <a:prstGeom prst="rect">
                <a:avLst/>
              </a:prstGeom>
              <a:blipFill rotWithShape="0">
                <a:blip r:embed="rId4"/>
                <a:stretch>
                  <a:fillRect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761196" y="3835451"/>
                <a:ext cx="791420" cy="215444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4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1C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4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1C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𝑨𝑷</m:t>
                          </m:r>
                        </m:e>
                        <m:sub>
                          <m:r>
                            <a:rPr kumimoji="0" lang="en-US" sz="14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1C5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kumimoji="0" 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3C71"/>
                  </a:solidFill>
                  <a:effectLst/>
                  <a:uLnTx/>
                  <a:uFillTx/>
                  <a:latin typeface="Arial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196" y="3835451"/>
                <a:ext cx="791420" cy="215444"/>
              </a:xfrm>
              <a:prstGeom prst="rect">
                <a:avLst/>
              </a:prstGeom>
              <a:blipFill rotWithShape="0">
                <a:blip r:embed="rId5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7266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11458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Multi-AP Calibration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066533"/>
                <a:ext cx="7772400" cy="3790027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Example: 4 APs for JBF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dirty="0"/>
                  <a:t>First layer calibration: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𝑙𝑚</m:t>
                        </m:r>
                      </m:sub>
                    </m:sSub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’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i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Calibration</m:t>
                    </m:r>
                    <m:r>
                      <a:rPr lang="en-US" i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i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factor</m:t>
                    </m:r>
                    <m:r>
                      <a:rPr lang="en-US" i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i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at</m:t>
                    </m:r>
                    <m:r>
                      <a:rPr lang="en-US" i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i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antenna</m:t>
                    </m:r>
                    <m:r>
                      <a:rPr lang="en-US" b="0" i="0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=1,…, 4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/>
                          <m:t>Second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layer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calibration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: 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</a:rPr>
                  <a:t>, k=1,2,3</a:t>
                </a:r>
                <a:endParaRPr lang="en-US" dirty="0"/>
              </a:p>
              <a:p>
                <a:r>
                  <a:rPr lang="en-US" sz="1700" dirty="0"/>
                  <a:t>As a result, final calibration factors at element 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1" i="1" smtClean="0">
                            <a:latin typeface="Cambria Math" panose="02040503050406030204" pitchFamily="18" charset="0"/>
                          </a:rPr>
                          <m:t>𝑨𝑷</m:t>
                        </m:r>
                      </m:e>
                      <m:sub>
                        <m:r>
                          <a:rPr lang="en-US" sz="1700" b="1" i="1" smtClean="0">
                            <a:latin typeface="Cambria Math" panose="02040503050406030204" pitchFamily="18" charset="0"/>
                          </a:rPr>
                          <m:t>𝒍</m:t>
                        </m:r>
                      </m:sub>
                    </m:sSub>
                    <m:r>
                      <a:rPr lang="en-US" sz="1700" b="1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700" b="1" i="0" smtClean="0">
                        <a:latin typeface="Cambria Math" panose="02040503050406030204" pitchFamily="18" charset="0"/>
                      </a:rPr>
                      <m:t>𝐥</m:t>
                    </m:r>
                    <m:r>
                      <a:rPr lang="en-US" sz="17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700" b="1" i="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700" b="1" i="0" smtClean="0">
                        <a:latin typeface="Cambria Math" panose="02040503050406030204" pitchFamily="18" charset="0"/>
                      </a:rPr>
                      <m:t>,…, </m:t>
                    </m:r>
                    <m:r>
                      <a:rPr lang="en-US" sz="1700" b="1" i="0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1700" dirty="0"/>
                  <a:t> are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endParaRPr lang="en-US" dirty="0"/>
              </a:p>
              <a:p>
                <a:pPr lvl="1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’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dirty="0"/>
              </a:p>
              <a:p>
                <a:pPr lvl="1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’. </m:t>
                    </m:r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1.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b="0" dirty="0">
                  <a:solidFill>
                    <a:srgbClr val="003C71"/>
                  </a:solidFill>
                </a:endParaRPr>
              </a:p>
              <a:p>
                <a:pPr lvl="1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’. </m:t>
                    </m:r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1.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2.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dirty="0"/>
              </a:p>
              <a:p>
                <a:pPr lvl="1">
                  <a:buFont typeface="Courier New" panose="02070309020205020404" pitchFamily="49" charset="0"/>
                  <a:buChar char="o"/>
                </a:pPr>
                <a:endParaRPr lang="en-US" dirty="0"/>
              </a:p>
              <a:p>
                <a:pPr lvl="1">
                  <a:buFont typeface="Courier New" panose="02070309020205020404" pitchFamily="49" charset="0"/>
                  <a:buChar char="o"/>
                </a:pPr>
                <a:endParaRPr lang="en-US" dirty="0"/>
              </a:p>
              <a:p>
                <a:pPr lvl="1">
                  <a:buFont typeface="Courier New" panose="02070309020205020404" pitchFamily="49" charset="0"/>
                  <a:buChar char="o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066533"/>
                <a:ext cx="7772400" cy="3790027"/>
              </a:xfrm>
              <a:blipFill rotWithShape="0">
                <a:blip r:embed="rId2"/>
                <a:stretch>
                  <a:fillRect l="-392" t="-3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1949353" y="3807580"/>
            <a:ext cx="5845744" cy="1008255"/>
            <a:chOff x="996043" y="2144036"/>
            <a:chExt cx="5845744" cy="1008255"/>
          </a:xfrm>
        </p:grpSpPr>
        <p:sp>
          <p:nvSpPr>
            <p:cNvPr id="38" name="Flowchart: Connector 37"/>
            <p:cNvSpPr/>
            <p:nvPr/>
          </p:nvSpPr>
          <p:spPr>
            <a:xfrm>
              <a:off x="996043" y="2432957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Flowchart: Connector 38"/>
            <p:cNvSpPr/>
            <p:nvPr/>
          </p:nvSpPr>
          <p:spPr>
            <a:xfrm>
              <a:off x="1246415" y="2432957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" name="Flowchart: Connector 39"/>
            <p:cNvSpPr/>
            <p:nvPr/>
          </p:nvSpPr>
          <p:spPr>
            <a:xfrm>
              <a:off x="1488622" y="2432957"/>
              <a:ext cx="130628" cy="138793"/>
            </a:xfrm>
            <a:prstGeom prst="flowChartConnector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" name="Flowchart: Connector 40"/>
            <p:cNvSpPr/>
            <p:nvPr/>
          </p:nvSpPr>
          <p:spPr>
            <a:xfrm>
              <a:off x="1698171" y="2432957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Flowchart: Connector 41"/>
            <p:cNvSpPr/>
            <p:nvPr/>
          </p:nvSpPr>
          <p:spPr>
            <a:xfrm>
              <a:off x="2528207" y="2432957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Flowchart: Connector 42"/>
            <p:cNvSpPr/>
            <p:nvPr/>
          </p:nvSpPr>
          <p:spPr>
            <a:xfrm>
              <a:off x="2794908" y="2432956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4" name="Flowchart: Connector 43"/>
            <p:cNvSpPr/>
            <p:nvPr/>
          </p:nvSpPr>
          <p:spPr>
            <a:xfrm>
              <a:off x="3037115" y="2432956"/>
              <a:ext cx="130628" cy="138793"/>
            </a:xfrm>
            <a:prstGeom prst="flowChartConnector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5" name="Flowchart: Connector 44"/>
            <p:cNvSpPr/>
            <p:nvPr/>
          </p:nvSpPr>
          <p:spPr>
            <a:xfrm>
              <a:off x="3265716" y="2432956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Flowchart: Connector 45"/>
            <p:cNvSpPr/>
            <p:nvPr/>
          </p:nvSpPr>
          <p:spPr>
            <a:xfrm>
              <a:off x="4136573" y="2432957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7" name="Flowchart: Connector 46"/>
            <p:cNvSpPr/>
            <p:nvPr/>
          </p:nvSpPr>
          <p:spPr>
            <a:xfrm>
              <a:off x="4403274" y="2432956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8" name="Flowchart: Connector 47"/>
            <p:cNvSpPr/>
            <p:nvPr/>
          </p:nvSpPr>
          <p:spPr>
            <a:xfrm>
              <a:off x="4645481" y="2432956"/>
              <a:ext cx="130628" cy="138793"/>
            </a:xfrm>
            <a:prstGeom prst="flowChartConnector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" name="Flowchart: Connector 48"/>
            <p:cNvSpPr/>
            <p:nvPr/>
          </p:nvSpPr>
          <p:spPr>
            <a:xfrm>
              <a:off x="4874082" y="2432956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" name="Flowchart: Connector 49"/>
            <p:cNvSpPr/>
            <p:nvPr/>
          </p:nvSpPr>
          <p:spPr>
            <a:xfrm>
              <a:off x="5897336" y="2432957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Flowchart: Connector 50"/>
            <p:cNvSpPr/>
            <p:nvPr/>
          </p:nvSpPr>
          <p:spPr>
            <a:xfrm>
              <a:off x="6164037" y="2432956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2" name="Flowchart: Connector 51"/>
            <p:cNvSpPr/>
            <p:nvPr/>
          </p:nvSpPr>
          <p:spPr>
            <a:xfrm>
              <a:off x="6406244" y="2432956"/>
              <a:ext cx="130628" cy="138793"/>
            </a:xfrm>
            <a:prstGeom prst="flowChartConnector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3" name="Flowchart: Connector 52"/>
            <p:cNvSpPr/>
            <p:nvPr/>
          </p:nvSpPr>
          <p:spPr>
            <a:xfrm>
              <a:off x="6634845" y="2432956"/>
              <a:ext cx="130628" cy="138793"/>
            </a:xfrm>
            <a:prstGeom prst="flowChartConnector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1167082" y="2144036"/>
                  <a:ext cx="791420" cy="215444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1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1C5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1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1C5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𝑨𝑷</m:t>
                            </m:r>
                          </m:e>
                          <m:sub>
                            <m:r>
                              <a:rPr kumimoji="0" lang="en-US" sz="1400" b="1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1C5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: </m:t>
                            </m:r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kumimoji="0" lang="en-US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3C7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’</m:t>
                        </m:r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3C71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67082" y="2144036"/>
                  <a:ext cx="791420" cy="21544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7692" r="-10000"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2702927" y="2147590"/>
                  <a:ext cx="391337" cy="215444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lvl="0" defTabSz="91440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400" b="1" i="1" kern="0">
                                    <a:solidFill>
                                      <a:srgbClr val="0071C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1" i="1" kern="0">
                                    <a:solidFill>
                                      <a:srgbClr val="0071C5"/>
                                    </a:solidFill>
                                    <a:latin typeface="Cambria Math" panose="02040503050406030204" pitchFamily="18" charset="0"/>
                                  </a:rPr>
                                  <m:t>𝑨𝑷</m:t>
                                </m:r>
                              </m:e>
                              <m:sub>
                                <m:r>
                                  <a:rPr lang="en-US" sz="1400" b="1" i="1" kern="0" smtClean="0">
                                    <a:solidFill>
                                      <a:srgbClr val="0071C5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1400" b="1" i="1" kern="0" smtClean="0">
                                <a:solidFill>
                                  <a:srgbClr val="0071C5"/>
                                </a:solidFill>
                                <a:latin typeface="Cambria Math" panose="02040503050406030204" pitchFamily="18" charset="0"/>
                              </a:rPr>
                              <m:t>: </m:t>
                            </m:r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kumimoji="0" lang="en-US" sz="14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3C7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3C71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2927" y="2147590"/>
                  <a:ext cx="391337" cy="21544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5625" r="-120313"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4272919" y="2172963"/>
                  <a:ext cx="391337" cy="215444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lvl="0" defTabSz="91440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400" b="1" i="1" kern="0">
                                    <a:solidFill>
                                      <a:srgbClr val="0071C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1" i="1" kern="0">
                                    <a:solidFill>
                                      <a:srgbClr val="0071C5"/>
                                    </a:solidFill>
                                    <a:latin typeface="Cambria Math" panose="02040503050406030204" pitchFamily="18" charset="0"/>
                                  </a:rPr>
                                  <m:t>𝑨𝑷</m:t>
                                </m:r>
                              </m:e>
                              <m:sub>
                                <m:r>
                                  <a:rPr lang="en-US" sz="1400" b="1" i="1" kern="0" smtClean="0">
                                    <a:solidFill>
                                      <a:srgbClr val="0071C5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b>
                            </m:sSub>
                            <m:r>
                              <a:rPr lang="en-US" sz="1400" b="1" i="1" kern="0" smtClean="0">
                                <a:solidFill>
                                  <a:srgbClr val="0071C5"/>
                                </a:solidFill>
                                <a:latin typeface="Cambria Math" panose="02040503050406030204" pitchFamily="18" charset="0"/>
                              </a:rPr>
                              <m:t>: </m:t>
                            </m:r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kumimoji="0" lang="en-US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3C7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3C71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2919" y="2172963"/>
                  <a:ext cx="391337" cy="21544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5625" r="-118750"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6027964" y="2167648"/>
                  <a:ext cx="813823" cy="215444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lvl="0" defTabSz="91440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400" b="1" i="1" kern="0">
                                    <a:solidFill>
                                      <a:srgbClr val="0071C5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1" i="1" kern="0">
                                    <a:solidFill>
                                      <a:srgbClr val="0071C5"/>
                                    </a:solidFill>
                                    <a:latin typeface="Cambria Math" panose="02040503050406030204" pitchFamily="18" charset="0"/>
                                  </a:rPr>
                                  <m:t>𝑨𝑷</m:t>
                                </m:r>
                              </m:e>
                              <m:sub>
                                <m:r>
                                  <a:rPr lang="en-US" sz="1400" b="1" i="1" kern="0" smtClean="0">
                                    <a:solidFill>
                                      <a:srgbClr val="0071C5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sub>
                            </m:sSub>
                            <m:r>
                              <a:rPr lang="en-US" sz="1400" b="1" i="1" kern="0" smtClean="0">
                                <a:solidFill>
                                  <a:srgbClr val="0071C5"/>
                                </a:solidFill>
                                <a:latin typeface="Cambria Math" panose="02040503050406030204" pitchFamily="18" charset="0"/>
                              </a:rPr>
                              <m:t>: </m:t>
                            </m:r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kumimoji="0" lang="en-US" sz="14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3C7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3C71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7964" y="2167648"/>
                  <a:ext cx="813823" cy="21544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6015" r="-6767"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8" name="Straight Connector 57"/>
            <p:cNvCxnSpPr/>
            <p:nvPr/>
          </p:nvCxnSpPr>
          <p:spPr>
            <a:xfrm>
              <a:off x="1550132" y="2645227"/>
              <a:ext cx="2723" cy="204109"/>
            </a:xfrm>
            <a:prstGeom prst="line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>
            <a:xfrm flipV="1">
              <a:off x="1553936" y="2816679"/>
              <a:ext cx="4936673" cy="24140"/>
            </a:xfrm>
            <a:prstGeom prst="line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>
            <a:xfrm>
              <a:off x="3118758" y="2702379"/>
              <a:ext cx="0" cy="146957"/>
            </a:xfrm>
            <a:prstGeom prst="line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>
            <a:xfrm>
              <a:off x="4716238" y="2677884"/>
              <a:ext cx="0" cy="146957"/>
            </a:xfrm>
            <a:prstGeom prst="line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>
            <a:xfrm>
              <a:off x="6457951" y="2677885"/>
              <a:ext cx="0" cy="146957"/>
            </a:xfrm>
            <a:prstGeom prst="line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2267498" y="2936847"/>
                  <a:ext cx="391337" cy="215444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3C71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7498" y="2936847"/>
                  <a:ext cx="391337" cy="21544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3830692" y="2879697"/>
                  <a:ext cx="391337" cy="215444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3C71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0692" y="2879697"/>
                  <a:ext cx="391337" cy="21544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138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5325300" y="2816678"/>
                  <a:ext cx="391337" cy="215444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3C7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3C71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5300" y="2816678"/>
                  <a:ext cx="391337" cy="215444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138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2343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8699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Multi-AP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58489"/>
            <a:ext cx="7772400" cy="3598071"/>
          </a:xfrm>
        </p:spPr>
        <p:txBody>
          <a:bodyPr/>
          <a:lstStyle/>
          <a:p>
            <a:r>
              <a:rPr lang="en-US" dirty="0"/>
              <a:t>AP-STA Calibration</a:t>
            </a:r>
          </a:p>
          <a:p>
            <a:pPr lvl="1"/>
            <a:r>
              <a:rPr lang="en-US" sz="1600" dirty="0"/>
              <a:t>A STA is required with strong link budget (preferably LOS channel) to all APs</a:t>
            </a:r>
          </a:p>
          <a:p>
            <a:pPr lvl="1"/>
            <a:r>
              <a:rPr lang="en-US" sz="1600" dirty="0"/>
              <a:t>Following calibration scheme in .11n, all APs may calibrate with the same STA. </a:t>
            </a:r>
          </a:p>
          <a:p>
            <a:pPr lvl="1"/>
            <a:r>
              <a:rPr lang="en-US" sz="1600" dirty="0"/>
              <a:t>Following the proposal in [3], Multi-AP may be treated as one big AP, the same architecture as joint BF. </a:t>
            </a:r>
          </a:p>
          <a:p>
            <a:pPr lvl="1"/>
            <a:r>
              <a:rPr lang="en-US" sz="1600" dirty="0"/>
              <a:t> Following the scheme in [3], getting explicit feedback (joint Multi-AP explicit feedback) from the STA on compound Multi-AP channel, and calculate the calibration factors.</a:t>
            </a:r>
          </a:p>
          <a:p>
            <a:pPr marL="3429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  <a:p>
            <a:endParaRPr lang="en-US" sz="1900" dirty="0"/>
          </a:p>
          <a:p>
            <a:pPr marL="0" indent="0">
              <a:buNone/>
            </a:pPr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159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Network Overhead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488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4287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</a:rPr>
              <a:t>Network Overhead Evaluation: Implicit vs Explicit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45" y="1135786"/>
            <a:ext cx="8575516" cy="3720774"/>
          </a:xfrm>
        </p:spPr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Explicit Feedback: </a:t>
            </a:r>
            <a:r>
              <a:rPr lang="en-US" sz="1500" b="0" dirty="0"/>
              <a:t>Network overhead is increased with number of antennas at AP and number of STAs.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Implicit Feedback: </a:t>
            </a:r>
            <a:r>
              <a:rPr lang="en-US" sz="1500" b="0" dirty="0"/>
              <a:t>Overhead is only a function of number of STAs (number of antennas at STAs).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Implicit: Training signals may be repeated in UL to compensate the possible lower UL transmit power. There will be a very minor increase in overhead. 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Example: 3 times repetition </a:t>
            </a:r>
          </a:p>
          <a:p>
            <a:pPr marL="0" indent="0" defTabSz="6858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marL="0" indent="0" defTabSz="6858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marL="0" indent="0" defTabSz="6858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0" dirty="0">
              <a:solidFill>
                <a:srgbClr val="000000"/>
              </a:solidFill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>
                <a:solidFill>
                  <a:srgbClr val="000000"/>
                </a:solidFill>
              </a:rPr>
              <a:t>Note: If UL MU MIMO is enabled for feedback reports, the network overhead of explicit feedback will be reduced.</a:t>
            </a:r>
          </a:p>
          <a:p>
            <a:pPr marL="0" lvl="0" indent="0">
              <a:buNone/>
              <a:defRPr/>
            </a:pPr>
            <a:endParaRPr lang="en-US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600718"/>
                  </p:ext>
                </p:extLst>
              </p:nvPr>
            </p:nvGraphicFramePr>
            <p:xfrm>
              <a:off x="465843" y="2533857"/>
              <a:ext cx="8119319" cy="1889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586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1794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9736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9327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35204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4320">
                    <a:tc rowSpan="2">
                      <a:txBody>
                        <a:bodyPr/>
                        <a:lstStyle/>
                        <a:p>
                          <a:r>
                            <a:rPr lang="en-US" sz="1400" dirty="0"/>
                            <a:t>Use</a:t>
                          </a:r>
                          <a:r>
                            <a:rPr lang="en-US" sz="1400" baseline="0" dirty="0"/>
                            <a:t> Cases: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>
                              <a:solidFill>
                                <a:schemeClr val="bg1"/>
                              </a:solidFill>
                            </a:rPr>
                            <a:t>Examples: BW=80 MHz, MCS</a:t>
                          </a:r>
                          <a:r>
                            <a:rPr lang="en-US" sz="1400" b="0" baseline="0" dirty="0">
                              <a:solidFill>
                                <a:schemeClr val="bg1"/>
                              </a:solidFill>
                            </a:rPr>
                            <a:t> 2/4</a:t>
                          </a:r>
                          <a:r>
                            <a:rPr lang="en-US" sz="1400" b="0" dirty="0">
                              <a:solidFill>
                                <a:schemeClr val="bg1"/>
                              </a:solidFill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b="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b="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b="0" dirty="0">
                              <a:solidFill>
                                <a:schemeClr val="bg1"/>
                              </a:solidFill>
                            </a:rPr>
                            <a:t>=4</a:t>
                          </a: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US" sz="1400" dirty="0"/>
                            <a:t>Sounding Duration</a:t>
                          </a:r>
                          <a:r>
                            <a:rPr lang="en-US" sz="1400" baseline="0" dirty="0"/>
                            <a:t> </a:t>
                          </a:r>
                          <a:r>
                            <a:rPr lang="en-US" sz="1400" dirty="0"/>
                            <a:t>(</a:t>
                          </a:r>
                          <a:r>
                            <a:rPr lang="en-US" sz="1400" dirty="0" err="1"/>
                            <a:t>msec</a:t>
                          </a:r>
                          <a:r>
                            <a:rPr lang="en-US" sz="1400" dirty="0"/>
                            <a:t>)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7432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Explicit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1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D9208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(MCS=2)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Explicit</a:t>
                          </a:r>
                          <a:endParaRPr kumimoji="0" lang="en-US" sz="1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D9208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1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D9208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(MCS=4)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Implicit           </a:t>
                          </a:r>
                          <a:r>
                            <a:rPr lang="en-US" sz="1000" b="0" dirty="0"/>
                            <a:t>(3</a:t>
                          </a:r>
                          <a:r>
                            <a:rPr lang="en-US" sz="1000" b="0" baseline="0" dirty="0"/>
                            <a:t> repetition)</a:t>
                          </a:r>
                          <a:endParaRPr lang="en-US" sz="1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/>
                            <a:t>Implicit           </a:t>
                          </a:r>
                          <a:r>
                            <a:rPr lang="en-US" sz="1000" b="0" dirty="0"/>
                            <a:t>(no repeat)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4-antennas AP  : 2 STA / 3</a:t>
                          </a:r>
                          <a:r>
                            <a:rPr lang="en-US" sz="1400" baseline="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STA/ 20</a:t>
                          </a:r>
                          <a:r>
                            <a:rPr lang="en-US" sz="1400" baseline="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.5/</a:t>
                          </a:r>
                          <a:r>
                            <a:rPr lang="en-US" sz="1600" baseline="0" dirty="0"/>
                            <a:t> </a:t>
                          </a:r>
                          <a:r>
                            <a:rPr lang="en-US" sz="1600" dirty="0"/>
                            <a:t>.7/ 3.6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.4/ .5/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  .3/.34/ 1.1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.23/ .25/ .53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8-antennas AP  : 3 STA / 6 STA/ 20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1.4/ 2.6/ 8.3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.9/ 1.5/ 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 .34/ .48/1.1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 .25/ .3/ .53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16-antennas AP: 6</a:t>
                          </a:r>
                          <a:r>
                            <a:rPr lang="en-US" sz="1400" baseline="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/ 10 STA/ 20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5.5/ 9/ 17.5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3/ 5/ 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.48/ .68/ 1.1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.3/ .36/ .53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600718"/>
                  </p:ext>
                </p:extLst>
              </p:nvPr>
            </p:nvGraphicFramePr>
            <p:xfrm>
              <a:off x="465843" y="2533857"/>
              <a:ext cx="8119319" cy="1889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58696"/>
                    <a:gridCol w="1317942"/>
                    <a:gridCol w="997362"/>
                    <a:gridCol w="1193272"/>
                    <a:gridCol w="1352047"/>
                  </a:tblGrid>
                  <a:tr h="304800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87" t="-781" r="-149907" b="-148438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Sounding Duration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(</a:t>
                          </a:r>
                          <a:r>
                            <a:rPr lang="en-US" sz="1400" dirty="0" err="1" smtClean="0"/>
                            <a:t>msec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/>
                        </a:p>
                      </a:txBody>
                      <a:tcPr/>
                    </a:tc>
                  </a:tr>
                  <a:tr h="47244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Explicit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1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D9208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(MCS=2)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Explicit</a:t>
                          </a:r>
                          <a:endParaRPr kumimoji="0" lang="en-US" sz="1400" b="1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D9208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1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D9208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(MCS=4)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/>
                            <a:t>Implicit           </a:t>
                          </a:r>
                          <a:r>
                            <a:rPr lang="en-US" sz="1000" b="0" dirty="0" smtClean="0"/>
                            <a:t>(3</a:t>
                          </a:r>
                          <a:r>
                            <a:rPr lang="en-US" sz="1000" b="0" baseline="0" dirty="0" smtClean="0"/>
                            <a:t> repetition)</a:t>
                          </a:r>
                          <a:endParaRPr lang="en-US" sz="10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/>
                            <a:t>Implicit           </a:t>
                          </a:r>
                          <a:r>
                            <a:rPr lang="en-US" sz="1000" b="0" dirty="0" smtClean="0"/>
                            <a:t>(no repeat)</a:t>
                          </a:r>
                          <a:endParaRPr lang="en-US" sz="1000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4-antennas AP  : 2 </a:t>
                          </a: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/ 3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STA/ 20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.5/</a:t>
                          </a:r>
                          <a:r>
                            <a:rPr lang="en-US" sz="1600" baseline="0" dirty="0" smtClean="0"/>
                            <a:t> </a:t>
                          </a:r>
                          <a:r>
                            <a:rPr lang="en-US" sz="1600" dirty="0" smtClean="0"/>
                            <a:t>.7/ 3.6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.4/ .5/ 2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  .</a:t>
                          </a:r>
                          <a:r>
                            <a:rPr lang="en-US" sz="1600" dirty="0" smtClean="0"/>
                            <a:t>3</a:t>
                          </a:r>
                          <a:r>
                            <a:rPr lang="en-US" sz="1600" dirty="0" smtClean="0"/>
                            <a:t>/.34/ 1.1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</a:t>
                          </a:r>
                          <a:r>
                            <a:rPr lang="en-US" sz="1600" dirty="0" smtClean="0"/>
                            <a:t>23/ </a:t>
                          </a:r>
                          <a:r>
                            <a:rPr lang="en-US" sz="1600" dirty="0" smtClean="0"/>
                            <a:t>.</a:t>
                          </a:r>
                          <a:r>
                            <a:rPr lang="en-US" sz="1600" dirty="0" smtClean="0"/>
                            <a:t>25/ .53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8-antennas AP  : 3 </a:t>
                          </a: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/ 6 STA/ 20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1.4/ 2.6/ 8.3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.9/ 1.5/ 5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 .</a:t>
                          </a:r>
                          <a:r>
                            <a:rPr lang="en-US" sz="1600" dirty="0" smtClean="0"/>
                            <a:t>34/ </a:t>
                          </a:r>
                          <a:r>
                            <a:rPr lang="en-US" sz="1600" dirty="0" smtClean="0"/>
                            <a:t>.</a:t>
                          </a:r>
                          <a:r>
                            <a:rPr lang="en-US" sz="1600" dirty="0" smtClean="0"/>
                            <a:t>48/1.1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 .25/ .3/ </a:t>
                          </a:r>
                          <a:r>
                            <a:rPr lang="en-US" sz="1600" dirty="0" smtClean="0"/>
                            <a:t>.53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16-antennas AP: 6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/ 10 STA/ 20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5.5/ 9/ 17.5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3/ 5/ 9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.48/ </a:t>
                          </a:r>
                          <a:r>
                            <a:rPr lang="en-US" sz="1600" dirty="0" smtClean="0"/>
                            <a:t>.</a:t>
                          </a:r>
                          <a:r>
                            <a:rPr lang="en-US" sz="1600" dirty="0" smtClean="0"/>
                            <a:t>68/ 1.1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.3/ .</a:t>
                          </a:r>
                          <a:r>
                            <a:rPr lang="en-US" sz="1600" dirty="0" smtClean="0"/>
                            <a:t>36/ .53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7794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1097</Words>
  <Application>Microsoft Office PowerPoint</Application>
  <PresentationFormat>On-screen Show (16:9)</PresentationFormat>
  <Paragraphs>147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Courier New</vt:lpstr>
      <vt:lpstr>Times New Roman</vt:lpstr>
      <vt:lpstr>802-11-Submission</vt:lpstr>
      <vt:lpstr>Microsoft Word 97 - 2003 Document</vt:lpstr>
      <vt:lpstr>Implicit Feedback, Feasibility and Gains (Update) </vt:lpstr>
      <vt:lpstr>Introduction</vt:lpstr>
      <vt:lpstr>Multi-AP Calibration</vt:lpstr>
      <vt:lpstr>Multi-AP Calibration</vt:lpstr>
      <vt:lpstr>Multi-AP Calibration</vt:lpstr>
      <vt:lpstr>Multi-AP Calibration</vt:lpstr>
      <vt:lpstr>Multi-AP Calibration</vt:lpstr>
      <vt:lpstr>PowerPoint Presentation</vt:lpstr>
      <vt:lpstr>Network Overhead Evaluation: Implicit vs Explicit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CTPClassification=CTP_IC:VisualMarkings=, CTPClassification=CTP_IC</cp:keywords>
  <cp:lastModifiedBy/>
  <cp:revision>1</cp:revision>
  <dcterms:created xsi:type="dcterms:W3CDTF">2015-05-06T16:36:39Z</dcterms:created>
  <dcterms:modified xsi:type="dcterms:W3CDTF">2020-01-13T04:25:36Z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622843ab-a409-4bf5-8420-fdb263e18a7b</vt:lpwstr>
  </property>
  <property fmtid="{D5CDD505-2E9C-101B-9397-08002B2CF9AE}" pid="3" name="CTP_BU">
    <vt:lpwstr>INTEL LABS GRP</vt:lpwstr>
  </property>
  <property fmtid="{D5CDD505-2E9C-101B-9397-08002B2CF9AE}" pid="4" name="CTP_TimeStamp">
    <vt:lpwstr>2020-01-13 04:25:35Z</vt:lpwstr>
  </property>
  <property fmtid="{D5CDD505-2E9C-101B-9397-08002B2CF9AE}" pid="5" name="CTPClassification">
    <vt:lpwstr>CTP_IC</vt:lpwstr>
  </property>
</Properties>
</file>