
<file path=[Content_Types].xml><?xml version="1.0" encoding="utf-8"?>
<Types xmlns="http://schemas.openxmlformats.org/package/2006/content-types">
  <Default Extension="doc" ContentType="application/msword"/>
  <Default Extension="emf" ContentType="image/x-emf"/>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autoCompressPictures="0">
  <p:sldMasterIdLst>
    <p:sldMasterId id="2147483726" r:id="rId1"/>
  </p:sldMasterIdLst>
  <p:notesMasterIdLst>
    <p:notesMasterId r:id="rId19"/>
  </p:notesMasterIdLst>
  <p:handoutMasterIdLst>
    <p:handoutMasterId r:id="rId20"/>
  </p:handoutMasterIdLst>
  <p:sldIdLst>
    <p:sldId id="820" r:id="rId2"/>
    <p:sldId id="822" r:id="rId3"/>
    <p:sldId id="880" r:id="rId4"/>
    <p:sldId id="881" r:id="rId5"/>
    <p:sldId id="882" r:id="rId6"/>
    <p:sldId id="890" r:id="rId7"/>
    <p:sldId id="858" r:id="rId8"/>
    <p:sldId id="883" r:id="rId9"/>
    <p:sldId id="859" r:id="rId10"/>
    <p:sldId id="888" r:id="rId11"/>
    <p:sldId id="876" r:id="rId12"/>
    <p:sldId id="862" r:id="rId13"/>
    <p:sldId id="878" r:id="rId14"/>
    <p:sldId id="886" r:id="rId15"/>
    <p:sldId id="884" r:id="rId16"/>
    <p:sldId id="870" r:id="rId17"/>
    <p:sldId id="889" r:id="rId18"/>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6" orient="horz" pos="1620" userDrawn="1">
          <p15:clr>
            <a:srgbClr val="A4A3A4"/>
          </p15:clr>
        </p15:guide>
        <p15:guide id="7" pos="5470">
          <p15:clr>
            <a:srgbClr val="A4A3A4"/>
          </p15:clr>
        </p15:guide>
        <p15:guide id="8" pos="287">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loop="1"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D9208"/>
    <a:srgbClr val="003C71"/>
    <a:srgbClr val="F3D54E"/>
    <a:srgbClr val="70AD47"/>
    <a:srgbClr val="0071C5"/>
    <a:srgbClr val="F83308"/>
    <a:srgbClr val="009FDF"/>
    <a:srgbClr val="F0CE3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973" autoAdjust="0"/>
    <p:restoredTop sz="94057" autoAdjust="0"/>
  </p:normalViewPr>
  <p:slideViewPr>
    <p:cSldViewPr snapToGrid="0">
      <p:cViewPr varScale="1">
        <p:scale>
          <a:sx n="87" d="100"/>
          <a:sy n="87" d="100"/>
        </p:scale>
        <p:origin x="586" y="58"/>
      </p:cViewPr>
      <p:guideLst>
        <p:guide orient="horz" pos="1620"/>
        <p:guide pos="5470"/>
        <p:guide pos="287"/>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86" d="100"/>
        <a:sy n="86" d="100"/>
      </p:scale>
      <p:origin x="0" y="0"/>
    </p:cViewPr>
  </p:sorterViewPr>
  <p:notesViewPr>
    <p:cSldViewPr snapToGrid="0" showGuides="1">
      <p:cViewPr varScale="1">
        <p:scale>
          <a:sx n="65" d="100"/>
          <a:sy n="65" d="100"/>
        </p:scale>
        <p:origin x="3154" y="4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latin typeface="Arial" panose="020B0604020202020204" pitchFamily="34" charset="0"/>
            </a:endParaRPr>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5ACFD7B2-88A6-E34E-8EF8-CB0C7BA47ADD}" type="datetimeFigureOut">
              <a:rPr lang="en-US" smtClean="0">
                <a:latin typeface="Arial" panose="020B0604020202020204" pitchFamily="34" charset="0"/>
              </a:rPr>
              <a:pPr/>
              <a:t>1/9/2020</a:t>
            </a:fld>
            <a:endParaRPr lang="en-US" dirty="0">
              <a:latin typeface="Arial" panose="020B0604020202020204" pitchFamily="34" charset="0"/>
            </a:endParaRPr>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latin typeface="Arial" panose="020B0604020202020204" pitchFamily="34" charset="0"/>
            </a:endParaRPr>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96CFA4E-18EB-6D49-8DE2-7A74038C2C1C}" type="slidenum">
              <a:rPr lang="en-US" smtClean="0">
                <a:latin typeface="Arial" panose="020B0604020202020204" pitchFamily="34" charset="0"/>
              </a:rPr>
              <a:pPr/>
              <a:t>‹#›</a:t>
            </a:fld>
            <a:endParaRPr lang="en-US" dirty="0">
              <a:latin typeface="Arial" panose="020B0604020202020204" pitchFamily="34" charset="0"/>
            </a:endParaRPr>
          </a:p>
        </p:txBody>
      </p:sp>
    </p:spTree>
    <p:extLst>
      <p:ext uri="{BB962C8B-B14F-4D97-AF65-F5344CB8AC3E}">
        <p14:creationId xmlns:p14="http://schemas.microsoft.com/office/powerpoint/2010/main" val="91299412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panose="020B0604020202020204" pitchFamily="34" charset="0"/>
              </a:defRPr>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Arial" panose="020B0604020202020204" pitchFamily="34" charset="0"/>
              </a:defRPr>
            </a:lvl1pPr>
          </a:lstStyle>
          <a:p>
            <a:fld id="{ED7FC5FE-6F0D-D34A-8EE6-C95B4F5F4DC8}" type="datetimeFigureOut">
              <a:rPr lang="en-US" smtClean="0"/>
              <a:pPr/>
              <a:t>1/9/2020</a:t>
            </a:fld>
            <a:endParaRPr lang="en-US" dirty="0"/>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panose="020B0604020202020204" pitchFamily="34" charset="0"/>
              </a:defRPr>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atin typeface="Arial" panose="020B0604020202020204" pitchFamily="34" charset="0"/>
              </a:defRPr>
            </a:lvl1pPr>
          </a:lstStyle>
          <a:p>
            <a:fld id="{D61C8689-8455-3546-ADF9-3B7273760F66}" type="slidenum">
              <a:rPr lang="en-US" smtClean="0"/>
              <a:pPr/>
              <a:t>‹#›</a:t>
            </a:fld>
            <a:endParaRPr lang="en-US" dirty="0"/>
          </a:p>
        </p:txBody>
      </p:sp>
    </p:spTree>
    <p:extLst>
      <p:ext uri="{BB962C8B-B14F-4D97-AF65-F5344CB8AC3E}">
        <p14:creationId xmlns:p14="http://schemas.microsoft.com/office/powerpoint/2010/main" val="2608429223"/>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Arial" panose="020B0604020202020204" pitchFamily="34" charset="0"/>
        <a:ea typeface="+mn-ea"/>
        <a:cs typeface="+mn-cs"/>
      </a:defRPr>
    </a:lvl1pPr>
    <a:lvl2pPr marL="457200" algn="l" defTabSz="457200" rtl="0" eaLnBrk="1" latinLnBrk="0" hangingPunct="1">
      <a:defRPr sz="1200" kern="1200">
        <a:solidFill>
          <a:schemeClr val="tx1"/>
        </a:solidFill>
        <a:latin typeface="Arial" panose="020B0604020202020204" pitchFamily="34" charset="0"/>
        <a:ea typeface="+mn-ea"/>
        <a:cs typeface="+mn-cs"/>
      </a:defRPr>
    </a:lvl2pPr>
    <a:lvl3pPr marL="914400" algn="l" defTabSz="457200" rtl="0" eaLnBrk="1" latinLnBrk="0" hangingPunct="1">
      <a:defRPr sz="1200" kern="1200">
        <a:solidFill>
          <a:schemeClr val="tx1"/>
        </a:solidFill>
        <a:latin typeface="Arial" panose="020B0604020202020204" pitchFamily="34" charset="0"/>
        <a:ea typeface="+mn-ea"/>
        <a:cs typeface="+mn-cs"/>
      </a:defRPr>
    </a:lvl3pPr>
    <a:lvl4pPr marL="1371600" algn="l" defTabSz="457200" rtl="0" eaLnBrk="1" latinLnBrk="0" hangingPunct="1">
      <a:defRPr sz="1200" kern="1200">
        <a:solidFill>
          <a:schemeClr val="tx1"/>
        </a:solidFill>
        <a:latin typeface="Arial" panose="020B0604020202020204" pitchFamily="34" charset="0"/>
        <a:ea typeface="+mn-ea"/>
        <a:cs typeface="+mn-cs"/>
      </a:defRPr>
    </a:lvl4pPr>
    <a:lvl5pPr marL="1828800" algn="l" defTabSz="457200" rtl="0" eaLnBrk="1" latinLnBrk="0" hangingPunct="1">
      <a:defRPr sz="1200" kern="1200">
        <a:solidFill>
          <a:schemeClr val="tx1"/>
        </a:solidFill>
        <a:latin typeface="Arial" panose="020B0604020202020204" pitchFamily="34" charset="0"/>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3"/>
          <p:cNvSpPr>
            <a:spLocks noGrp="1" noChangeArrowheads="1"/>
          </p:cNvSpPr>
          <p:nvPr>
            <p:ph type="dt" sz="quarter" idx="1"/>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ltLang="en-US" sz="1400">
                <a:solidFill>
                  <a:srgbClr val="000000"/>
                </a:solidFill>
              </a:rPr>
              <a:t>October 2018</a:t>
            </a:r>
          </a:p>
        </p:txBody>
      </p:sp>
      <p:sp>
        <p:nvSpPr>
          <p:cNvPr id="12292"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altLang="en-US">
                <a:solidFill>
                  <a:srgbClr val="000000"/>
                </a:solidFill>
              </a:rPr>
              <a:t>Intel Corporation</a:t>
            </a:r>
          </a:p>
        </p:txBody>
      </p:sp>
      <p:sp>
        <p:nvSpPr>
          <p:cNvPr id="12293"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ltLang="en-US">
                <a:solidFill>
                  <a:srgbClr val="000000"/>
                </a:solidFill>
              </a:rPr>
              <a:t>Page </a:t>
            </a:r>
            <a:fld id="{07FC9C9D-9E8C-45A0-A936-072F1228F988}" type="slidenum">
              <a:rPr lang="en-US" altLang="en-US">
                <a:solidFill>
                  <a:srgbClr val="000000"/>
                </a:solidFill>
              </a:rPr>
              <a:pPr/>
              <a:t>1</a:t>
            </a:fld>
            <a:endParaRPr lang="en-US" altLang="en-US">
              <a:solidFill>
                <a:srgbClr val="000000"/>
              </a:solidFill>
            </a:endParaRPr>
          </a:p>
        </p:txBody>
      </p:sp>
      <p:sp>
        <p:nvSpPr>
          <p:cNvPr id="12294" name="Rectangle 2"/>
          <p:cNvSpPr>
            <a:spLocks noGrp="1" noRot="1" noChangeAspect="1" noChangeArrowheads="1" noTextEdit="1"/>
          </p:cNvSpPr>
          <p:nvPr>
            <p:ph type="sldImg"/>
          </p:nvPr>
        </p:nvSpPr>
        <p:spPr>
          <a:xfrm>
            <a:off x="384175" y="701675"/>
            <a:ext cx="6165850" cy="3468688"/>
          </a:xfrm>
          <a:ln/>
        </p:spPr>
      </p:sp>
      <p:sp>
        <p:nvSpPr>
          <p:cNvPr id="12295" name="Rectangle 3"/>
          <p:cNvSpPr>
            <a:spLocks noGrp="1" noChangeArrowheads="1"/>
          </p:cNvSpPr>
          <p:nvPr>
            <p:ph type="body" idx="1"/>
          </p:nvPr>
        </p:nvSpPr>
        <p:spPr>
          <a:noFill/>
        </p:spPr>
        <p:txBody>
          <a:bodyPr/>
          <a:lstStyle/>
          <a:p>
            <a:endParaRPr lang="en-US" altLang="en-US" dirty="0"/>
          </a:p>
        </p:txBody>
      </p:sp>
      <p:sp>
        <p:nvSpPr>
          <p:cNvPr id="2" name="Header Placeholder 1"/>
          <p:cNvSpPr>
            <a:spLocks noGrp="1"/>
          </p:cNvSpPr>
          <p:nvPr>
            <p:ph type="hdr" sz="quarter" idx="10"/>
          </p:nvPr>
        </p:nvSpPr>
        <p:spPr/>
        <p:txBody>
          <a:bodyPr/>
          <a:lstStyle/>
          <a:p>
            <a:pPr>
              <a:defRPr/>
            </a:pPr>
            <a:r>
              <a:rPr lang="en-US" altLang="en-US">
                <a:solidFill>
                  <a:srgbClr val="000000"/>
                </a:solidFill>
              </a:rPr>
              <a:t>doc.: IEEE 802.11-16/XXXXr0</a:t>
            </a:r>
          </a:p>
        </p:txBody>
      </p:sp>
    </p:spTree>
    <p:extLst>
      <p:ext uri="{BB962C8B-B14F-4D97-AF65-F5344CB8AC3E}">
        <p14:creationId xmlns:p14="http://schemas.microsoft.com/office/powerpoint/2010/main" val="7337109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61C8689-8455-3546-ADF9-3B7273760F66}" type="slidenum">
              <a:rPr lang="en-US" smtClean="0"/>
              <a:pPr/>
              <a:t>3</a:t>
            </a:fld>
            <a:endParaRPr lang="en-US" dirty="0"/>
          </a:p>
        </p:txBody>
      </p:sp>
    </p:spTree>
    <p:extLst>
      <p:ext uri="{BB962C8B-B14F-4D97-AF65-F5344CB8AC3E}">
        <p14:creationId xmlns:p14="http://schemas.microsoft.com/office/powerpoint/2010/main" val="17910412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61C8689-8455-3546-ADF9-3B7273760F66}" type="slidenum">
              <a:rPr lang="en-US" smtClean="0"/>
              <a:pPr/>
              <a:t>15</a:t>
            </a:fld>
            <a:endParaRPr lang="en-US" dirty="0"/>
          </a:p>
        </p:txBody>
      </p:sp>
    </p:spTree>
    <p:extLst>
      <p:ext uri="{BB962C8B-B14F-4D97-AF65-F5344CB8AC3E}">
        <p14:creationId xmlns:p14="http://schemas.microsoft.com/office/powerpoint/2010/main" val="17178892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solidFill>
                  <a:srgbClr val="000000"/>
                </a:solidFill>
              </a:rPr>
              <a:t>Jan 2020</a:t>
            </a:r>
          </a:p>
        </p:txBody>
      </p:sp>
      <p:sp>
        <p:nvSpPr>
          <p:cNvPr id="5" name="Rectangle 5"/>
          <p:cNvSpPr>
            <a:spLocks noGrp="1" noChangeArrowheads="1"/>
          </p:cNvSpPr>
          <p:nvPr>
            <p:ph type="ftr" sz="quarter" idx="11"/>
          </p:nvPr>
        </p:nvSpPr>
        <p:spPr>
          <a:xfrm>
            <a:off x="6947335" y="4856560"/>
            <a:ext cx="1596591" cy="276999"/>
          </a:xfrm>
          <a:ln/>
        </p:spPr>
        <p:txBody>
          <a:bodyPr/>
          <a:lstStyle>
            <a:lvl1pPr>
              <a:defRPr/>
            </a:lvl1pPr>
          </a:lstStyle>
          <a:p>
            <a:pPr>
              <a:defRPr/>
            </a:pPr>
            <a:r>
              <a:rPr lang="en-US" altLang="en-US">
                <a:solidFill>
                  <a:srgbClr val="000000"/>
                </a:solidFill>
              </a:rPr>
              <a:t>Roya Doostnejad, Intel Corporation</a:t>
            </a:r>
          </a:p>
        </p:txBody>
      </p:sp>
      <p:sp>
        <p:nvSpPr>
          <p:cNvPr id="6" name="Rectangle 6"/>
          <p:cNvSpPr>
            <a:spLocks noGrp="1" noChangeArrowheads="1"/>
          </p:cNvSpPr>
          <p:nvPr>
            <p:ph type="sldNum" sz="quarter" idx="12"/>
          </p:nvPr>
        </p:nvSpPr>
        <p:spPr>
          <a:xfrm>
            <a:off x="4209351" y="4856560"/>
            <a:ext cx="801501" cy="276999"/>
          </a:xfrm>
          <a:ln/>
        </p:spPr>
        <p:txBody>
          <a:bodyPr/>
          <a:lstStyle>
            <a:lvl1pPr>
              <a:defRPr/>
            </a:lvl1pPr>
          </a:lstStyle>
          <a:p>
            <a:pPr>
              <a:defRPr/>
            </a:pPr>
            <a:r>
              <a:rPr lang="en-US" altLang="en-US">
                <a:solidFill>
                  <a:srgbClr val="000000"/>
                </a:solidFill>
              </a:rPr>
              <a:t>Slide </a:t>
            </a:r>
            <a:fld id="{5D672648-7DCA-4661-B892-3BDB8380A188}"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39932226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solidFill>
                  <a:srgbClr val="000000"/>
                </a:solidFill>
              </a:rPr>
              <a:t>Jan 2020</a:t>
            </a:r>
          </a:p>
        </p:txBody>
      </p:sp>
      <p:sp>
        <p:nvSpPr>
          <p:cNvPr id="5" name="Rectangle 5"/>
          <p:cNvSpPr>
            <a:spLocks noGrp="1" noChangeArrowheads="1"/>
          </p:cNvSpPr>
          <p:nvPr>
            <p:ph type="ftr" sz="quarter" idx="11"/>
          </p:nvPr>
        </p:nvSpPr>
        <p:spPr>
          <a:xfrm>
            <a:off x="6947335" y="4856560"/>
            <a:ext cx="1596591" cy="276999"/>
          </a:xfrm>
          <a:ln/>
        </p:spPr>
        <p:txBody>
          <a:bodyPr/>
          <a:lstStyle>
            <a:lvl1pPr>
              <a:defRPr/>
            </a:lvl1pPr>
          </a:lstStyle>
          <a:p>
            <a:pPr>
              <a:defRPr/>
            </a:pPr>
            <a:r>
              <a:rPr lang="en-US" altLang="en-US">
                <a:solidFill>
                  <a:srgbClr val="000000"/>
                </a:solidFill>
              </a:rPr>
              <a:t>Roya Doostnejad, Intel Corporation</a:t>
            </a:r>
          </a:p>
        </p:txBody>
      </p:sp>
      <p:sp>
        <p:nvSpPr>
          <p:cNvPr id="6" name="Rectangle 6"/>
          <p:cNvSpPr>
            <a:spLocks noGrp="1" noChangeArrowheads="1"/>
          </p:cNvSpPr>
          <p:nvPr>
            <p:ph type="sldNum" sz="quarter" idx="12"/>
          </p:nvPr>
        </p:nvSpPr>
        <p:spPr>
          <a:xfrm>
            <a:off x="4209351" y="4856560"/>
            <a:ext cx="801501" cy="276999"/>
          </a:xfrm>
          <a:ln/>
        </p:spPr>
        <p:txBody>
          <a:bodyPr/>
          <a:lstStyle>
            <a:lvl1pPr>
              <a:defRPr/>
            </a:lvl1pPr>
          </a:lstStyle>
          <a:p>
            <a:pPr>
              <a:defRPr/>
            </a:pPr>
            <a:r>
              <a:rPr lang="en-US" altLang="en-US">
                <a:solidFill>
                  <a:srgbClr val="000000"/>
                </a:solidFill>
              </a:rPr>
              <a:t>Slide </a:t>
            </a:r>
            <a:fld id="{DEA09825-A2EA-4142-A0E2-E50DC4D3D576}"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21251673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514350"/>
            <a:ext cx="1943100" cy="405765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514350"/>
            <a:ext cx="5676900" cy="40576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solidFill>
                  <a:srgbClr val="000000"/>
                </a:solidFill>
              </a:rPr>
              <a:t>Jan 2020</a:t>
            </a:r>
          </a:p>
        </p:txBody>
      </p:sp>
      <p:sp>
        <p:nvSpPr>
          <p:cNvPr id="5" name="Rectangle 5"/>
          <p:cNvSpPr>
            <a:spLocks noGrp="1" noChangeArrowheads="1"/>
          </p:cNvSpPr>
          <p:nvPr>
            <p:ph type="ftr" sz="quarter" idx="11"/>
          </p:nvPr>
        </p:nvSpPr>
        <p:spPr>
          <a:xfrm>
            <a:off x="6947335" y="4856560"/>
            <a:ext cx="1596591" cy="276999"/>
          </a:xfrm>
          <a:ln/>
        </p:spPr>
        <p:txBody>
          <a:bodyPr/>
          <a:lstStyle>
            <a:lvl1pPr>
              <a:defRPr/>
            </a:lvl1pPr>
          </a:lstStyle>
          <a:p>
            <a:pPr>
              <a:defRPr/>
            </a:pPr>
            <a:r>
              <a:rPr lang="en-US" altLang="en-US">
                <a:solidFill>
                  <a:srgbClr val="000000"/>
                </a:solidFill>
              </a:rPr>
              <a:t>Roya Doostnejad, Intel Corporation</a:t>
            </a:r>
          </a:p>
        </p:txBody>
      </p:sp>
      <p:sp>
        <p:nvSpPr>
          <p:cNvPr id="6" name="Rectangle 6"/>
          <p:cNvSpPr>
            <a:spLocks noGrp="1" noChangeArrowheads="1"/>
          </p:cNvSpPr>
          <p:nvPr>
            <p:ph type="sldNum" sz="quarter" idx="12"/>
          </p:nvPr>
        </p:nvSpPr>
        <p:spPr>
          <a:xfrm>
            <a:off x="4209351" y="4856560"/>
            <a:ext cx="801501" cy="276999"/>
          </a:xfrm>
          <a:ln/>
        </p:spPr>
        <p:txBody>
          <a:bodyPr/>
          <a:lstStyle>
            <a:lvl1pPr>
              <a:defRPr/>
            </a:lvl1pPr>
          </a:lstStyle>
          <a:p>
            <a:pPr>
              <a:defRPr/>
            </a:pPr>
            <a:r>
              <a:rPr lang="en-US" altLang="en-US">
                <a:solidFill>
                  <a:srgbClr val="000000"/>
                </a:solidFill>
              </a:rPr>
              <a:t>Slide </a:t>
            </a:r>
            <a:fld id="{B24DC951-9CD8-4722-8C76-3302E1A2B8B9}"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14410217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xfrm>
            <a:off x="696914" y="249452"/>
            <a:ext cx="346249" cy="207749"/>
          </a:xfrm>
          <a:ln/>
        </p:spPr>
        <p:txBody>
          <a:bodyPr/>
          <a:lstStyle>
            <a:lvl1pPr>
              <a:defRPr/>
            </a:lvl1pPr>
          </a:lstStyle>
          <a:p>
            <a:pPr>
              <a:defRPr/>
            </a:pPr>
            <a:r>
              <a:rPr lang="en-US" altLang="en-US">
                <a:solidFill>
                  <a:srgbClr val="000000"/>
                </a:solidFill>
              </a:rPr>
              <a:t>Jan 2020</a:t>
            </a:r>
            <a:endParaRPr lang="en-US" altLang="en-US" dirty="0">
              <a:solidFill>
                <a:srgbClr val="000000"/>
              </a:solidFill>
            </a:endParaRPr>
          </a:p>
        </p:txBody>
      </p:sp>
      <p:sp>
        <p:nvSpPr>
          <p:cNvPr id="5" name="Rectangle 5"/>
          <p:cNvSpPr>
            <a:spLocks noGrp="1" noChangeArrowheads="1"/>
          </p:cNvSpPr>
          <p:nvPr>
            <p:ph type="ftr" sz="quarter" idx="11"/>
          </p:nvPr>
        </p:nvSpPr>
        <p:spPr>
          <a:xfrm>
            <a:off x="5969503" y="4856560"/>
            <a:ext cx="2574423" cy="215444"/>
          </a:xfrm>
          <a:ln/>
        </p:spPr>
        <p:txBody>
          <a:bodyPr/>
          <a:lstStyle>
            <a:lvl1pPr>
              <a:defRPr sz="1400"/>
            </a:lvl1pPr>
          </a:lstStyle>
          <a:p>
            <a:pPr>
              <a:defRPr/>
            </a:pPr>
            <a:r>
              <a:rPr lang="en-US" altLang="en-US" dirty="0">
                <a:solidFill>
                  <a:srgbClr val="000000"/>
                </a:solidFill>
              </a:rPr>
              <a:t>Roya Doostnejad, Intel Corporation</a:t>
            </a:r>
          </a:p>
        </p:txBody>
      </p:sp>
      <p:sp>
        <p:nvSpPr>
          <p:cNvPr id="6" name="Rectangle 6"/>
          <p:cNvSpPr>
            <a:spLocks noGrp="1" noChangeArrowheads="1"/>
          </p:cNvSpPr>
          <p:nvPr>
            <p:ph type="sldNum" sz="quarter" idx="12"/>
          </p:nvPr>
        </p:nvSpPr>
        <p:spPr>
          <a:xfrm>
            <a:off x="4209351" y="4856560"/>
            <a:ext cx="801501" cy="276999"/>
          </a:xfrm>
          <a:ln/>
        </p:spPr>
        <p:txBody>
          <a:bodyPr/>
          <a:lstStyle>
            <a:lvl1pPr>
              <a:defRPr/>
            </a:lvl1pPr>
          </a:lstStyle>
          <a:p>
            <a:pPr>
              <a:defRPr/>
            </a:pPr>
            <a:r>
              <a:rPr lang="en-US" altLang="en-US">
                <a:solidFill>
                  <a:srgbClr val="000000"/>
                </a:solidFill>
              </a:rPr>
              <a:t>Slide </a:t>
            </a:r>
            <a:fld id="{0391809B-2015-42AC-9A4A-427CE29EAC4D}"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25667164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3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a:t>Click to edit Master text styles</a:t>
            </a:r>
          </a:p>
        </p:txBody>
      </p:sp>
      <p:sp>
        <p:nvSpPr>
          <p:cNvPr id="4" name="Rectangle 4"/>
          <p:cNvSpPr>
            <a:spLocks noGrp="1" noChangeArrowheads="1"/>
          </p:cNvSpPr>
          <p:nvPr>
            <p:ph type="dt" sz="half" idx="10"/>
          </p:nvPr>
        </p:nvSpPr>
        <p:spPr>
          <a:xfrm>
            <a:off x="696914" y="249452"/>
            <a:ext cx="346249" cy="207749"/>
          </a:xfrm>
          <a:ln/>
        </p:spPr>
        <p:txBody>
          <a:bodyPr/>
          <a:lstStyle>
            <a:lvl1pPr>
              <a:defRPr/>
            </a:lvl1pPr>
          </a:lstStyle>
          <a:p>
            <a:pPr>
              <a:defRPr/>
            </a:pPr>
            <a:r>
              <a:rPr lang="en-US" altLang="en-US">
                <a:solidFill>
                  <a:srgbClr val="000000"/>
                </a:solidFill>
              </a:rPr>
              <a:t>Jan 2020</a:t>
            </a:r>
            <a:endParaRPr lang="en-US" altLang="en-US" dirty="0">
              <a:solidFill>
                <a:srgbClr val="000000"/>
              </a:solidFill>
            </a:endParaRPr>
          </a:p>
        </p:txBody>
      </p:sp>
      <p:sp>
        <p:nvSpPr>
          <p:cNvPr id="5" name="Rectangle 5"/>
          <p:cNvSpPr>
            <a:spLocks noGrp="1" noChangeArrowheads="1"/>
          </p:cNvSpPr>
          <p:nvPr>
            <p:ph type="ftr" sz="quarter" idx="11"/>
          </p:nvPr>
        </p:nvSpPr>
        <p:spPr>
          <a:xfrm>
            <a:off x="5969502" y="4856560"/>
            <a:ext cx="2574424" cy="215444"/>
          </a:xfrm>
          <a:ln/>
        </p:spPr>
        <p:txBody>
          <a:bodyPr/>
          <a:lstStyle>
            <a:lvl1pPr>
              <a:defRPr sz="1400"/>
            </a:lvl1pPr>
          </a:lstStyle>
          <a:p>
            <a:pPr>
              <a:defRPr/>
            </a:pPr>
            <a:r>
              <a:rPr lang="en-US" altLang="en-US" dirty="0">
                <a:solidFill>
                  <a:srgbClr val="000000"/>
                </a:solidFill>
              </a:rPr>
              <a:t>Roya Doostnejad, Intel Corporation</a:t>
            </a:r>
          </a:p>
        </p:txBody>
      </p:sp>
      <p:sp>
        <p:nvSpPr>
          <p:cNvPr id="6" name="Rectangle 6"/>
          <p:cNvSpPr>
            <a:spLocks noGrp="1" noChangeArrowheads="1"/>
          </p:cNvSpPr>
          <p:nvPr>
            <p:ph type="sldNum" sz="quarter" idx="12"/>
          </p:nvPr>
        </p:nvSpPr>
        <p:spPr>
          <a:xfrm>
            <a:off x="4209351" y="4856560"/>
            <a:ext cx="801501" cy="276999"/>
          </a:xfrm>
          <a:ln/>
        </p:spPr>
        <p:txBody>
          <a:bodyPr/>
          <a:lstStyle>
            <a:lvl1pPr>
              <a:defRPr/>
            </a:lvl1pPr>
          </a:lstStyle>
          <a:p>
            <a:pPr>
              <a:defRPr/>
            </a:pPr>
            <a:r>
              <a:rPr lang="en-US" altLang="en-US">
                <a:solidFill>
                  <a:srgbClr val="000000"/>
                </a:solidFill>
              </a:rPr>
              <a:t>Slide </a:t>
            </a:r>
            <a:fld id="{10F6E6CE-8ABD-4955-BA38-BB3D0CE062DF}"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11283877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485900"/>
            <a:ext cx="3810000" cy="308610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485900"/>
            <a:ext cx="3810000" cy="308610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xfrm>
            <a:off x="696914" y="249452"/>
            <a:ext cx="346249" cy="207749"/>
          </a:xfrm>
          <a:ln/>
        </p:spPr>
        <p:txBody>
          <a:bodyPr/>
          <a:lstStyle>
            <a:lvl1pPr>
              <a:defRPr/>
            </a:lvl1pPr>
          </a:lstStyle>
          <a:p>
            <a:pPr>
              <a:defRPr/>
            </a:pPr>
            <a:r>
              <a:rPr lang="en-US" altLang="en-US">
                <a:solidFill>
                  <a:srgbClr val="000000"/>
                </a:solidFill>
              </a:rPr>
              <a:t>Jan 2020</a:t>
            </a:r>
            <a:endParaRPr lang="en-US" altLang="en-US" dirty="0">
              <a:solidFill>
                <a:srgbClr val="000000"/>
              </a:solidFill>
            </a:endParaRPr>
          </a:p>
        </p:txBody>
      </p:sp>
      <p:sp>
        <p:nvSpPr>
          <p:cNvPr id="6" name="Rectangle 5"/>
          <p:cNvSpPr>
            <a:spLocks noGrp="1" noChangeArrowheads="1"/>
          </p:cNvSpPr>
          <p:nvPr>
            <p:ph type="ftr" sz="quarter" idx="11"/>
          </p:nvPr>
        </p:nvSpPr>
        <p:spPr>
          <a:xfrm>
            <a:off x="6947335" y="4856560"/>
            <a:ext cx="1596591" cy="276999"/>
          </a:xfrm>
          <a:ln/>
        </p:spPr>
        <p:txBody>
          <a:bodyPr/>
          <a:lstStyle>
            <a:lvl1pPr>
              <a:defRPr/>
            </a:lvl1pPr>
          </a:lstStyle>
          <a:p>
            <a:pPr>
              <a:defRPr/>
            </a:pPr>
            <a:r>
              <a:rPr lang="en-US" altLang="en-US">
                <a:solidFill>
                  <a:srgbClr val="000000"/>
                </a:solidFill>
              </a:rPr>
              <a:t>Roya Doostnejad, Intel Corporation</a:t>
            </a:r>
          </a:p>
        </p:txBody>
      </p:sp>
      <p:sp>
        <p:nvSpPr>
          <p:cNvPr id="7" name="Rectangle 6"/>
          <p:cNvSpPr>
            <a:spLocks noGrp="1" noChangeArrowheads="1"/>
          </p:cNvSpPr>
          <p:nvPr>
            <p:ph type="sldNum" sz="quarter" idx="12"/>
          </p:nvPr>
        </p:nvSpPr>
        <p:spPr>
          <a:xfrm>
            <a:off x="4209351" y="4856560"/>
            <a:ext cx="801501" cy="276999"/>
          </a:xfrm>
          <a:ln/>
        </p:spPr>
        <p:txBody>
          <a:bodyPr/>
          <a:lstStyle>
            <a:lvl1pPr>
              <a:defRPr/>
            </a:lvl1pPr>
          </a:lstStyle>
          <a:p>
            <a:pPr>
              <a:defRPr/>
            </a:pPr>
            <a:r>
              <a:rPr lang="en-US" altLang="en-US">
                <a:solidFill>
                  <a:srgbClr val="000000"/>
                </a:solidFill>
              </a:rPr>
              <a:t>Slide </a:t>
            </a:r>
            <a:fld id="{D35713F2-5C51-482B-BB1A-40C072D1C4D2}"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13892094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xfrm>
            <a:off x="696914" y="249452"/>
            <a:ext cx="346249" cy="207749"/>
          </a:xfrm>
          <a:ln/>
        </p:spPr>
        <p:txBody>
          <a:bodyPr/>
          <a:lstStyle>
            <a:lvl1pPr>
              <a:defRPr/>
            </a:lvl1pPr>
          </a:lstStyle>
          <a:p>
            <a:pPr>
              <a:defRPr/>
            </a:pPr>
            <a:r>
              <a:rPr lang="en-US" altLang="en-US">
                <a:solidFill>
                  <a:srgbClr val="000000"/>
                </a:solidFill>
              </a:rPr>
              <a:t>Jan 2020</a:t>
            </a:r>
            <a:endParaRPr lang="en-US" altLang="en-US" dirty="0">
              <a:solidFill>
                <a:srgbClr val="000000"/>
              </a:solidFill>
            </a:endParaRPr>
          </a:p>
        </p:txBody>
      </p:sp>
      <p:sp>
        <p:nvSpPr>
          <p:cNvPr id="8" name="Rectangle 5"/>
          <p:cNvSpPr>
            <a:spLocks noGrp="1" noChangeArrowheads="1"/>
          </p:cNvSpPr>
          <p:nvPr>
            <p:ph type="ftr" sz="quarter" idx="11"/>
          </p:nvPr>
        </p:nvSpPr>
        <p:spPr>
          <a:xfrm>
            <a:off x="6947335" y="4856560"/>
            <a:ext cx="1596591" cy="276999"/>
          </a:xfrm>
          <a:ln/>
        </p:spPr>
        <p:txBody>
          <a:bodyPr/>
          <a:lstStyle>
            <a:lvl1pPr>
              <a:defRPr/>
            </a:lvl1pPr>
          </a:lstStyle>
          <a:p>
            <a:pPr>
              <a:defRPr/>
            </a:pPr>
            <a:r>
              <a:rPr lang="en-US" altLang="en-US">
                <a:solidFill>
                  <a:srgbClr val="000000"/>
                </a:solidFill>
              </a:rPr>
              <a:t>Roya Doostnejad, Intel Corporation</a:t>
            </a:r>
          </a:p>
        </p:txBody>
      </p:sp>
      <p:sp>
        <p:nvSpPr>
          <p:cNvPr id="9" name="Rectangle 6"/>
          <p:cNvSpPr>
            <a:spLocks noGrp="1" noChangeArrowheads="1"/>
          </p:cNvSpPr>
          <p:nvPr>
            <p:ph type="sldNum" sz="quarter" idx="12"/>
          </p:nvPr>
        </p:nvSpPr>
        <p:spPr>
          <a:xfrm>
            <a:off x="4209351" y="4856560"/>
            <a:ext cx="801501" cy="276999"/>
          </a:xfrm>
          <a:ln/>
        </p:spPr>
        <p:txBody>
          <a:bodyPr/>
          <a:lstStyle>
            <a:lvl1pPr>
              <a:defRPr/>
            </a:lvl1pPr>
          </a:lstStyle>
          <a:p>
            <a:pPr>
              <a:defRPr/>
            </a:pPr>
            <a:r>
              <a:rPr lang="en-US" altLang="en-US">
                <a:solidFill>
                  <a:srgbClr val="000000"/>
                </a:solidFill>
              </a:rPr>
              <a:t>Slide </a:t>
            </a:r>
            <a:fld id="{8EC0A8DC-FA10-4FB7-971C-0E8C528A3795}"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14268543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Rectangle 4"/>
          <p:cNvSpPr>
            <a:spLocks noGrp="1" noChangeArrowheads="1"/>
          </p:cNvSpPr>
          <p:nvPr>
            <p:ph type="dt" sz="half" idx="10"/>
          </p:nvPr>
        </p:nvSpPr>
        <p:spPr>
          <a:xfrm>
            <a:off x="696914" y="249452"/>
            <a:ext cx="346249" cy="207749"/>
          </a:xfrm>
          <a:ln/>
        </p:spPr>
        <p:txBody>
          <a:bodyPr/>
          <a:lstStyle>
            <a:lvl1pPr>
              <a:defRPr/>
            </a:lvl1pPr>
          </a:lstStyle>
          <a:p>
            <a:pPr>
              <a:defRPr/>
            </a:pPr>
            <a:r>
              <a:rPr lang="en-US" altLang="en-US">
                <a:solidFill>
                  <a:srgbClr val="000000"/>
                </a:solidFill>
              </a:rPr>
              <a:t>Jan 2020</a:t>
            </a:r>
            <a:endParaRPr lang="en-US" altLang="en-US" dirty="0">
              <a:solidFill>
                <a:srgbClr val="000000"/>
              </a:solidFill>
            </a:endParaRPr>
          </a:p>
        </p:txBody>
      </p:sp>
      <p:sp>
        <p:nvSpPr>
          <p:cNvPr id="4" name="Rectangle 5"/>
          <p:cNvSpPr>
            <a:spLocks noGrp="1" noChangeArrowheads="1"/>
          </p:cNvSpPr>
          <p:nvPr>
            <p:ph type="ftr" sz="quarter" idx="11"/>
          </p:nvPr>
        </p:nvSpPr>
        <p:spPr>
          <a:xfrm>
            <a:off x="6947335" y="4856560"/>
            <a:ext cx="1596591" cy="276999"/>
          </a:xfrm>
          <a:ln/>
        </p:spPr>
        <p:txBody>
          <a:bodyPr/>
          <a:lstStyle>
            <a:lvl1pPr>
              <a:defRPr/>
            </a:lvl1pPr>
          </a:lstStyle>
          <a:p>
            <a:pPr>
              <a:defRPr/>
            </a:pPr>
            <a:r>
              <a:rPr lang="en-US" altLang="en-US">
                <a:solidFill>
                  <a:srgbClr val="000000"/>
                </a:solidFill>
              </a:rPr>
              <a:t>Roya Doostnejad, Intel Corporation</a:t>
            </a:r>
          </a:p>
        </p:txBody>
      </p:sp>
      <p:sp>
        <p:nvSpPr>
          <p:cNvPr id="5" name="Rectangle 6"/>
          <p:cNvSpPr>
            <a:spLocks noGrp="1" noChangeArrowheads="1"/>
          </p:cNvSpPr>
          <p:nvPr>
            <p:ph type="sldNum" sz="quarter" idx="12"/>
          </p:nvPr>
        </p:nvSpPr>
        <p:spPr>
          <a:xfrm>
            <a:off x="4209351" y="4856560"/>
            <a:ext cx="801501" cy="276999"/>
          </a:xfrm>
          <a:ln/>
        </p:spPr>
        <p:txBody>
          <a:bodyPr/>
          <a:lstStyle>
            <a:lvl1pPr>
              <a:defRPr/>
            </a:lvl1pPr>
          </a:lstStyle>
          <a:p>
            <a:pPr>
              <a:defRPr/>
            </a:pPr>
            <a:r>
              <a:rPr lang="en-US" altLang="en-US">
                <a:solidFill>
                  <a:srgbClr val="000000"/>
                </a:solidFill>
              </a:rPr>
              <a:t>Slide </a:t>
            </a:r>
            <a:fld id="{D42DAC82-9FFB-41F8-B85F-AE56342600F6}"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12774460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en-US">
                <a:solidFill>
                  <a:srgbClr val="000000"/>
                </a:solidFill>
              </a:rPr>
              <a:t>Jan 2020</a:t>
            </a:r>
          </a:p>
        </p:txBody>
      </p:sp>
      <p:sp>
        <p:nvSpPr>
          <p:cNvPr id="3" name="Rectangle 5"/>
          <p:cNvSpPr>
            <a:spLocks noGrp="1" noChangeArrowheads="1"/>
          </p:cNvSpPr>
          <p:nvPr>
            <p:ph type="ftr" sz="quarter" idx="11"/>
          </p:nvPr>
        </p:nvSpPr>
        <p:spPr>
          <a:xfrm>
            <a:off x="6947335" y="4856560"/>
            <a:ext cx="1596591" cy="276999"/>
          </a:xfrm>
          <a:ln/>
        </p:spPr>
        <p:txBody>
          <a:bodyPr/>
          <a:lstStyle>
            <a:lvl1pPr>
              <a:defRPr/>
            </a:lvl1pPr>
          </a:lstStyle>
          <a:p>
            <a:pPr>
              <a:defRPr/>
            </a:pPr>
            <a:r>
              <a:rPr lang="en-US" altLang="en-US">
                <a:solidFill>
                  <a:srgbClr val="000000"/>
                </a:solidFill>
              </a:rPr>
              <a:t>Roya Doostnejad, Intel Corporation</a:t>
            </a:r>
          </a:p>
        </p:txBody>
      </p:sp>
      <p:sp>
        <p:nvSpPr>
          <p:cNvPr id="4" name="Rectangle 6"/>
          <p:cNvSpPr>
            <a:spLocks noGrp="1" noChangeArrowheads="1"/>
          </p:cNvSpPr>
          <p:nvPr>
            <p:ph type="sldNum" sz="quarter" idx="12"/>
          </p:nvPr>
        </p:nvSpPr>
        <p:spPr>
          <a:xfrm>
            <a:off x="4209351" y="4856560"/>
            <a:ext cx="801501" cy="276999"/>
          </a:xfrm>
          <a:ln/>
        </p:spPr>
        <p:txBody>
          <a:bodyPr/>
          <a:lstStyle>
            <a:lvl1pPr>
              <a:defRPr/>
            </a:lvl1pPr>
          </a:lstStyle>
          <a:p>
            <a:pPr>
              <a:defRPr/>
            </a:pPr>
            <a:r>
              <a:rPr lang="en-US" altLang="en-US">
                <a:solidFill>
                  <a:srgbClr val="000000"/>
                </a:solidFill>
              </a:rPr>
              <a:t>Slide </a:t>
            </a:r>
            <a:fld id="{CC207694-CE22-4B71-AB21-68A1BA6616AD}"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41315512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1500" b="1"/>
            </a:lvl1pPr>
          </a:lstStyle>
          <a:p>
            <a:r>
              <a:rPr lang="en-US"/>
              <a:t>Click to edit Master title style</a:t>
            </a:r>
          </a:p>
        </p:txBody>
      </p:sp>
      <p:sp>
        <p:nvSpPr>
          <p:cNvPr id="3" name="Content Placeholder 2"/>
          <p:cNvSpPr>
            <a:spLocks noGrp="1"/>
          </p:cNvSpPr>
          <p:nvPr>
            <p:ph idx="1"/>
          </p:nvPr>
        </p:nvSpPr>
        <p:spPr>
          <a:xfrm>
            <a:off x="3575050" y="204788"/>
            <a:ext cx="5111750" cy="438983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Rectangle 4"/>
          <p:cNvSpPr>
            <a:spLocks noGrp="1" noChangeArrowheads="1"/>
          </p:cNvSpPr>
          <p:nvPr>
            <p:ph type="dt" sz="half" idx="10"/>
          </p:nvPr>
        </p:nvSpPr>
        <p:spPr>
          <a:xfrm>
            <a:off x="696914" y="249452"/>
            <a:ext cx="346249" cy="207749"/>
          </a:xfrm>
          <a:ln/>
        </p:spPr>
        <p:txBody>
          <a:bodyPr/>
          <a:lstStyle>
            <a:lvl1pPr>
              <a:defRPr/>
            </a:lvl1pPr>
          </a:lstStyle>
          <a:p>
            <a:pPr>
              <a:defRPr/>
            </a:pPr>
            <a:r>
              <a:rPr lang="en-US" altLang="en-US">
                <a:solidFill>
                  <a:srgbClr val="000000"/>
                </a:solidFill>
              </a:rPr>
              <a:t>Jan 2020</a:t>
            </a:r>
            <a:endParaRPr lang="en-US" altLang="en-US" dirty="0">
              <a:solidFill>
                <a:srgbClr val="000000"/>
              </a:solidFill>
            </a:endParaRPr>
          </a:p>
        </p:txBody>
      </p:sp>
      <p:sp>
        <p:nvSpPr>
          <p:cNvPr id="6" name="Rectangle 5"/>
          <p:cNvSpPr>
            <a:spLocks noGrp="1" noChangeArrowheads="1"/>
          </p:cNvSpPr>
          <p:nvPr>
            <p:ph type="ftr" sz="quarter" idx="11"/>
          </p:nvPr>
        </p:nvSpPr>
        <p:spPr>
          <a:xfrm>
            <a:off x="6947335" y="4856560"/>
            <a:ext cx="1596591" cy="276999"/>
          </a:xfrm>
          <a:ln/>
        </p:spPr>
        <p:txBody>
          <a:bodyPr/>
          <a:lstStyle>
            <a:lvl1pPr>
              <a:defRPr/>
            </a:lvl1pPr>
          </a:lstStyle>
          <a:p>
            <a:pPr>
              <a:defRPr/>
            </a:pPr>
            <a:r>
              <a:rPr lang="en-US" altLang="en-US">
                <a:solidFill>
                  <a:srgbClr val="000000"/>
                </a:solidFill>
              </a:rPr>
              <a:t>Roya Doostnejad, Intel Corporation</a:t>
            </a:r>
          </a:p>
        </p:txBody>
      </p:sp>
      <p:sp>
        <p:nvSpPr>
          <p:cNvPr id="7" name="Rectangle 6"/>
          <p:cNvSpPr>
            <a:spLocks noGrp="1" noChangeArrowheads="1"/>
          </p:cNvSpPr>
          <p:nvPr>
            <p:ph type="sldNum" sz="quarter" idx="12"/>
          </p:nvPr>
        </p:nvSpPr>
        <p:spPr>
          <a:xfrm>
            <a:off x="4209351" y="4856560"/>
            <a:ext cx="801501" cy="276999"/>
          </a:xfrm>
          <a:ln/>
        </p:spPr>
        <p:txBody>
          <a:bodyPr/>
          <a:lstStyle>
            <a:lvl1pPr>
              <a:defRPr/>
            </a:lvl1pPr>
          </a:lstStyle>
          <a:p>
            <a:pPr>
              <a:defRPr/>
            </a:pPr>
            <a:r>
              <a:rPr lang="en-US" altLang="en-US">
                <a:solidFill>
                  <a:srgbClr val="000000"/>
                </a:solidFill>
              </a:rPr>
              <a:t>Slide </a:t>
            </a:r>
            <a:fld id="{97287725-04B1-4114-BE7C-1DB7341F149F}"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35550177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15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r>
              <a:rPr lang="en-US" noProof="0"/>
              <a:t>Click icon to add picture</a:t>
            </a:r>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a:solidFill>
                  <a:srgbClr val="000000"/>
                </a:solidFill>
              </a:rPr>
              <a:t>Jan 2020</a:t>
            </a:r>
          </a:p>
        </p:txBody>
      </p:sp>
      <p:sp>
        <p:nvSpPr>
          <p:cNvPr id="6" name="Rectangle 5"/>
          <p:cNvSpPr>
            <a:spLocks noGrp="1" noChangeArrowheads="1"/>
          </p:cNvSpPr>
          <p:nvPr>
            <p:ph type="ftr" sz="quarter" idx="11"/>
          </p:nvPr>
        </p:nvSpPr>
        <p:spPr>
          <a:xfrm>
            <a:off x="6947335" y="4856560"/>
            <a:ext cx="1596591" cy="276999"/>
          </a:xfrm>
          <a:ln/>
        </p:spPr>
        <p:txBody>
          <a:bodyPr/>
          <a:lstStyle>
            <a:lvl1pPr>
              <a:defRPr/>
            </a:lvl1pPr>
          </a:lstStyle>
          <a:p>
            <a:pPr>
              <a:defRPr/>
            </a:pPr>
            <a:r>
              <a:rPr lang="en-US" altLang="en-US">
                <a:solidFill>
                  <a:srgbClr val="000000"/>
                </a:solidFill>
              </a:rPr>
              <a:t>Roya Doostnejad, Intel Corporation</a:t>
            </a:r>
          </a:p>
        </p:txBody>
      </p:sp>
      <p:sp>
        <p:nvSpPr>
          <p:cNvPr id="7" name="Rectangle 6"/>
          <p:cNvSpPr>
            <a:spLocks noGrp="1" noChangeArrowheads="1"/>
          </p:cNvSpPr>
          <p:nvPr>
            <p:ph type="sldNum" sz="quarter" idx="12"/>
          </p:nvPr>
        </p:nvSpPr>
        <p:spPr>
          <a:xfrm>
            <a:off x="4209351" y="4856560"/>
            <a:ext cx="801501" cy="276999"/>
          </a:xfrm>
          <a:ln/>
        </p:spPr>
        <p:txBody>
          <a:bodyPr/>
          <a:lstStyle>
            <a:lvl1pPr>
              <a:defRPr/>
            </a:lvl1pPr>
          </a:lstStyle>
          <a:p>
            <a:pPr>
              <a:defRPr/>
            </a:pPr>
            <a:r>
              <a:rPr lang="en-US" altLang="en-US">
                <a:solidFill>
                  <a:srgbClr val="000000"/>
                </a:solidFill>
              </a:rPr>
              <a:t>Slide </a:t>
            </a:r>
            <a:fld id="{79514AE6-3789-4BAA-855F-F1D0C197B3ED}"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30085661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514350"/>
            <a:ext cx="7772400" cy="800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685800" y="1485900"/>
            <a:ext cx="7772400" cy="3086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4"/>
          <p:cNvSpPr>
            <a:spLocks noGrp="1" noChangeArrowheads="1"/>
          </p:cNvSpPr>
          <p:nvPr>
            <p:ph type="dt" sz="half" idx="2"/>
          </p:nvPr>
        </p:nvSpPr>
        <p:spPr bwMode="auto">
          <a:xfrm>
            <a:off x="696914" y="249452"/>
            <a:ext cx="992323" cy="2077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defRPr sz="1350" b="1" smtClean="0"/>
            </a:lvl1pPr>
          </a:lstStyle>
          <a:p>
            <a:pPr defTabSz="685800" eaLnBrk="0" fontAlgn="base" hangingPunct="0">
              <a:spcBef>
                <a:spcPct val="0"/>
              </a:spcBef>
              <a:spcAft>
                <a:spcPct val="0"/>
              </a:spcAft>
              <a:defRPr/>
            </a:pPr>
            <a:r>
              <a:rPr lang="en-US" altLang="en-US">
                <a:solidFill>
                  <a:srgbClr val="000000"/>
                </a:solidFill>
              </a:rPr>
              <a:t>Jan 2020</a:t>
            </a:r>
            <a:endParaRPr lang="en-US" altLang="en-US" dirty="0">
              <a:solidFill>
                <a:srgbClr val="000000"/>
              </a:solidFill>
            </a:endParaRPr>
          </a:p>
        </p:txBody>
      </p:sp>
      <p:sp>
        <p:nvSpPr>
          <p:cNvPr id="1029" name="Rectangle 5"/>
          <p:cNvSpPr>
            <a:spLocks noGrp="1" noChangeArrowheads="1"/>
          </p:cNvSpPr>
          <p:nvPr>
            <p:ph type="ftr" sz="quarter" idx="3"/>
          </p:nvPr>
        </p:nvSpPr>
        <p:spPr bwMode="auto">
          <a:xfrm>
            <a:off x="7745631" y="4856560"/>
            <a:ext cx="798295" cy="1384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a:defRPr smtClean="0"/>
            </a:lvl1pPr>
          </a:lstStyle>
          <a:p>
            <a:pPr defTabSz="685800" eaLnBrk="0" fontAlgn="base" hangingPunct="0">
              <a:spcBef>
                <a:spcPct val="0"/>
              </a:spcBef>
              <a:spcAft>
                <a:spcPct val="0"/>
              </a:spcAft>
              <a:defRPr/>
            </a:pPr>
            <a:r>
              <a:rPr lang="en-US" altLang="en-US" sz="900">
                <a:solidFill>
                  <a:srgbClr val="000000"/>
                </a:solidFill>
              </a:rPr>
              <a:t>Roya Doostnejad, Intel Corporation</a:t>
            </a:r>
          </a:p>
        </p:txBody>
      </p:sp>
      <p:sp>
        <p:nvSpPr>
          <p:cNvPr id="1030" name="Rectangle 6"/>
          <p:cNvSpPr>
            <a:spLocks noGrp="1" noChangeArrowheads="1"/>
          </p:cNvSpPr>
          <p:nvPr>
            <p:ph type="sldNum" sz="quarter" idx="4"/>
          </p:nvPr>
        </p:nvSpPr>
        <p:spPr bwMode="auto">
          <a:xfrm>
            <a:off x="4409726" y="4856560"/>
            <a:ext cx="400751" cy="1384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lvl1pPr>
          </a:lstStyle>
          <a:p>
            <a:pPr defTabSz="685800" eaLnBrk="0" fontAlgn="base" hangingPunct="0">
              <a:spcBef>
                <a:spcPct val="0"/>
              </a:spcBef>
              <a:spcAft>
                <a:spcPct val="0"/>
              </a:spcAft>
              <a:defRPr/>
            </a:pPr>
            <a:r>
              <a:rPr lang="en-US" altLang="en-US" sz="900">
                <a:solidFill>
                  <a:srgbClr val="000000"/>
                </a:solidFill>
              </a:rPr>
              <a:t>Slide </a:t>
            </a:r>
            <a:fld id="{16CD3B3E-E816-4245-A507-039527FD6128}" type="slidenum">
              <a:rPr lang="en-US" altLang="en-US" sz="900" smtClean="0">
                <a:solidFill>
                  <a:srgbClr val="000000"/>
                </a:solidFill>
              </a:rPr>
              <a:pPr defTabSz="685800" eaLnBrk="0" fontAlgn="base" hangingPunct="0">
                <a:spcBef>
                  <a:spcPct val="0"/>
                </a:spcBef>
                <a:spcAft>
                  <a:spcPct val="0"/>
                </a:spcAft>
                <a:defRPr/>
              </a:pPr>
              <a:t>‹#›</a:t>
            </a:fld>
            <a:endParaRPr lang="en-US" altLang="en-US" sz="900">
              <a:solidFill>
                <a:srgbClr val="000000"/>
              </a:solidFill>
            </a:endParaRPr>
          </a:p>
        </p:txBody>
      </p:sp>
      <p:sp>
        <p:nvSpPr>
          <p:cNvPr id="1031" name="Rectangle 7"/>
          <p:cNvSpPr>
            <a:spLocks noChangeArrowheads="1"/>
          </p:cNvSpPr>
          <p:nvPr/>
        </p:nvSpPr>
        <p:spPr bwMode="auto">
          <a:xfrm>
            <a:off x="5810100" y="249452"/>
            <a:ext cx="2635401" cy="2077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lvl1pPr>
              <a:defRPr sz="2400">
                <a:solidFill>
                  <a:schemeClr val="tx1"/>
                </a:solidFill>
                <a:latin typeface="Times New Roman" pitchFamily="18" charset="0"/>
              </a:defRPr>
            </a:lvl1pPr>
            <a:lvl2pPr marL="114300">
              <a:defRPr sz="2400">
                <a:solidFill>
                  <a:schemeClr val="tx1"/>
                </a:solidFill>
                <a:latin typeface="Times New Roman" pitchFamily="18" charset="0"/>
              </a:defRPr>
            </a:lvl2pPr>
            <a:lvl3pPr marL="228600">
              <a:defRPr sz="2400">
                <a:solidFill>
                  <a:schemeClr val="tx1"/>
                </a:solidFill>
                <a:latin typeface="Times New Roman" pitchFamily="18" charset="0"/>
              </a:defRPr>
            </a:lvl3pPr>
            <a:lvl4pPr marL="342900">
              <a:defRPr sz="2400">
                <a:solidFill>
                  <a:schemeClr val="tx1"/>
                </a:solidFill>
                <a:latin typeface="Times New Roman" pitchFamily="18" charset="0"/>
              </a:defRPr>
            </a:lvl4pPr>
            <a:lvl5pPr marL="457200">
              <a:defRPr sz="2400">
                <a:solidFill>
                  <a:schemeClr val="tx1"/>
                </a:solidFill>
                <a:latin typeface="Times New Roman" pitchFamily="18" charset="0"/>
              </a:defRPr>
            </a:lvl5pPr>
            <a:lvl6pPr marL="914400" eaLnBrk="0" fontAlgn="base" hangingPunct="0">
              <a:spcBef>
                <a:spcPct val="0"/>
              </a:spcBef>
              <a:spcAft>
                <a:spcPct val="0"/>
              </a:spcAft>
              <a:defRPr sz="2400">
                <a:solidFill>
                  <a:schemeClr val="tx1"/>
                </a:solidFill>
                <a:latin typeface="Times New Roman" pitchFamily="18" charset="0"/>
              </a:defRPr>
            </a:lvl6pPr>
            <a:lvl7pPr marL="1371600" eaLnBrk="0" fontAlgn="base" hangingPunct="0">
              <a:spcBef>
                <a:spcPct val="0"/>
              </a:spcBef>
              <a:spcAft>
                <a:spcPct val="0"/>
              </a:spcAft>
              <a:defRPr sz="2400">
                <a:solidFill>
                  <a:schemeClr val="tx1"/>
                </a:solidFill>
                <a:latin typeface="Times New Roman" pitchFamily="18" charset="0"/>
              </a:defRPr>
            </a:lvl7pPr>
            <a:lvl8pPr marL="1828800" eaLnBrk="0" fontAlgn="base" hangingPunct="0">
              <a:spcBef>
                <a:spcPct val="0"/>
              </a:spcBef>
              <a:spcAft>
                <a:spcPct val="0"/>
              </a:spcAft>
              <a:defRPr sz="2400">
                <a:solidFill>
                  <a:schemeClr val="tx1"/>
                </a:solidFill>
                <a:latin typeface="Times New Roman" pitchFamily="18" charset="0"/>
              </a:defRPr>
            </a:lvl8pPr>
            <a:lvl9pPr marL="2286000" eaLnBrk="0" fontAlgn="base" hangingPunct="0">
              <a:spcBef>
                <a:spcPct val="0"/>
              </a:spcBef>
              <a:spcAft>
                <a:spcPct val="0"/>
              </a:spcAft>
              <a:defRPr sz="2400">
                <a:solidFill>
                  <a:schemeClr val="tx1"/>
                </a:solidFill>
                <a:latin typeface="Times New Roman" pitchFamily="18" charset="0"/>
              </a:defRPr>
            </a:lvl9pPr>
          </a:lstStyle>
          <a:p>
            <a:pPr lvl="4" algn="r" defTabSz="685800" eaLnBrk="0" fontAlgn="base" hangingPunct="0">
              <a:spcBef>
                <a:spcPct val="0"/>
              </a:spcBef>
              <a:spcAft>
                <a:spcPct val="0"/>
              </a:spcAft>
              <a:defRPr/>
            </a:pPr>
            <a:r>
              <a:rPr lang="en-US" altLang="en-US" sz="1350" b="1" dirty="0">
                <a:solidFill>
                  <a:srgbClr val="000000"/>
                </a:solidFill>
              </a:rPr>
              <a:t>doc.: IEEE 802.11-20/0089-r0</a:t>
            </a:r>
          </a:p>
        </p:txBody>
      </p:sp>
      <p:sp>
        <p:nvSpPr>
          <p:cNvPr id="1032" name="Line 8"/>
          <p:cNvSpPr>
            <a:spLocks noChangeShapeType="1"/>
          </p:cNvSpPr>
          <p:nvPr/>
        </p:nvSpPr>
        <p:spPr bwMode="auto">
          <a:xfrm>
            <a:off x="685800" y="4572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685800" eaLnBrk="0" fontAlgn="base" hangingPunct="0">
              <a:spcBef>
                <a:spcPct val="0"/>
              </a:spcBef>
              <a:spcAft>
                <a:spcPct val="0"/>
              </a:spcAft>
            </a:pPr>
            <a:endParaRPr lang="en-US" sz="900">
              <a:solidFill>
                <a:srgbClr val="000000"/>
              </a:solidFill>
            </a:endParaRPr>
          </a:p>
        </p:txBody>
      </p:sp>
      <p:sp>
        <p:nvSpPr>
          <p:cNvPr id="1033" name="Rectangle 9"/>
          <p:cNvSpPr>
            <a:spLocks noChangeArrowheads="1"/>
          </p:cNvSpPr>
          <p:nvPr/>
        </p:nvSpPr>
        <p:spPr bwMode="auto">
          <a:xfrm>
            <a:off x="685801" y="4856560"/>
            <a:ext cx="538609" cy="1384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defTabSz="685800" eaLnBrk="0" fontAlgn="base" hangingPunct="0">
              <a:spcBef>
                <a:spcPct val="0"/>
              </a:spcBef>
              <a:spcAft>
                <a:spcPct val="0"/>
              </a:spcAft>
            </a:pPr>
            <a:r>
              <a:rPr lang="en-US" altLang="en-US" sz="900">
                <a:solidFill>
                  <a:srgbClr val="000000"/>
                </a:solidFill>
              </a:rPr>
              <a:t>Submission</a:t>
            </a:r>
          </a:p>
        </p:txBody>
      </p:sp>
      <p:sp>
        <p:nvSpPr>
          <p:cNvPr id="1034" name="Line 10"/>
          <p:cNvSpPr>
            <a:spLocks noChangeShapeType="1"/>
          </p:cNvSpPr>
          <p:nvPr/>
        </p:nvSpPr>
        <p:spPr bwMode="auto">
          <a:xfrm>
            <a:off x="685800" y="485775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685800" eaLnBrk="0" fontAlgn="base" hangingPunct="0">
              <a:spcBef>
                <a:spcPct val="0"/>
              </a:spcBef>
              <a:spcAft>
                <a:spcPct val="0"/>
              </a:spcAft>
            </a:pPr>
            <a:endParaRPr lang="en-US" sz="900">
              <a:solidFill>
                <a:srgbClr val="000000"/>
              </a:solidFill>
            </a:endParaRPr>
          </a:p>
        </p:txBody>
      </p:sp>
    </p:spTree>
    <p:extLst>
      <p:ext uri="{BB962C8B-B14F-4D97-AF65-F5344CB8AC3E}">
        <p14:creationId xmlns:p14="http://schemas.microsoft.com/office/powerpoint/2010/main" val="525050256"/>
      </p:ext>
    </p:extLst>
  </p:cSld>
  <p:clrMap bg1="lt1" tx1="dk1" bg2="lt2" tx2="dk2" accent1="accent1" accent2="accent2" accent3="accent3" accent4="accent4" accent5="accent5" accent6="accent6" hlink="hlink" folHlink="folHlink"/>
  <p:sldLayoutIdLst>
    <p:sldLayoutId id="2147483727" r:id="rId1"/>
    <p:sldLayoutId id="2147483728" r:id="rId2"/>
    <p:sldLayoutId id="2147483729" r:id="rId3"/>
    <p:sldLayoutId id="2147483730" r:id="rId4"/>
    <p:sldLayoutId id="2147483731" r:id="rId5"/>
    <p:sldLayoutId id="2147483732" r:id="rId6"/>
    <p:sldLayoutId id="2147483733" r:id="rId7"/>
    <p:sldLayoutId id="2147483734" r:id="rId8"/>
    <p:sldLayoutId id="2147483735" r:id="rId9"/>
    <p:sldLayoutId id="2147483736" r:id="rId10"/>
    <p:sldLayoutId id="2147483737" r:id="rId11"/>
  </p:sldLayoutIdLst>
  <p:hf sldNum="0" hdr="0"/>
  <p:txStyles>
    <p:titleStyle>
      <a:lvl1pPr algn="ctr" rtl="0" eaLnBrk="1" fontAlgn="base" hangingPunct="1">
        <a:spcBef>
          <a:spcPct val="0"/>
        </a:spcBef>
        <a:spcAft>
          <a:spcPct val="0"/>
        </a:spcAft>
        <a:defRPr sz="2400" b="1">
          <a:solidFill>
            <a:schemeClr val="tx2"/>
          </a:solidFill>
          <a:latin typeface="+mj-lt"/>
          <a:ea typeface="+mj-ea"/>
          <a:cs typeface="+mj-cs"/>
        </a:defRPr>
      </a:lvl1pPr>
      <a:lvl2pPr algn="ctr" rtl="0" eaLnBrk="1" fontAlgn="base" hangingPunct="1">
        <a:spcBef>
          <a:spcPct val="0"/>
        </a:spcBef>
        <a:spcAft>
          <a:spcPct val="0"/>
        </a:spcAft>
        <a:defRPr sz="2400" b="1">
          <a:solidFill>
            <a:schemeClr val="tx2"/>
          </a:solidFill>
          <a:latin typeface="Times New Roman" pitchFamily="18" charset="0"/>
        </a:defRPr>
      </a:lvl2pPr>
      <a:lvl3pPr algn="ctr" rtl="0" eaLnBrk="1" fontAlgn="base" hangingPunct="1">
        <a:spcBef>
          <a:spcPct val="0"/>
        </a:spcBef>
        <a:spcAft>
          <a:spcPct val="0"/>
        </a:spcAft>
        <a:defRPr sz="2400" b="1">
          <a:solidFill>
            <a:schemeClr val="tx2"/>
          </a:solidFill>
          <a:latin typeface="Times New Roman" pitchFamily="18" charset="0"/>
        </a:defRPr>
      </a:lvl3pPr>
      <a:lvl4pPr algn="ctr" rtl="0" eaLnBrk="1" fontAlgn="base" hangingPunct="1">
        <a:spcBef>
          <a:spcPct val="0"/>
        </a:spcBef>
        <a:spcAft>
          <a:spcPct val="0"/>
        </a:spcAft>
        <a:defRPr sz="2400" b="1">
          <a:solidFill>
            <a:schemeClr val="tx2"/>
          </a:solidFill>
          <a:latin typeface="Times New Roman" pitchFamily="18" charset="0"/>
        </a:defRPr>
      </a:lvl4pPr>
      <a:lvl5pPr algn="ctr" rtl="0" eaLnBrk="1" fontAlgn="base" hangingPunct="1">
        <a:spcBef>
          <a:spcPct val="0"/>
        </a:spcBef>
        <a:spcAft>
          <a:spcPct val="0"/>
        </a:spcAft>
        <a:defRPr sz="2400" b="1">
          <a:solidFill>
            <a:schemeClr val="tx2"/>
          </a:solidFill>
          <a:latin typeface="Times New Roman" pitchFamily="18" charset="0"/>
        </a:defRPr>
      </a:lvl5pPr>
      <a:lvl6pPr marL="342900" algn="ctr" rtl="0" eaLnBrk="1" fontAlgn="base" hangingPunct="1">
        <a:spcBef>
          <a:spcPct val="0"/>
        </a:spcBef>
        <a:spcAft>
          <a:spcPct val="0"/>
        </a:spcAft>
        <a:defRPr sz="2400" b="1">
          <a:solidFill>
            <a:schemeClr val="tx2"/>
          </a:solidFill>
          <a:latin typeface="Times New Roman" pitchFamily="18" charset="0"/>
        </a:defRPr>
      </a:lvl6pPr>
      <a:lvl7pPr marL="685800" algn="ctr" rtl="0" eaLnBrk="1" fontAlgn="base" hangingPunct="1">
        <a:spcBef>
          <a:spcPct val="0"/>
        </a:spcBef>
        <a:spcAft>
          <a:spcPct val="0"/>
        </a:spcAft>
        <a:defRPr sz="2400" b="1">
          <a:solidFill>
            <a:schemeClr val="tx2"/>
          </a:solidFill>
          <a:latin typeface="Times New Roman" pitchFamily="18" charset="0"/>
        </a:defRPr>
      </a:lvl7pPr>
      <a:lvl8pPr marL="1028700" algn="ctr" rtl="0" eaLnBrk="1" fontAlgn="base" hangingPunct="1">
        <a:spcBef>
          <a:spcPct val="0"/>
        </a:spcBef>
        <a:spcAft>
          <a:spcPct val="0"/>
        </a:spcAft>
        <a:defRPr sz="2400" b="1">
          <a:solidFill>
            <a:schemeClr val="tx2"/>
          </a:solidFill>
          <a:latin typeface="Times New Roman" pitchFamily="18" charset="0"/>
        </a:defRPr>
      </a:lvl8pPr>
      <a:lvl9pPr marL="1371600" algn="ctr" rtl="0" eaLnBrk="1" fontAlgn="base" hangingPunct="1">
        <a:spcBef>
          <a:spcPct val="0"/>
        </a:spcBef>
        <a:spcAft>
          <a:spcPct val="0"/>
        </a:spcAft>
        <a:defRPr sz="2400" b="1">
          <a:solidFill>
            <a:schemeClr val="tx2"/>
          </a:solidFill>
          <a:latin typeface="Times New Roman" pitchFamily="18" charset="0"/>
        </a:defRPr>
      </a:lvl9pPr>
    </p:titleStyle>
    <p:bodyStyle>
      <a:lvl1pPr marL="257175" indent="-257175" algn="l" rtl="0" eaLnBrk="1" fontAlgn="base" hangingPunct="1">
        <a:spcBef>
          <a:spcPct val="20000"/>
        </a:spcBef>
        <a:spcAft>
          <a:spcPct val="0"/>
        </a:spcAft>
        <a:buChar char="•"/>
        <a:defRPr sz="1800" b="1">
          <a:solidFill>
            <a:schemeClr val="tx1"/>
          </a:solidFill>
          <a:latin typeface="+mn-lt"/>
          <a:ea typeface="+mn-ea"/>
          <a:cs typeface="+mn-cs"/>
        </a:defRPr>
      </a:lvl1pPr>
      <a:lvl2pPr marL="557213" indent="-214313" algn="l" rtl="0" eaLnBrk="1" fontAlgn="base" hangingPunct="1">
        <a:spcBef>
          <a:spcPct val="20000"/>
        </a:spcBef>
        <a:spcAft>
          <a:spcPct val="0"/>
        </a:spcAft>
        <a:buChar char="–"/>
        <a:defRPr sz="1500">
          <a:solidFill>
            <a:schemeClr val="tx1"/>
          </a:solidFill>
          <a:latin typeface="+mn-lt"/>
        </a:defRPr>
      </a:lvl2pPr>
      <a:lvl3pPr marL="814388" indent="-171450" algn="l" rtl="0" eaLnBrk="1" fontAlgn="base" hangingPunct="1">
        <a:spcBef>
          <a:spcPct val="20000"/>
        </a:spcBef>
        <a:spcAft>
          <a:spcPct val="0"/>
        </a:spcAft>
        <a:buChar char="•"/>
        <a:defRPr>
          <a:solidFill>
            <a:schemeClr val="tx1"/>
          </a:solidFill>
          <a:latin typeface="+mn-lt"/>
        </a:defRPr>
      </a:lvl3pPr>
      <a:lvl4pPr marL="1071563" indent="-171450" algn="l" rtl="0" eaLnBrk="1" fontAlgn="base" hangingPunct="1">
        <a:spcBef>
          <a:spcPct val="20000"/>
        </a:spcBef>
        <a:spcAft>
          <a:spcPct val="0"/>
        </a:spcAft>
        <a:buChar char="–"/>
        <a:defRPr sz="1200">
          <a:solidFill>
            <a:schemeClr val="tx1"/>
          </a:solidFill>
          <a:latin typeface="+mn-lt"/>
        </a:defRPr>
      </a:lvl4pPr>
      <a:lvl5pPr marL="1328738" indent="-171450" algn="l" rtl="0" eaLnBrk="1" fontAlgn="base" hangingPunct="1">
        <a:spcBef>
          <a:spcPct val="20000"/>
        </a:spcBef>
        <a:spcAft>
          <a:spcPct val="0"/>
        </a:spcAft>
        <a:buChar char="•"/>
        <a:defRPr sz="1200">
          <a:solidFill>
            <a:schemeClr val="tx1"/>
          </a:solidFill>
          <a:latin typeface="+mn-lt"/>
        </a:defRPr>
      </a:lvl5pPr>
      <a:lvl6pPr marL="1671638" indent="-171450" algn="l" rtl="0" eaLnBrk="1" fontAlgn="base" hangingPunct="1">
        <a:spcBef>
          <a:spcPct val="20000"/>
        </a:spcBef>
        <a:spcAft>
          <a:spcPct val="0"/>
        </a:spcAft>
        <a:buChar char="•"/>
        <a:defRPr sz="1200">
          <a:solidFill>
            <a:schemeClr val="tx1"/>
          </a:solidFill>
          <a:latin typeface="+mn-lt"/>
        </a:defRPr>
      </a:lvl6pPr>
      <a:lvl7pPr marL="2014538" indent="-171450" algn="l" rtl="0" eaLnBrk="1" fontAlgn="base" hangingPunct="1">
        <a:spcBef>
          <a:spcPct val="20000"/>
        </a:spcBef>
        <a:spcAft>
          <a:spcPct val="0"/>
        </a:spcAft>
        <a:buChar char="•"/>
        <a:defRPr sz="1200">
          <a:solidFill>
            <a:schemeClr val="tx1"/>
          </a:solidFill>
          <a:latin typeface="+mn-lt"/>
        </a:defRPr>
      </a:lvl7pPr>
      <a:lvl8pPr marL="2357438" indent="-171450" algn="l" rtl="0" eaLnBrk="1" fontAlgn="base" hangingPunct="1">
        <a:spcBef>
          <a:spcPct val="20000"/>
        </a:spcBef>
        <a:spcAft>
          <a:spcPct val="0"/>
        </a:spcAft>
        <a:buChar char="•"/>
        <a:defRPr sz="1200">
          <a:solidFill>
            <a:schemeClr val="tx1"/>
          </a:solidFill>
          <a:latin typeface="+mn-lt"/>
        </a:defRPr>
      </a:lvl8pPr>
      <a:lvl9pPr marL="2700338" indent="-171450" algn="l" rtl="0" eaLnBrk="1" fontAlgn="base" hangingPunct="1">
        <a:spcBef>
          <a:spcPct val="20000"/>
        </a:spcBef>
        <a:spcAft>
          <a:spcPct val="0"/>
        </a:spcAft>
        <a:buChar char="•"/>
        <a:defRPr sz="1200">
          <a:solidFill>
            <a:schemeClr val="tx1"/>
          </a:solidFill>
          <a:latin typeface="+mn-lt"/>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image" Target="../media/image7.png"/><Relationship Id="rId7" Type="http://schemas.openxmlformats.org/officeDocument/2006/relationships/image" Target="../media/image10.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5.png"/><Relationship Id="rId4" Type="http://schemas.openxmlformats.org/officeDocument/2006/relationships/image" Target="../media/image8.png"/></Relationships>
</file>

<file path=ppt/slides/_rels/slide16.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image" Target="../media/image12.emf"/><Relationship Id="rId1" Type="http://schemas.openxmlformats.org/officeDocument/2006/relationships/slideLayout" Target="../slideLayouts/slideLayout2.xml"/><Relationship Id="rId4" Type="http://schemas.openxmlformats.org/officeDocument/2006/relationships/image" Target="../media/image150.png"/></Relationships>
</file>

<file path=ppt/slides/_rels/slide17.xml.rels><?xml version="1.0" encoding="UTF-8" standalone="yes"?>
<Relationships xmlns="http://schemas.openxmlformats.org/package/2006/relationships"><Relationship Id="rId2" Type="http://schemas.openxmlformats.org/officeDocument/2006/relationships/image" Target="../media/image100.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image" Target="../media/image28.png"/><Relationship Id="rId3" Type="http://schemas.openxmlformats.org/officeDocument/2006/relationships/image" Target="../media/image23.png"/><Relationship Id="rId7" Type="http://schemas.openxmlformats.org/officeDocument/2006/relationships/image" Target="../media/image27.png"/><Relationship Id="rId1" Type="http://schemas.openxmlformats.org/officeDocument/2006/relationships/slideLayout" Target="../slideLayouts/slideLayout2.xml"/><Relationship Id="rId6" Type="http://schemas.openxmlformats.org/officeDocument/2006/relationships/image" Target="../media/image26.png"/><Relationship Id="rId5" Type="http://schemas.openxmlformats.org/officeDocument/2006/relationships/image" Target="../media/image25.png"/><Relationship Id="rId4" Type="http://schemas.openxmlformats.org/officeDocument/2006/relationships/image" Target="../media/image24.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openxmlformats.org/officeDocument/2006/relationships/image" Target="../media/image30.png"/><Relationship Id="rId2" Type="http://schemas.openxmlformats.org/officeDocument/2006/relationships/image" Target="../media/image20.png"/><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0.png"/><Relationship Id="rId4" Type="http://schemas.openxmlformats.org/officeDocument/2006/relationships/image" Target="../media/image40.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Footer Placeholder 4"/>
          <p:cNvSpPr>
            <a:spLocks noGrp="1"/>
          </p:cNvSpPr>
          <p:nvPr>
            <p:ph type="ftr" sz="quarter" idx="11"/>
          </p:nvPr>
        </p:nvSpPr>
        <p:spPr>
          <a:xfrm>
            <a:off x="7745631" y="4856560"/>
            <a:ext cx="798295" cy="138499"/>
          </a:xfrm>
          <a:noFill/>
        </p:spPr>
        <p:txBody>
          <a:bodyPr/>
          <a:lstStyle>
            <a:lvl1pPr>
              <a:defRPr sz="900">
                <a:solidFill>
                  <a:schemeClr val="tx1"/>
                </a:solidFill>
                <a:latin typeface="Times New Roman" pitchFamily="18" charset="0"/>
              </a:defRPr>
            </a:lvl1pPr>
            <a:lvl2pPr marL="557213" indent="-214313">
              <a:defRPr sz="900">
                <a:solidFill>
                  <a:schemeClr val="tx1"/>
                </a:solidFill>
                <a:latin typeface="Times New Roman" pitchFamily="18" charset="0"/>
              </a:defRPr>
            </a:lvl2pPr>
            <a:lvl3pPr marL="857250" indent="-171450">
              <a:defRPr sz="900">
                <a:solidFill>
                  <a:schemeClr val="tx1"/>
                </a:solidFill>
                <a:latin typeface="Times New Roman" pitchFamily="18" charset="0"/>
              </a:defRPr>
            </a:lvl3pPr>
            <a:lvl4pPr marL="1200150" indent="-171450">
              <a:defRPr sz="900">
                <a:solidFill>
                  <a:schemeClr val="tx1"/>
                </a:solidFill>
                <a:latin typeface="Times New Roman" pitchFamily="18" charset="0"/>
              </a:defRPr>
            </a:lvl4pPr>
            <a:lvl5pPr marL="1543050" indent="-171450">
              <a:defRPr sz="900">
                <a:solidFill>
                  <a:schemeClr val="tx1"/>
                </a:solidFill>
                <a:latin typeface="Times New Roman" pitchFamily="18" charset="0"/>
              </a:defRPr>
            </a:lvl5pPr>
            <a:lvl6pPr marL="1885950" indent="-171450" eaLnBrk="0" fontAlgn="base" hangingPunct="0">
              <a:spcBef>
                <a:spcPct val="0"/>
              </a:spcBef>
              <a:spcAft>
                <a:spcPct val="0"/>
              </a:spcAft>
              <a:defRPr sz="900">
                <a:solidFill>
                  <a:schemeClr val="tx1"/>
                </a:solidFill>
                <a:latin typeface="Times New Roman" pitchFamily="18" charset="0"/>
              </a:defRPr>
            </a:lvl6pPr>
            <a:lvl7pPr marL="2228850" indent="-171450" eaLnBrk="0" fontAlgn="base" hangingPunct="0">
              <a:spcBef>
                <a:spcPct val="0"/>
              </a:spcBef>
              <a:spcAft>
                <a:spcPct val="0"/>
              </a:spcAft>
              <a:defRPr sz="900">
                <a:solidFill>
                  <a:schemeClr val="tx1"/>
                </a:solidFill>
                <a:latin typeface="Times New Roman" pitchFamily="18" charset="0"/>
              </a:defRPr>
            </a:lvl7pPr>
            <a:lvl8pPr marL="2571750" indent="-171450" eaLnBrk="0" fontAlgn="base" hangingPunct="0">
              <a:spcBef>
                <a:spcPct val="0"/>
              </a:spcBef>
              <a:spcAft>
                <a:spcPct val="0"/>
              </a:spcAft>
              <a:defRPr sz="900">
                <a:solidFill>
                  <a:schemeClr val="tx1"/>
                </a:solidFill>
                <a:latin typeface="Times New Roman" pitchFamily="18" charset="0"/>
              </a:defRPr>
            </a:lvl8pPr>
            <a:lvl9pPr marL="2914650" indent="-171450" eaLnBrk="0" fontAlgn="base" hangingPunct="0">
              <a:spcBef>
                <a:spcPct val="0"/>
              </a:spcBef>
              <a:spcAft>
                <a:spcPct val="0"/>
              </a:spcAft>
              <a:defRPr sz="900">
                <a:solidFill>
                  <a:schemeClr val="tx1"/>
                </a:solidFill>
                <a:latin typeface="Times New Roman" pitchFamily="18" charset="0"/>
              </a:defRPr>
            </a:lvl9pPr>
          </a:lstStyle>
          <a:p>
            <a:r>
              <a:rPr lang="en-US" altLang="en-US">
                <a:solidFill>
                  <a:srgbClr val="000000"/>
                </a:solidFill>
              </a:rPr>
              <a:t>Roya Doostnejad, Intel Corporation</a:t>
            </a:r>
          </a:p>
        </p:txBody>
      </p:sp>
      <p:sp>
        <p:nvSpPr>
          <p:cNvPr id="2053" name="Rectangle 2"/>
          <p:cNvSpPr>
            <a:spLocks noGrp="1" noChangeArrowheads="1"/>
          </p:cNvSpPr>
          <p:nvPr>
            <p:ph type="title"/>
          </p:nvPr>
        </p:nvSpPr>
        <p:spPr>
          <a:xfrm>
            <a:off x="1410004" y="881964"/>
            <a:ext cx="5829300" cy="800100"/>
          </a:xfrm>
          <a:noFill/>
        </p:spPr>
        <p:txBody>
          <a:bodyPr/>
          <a:lstStyle/>
          <a:p>
            <a:br>
              <a:rPr lang="en-US" altLang="en-US" dirty="0"/>
            </a:br>
            <a:br>
              <a:rPr lang="en-US" altLang="en-US" dirty="0"/>
            </a:br>
            <a:r>
              <a:rPr lang="en-US" altLang="en-US" dirty="0"/>
              <a:t>Multi-AP Implicit Channel Sounding</a:t>
            </a:r>
            <a:br>
              <a:rPr lang="en-US" altLang="en-US" dirty="0"/>
            </a:br>
            <a:br>
              <a:rPr lang="en-US" altLang="en-US" dirty="0"/>
            </a:br>
            <a:br>
              <a:rPr lang="en-US" altLang="en-US" dirty="0"/>
            </a:br>
            <a:endParaRPr lang="en-US" altLang="en-US" dirty="0"/>
          </a:p>
        </p:txBody>
      </p:sp>
      <p:sp>
        <p:nvSpPr>
          <p:cNvPr id="2054" name="Rectangle 6"/>
          <p:cNvSpPr>
            <a:spLocks noGrp="1" noChangeArrowheads="1"/>
          </p:cNvSpPr>
          <p:nvPr>
            <p:ph type="body" idx="1"/>
          </p:nvPr>
        </p:nvSpPr>
        <p:spPr>
          <a:xfrm>
            <a:off x="1584240" y="1953076"/>
            <a:ext cx="5829300" cy="285750"/>
          </a:xfrm>
          <a:noFill/>
        </p:spPr>
        <p:txBody>
          <a:bodyPr/>
          <a:lstStyle/>
          <a:p>
            <a:pPr algn="ctr">
              <a:buFontTx/>
              <a:buNone/>
            </a:pPr>
            <a:r>
              <a:rPr lang="en-US" altLang="en-US" sz="1500" dirty="0"/>
              <a:t>Date:</a:t>
            </a:r>
            <a:r>
              <a:rPr lang="en-US" altLang="en-US" sz="1500" b="0" dirty="0"/>
              <a:t> 2020-1-11</a:t>
            </a:r>
          </a:p>
        </p:txBody>
      </p:sp>
      <p:sp>
        <p:nvSpPr>
          <p:cNvPr id="2" name="Date Placeholder 1"/>
          <p:cNvSpPr>
            <a:spLocks noGrp="1"/>
          </p:cNvSpPr>
          <p:nvPr>
            <p:ph type="dt" sz="half" idx="10"/>
          </p:nvPr>
        </p:nvSpPr>
        <p:spPr>
          <a:xfrm>
            <a:off x="696914" y="249452"/>
            <a:ext cx="346249" cy="207749"/>
          </a:xfrm>
        </p:spPr>
        <p:txBody>
          <a:bodyPr/>
          <a:lstStyle/>
          <a:p>
            <a:pPr>
              <a:defRPr/>
            </a:pPr>
            <a:r>
              <a:rPr lang="en-US" altLang="en-US">
                <a:solidFill>
                  <a:srgbClr val="000000"/>
                </a:solidFill>
              </a:rPr>
              <a:t>Jan 2020</a:t>
            </a:r>
            <a:endParaRPr lang="en-US" altLang="en-US" dirty="0">
              <a:solidFill>
                <a:srgbClr val="000000"/>
              </a:solidFill>
            </a:endParaRPr>
          </a:p>
        </p:txBody>
      </p:sp>
      <p:graphicFrame>
        <p:nvGraphicFramePr>
          <p:cNvPr id="9" name="Object 11"/>
          <p:cNvGraphicFramePr>
            <a:graphicFrameLocks noChangeAspect="1"/>
          </p:cNvGraphicFramePr>
          <p:nvPr>
            <p:extLst>
              <p:ext uri="{D42A27DB-BD31-4B8C-83A1-F6EECF244321}">
                <p14:modId xmlns:p14="http://schemas.microsoft.com/office/powerpoint/2010/main" val="3368852685"/>
              </p:ext>
            </p:extLst>
          </p:nvPr>
        </p:nvGraphicFramePr>
        <p:xfrm>
          <a:off x="1697038" y="2905125"/>
          <a:ext cx="5756275" cy="1757363"/>
        </p:xfrm>
        <a:graphic>
          <a:graphicData uri="http://schemas.openxmlformats.org/presentationml/2006/ole">
            <mc:AlternateContent xmlns:mc="http://schemas.openxmlformats.org/markup-compatibility/2006">
              <mc:Choice xmlns:v="urn:schemas-microsoft-com:vml" Requires="v">
                <p:oleObj spid="_x0000_s1080" name="Document" r:id="rId4" imgW="9177189" imgH="2813107" progId="Word.Document.8">
                  <p:embed/>
                </p:oleObj>
              </mc:Choice>
              <mc:Fallback>
                <p:oleObj name="Document" r:id="rId4" imgW="9177189" imgH="2813107" progId="Word.Document.8">
                  <p:embed/>
                  <p:pic>
                    <p:nvPicPr>
                      <p:cNvPr id="0" name=""/>
                      <p:cNvPicPr>
                        <a:picLocks noChangeAspect="1" noChangeArrowheads="1"/>
                      </p:cNvPicPr>
                      <p:nvPr/>
                    </p:nvPicPr>
                    <p:blipFill>
                      <a:blip r:embed="rId5"/>
                      <a:srcRect/>
                      <a:stretch>
                        <a:fillRect/>
                      </a:stretch>
                    </p:blipFill>
                    <p:spPr bwMode="auto">
                      <a:xfrm>
                        <a:off x="1697038" y="2905125"/>
                        <a:ext cx="5756275" cy="1757363"/>
                      </a:xfrm>
                      <a:prstGeom prst="rect">
                        <a:avLst/>
                      </a:prstGeom>
                      <a:noFill/>
                      <a:ln>
                        <a:noFill/>
                      </a:ln>
                      <a:effectLst/>
                      <a:extLst/>
                    </p:spPr>
                  </p:pic>
                </p:oleObj>
              </mc:Fallback>
            </mc:AlternateContent>
          </a:graphicData>
        </a:graphic>
      </p:graphicFrame>
    </p:spTree>
    <p:extLst>
      <p:ext uri="{BB962C8B-B14F-4D97-AF65-F5344CB8AC3E}">
        <p14:creationId xmlns:p14="http://schemas.microsoft.com/office/powerpoint/2010/main" val="37494216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7700" y="602313"/>
            <a:ext cx="7772400" cy="561945"/>
          </a:xfrm>
        </p:spPr>
        <p:txBody>
          <a:bodyPr/>
          <a:lstStyle/>
          <a:p>
            <a:r>
              <a:rPr lang="en-US" dirty="0"/>
              <a:t>Network overhead: </a:t>
            </a:r>
            <a:r>
              <a:rPr lang="en-US"/>
              <a:t>JBF </a:t>
            </a:r>
            <a:endParaRPr lang="en-US" dirty="0"/>
          </a:p>
        </p:txBody>
      </p:sp>
      <p:sp>
        <p:nvSpPr>
          <p:cNvPr id="3" name="Content Placeholder 2"/>
          <p:cNvSpPr>
            <a:spLocks noGrp="1"/>
          </p:cNvSpPr>
          <p:nvPr>
            <p:ph idx="1"/>
          </p:nvPr>
        </p:nvSpPr>
        <p:spPr>
          <a:xfrm>
            <a:off x="369651" y="1400782"/>
            <a:ext cx="8174275" cy="3404681"/>
          </a:xfrm>
        </p:spPr>
        <p:txBody>
          <a:bodyPr/>
          <a:lstStyle/>
          <a:p>
            <a:r>
              <a:rPr lang="en-US" sz="1600" b="0"/>
              <a:t>Approximate network overhead calculation for Explicit vs Implicit Feedback</a:t>
            </a:r>
            <a:endParaRPr lang="en-US" sz="1400" b="0" dirty="0"/>
          </a:p>
          <a:p>
            <a:pPr marL="0" indent="0">
              <a:buNone/>
            </a:pPr>
            <a:endParaRPr lang="en-US" sz="1400" b="0" dirty="0"/>
          </a:p>
          <a:p>
            <a:pPr marL="0" indent="0">
              <a:buNone/>
            </a:pPr>
            <a:endParaRPr lang="en-US" sz="1400" b="0" dirty="0"/>
          </a:p>
        </p:txBody>
      </p:sp>
      <p:sp>
        <p:nvSpPr>
          <p:cNvPr id="4" name="Footer Placeholder 3"/>
          <p:cNvSpPr>
            <a:spLocks noGrp="1"/>
          </p:cNvSpPr>
          <p:nvPr>
            <p:ph type="ftr" sz="quarter" idx="11"/>
          </p:nvPr>
        </p:nvSpPr>
        <p:spPr/>
        <p:txBody>
          <a:bodyPr/>
          <a:lstStyle/>
          <a:p>
            <a:pPr>
              <a:defRPr/>
            </a:pPr>
            <a:r>
              <a:rPr lang="en-US" altLang="en-US">
                <a:solidFill>
                  <a:srgbClr val="000000"/>
                </a:solidFill>
              </a:rPr>
              <a:t>Roya Doostnejad, Intel Corporation</a:t>
            </a:r>
            <a:endParaRPr lang="en-US" altLang="en-US" dirty="0">
              <a:solidFill>
                <a:srgbClr val="000000"/>
              </a:solidFill>
            </a:endParaRPr>
          </a:p>
        </p:txBody>
      </p:sp>
      <p:graphicFrame>
        <p:nvGraphicFramePr>
          <p:cNvPr id="6" name="Table 5"/>
          <p:cNvGraphicFramePr>
            <a:graphicFrameLocks noGrp="1"/>
          </p:cNvGraphicFramePr>
          <p:nvPr>
            <p:extLst>
              <p:ext uri="{D42A27DB-BD31-4B8C-83A1-F6EECF244321}">
                <p14:modId xmlns:p14="http://schemas.microsoft.com/office/powerpoint/2010/main" val="404622994"/>
              </p:ext>
            </p:extLst>
          </p:nvPr>
        </p:nvGraphicFramePr>
        <p:xfrm>
          <a:off x="685800" y="2565584"/>
          <a:ext cx="7784984" cy="1075076"/>
        </p:xfrm>
        <a:graphic>
          <a:graphicData uri="http://schemas.openxmlformats.org/drawingml/2006/table">
            <a:tbl>
              <a:tblPr firstRow="1" bandRow="1">
                <a:tableStyleId>{5C22544A-7EE6-4342-B048-85BDC9FD1C3A}</a:tableStyleId>
              </a:tblPr>
              <a:tblGrid>
                <a:gridCol w="1820411">
                  <a:extLst>
                    <a:ext uri="{9D8B030D-6E8A-4147-A177-3AD203B41FA5}">
                      <a16:colId xmlns:a16="http://schemas.microsoft.com/office/drawing/2014/main" val="20000"/>
                    </a:ext>
                  </a:extLst>
                </a:gridCol>
                <a:gridCol w="1057677">
                  <a:extLst>
                    <a:ext uri="{9D8B030D-6E8A-4147-A177-3AD203B41FA5}">
                      <a16:colId xmlns:a16="http://schemas.microsoft.com/office/drawing/2014/main" val="20001"/>
                    </a:ext>
                  </a:extLst>
                </a:gridCol>
                <a:gridCol w="968446">
                  <a:extLst>
                    <a:ext uri="{9D8B030D-6E8A-4147-A177-3AD203B41FA5}">
                      <a16:colId xmlns:a16="http://schemas.microsoft.com/office/drawing/2014/main" val="20002"/>
                    </a:ext>
                  </a:extLst>
                </a:gridCol>
                <a:gridCol w="1295008">
                  <a:extLst>
                    <a:ext uri="{9D8B030D-6E8A-4147-A177-3AD203B41FA5}">
                      <a16:colId xmlns:a16="http://schemas.microsoft.com/office/drawing/2014/main" val="20003"/>
                    </a:ext>
                  </a:extLst>
                </a:gridCol>
                <a:gridCol w="1321721">
                  <a:extLst>
                    <a:ext uri="{9D8B030D-6E8A-4147-A177-3AD203B41FA5}">
                      <a16:colId xmlns:a16="http://schemas.microsoft.com/office/drawing/2014/main" val="20004"/>
                    </a:ext>
                  </a:extLst>
                </a:gridCol>
                <a:gridCol w="1321721">
                  <a:extLst>
                    <a:ext uri="{9D8B030D-6E8A-4147-A177-3AD203B41FA5}">
                      <a16:colId xmlns:a16="http://schemas.microsoft.com/office/drawing/2014/main" val="20005"/>
                    </a:ext>
                  </a:extLst>
                </a:gridCol>
              </a:tblGrid>
              <a:tr h="0">
                <a:tc>
                  <a:txBody>
                    <a:bodyPr/>
                    <a:lstStyle/>
                    <a:p>
                      <a:r>
                        <a:rPr lang="en-US" sz="1200" dirty="0"/>
                        <a:t>Overhead</a:t>
                      </a:r>
                    </a:p>
                    <a:p>
                      <a:r>
                        <a:rPr lang="en-US" sz="1200" dirty="0"/>
                        <a:t>4-antennas AP</a:t>
                      </a:r>
                    </a:p>
                    <a:p>
                      <a:r>
                        <a:rPr lang="en-US" sz="1200" b="1" dirty="0">
                          <a:solidFill>
                            <a:srgbClr val="002060"/>
                          </a:solidFill>
                        </a:rPr>
                        <a:t>MCS=1/ 2/ 4</a:t>
                      </a:r>
                      <a:endParaRPr lang="en-US" sz="1200" dirty="0"/>
                    </a:p>
                  </a:txBody>
                  <a:tcPr/>
                </a:tc>
                <a:tc>
                  <a:txBody>
                    <a:bodyPr/>
                    <a:lstStyle/>
                    <a:p>
                      <a:r>
                        <a:rPr lang="en-US" sz="1100" dirty="0"/>
                        <a:t>JBF: 2 AP/</a:t>
                      </a:r>
                    </a:p>
                    <a:p>
                      <a:r>
                        <a:rPr lang="en-US" sz="1100" dirty="0"/>
                        <a:t>3 STA (2 </a:t>
                      </a:r>
                      <a:r>
                        <a:rPr lang="en-US" sz="1100" dirty="0" err="1"/>
                        <a:t>ss</a:t>
                      </a:r>
                      <a:r>
                        <a:rPr lang="en-US" sz="1100" dirty="0"/>
                        <a:t>)</a:t>
                      </a:r>
                    </a:p>
                    <a:p>
                      <a:r>
                        <a:rPr lang="en-US" sz="1100" dirty="0"/>
                        <a:t>Explicit </a:t>
                      </a: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FFFFFF"/>
                          </a:solidFill>
                          <a:effectLst/>
                          <a:uLnTx/>
                          <a:uFillTx/>
                          <a:latin typeface="+mn-lt"/>
                          <a:ea typeface="+mn-ea"/>
                          <a:cs typeface="+mn-cs"/>
                        </a:rPr>
                        <a:t>JBF: 2 AP/</a:t>
                      </a:r>
                    </a:p>
                    <a:p>
                      <a:pPr marL="0" marR="0" lvl="0" indent="0" algn="l" defTabSz="6858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FFFFFF"/>
                          </a:solidFill>
                          <a:effectLst/>
                          <a:uLnTx/>
                          <a:uFillTx/>
                          <a:latin typeface="+mn-lt"/>
                          <a:ea typeface="+mn-ea"/>
                          <a:cs typeface="+mn-cs"/>
                        </a:rPr>
                        <a:t>8 STA (2 </a:t>
                      </a:r>
                      <a:r>
                        <a:rPr kumimoji="0" lang="en-US" sz="1100" b="1" i="0" u="none" strike="noStrike" kern="1200" cap="none" spc="0" normalizeH="0" baseline="0" noProof="0" dirty="0" err="1">
                          <a:ln>
                            <a:noFill/>
                          </a:ln>
                          <a:solidFill>
                            <a:srgbClr val="FFFFFF"/>
                          </a:solidFill>
                          <a:effectLst/>
                          <a:uLnTx/>
                          <a:uFillTx/>
                          <a:latin typeface="+mn-lt"/>
                          <a:ea typeface="+mn-ea"/>
                          <a:cs typeface="+mn-cs"/>
                        </a:rPr>
                        <a:t>ss</a:t>
                      </a:r>
                      <a:r>
                        <a:rPr kumimoji="0" lang="en-US" sz="1100" b="1" i="0" u="none" strike="noStrike" kern="1200" cap="none" spc="0" normalizeH="0" baseline="0" noProof="0" dirty="0">
                          <a:ln>
                            <a:noFill/>
                          </a:ln>
                          <a:solidFill>
                            <a:srgbClr val="FFFFFF"/>
                          </a:solidFill>
                          <a:effectLst/>
                          <a:uLnTx/>
                          <a:uFillTx/>
                          <a:latin typeface="+mn-lt"/>
                          <a:ea typeface="+mn-ea"/>
                          <a:cs typeface="+mn-cs"/>
                        </a:rPr>
                        <a:t>)</a:t>
                      </a:r>
                    </a:p>
                    <a:p>
                      <a:pPr marL="0" marR="0" lvl="0" indent="0" algn="l" defTabSz="6858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FFFFFF"/>
                          </a:solidFill>
                          <a:effectLst/>
                          <a:uLnTx/>
                          <a:uFillTx/>
                          <a:latin typeface="+mn-lt"/>
                          <a:ea typeface="+mn-ea"/>
                          <a:cs typeface="+mn-cs"/>
                        </a:rPr>
                        <a:t>Explicit </a:t>
                      </a:r>
                    </a:p>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en-US" sz="1100" b="1" i="0" u="none" strike="noStrike" kern="1200" cap="none" spc="0" normalizeH="0" baseline="0" noProof="0" dirty="0">
                        <a:ln>
                          <a:noFill/>
                        </a:ln>
                        <a:solidFill>
                          <a:srgbClr val="FFFFFF"/>
                        </a:solidFill>
                        <a:effectLst/>
                        <a:uLnTx/>
                        <a:uFillTx/>
                        <a:latin typeface="+mn-lt"/>
                        <a:ea typeface="+mn-ea"/>
                        <a:cs typeface="+mn-cs"/>
                      </a:endParaRPr>
                    </a:p>
                  </a:txBody>
                  <a:tcPr/>
                </a:tc>
                <a:tc>
                  <a:txBody>
                    <a:bodyPr/>
                    <a:lstStyle/>
                    <a:p>
                      <a:r>
                        <a:rPr lang="en-US" sz="1100" dirty="0"/>
                        <a:t>JBF: 4 AP/ 6 STA</a:t>
                      </a:r>
                      <a:r>
                        <a:rPr lang="en-US" sz="1100" baseline="0" dirty="0"/>
                        <a:t> </a:t>
                      </a:r>
                      <a:r>
                        <a:rPr kumimoji="0" lang="en-US" sz="1100" b="1" i="0" u="none" strike="noStrike" kern="1200" cap="none" spc="0" normalizeH="0" baseline="0" noProof="0" dirty="0">
                          <a:ln>
                            <a:noFill/>
                          </a:ln>
                          <a:solidFill>
                            <a:srgbClr val="FFFFFF"/>
                          </a:solidFill>
                          <a:effectLst/>
                          <a:uLnTx/>
                          <a:uFillTx/>
                          <a:latin typeface="+mn-lt"/>
                          <a:ea typeface="+mn-ea"/>
                          <a:cs typeface="+mn-cs"/>
                        </a:rPr>
                        <a:t>(2 </a:t>
                      </a:r>
                      <a:r>
                        <a:rPr kumimoji="0" lang="en-US" sz="1100" b="1" i="0" u="none" strike="noStrike" kern="1200" cap="none" spc="0" normalizeH="0" baseline="0" noProof="0" err="1">
                          <a:ln>
                            <a:noFill/>
                          </a:ln>
                          <a:solidFill>
                            <a:srgbClr val="FFFFFF"/>
                          </a:solidFill>
                          <a:effectLst/>
                          <a:uLnTx/>
                          <a:uFillTx/>
                          <a:latin typeface="+mn-lt"/>
                          <a:ea typeface="+mn-ea"/>
                          <a:cs typeface="+mn-cs"/>
                        </a:rPr>
                        <a:t>ss</a:t>
                      </a:r>
                      <a:r>
                        <a:rPr kumimoji="0" lang="en-US" sz="1100" b="1" i="0" u="none" strike="noStrike" kern="1200" cap="none" spc="0" normalizeH="0" baseline="0" noProof="0">
                          <a:ln>
                            <a:noFill/>
                          </a:ln>
                          <a:solidFill>
                            <a:srgbClr val="FFFFFF"/>
                          </a:solidFill>
                          <a:effectLst/>
                          <a:uLnTx/>
                          <a:uFillTx/>
                          <a:latin typeface="+mn-lt"/>
                          <a:ea typeface="+mn-ea"/>
                          <a:cs typeface="+mn-cs"/>
                        </a:rPr>
                        <a:t>)</a:t>
                      </a:r>
                    </a:p>
                    <a:p>
                      <a:r>
                        <a:rPr kumimoji="0" lang="en-US" sz="1100" b="1" i="0" u="none" strike="noStrike" kern="1200" cap="none" spc="0" normalizeH="0" baseline="0" noProof="0">
                          <a:ln>
                            <a:noFill/>
                          </a:ln>
                          <a:solidFill>
                            <a:srgbClr val="FFFFFF"/>
                          </a:solidFill>
                          <a:effectLst/>
                          <a:uLnTx/>
                          <a:uFillTx/>
                          <a:latin typeface="+mn-lt"/>
                          <a:ea typeface="+mn-ea"/>
                          <a:cs typeface="+mn-cs"/>
                        </a:rPr>
                        <a:t> </a:t>
                      </a:r>
                      <a:r>
                        <a:rPr lang="en-US" sz="1100" dirty="0"/>
                        <a:t>Explicit </a:t>
                      </a:r>
                    </a:p>
                    <a:p>
                      <a:endParaRPr lang="en-US" sz="1100" dirty="0"/>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FFFFFF"/>
                          </a:solidFill>
                          <a:effectLst/>
                          <a:uLnTx/>
                          <a:uFillTx/>
                          <a:latin typeface="+mn-lt"/>
                          <a:ea typeface="+mn-ea"/>
                          <a:cs typeface="+mn-cs"/>
                        </a:rPr>
                        <a:t>JBF: 4 AP/ 10 STA (2 </a:t>
                      </a:r>
                      <a:r>
                        <a:rPr kumimoji="0" lang="en-US" sz="1100" b="1" i="0" u="none" strike="noStrike" kern="1200" cap="none" spc="0" normalizeH="0" baseline="0" noProof="0" dirty="0" err="1">
                          <a:ln>
                            <a:noFill/>
                          </a:ln>
                          <a:solidFill>
                            <a:srgbClr val="FFFFFF"/>
                          </a:solidFill>
                          <a:effectLst/>
                          <a:uLnTx/>
                          <a:uFillTx/>
                          <a:latin typeface="+mn-lt"/>
                          <a:ea typeface="+mn-ea"/>
                          <a:cs typeface="+mn-cs"/>
                        </a:rPr>
                        <a:t>ss</a:t>
                      </a:r>
                      <a:r>
                        <a:rPr kumimoji="0" lang="en-US" sz="1100" b="1" i="0" u="none" strike="noStrike" kern="1200" cap="none" spc="0" normalizeH="0" baseline="0" noProof="0">
                          <a:ln>
                            <a:noFill/>
                          </a:ln>
                          <a:solidFill>
                            <a:srgbClr val="FFFFFF"/>
                          </a:solidFill>
                          <a:effectLst/>
                          <a:uLnTx/>
                          <a:uFillTx/>
                          <a:latin typeface="+mn-lt"/>
                          <a:ea typeface="+mn-ea"/>
                          <a:cs typeface="+mn-cs"/>
                        </a:rPr>
                        <a:t>) </a:t>
                      </a:r>
                    </a:p>
                    <a:p>
                      <a:pPr marL="0" marR="0" lvl="0" indent="0" algn="l" defTabSz="6858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a:ln>
                            <a:noFill/>
                          </a:ln>
                          <a:solidFill>
                            <a:srgbClr val="FFFFFF"/>
                          </a:solidFill>
                          <a:effectLst/>
                          <a:uLnTx/>
                          <a:uFillTx/>
                          <a:latin typeface="+mn-lt"/>
                          <a:ea typeface="+mn-ea"/>
                          <a:cs typeface="+mn-cs"/>
                        </a:rPr>
                        <a:t>Explicit</a:t>
                      </a:r>
                      <a:endParaRPr lang="en-US" sz="1100" dirty="0"/>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FFFFFF"/>
                          </a:solidFill>
                          <a:effectLst/>
                          <a:uLnTx/>
                          <a:uFillTx/>
                          <a:latin typeface="+mn-lt"/>
                          <a:ea typeface="+mn-ea"/>
                          <a:cs typeface="+mn-cs"/>
                        </a:rPr>
                        <a:t>JBF: 4 AP/ 10 STA (2 </a:t>
                      </a:r>
                      <a:r>
                        <a:rPr kumimoji="0" lang="en-US" sz="1100" b="1" i="0" u="none" strike="noStrike" kern="1200" cap="none" spc="0" normalizeH="0" baseline="0" noProof="0" dirty="0" err="1">
                          <a:ln>
                            <a:noFill/>
                          </a:ln>
                          <a:solidFill>
                            <a:srgbClr val="FFFFFF"/>
                          </a:solidFill>
                          <a:effectLst/>
                          <a:uLnTx/>
                          <a:uFillTx/>
                          <a:latin typeface="+mn-lt"/>
                          <a:ea typeface="+mn-ea"/>
                          <a:cs typeface="+mn-cs"/>
                        </a:rPr>
                        <a:t>ss</a:t>
                      </a:r>
                      <a:r>
                        <a:rPr kumimoji="0" lang="en-US" sz="1100" b="1" i="0" u="none" strike="noStrike" kern="1200" cap="none" spc="0" normalizeH="0" baseline="0" noProof="0">
                          <a:ln>
                            <a:noFill/>
                          </a:ln>
                          <a:solidFill>
                            <a:srgbClr val="FFFFFF"/>
                          </a:solidFill>
                          <a:effectLst/>
                          <a:uLnTx/>
                          <a:uFillTx/>
                          <a:latin typeface="+mn-lt"/>
                          <a:ea typeface="+mn-ea"/>
                          <a:cs typeface="+mn-cs"/>
                        </a:rPr>
                        <a:t>) </a:t>
                      </a:r>
                    </a:p>
                    <a:p>
                      <a:pPr marL="0" marR="0" lvl="0" indent="0" algn="l" defTabSz="6858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a:ln>
                            <a:noFill/>
                          </a:ln>
                          <a:solidFill>
                            <a:srgbClr val="FFFFFF"/>
                          </a:solidFill>
                          <a:effectLst/>
                          <a:uLnTx/>
                          <a:uFillTx/>
                          <a:latin typeface="+mn-lt"/>
                          <a:ea typeface="+mn-ea"/>
                          <a:cs typeface="+mn-cs"/>
                        </a:rPr>
                        <a:t>Implicit</a:t>
                      </a:r>
                      <a:endParaRPr kumimoji="0" lang="en-US" sz="1100" b="1" i="0" u="none" strike="noStrike" kern="1200" cap="none" spc="0" normalizeH="0" baseline="0" noProof="0" dirty="0">
                        <a:ln>
                          <a:noFill/>
                        </a:ln>
                        <a:solidFill>
                          <a:srgbClr val="FFFFFF"/>
                        </a:solidFill>
                        <a:effectLst/>
                        <a:uLnTx/>
                        <a:uFillTx/>
                        <a:latin typeface="+mn-lt"/>
                        <a:ea typeface="+mn-ea"/>
                        <a:cs typeface="+mn-cs"/>
                      </a:endParaRPr>
                    </a:p>
                  </a:txBody>
                  <a:tcPr/>
                </a:tc>
                <a:extLst>
                  <a:ext uri="{0D108BD9-81ED-4DB2-BD59-A6C34878D82A}">
                    <a16:rowId xmlns:a16="http://schemas.microsoft.com/office/drawing/2014/main" val="10000"/>
                  </a:ext>
                </a:extLst>
              </a:tr>
              <a:tr h="313076">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000000"/>
                          </a:solidFill>
                          <a:effectLst/>
                          <a:uLnTx/>
                          <a:uFillTx/>
                          <a:latin typeface="Cambria" panose="02040503050406030204" pitchFamily="18" charset="0"/>
                          <a:ea typeface="+mn-ea"/>
                          <a:cs typeface="+mn-cs"/>
                        </a:rPr>
                        <a:t>Sounding Duration (</a:t>
                      </a:r>
                      <a:r>
                        <a:rPr kumimoji="0" lang="en-US" sz="1100" b="0" i="0" u="none" strike="noStrike" kern="1200" cap="none" spc="0" normalizeH="0" baseline="0" noProof="0" dirty="0" err="1">
                          <a:ln>
                            <a:noFill/>
                          </a:ln>
                          <a:solidFill>
                            <a:srgbClr val="000000"/>
                          </a:solidFill>
                          <a:effectLst/>
                          <a:uLnTx/>
                          <a:uFillTx/>
                          <a:latin typeface="Cambria" panose="02040503050406030204" pitchFamily="18" charset="0"/>
                          <a:ea typeface="+mn-ea"/>
                          <a:cs typeface="+mn-cs"/>
                        </a:rPr>
                        <a:t>msec</a:t>
                      </a:r>
                      <a:r>
                        <a:rPr kumimoji="0" lang="en-US" sz="1100" b="0" i="0" u="none" strike="noStrike" kern="1200" cap="none" spc="0" normalizeH="0" baseline="0" noProof="0" dirty="0">
                          <a:ln>
                            <a:noFill/>
                          </a:ln>
                          <a:solidFill>
                            <a:srgbClr val="000000"/>
                          </a:solidFill>
                          <a:effectLst/>
                          <a:uLnTx/>
                          <a:uFillTx/>
                          <a:latin typeface="Cambria" panose="02040503050406030204" pitchFamily="18" charset="0"/>
                          <a:ea typeface="+mn-ea"/>
                          <a:cs typeface="+mn-cs"/>
                        </a:rPr>
                        <a:t>)</a:t>
                      </a:r>
                    </a:p>
                  </a:txBody>
                  <a:tcPr/>
                </a:tc>
                <a:tc>
                  <a:txBody>
                    <a:bodyPr/>
                    <a:lstStyle/>
                    <a:p>
                      <a:r>
                        <a:rPr lang="en-US" dirty="0"/>
                        <a:t>2.1/ 1.5/ .9</a:t>
                      </a:r>
                    </a:p>
                  </a:txBody>
                  <a:tcPr/>
                </a:tc>
                <a:tc>
                  <a:txBody>
                    <a:bodyPr/>
                    <a:lstStyle/>
                    <a:p>
                      <a:r>
                        <a:rPr lang="en-US" dirty="0"/>
                        <a:t>5.3/ 3.5/ 2</a:t>
                      </a:r>
                    </a:p>
                  </a:txBody>
                  <a:tcPr/>
                </a:tc>
                <a:tc>
                  <a:txBody>
                    <a:bodyPr/>
                    <a:lstStyle/>
                    <a:p>
                      <a:r>
                        <a:rPr lang="en-US" dirty="0"/>
                        <a:t>8.6/ 6/ 3</a:t>
                      </a:r>
                    </a:p>
                  </a:txBody>
                  <a:tcPr/>
                </a:tc>
                <a:tc>
                  <a:txBody>
                    <a:bodyPr/>
                    <a:lstStyle/>
                    <a:p>
                      <a:r>
                        <a:rPr lang="en-US" dirty="0"/>
                        <a:t>14/ 9/ 5</a:t>
                      </a:r>
                    </a:p>
                  </a:txBody>
                  <a:tcPr/>
                </a:tc>
                <a:tc>
                  <a:txBody>
                    <a:bodyPr/>
                    <a:lstStyle/>
                    <a:p>
                      <a:r>
                        <a:rPr lang="en-US" dirty="0"/>
                        <a:t>.5</a:t>
                      </a:r>
                    </a:p>
                  </a:txBody>
                  <a:tcPr/>
                </a:tc>
                <a:extLst>
                  <a:ext uri="{0D108BD9-81ED-4DB2-BD59-A6C34878D82A}">
                    <a16:rowId xmlns:a16="http://schemas.microsoft.com/office/drawing/2014/main" val="10001"/>
                  </a:ext>
                </a:extLst>
              </a:tr>
            </a:tbl>
          </a:graphicData>
        </a:graphic>
      </p:graphicFrame>
      <p:sp>
        <p:nvSpPr>
          <p:cNvPr id="7" name="Date Placeholder 6"/>
          <p:cNvSpPr>
            <a:spLocks noGrp="1"/>
          </p:cNvSpPr>
          <p:nvPr>
            <p:ph type="dt" sz="half" idx="10"/>
          </p:nvPr>
        </p:nvSpPr>
        <p:spPr/>
        <p:txBody>
          <a:bodyPr/>
          <a:lstStyle/>
          <a:p>
            <a:pPr>
              <a:defRPr/>
            </a:pPr>
            <a:r>
              <a:rPr lang="en-US" altLang="en-US">
                <a:solidFill>
                  <a:srgbClr val="000000"/>
                </a:solidFill>
              </a:rPr>
              <a:t>Jan 2020</a:t>
            </a:r>
            <a:endParaRPr lang="en-US" altLang="en-US" dirty="0">
              <a:solidFill>
                <a:srgbClr val="000000"/>
              </a:solidFill>
            </a:endParaRPr>
          </a:p>
        </p:txBody>
      </p:sp>
      <p:sp>
        <p:nvSpPr>
          <p:cNvPr id="9" name="TextBox 8"/>
          <p:cNvSpPr txBox="1"/>
          <p:nvPr/>
        </p:nvSpPr>
        <p:spPr>
          <a:xfrm>
            <a:off x="609600" y="2140849"/>
            <a:ext cx="7848600" cy="523220"/>
          </a:xfrm>
          <a:prstGeom prst="rect">
            <a:avLst/>
          </a:prstGeom>
          <a:noFill/>
        </p:spPr>
        <p:txBody>
          <a:bodyPr wrap="square" rtlCol="0">
            <a:spAutoFit/>
          </a:bodyPr>
          <a:lstStyle/>
          <a:p>
            <a:r>
              <a:rPr lang="en-US" sz="1400" b="1" dirty="0">
                <a:solidFill>
                  <a:srgbClr val="002060"/>
                </a:solidFill>
              </a:rPr>
              <a:t>Explicit/Implicit BF Feedback Overhead for 4/8-antennas AP, BW=80 MHz, Ng=4</a:t>
            </a:r>
          </a:p>
          <a:p>
            <a:endParaRPr lang="en-US" sz="1400" dirty="0">
              <a:solidFill>
                <a:srgbClr val="002060"/>
              </a:solidFill>
            </a:endParaRPr>
          </a:p>
        </p:txBody>
      </p:sp>
    </p:spTree>
    <p:extLst>
      <p:ext uri="{BB962C8B-B14F-4D97-AF65-F5344CB8AC3E}">
        <p14:creationId xmlns:p14="http://schemas.microsoft.com/office/powerpoint/2010/main" val="31475126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Conclusion:</a:t>
            </a:r>
          </a:p>
        </p:txBody>
      </p:sp>
      <p:sp>
        <p:nvSpPr>
          <p:cNvPr id="3" name="Content Placeholder 2"/>
          <p:cNvSpPr>
            <a:spLocks noGrp="1"/>
          </p:cNvSpPr>
          <p:nvPr>
            <p:ph idx="1"/>
          </p:nvPr>
        </p:nvSpPr>
        <p:spPr>
          <a:xfrm>
            <a:off x="685800" y="1314450"/>
            <a:ext cx="7772400" cy="3458588"/>
          </a:xfrm>
        </p:spPr>
        <p:txBody>
          <a:bodyPr/>
          <a:lstStyle/>
          <a:p>
            <a:r>
              <a:rPr lang="en-US" b="0" dirty="0"/>
              <a:t>Multi-AP Implicit Sounding is discussed.</a:t>
            </a:r>
          </a:p>
          <a:p>
            <a:r>
              <a:rPr lang="en-US" b="0" dirty="0"/>
              <a:t>Network overhead is evaluated considering both implicit and explicit sounding.</a:t>
            </a:r>
          </a:p>
          <a:p>
            <a:r>
              <a:rPr lang="en-US" b="0" dirty="0"/>
              <a:t>Implicit sounding significantly reduces the network overhead compared to explicit feedback.</a:t>
            </a:r>
          </a:p>
          <a:p>
            <a:endParaRPr lang="en-US" dirty="0"/>
          </a:p>
        </p:txBody>
      </p:sp>
      <p:sp>
        <p:nvSpPr>
          <p:cNvPr id="4" name="Date Placeholder 3"/>
          <p:cNvSpPr>
            <a:spLocks noGrp="1"/>
          </p:cNvSpPr>
          <p:nvPr>
            <p:ph type="dt" sz="half" idx="10"/>
          </p:nvPr>
        </p:nvSpPr>
        <p:spPr/>
        <p:txBody>
          <a:bodyPr/>
          <a:lstStyle/>
          <a:p>
            <a:pPr>
              <a:defRPr/>
            </a:pPr>
            <a:r>
              <a:rPr lang="en-US" altLang="en-US">
                <a:solidFill>
                  <a:srgbClr val="000000"/>
                </a:solidFill>
              </a:rPr>
              <a:t>Jan 2020</a:t>
            </a:r>
            <a:endParaRPr lang="en-US" altLang="en-US" dirty="0">
              <a:solidFill>
                <a:srgbClr val="000000"/>
              </a:solidFill>
            </a:endParaRPr>
          </a:p>
        </p:txBody>
      </p:sp>
      <p:sp>
        <p:nvSpPr>
          <p:cNvPr id="5" name="Footer Placeholder 4"/>
          <p:cNvSpPr>
            <a:spLocks noGrp="1"/>
          </p:cNvSpPr>
          <p:nvPr>
            <p:ph type="ftr" sz="quarter" idx="11"/>
          </p:nvPr>
        </p:nvSpPr>
        <p:spPr/>
        <p:txBody>
          <a:bodyPr/>
          <a:lstStyle/>
          <a:p>
            <a:pPr>
              <a:defRPr/>
            </a:pPr>
            <a:r>
              <a:rPr lang="en-US" altLang="en-US">
                <a:solidFill>
                  <a:srgbClr val="000000"/>
                </a:solidFill>
              </a:rPr>
              <a:t>Roya Doostnejad, Intel Corporation</a:t>
            </a:r>
            <a:endParaRPr lang="en-US" altLang="en-US" dirty="0">
              <a:solidFill>
                <a:srgbClr val="000000"/>
              </a:solidFill>
            </a:endParaRPr>
          </a:p>
        </p:txBody>
      </p:sp>
    </p:spTree>
    <p:extLst>
      <p:ext uri="{BB962C8B-B14F-4D97-AF65-F5344CB8AC3E}">
        <p14:creationId xmlns:p14="http://schemas.microsoft.com/office/powerpoint/2010/main" val="1345475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p:txBody>
          <a:bodyPr/>
          <a:lstStyle/>
          <a:p>
            <a:r>
              <a:rPr lang="en-US" dirty="0"/>
              <a:t>Appendix </a:t>
            </a:r>
          </a:p>
        </p:txBody>
      </p:sp>
      <p:sp>
        <p:nvSpPr>
          <p:cNvPr id="4" name="Date Placeholder 3"/>
          <p:cNvSpPr>
            <a:spLocks noGrp="1"/>
          </p:cNvSpPr>
          <p:nvPr>
            <p:ph type="dt" sz="half" idx="10"/>
          </p:nvPr>
        </p:nvSpPr>
        <p:spPr/>
        <p:txBody>
          <a:bodyPr/>
          <a:lstStyle/>
          <a:p>
            <a:pPr>
              <a:defRPr/>
            </a:pPr>
            <a:r>
              <a:rPr lang="en-US" altLang="en-US">
                <a:solidFill>
                  <a:srgbClr val="000000"/>
                </a:solidFill>
              </a:rPr>
              <a:t>Jan 2020</a:t>
            </a:r>
          </a:p>
        </p:txBody>
      </p:sp>
      <p:sp>
        <p:nvSpPr>
          <p:cNvPr id="5" name="Footer Placeholder 4"/>
          <p:cNvSpPr>
            <a:spLocks noGrp="1"/>
          </p:cNvSpPr>
          <p:nvPr>
            <p:ph type="ftr" sz="quarter" idx="11"/>
          </p:nvPr>
        </p:nvSpPr>
        <p:spPr/>
        <p:txBody>
          <a:bodyPr/>
          <a:lstStyle/>
          <a:p>
            <a:pPr>
              <a:defRPr/>
            </a:pPr>
            <a:r>
              <a:rPr lang="en-US" altLang="en-US">
                <a:solidFill>
                  <a:srgbClr val="000000"/>
                </a:solidFill>
              </a:rPr>
              <a:t>Roya Doostnejad, Intel Corporation</a:t>
            </a:r>
            <a:endParaRPr lang="en-US" altLang="en-US" dirty="0">
              <a:solidFill>
                <a:srgbClr val="000000"/>
              </a:solidFill>
            </a:endParaRPr>
          </a:p>
        </p:txBody>
      </p:sp>
    </p:spTree>
    <p:extLst>
      <p:ext uri="{BB962C8B-B14F-4D97-AF65-F5344CB8AC3E}">
        <p14:creationId xmlns:p14="http://schemas.microsoft.com/office/powerpoint/2010/main" val="31013912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a:t>
            </a:r>
          </a:p>
        </p:txBody>
      </p:sp>
      <p:sp>
        <p:nvSpPr>
          <p:cNvPr id="3" name="Content Placeholder 2"/>
          <p:cNvSpPr>
            <a:spLocks noGrp="1"/>
          </p:cNvSpPr>
          <p:nvPr>
            <p:ph idx="1"/>
          </p:nvPr>
        </p:nvSpPr>
        <p:spPr/>
        <p:txBody>
          <a:bodyPr/>
          <a:lstStyle/>
          <a:p>
            <a:pPr marL="0" indent="0">
              <a:buNone/>
            </a:pPr>
            <a:r>
              <a:rPr lang="en-US" sz="1600" b="0" dirty="0"/>
              <a:t>[1]: </a:t>
            </a:r>
            <a:r>
              <a:rPr lang="en-GB" altLang="en-US" sz="1600" b="0" dirty="0"/>
              <a:t>IEEE 802.11-19/0768 </a:t>
            </a:r>
            <a:r>
              <a:rPr lang="en-US" altLang="en-US" sz="1600" b="0" dirty="0"/>
              <a:t>Implicit Channel Sounding in IEEE 802.11be </a:t>
            </a:r>
          </a:p>
          <a:p>
            <a:pPr marL="0" indent="0">
              <a:buNone/>
            </a:pPr>
            <a:r>
              <a:rPr lang="en-US" sz="1600" b="0" dirty="0"/>
              <a:t>[2]: IEEE 802.11-20/0086 </a:t>
            </a:r>
            <a:r>
              <a:rPr lang="en-US" altLang="en-US" sz="1600" b="0" dirty="0"/>
              <a:t>Opportunistic Implicit Channel Sounding</a:t>
            </a:r>
            <a:endParaRPr lang="en-GB" altLang="en-US" sz="1600" b="0" dirty="0"/>
          </a:p>
          <a:p>
            <a:pPr marL="0" indent="0">
              <a:buNone/>
            </a:pPr>
            <a:endParaRPr lang="en-US" b="0" dirty="0"/>
          </a:p>
        </p:txBody>
      </p:sp>
      <p:sp>
        <p:nvSpPr>
          <p:cNvPr id="4" name="Date Placeholder 3"/>
          <p:cNvSpPr>
            <a:spLocks noGrp="1"/>
          </p:cNvSpPr>
          <p:nvPr>
            <p:ph type="dt" sz="half" idx="10"/>
          </p:nvPr>
        </p:nvSpPr>
        <p:spPr/>
        <p:txBody>
          <a:bodyPr/>
          <a:lstStyle/>
          <a:p>
            <a:pPr>
              <a:defRPr/>
            </a:pPr>
            <a:r>
              <a:rPr lang="en-US" altLang="en-US">
                <a:solidFill>
                  <a:srgbClr val="000000"/>
                </a:solidFill>
              </a:rPr>
              <a:t>Jan 2020</a:t>
            </a:r>
            <a:endParaRPr lang="en-US" altLang="en-US" dirty="0">
              <a:solidFill>
                <a:srgbClr val="000000"/>
              </a:solidFill>
            </a:endParaRPr>
          </a:p>
        </p:txBody>
      </p:sp>
      <p:sp>
        <p:nvSpPr>
          <p:cNvPr id="5" name="Footer Placeholder 4"/>
          <p:cNvSpPr>
            <a:spLocks noGrp="1"/>
          </p:cNvSpPr>
          <p:nvPr>
            <p:ph type="ftr" sz="quarter" idx="11"/>
          </p:nvPr>
        </p:nvSpPr>
        <p:spPr/>
        <p:txBody>
          <a:bodyPr/>
          <a:lstStyle/>
          <a:p>
            <a:pPr>
              <a:defRPr/>
            </a:pPr>
            <a:r>
              <a:rPr lang="en-US" altLang="en-US">
                <a:solidFill>
                  <a:srgbClr val="000000"/>
                </a:solidFill>
              </a:rPr>
              <a:t>Roya Doostnejad, Intel Corporation</a:t>
            </a:r>
            <a:endParaRPr lang="en-US" altLang="en-US" dirty="0">
              <a:solidFill>
                <a:srgbClr val="000000"/>
              </a:solidFill>
            </a:endParaRPr>
          </a:p>
        </p:txBody>
      </p:sp>
    </p:spTree>
    <p:extLst>
      <p:ext uri="{BB962C8B-B14F-4D97-AF65-F5344CB8AC3E}">
        <p14:creationId xmlns:p14="http://schemas.microsoft.com/office/powerpoint/2010/main" val="6364041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p:txBody>
          <a:bodyPr/>
          <a:lstStyle/>
          <a:p>
            <a:r>
              <a:rPr lang="en-US" dirty="0"/>
              <a:t>Appendix </a:t>
            </a:r>
          </a:p>
        </p:txBody>
      </p:sp>
      <p:sp>
        <p:nvSpPr>
          <p:cNvPr id="4" name="Date Placeholder 3"/>
          <p:cNvSpPr>
            <a:spLocks noGrp="1"/>
          </p:cNvSpPr>
          <p:nvPr>
            <p:ph type="dt" sz="half" idx="10"/>
          </p:nvPr>
        </p:nvSpPr>
        <p:spPr/>
        <p:txBody>
          <a:bodyPr/>
          <a:lstStyle/>
          <a:p>
            <a:pPr>
              <a:defRPr/>
            </a:pPr>
            <a:r>
              <a:rPr lang="en-US" altLang="en-US">
                <a:solidFill>
                  <a:srgbClr val="000000"/>
                </a:solidFill>
              </a:rPr>
              <a:t>Jan 2020</a:t>
            </a:r>
          </a:p>
        </p:txBody>
      </p:sp>
      <p:sp>
        <p:nvSpPr>
          <p:cNvPr id="5" name="Footer Placeholder 4"/>
          <p:cNvSpPr>
            <a:spLocks noGrp="1"/>
          </p:cNvSpPr>
          <p:nvPr>
            <p:ph type="ftr" sz="quarter" idx="11"/>
          </p:nvPr>
        </p:nvSpPr>
        <p:spPr/>
        <p:txBody>
          <a:bodyPr/>
          <a:lstStyle/>
          <a:p>
            <a:pPr>
              <a:defRPr/>
            </a:pPr>
            <a:r>
              <a:rPr lang="en-US" altLang="en-US">
                <a:solidFill>
                  <a:srgbClr val="000000"/>
                </a:solidFill>
              </a:rPr>
              <a:t>Roya Doostnejad, Intel Corporation</a:t>
            </a:r>
            <a:endParaRPr lang="en-US" altLang="en-US" dirty="0">
              <a:solidFill>
                <a:srgbClr val="000000"/>
              </a:solidFill>
            </a:endParaRPr>
          </a:p>
        </p:txBody>
      </p:sp>
    </p:spTree>
    <p:extLst>
      <p:ext uri="{BB962C8B-B14F-4D97-AF65-F5344CB8AC3E}">
        <p14:creationId xmlns:p14="http://schemas.microsoft.com/office/powerpoint/2010/main" val="38476173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0"/>
            <a:ext cx="7772400" cy="577214"/>
          </a:xfrm>
        </p:spPr>
        <p:txBody>
          <a:bodyPr/>
          <a:lstStyle/>
          <a:p>
            <a:r>
              <a:rPr lang="en-US" dirty="0">
                <a:solidFill>
                  <a:srgbClr val="000000"/>
                </a:solidFill>
              </a:rPr>
              <a:t>Explicit Channel Sounding</a:t>
            </a:r>
            <a:endParaRPr lang="en-US" dirty="0"/>
          </a:p>
        </p:txBody>
      </p:sp>
      <p:sp>
        <p:nvSpPr>
          <p:cNvPr id="3" name="Content Placeholder 2"/>
          <p:cNvSpPr>
            <a:spLocks noGrp="1"/>
          </p:cNvSpPr>
          <p:nvPr>
            <p:ph idx="1"/>
          </p:nvPr>
        </p:nvSpPr>
        <p:spPr>
          <a:xfrm>
            <a:off x="338627" y="1044102"/>
            <a:ext cx="8513543" cy="3761363"/>
          </a:xfrm>
        </p:spPr>
        <p:txBody>
          <a:bodyPr/>
          <a:lstStyle/>
          <a:p>
            <a:pPr>
              <a:buFont typeface="Arial" panose="020B0604020202020204" pitchFamily="34" charset="0"/>
              <a:buChar char="•"/>
            </a:pPr>
            <a:r>
              <a:rPr lang="en-US" sz="1600" b="0" dirty="0"/>
              <a:t>Example used for calculation of network overhead:</a:t>
            </a:r>
          </a:p>
        </p:txBody>
      </p:sp>
      <p:sp>
        <p:nvSpPr>
          <p:cNvPr id="4" name="Date Placeholder 3"/>
          <p:cNvSpPr>
            <a:spLocks noGrp="1"/>
          </p:cNvSpPr>
          <p:nvPr>
            <p:ph type="dt" sz="half" idx="10"/>
          </p:nvPr>
        </p:nvSpPr>
        <p:spPr>
          <a:xfrm>
            <a:off x="696914" y="249452"/>
            <a:ext cx="346249" cy="207749"/>
          </a:xfrm>
        </p:spPr>
        <p:txBody>
          <a:bodyPr/>
          <a:lstStyle/>
          <a:p>
            <a:pPr>
              <a:defRPr/>
            </a:pPr>
            <a:r>
              <a:rPr lang="en-US" altLang="en-US">
                <a:solidFill>
                  <a:srgbClr val="000000"/>
                </a:solidFill>
              </a:rPr>
              <a:t>Jan 2020</a:t>
            </a:r>
            <a:endParaRPr lang="en-US" altLang="en-US" dirty="0">
              <a:solidFill>
                <a:srgbClr val="000000"/>
              </a:solidFill>
            </a:endParaRPr>
          </a:p>
        </p:txBody>
      </p:sp>
      <p:sp>
        <p:nvSpPr>
          <p:cNvPr id="5" name="Footer Placeholder 4"/>
          <p:cNvSpPr>
            <a:spLocks noGrp="1"/>
          </p:cNvSpPr>
          <p:nvPr>
            <p:ph type="ftr" sz="quarter" idx="11"/>
          </p:nvPr>
        </p:nvSpPr>
        <p:spPr/>
        <p:txBody>
          <a:bodyPr/>
          <a:lstStyle/>
          <a:p>
            <a:pPr>
              <a:defRPr/>
            </a:pPr>
            <a:r>
              <a:rPr lang="en-US" altLang="en-US">
                <a:solidFill>
                  <a:srgbClr val="000000"/>
                </a:solidFill>
              </a:rPr>
              <a:t>Roya Doostnejad, Intel Corporation</a:t>
            </a:r>
            <a:endParaRPr lang="en-US" altLang="en-US" dirty="0">
              <a:solidFill>
                <a:srgbClr val="000000"/>
              </a:solidFill>
            </a:endParaRPr>
          </a:p>
        </p:txBody>
      </p:sp>
      <p:grpSp>
        <p:nvGrpSpPr>
          <p:cNvPr id="42" name="Group 41">
            <a:extLst>
              <a:ext uri="{FF2B5EF4-FFF2-40B4-BE49-F238E27FC236}">
                <a16:creationId xmlns:a16="http://schemas.microsoft.com/office/drawing/2014/main" id="{3CE3C633-F557-478F-AF0A-B13E73C7A6D8}"/>
              </a:ext>
            </a:extLst>
          </p:cNvPr>
          <p:cNvGrpSpPr/>
          <p:nvPr/>
        </p:nvGrpSpPr>
        <p:grpSpPr>
          <a:xfrm>
            <a:off x="419241" y="1804946"/>
            <a:ext cx="8305518" cy="2852890"/>
            <a:chOff x="338627" y="1646442"/>
            <a:chExt cx="8305518" cy="2992918"/>
          </a:xfrm>
        </p:grpSpPr>
        <p:cxnSp>
          <p:nvCxnSpPr>
            <p:cNvPr id="19" name="Straight Connector 18"/>
            <p:cNvCxnSpPr/>
            <p:nvPr/>
          </p:nvCxnSpPr>
          <p:spPr bwMode="auto">
            <a:xfrm>
              <a:off x="396706" y="3564220"/>
              <a:ext cx="8134250" cy="30306"/>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34" name="Group 33">
              <a:extLst>
                <a:ext uri="{FF2B5EF4-FFF2-40B4-BE49-F238E27FC236}">
                  <a16:creationId xmlns:a16="http://schemas.microsoft.com/office/drawing/2014/main" id="{20BA9C36-5822-4FFA-AA97-CECAD1DE185F}"/>
                </a:ext>
              </a:extLst>
            </p:cNvPr>
            <p:cNvGrpSpPr/>
            <p:nvPr/>
          </p:nvGrpSpPr>
          <p:grpSpPr>
            <a:xfrm>
              <a:off x="338627" y="1646442"/>
              <a:ext cx="8305518" cy="2992918"/>
              <a:chOff x="338627" y="1646442"/>
              <a:chExt cx="8305518" cy="2992918"/>
            </a:xfrm>
          </p:grpSpPr>
          <p:sp>
            <p:nvSpPr>
              <p:cNvPr id="8" name="TextBox 7"/>
              <p:cNvSpPr txBox="1"/>
              <p:nvPr/>
            </p:nvSpPr>
            <p:spPr>
              <a:xfrm>
                <a:off x="361874" y="2329916"/>
                <a:ext cx="550214" cy="246221"/>
              </a:xfrm>
              <a:prstGeom prst="rect">
                <a:avLst/>
              </a:prstGeom>
              <a:noFill/>
            </p:spPr>
            <p:txBody>
              <a:bodyPr wrap="square" rtlCol="0">
                <a:spAutoFit/>
              </a:bodyPr>
              <a:lstStyle/>
              <a:p>
                <a:r>
                  <a:rPr lang="en-US" sz="1000" b="1" dirty="0"/>
                  <a:t>AP-1</a:t>
                </a:r>
              </a:p>
            </p:txBody>
          </p:sp>
          <p:cxnSp>
            <p:nvCxnSpPr>
              <p:cNvPr id="9" name="Straight Connector 8"/>
              <p:cNvCxnSpPr/>
              <p:nvPr/>
            </p:nvCxnSpPr>
            <p:spPr bwMode="auto">
              <a:xfrm flipV="1">
                <a:off x="504518" y="2576866"/>
                <a:ext cx="8026438" cy="14245"/>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 name="Rectangle 9"/>
              <p:cNvSpPr/>
              <p:nvPr/>
            </p:nvSpPr>
            <p:spPr bwMode="auto">
              <a:xfrm>
                <a:off x="1423279" y="2236108"/>
                <a:ext cx="477479" cy="357935"/>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1" name="TextBox 10"/>
              <p:cNvSpPr txBox="1"/>
              <p:nvPr/>
            </p:nvSpPr>
            <p:spPr>
              <a:xfrm>
                <a:off x="1404027" y="2199247"/>
                <a:ext cx="558543" cy="415498"/>
              </a:xfrm>
              <a:prstGeom prst="rect">
                <a:avLst/>
              </a:prstGeom>
              <a:noFill/>
            </p:spPr>
            <p:txBody>
              <a:bodyPr wrap="square" rtlCol="0">
                <a:spAutoFit/>
              </a:bodyPr>
              <a:lstStyle/>
              <a:p>
                <a:r>
                  <a:rPr lang="en-US" sz="1000" dirty="0"/>
                  <a:t> NDPA</a:t>
                </a:r>
              </a:p>
            </p:txBody>
          </p:sp>
          <p:cxnSp>
            <p:nvCxnSpPr>
              <p:cNvPr id="12" name="Straight Arrow Connector 11"/>
              <p:cNvCxnSpPr/>
              <p:nvPr/>
            </p:nvCxnSpPr>
            <p:spPr bwMode="auto">
              <a:xfrm>
                <a:off x="1929481" y="2550527"/>
                <a:ext cx="291829" cy="10226"/>
              </a:xfrm>
              <a:prstGeom prst="straightConnector1">
                <a:avLst/>
              </a:prstGeom>
              <a:solidFill>
                <a:schemeClr val="accent1"/>
              </a:solidFill>
              <a:ln w="12700"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 name="TextBox 12"/>
              <p:cNvSpPr txBox="1"/>
              <p:nvPr/>
            </p:nvSpPr>
            <p:spPr>
              <a:xfrm>
                <a:off x="1853843" y="2302502"/>
                <a:ext cx="422954" cy="215444"/>
              </a:xfrm>
              <a:prstGeom prst="rect">
                <a:avLst/>
              </a:prstGeom>
              <a:noFill/>
            </p:spPr>
            <p:txBody>
              <a:bodyPr wrap="square" rtlCol="0">
                <a:spAutoFit/>
              </a:bodyPr>
              <a:lstStyle/>
              <a:p>
                <a:r>
                  <a:rPr lang="en-US" sz="800" dirty="0"/>
                  <a:t>SIFS</a:t>
                </a:r>
              </a:p>
            </p:txBody>
          </p:sp>
          <p:sp>
            <p:nvSpPr>
              <p:cNvPr id="14" name="Rectangle 13"/>
              <p:cNvSpPr/>
              <p:nvPr/>
            </p:nvSpPr>
            <p:spPr bwMode="auto">
              <a:xfrm>
                <a:off x="2257129" y="2236108"/>
                <a:ext cx="679202" cy="348604"/>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15" name="TextBox 14"/>
              <p:cNvSpPr txBox="1"/>
              <p:nvPr/>
            </p:nvSpPr>
            <p:spPr>
              <a:xfrm>
                <a:off x="2883635" y="2318518"/>
                <a:ext cx="422954" cy="215444"/>
              </a:xfrm>
              <a:prstGeom prst="rect">
                <a:avLst/>
              </a:prstGeom>
              <a:noFill/>
            </p:spPr>
            <p:txBody>
              <a:bodyPr wrap="square" rtlCol="0">
                <a:spAutoFit/>
              </a:bodyPr>
              <a:lstStyle/>
              <a:p>
                <a:r>
                  <a:rPr lang="en-US" sz="800" dirty="0"/>
                  <a:t>SIFS</a:t>
                </a:r>
              </a:p>
            </p:txBody>
          </p:sp>
          <p:cxnSp>
            <p:nvCxnSpPr>
              <p:cNvPr id="16" name="Straight Arrow Connector 15"/>
              <p:cNvCxnSpPr/>
              <p:nvPr/>
            </p:nvCxnSpPr>
            <p:spPr bwMode="auto">
              <a:xfrm>
                <a:off x="2960721" y="2531894"/>
                <a:ext cx="291829" cy="10226"/>
              </a:xfrm>
              <a:prstGeom prst="straightConnector1">
                <a:avLst/>
              </a:prstGeom>
              <a:solidFill>
                <a:schemeClr val="accent1"/>
              </a:solidFill>
              <a:ln w="12700"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7" name="Rectangle 16"/>
              <p:cNvSpPr/>
              <p:nvPr/>
            </p:nvSpPr>
            <p:spPr bwMode="auto">
              <a:xfrm>
                <a:off x="2272648" y="2703938"/>
                <a:ext cx="663683" cy="356079"/>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cxnSp>
            <p:nvCxnSpPr>
              <p:cNvPr id="18" name="Straight Connector 17"/>
              <p:cNvCxnSpPr/>
              <p:nvPr/>
            </p:nvCxnSpPr>
            <p:spPr bwMode="auto">
              <a:xfrm>
                <a:off x="504518" y="3060017"/>
                <a:ext cx="8071834" cy="32401"/>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0" name="TextBox 19"/>
              <p:cNvSpPr txBox="1"/>
              <p:nvPr/>
            </p:nvSpPr>
            <p:spPr>
              <a:xfrm>
                <a:off x="3778757" y="2319943"/>
                <a:ext cx="422954" cy="215444"/>
              </a:xfrm>
              <a:prstGeom prst="rect">
                <a:avLst/>
              </a:prstGeom>
              <a:noFill/>
            </p:spPr>
            <p:txBody>
              <a:bodyPr wrap="square" rtlCol="0">
                <a:spAutoFit/>
              </a:bodyPr>
              <a:lstStyle/>
              <a:p>
                <a:r>
                  <a:rPr lang="en-US" sz="800" dirty="0"/>
                  <a:t>SIFS</a:t>
                </a:r>
              </a:p>
            </p:txBody>
          </p:sp>
          <p:cxnSp>
            <p:nvCxnSpPr>
              <p:cNvPr id="21" name="Straight Arrow Connector 20"/>
              <p:cNvCxnSpPr/>
              <p:nvPr/>
            </p:nvCxnSpPr>
            <p:spPr bwMode="auto">
              <a:xfrm>
                <a:off x="3821284" y="2517231"/>
                <a:ext cx="291829" cy="10226"/>
              </a:xfrm>
              <a:prstGeom prst="straightConnector1">
                <a:avLst/>
              </a:prstGeom>
              <a:solidFill>
                <a:schemeClr val="accent1"/>
              </a:solidFill>
              <a:ln w="12700"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Straight Connector 21"/>
              <p:cNvCxnSpPr/>
              <p:nvPr/>
            </p:nvCxnSpPr>
            <p:spPr bwMode="auto">
              <a:xfrm>
                <a:off x="418814" y="4065952"/>
                <a:ext cx="7581074" cy="50991"/>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3" name="TextBox 22"/>
              <p:cNvSpPr txBox="1"/>
              <p:nvPr/>
            </p:nvSpPr>
            <p:spPr>
              <a:xfrm>
                <a:off x="338627" y="3310108"/>
                <a:ext cx="533639" cy="253916"/>
              </a:xfrm>
              <a:prstGeom prst="rect">
                <a:avLst/>
              </a:prstGeom>
              <a:noFill/>
            </p:spPr>
            <p:txBody>
              <a:bodyPr wrap="square" rtlCol="0">
                <a:spAutoFit/>
              </a:bodyPr>
              <a:lstStyle/>
              <a:p>
                <a:r>
                  <a:rPr lang="en-US" sz="1000" dirty="0"/>
                  <a:t>AP- k</a:t>
                </a:r>
              </a:p>
            </p:txBody>
          </p:sp>
          <p:sp>
            <p:nvSpPr>
              <p:cNvPr id="24" name="Rectangle 23"/>
              <p:cNvSpPr/>
              <p:nvPr/>
            </p:nvSpPr>
            <p:spPr bwMode="auto">
              <a:xfrm>
                <a:off x="4119013" y="3645622"/>
                <a:ext cx="891840" cy="452618"/>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25" name="TextBox 24"/>
              <p:cNvSpPr txBox="1"/>
              <p:nvPr/>
            </p:nvSpPr>
            <p:spPr>
              <a:xfrm>
                <a:off x="4078204" y="3732724"/>
                <a:ext cx="987592" cy="369332"/>
              </a:xfrm>
              <a:prstGeom prst="rect">
                <a:avLst/>
              </a:prstGeom>
              <a:noFill/>
            </p:spPr>
            <p:txBody>
              <a:bodyPr wrap="square" rtlCol="0">
                <a:spAutoFit/>
              </a:bodyPr>
              <a:lstStyle/>
              <a:p>
                <a:r>
                  <a:rPr lang="en-US" sz="900" dirty="0"/>
                  <a:t>Compressed BF Reports</a:t>
                </a:r>
              </a:p>
            </p:txBody>
          </p:sp>
          <p:sp>
            <p:nvSpPr>
              <p:cNvPr id="26" name="Rectangle 25"/>
              <p:cNvSpPr/>
              <p:nvPr/>
            </p:nvSpPr>
            <p:spPr bwMode="auto">
              <a:xfrm>
                <a:off x="7117326" y="2227909"/>
                <a:ext cx="431075" cy="356079"/>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27" name="Rectangle 26"/>
              <p:cNvSpPr/>
              <p:nvPr/>
            </p:nvSpPr>
            <p:spPr bwMode="auto">
              <a:xfrm>
                <a:off x="3279021" y="2221586"/>
                <a:ext cx="531056" cy="356079"/>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29" name="TextBox 28"/>
              <p:cNvSpPr txBox="1"/>
              <p:nvPr/>
            </p:nvSpPr>
            <p:spPr>
              <a:xfrm>
                <a:off x="7041175" y="2188002"/>
                <a:ext cx="583375" cy="400110"/>
              </a:xfrm>
              <a:prstGeom prst="rect">
                <a:avLst/>
              </a:prstGeom>
              <a:noFill/>
            </p:spPr>
            <p:txBody>
              <a:bodyPr wrap="square" rtlCol="0">
                <a:spAutoFit/>
              </a:bodyPr>
              <a:lstStyle/>
              <a:p>
                <a:r>
                  <a:rPr lang="en-US" sz="1000" dirty="0"/>
                  <a:t>M-AP</a:t>
                </a:r>
              </a:p>
              <a:p>
                <a:r>
                  <a:rPr lang="en-US" sz="1000" dirty="0"/>
                  <a:t>Trigger</a:t>
                </a:r>
              </a:p>
            </p:txBody>
          </p:sp>
          <p:sp>
            <p:nvSpPr>
              <p:cNvPr id="30" name="Rectangle 29"/>
              <p:cNvSpPr/>
              <p:nvPr/>
            </p:nvSpPr>
            <p:spPr bwMode="auto">
              <a:xfrm>
                <a:off x="7859949" y="2206113"/>
                <a:ext cx="740362" cy="356079"/>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31" name="Rectangle 30"/>
              <p:cNvSpPr/>
              <p:nvPr/>
            </p:nvSpPr>
            <p:spPr bwMode="auto">
              <a:xfrm>
                <a:off x="7859949" y="2709948"/>
                <a:ext cx="784196" cy="356079"/>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32" name="TextBox 31"/>
              <p:cNvSpPr txBox="1"/>
              <p:nvPr/>
            </p:nvSpPr>
            <p:spPr>
              <a:xfrm>
                <a:off x="7906413" y="2160639"/>
                <a:ext cx="693898" cy="338554"/>
              </a:xfrm>
              <a:prstGeom prst="rect">
                <a:avLst/>
              </a:prstGeom>
              <a:noFill/>
            </p:spPr>
            <p:txBody>
              <a:bodyPr wrap="square" rtlCol="0">
                <a:spAutoFit/>
              </a:bodyPr>
              <a:lstStyle/>
              <a:p>
                <a:r>
                  <a:rPr lang="en-US" sz="1600" dirty="0"/>
                  <a:t>Data</a:t>
                </a:r>
              </a:p>
            </p:txBody>
          </p:sp>
          <p:sp>
            <p:nvSpPr>
              <p:cNvPr id="33" name="TextBox 32"/>
              <p:cNvSpPr txBox="1"/>
              <p:nvPr/>
            </p:nvSpPr>
            <p:spPr>
              <a:xfrm>
                <a:off x="7906413" y="2698899"/>
                <a:ext cx="693898" cy="338554"/>
              </a:xfrm>
              <a:prstGeom prst="rect">
                <a:avLst/>
              </a:prstGeom>
              <a:noFill/>
            </p:spPr>
            <p:txBody>
              <a:bodyPr wrap="square" rtlCol="0">
                <a:spAutoFit/>
              </a:bodyPr>
              <a:lstStyle/>
              <a:p>
                <a:r>
                  <a:rPr lang="en-US" sz="1600" dirty="0"/>
                  <a:t>Data</a:t>
                </a:r>
              </a:p>
            </p:txBody>
          </p:sp>
          <p:sp>
            <p:nvSpPr>
              <p:cNvPr id="35" name="TextBox 34"/>
              <p:cNvSpPr txBox="1"/>
              <p:nvPr/>
            </p:nvSpPr>
            <p:spPr>
              <a:xfrm>
                <a:off x="352239" y="2834019"/>
                <a:ext cx="533639" cy="246221"/>
              </a:xfrm>
              <a:prstGeom prst="rect">
                <a:avLst/>
              </a:prstGeom>
              <a:noFill/>
            </p:spPr>
            <p:txBody>
              <a:bodyPr wrap="square" rtlCol="0">
                <a:spAutoFit/>
              </a:bodyPr>
              <a:lstStyle/>
              <a:p>
                <a:r>
                  <a:rPr lang="en-US" sz="1000" dirty="0"/>
                  <a:t>AP- 2</a:t>
                </a:r>
              </a:p>
            </p:txBody>
          </p:sp>
          <p:sp>
            <p:nvSpPr>
              <p:cNvPr id="36" name="TextBox 35"/>
              <p:cNvSpPr txBox="1"/>
              <p:nvPr/>
            </p:nvSpPr>
            <p:spPr>
              <a:xfrm>
                <a:off x="2272648" y="2214223"/>
                <a:ext cx="692084" cy="400110"/>
              </a:xfrm>
              <a:prstGeom prst="rect">
                <a:avLst/>
              </a:prstGeom>
              <a:noFill/>
            </p:spPr>
            <p:txBody>
              <a:bodyPr wrap="square" rtlCol="0">
                <a:spAutoFit/>
              </a:bodyPr>
              <a:lstStyle/>
              <a:p>
                <a:r>
                  <a:rPr lang="en-US" sz="1000" dirty="0"/>
                  <a:t>Multi-AP NDP</a:t>
                </a:r>
              </a:p>
            </p:txBody>
          </p:sp>
          <p:sp>
            <p:nvSpPr>
              <p:cNvPr id="37" name="TextBox 36"/>
              <p:cNvSpPr txBox="1"/>
              <p:nvPr/>
            </p:nvSpPr>
            <p:spPr>
              <a:xfrm>
                <a:off x="2298222" y="2690623"/>
                <a:ext cx="692084" cy="400110"/>
              </a:xfrm>
              <a:prstGeom prst="rect">
                <a:avLst/>
              </a:prstGeom>
              <a:noFill/>
            </p:spPr>
            <p:txBody>
              <a:bodyPr wrap="square" rtlCol="0">
                <a:spAutoFit/>
              </a:bodyPr>
              <a:lstStyle/>
              <a:p>
                <a:r>
                  <a:rPr lang="en-US" sz="1000" dirty="0"/>
                  <a:t>Multi-AP NDP</a:t>
                </a:r>
              </a:p>
            </p:txBody>
          </p:sp>
          <p:sp>
            <p:nvSpPr>
              <p:cNvPr id="38" name="Rectangle 37"/>
              <p:cNvSpPr/>
              <p:nvPr/>
            </p:nvSpPr>
            <p:spPr bwMode="auto">
              <a:xfrm>
                <a:off x="2272648" y="3205065"/>
                <a:ext cx="663683" cy="356079"/>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39" name="TextBox 38"/>
              <p:cNvSpPr txBox="1"/>
              <p:nvPr/>
            </p:nvSpPr>
            <p:spPr>
              <a:xfrm>
                <a:off x="2272648" y="3192617"/>
                <a:ext cx="692084" cy="400110"/>
              </a:xfrm>
              <a:prstGeom prst="rect">
                <a:avLst/>
              </a:prstGeom>
              <a:noFill/>
            </p:spPr>
            <p:txBody>
              <a:bodyPr wrap="square" rtlCol="0">
                <a:spAutoFit/>
              </a:bodyPr>
              <a:lstStyle/>
              <a:p>
                <a:r>
                  <a:rPr lang="en-US" sz="1000" dirty="0"/>
                  <a:t>Multi-AP NDP</a:t>
                </a:r>
              </a:p>
            </p:txBody>
          </p:sp>
          <mc:AlternateContent xmlns:mc="http://schemas.openxmlformats.org/markup-compatibility/2006">
            <mc:Choice xmlns:a14="http://schemas.microsoft.com/office/drawing/2010/main" Requires="a14">
              <p:sp>
                <p:nvSpPr>
                  <p:cNvPr id="40" name="TextBox 39"/>
                  <p:cNvSpPr txBox="1"/>
                  <p:nvPr/>
                </p:nvSpPr>
                <p:spPr>
                  <a:xfrm>
                    <a:off x="582990" y="3160506"/>
                    <a:ext cx="72136" cy="153888"/>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1000" i="1" smtClean="0">
                              <a:latin typeface="Cambria Math" panose="02040503050406030204" pitchFamily="18" charset="0"/>
                              <a:ea typeface="Cambria Math" panose="02040503050406030204" pitchFamily="18" charset="0"/>
                            </a:rPr>
                            <m:t>⋮</m:t>
                          </m:r>
                        </m:oMath>
                      </m:oMathPara>
                    </a14:m>
                    <a:endParaRPr lang="en-US" sz="1000" dirty="0"/>
                  </a:p>
                </p:txBody>
              </p:sp>
            </mc:Choice>
            <mc:Fallback>
              <p:sp>
                <p:nvSpPr>
                  <p:cNvPr id="40" name="TextBox 39"/>
                  <p:cNvSpPr txBox="1">
                    <a:spLocks noRot="1" noChangeAspect="1" noMove="1" noResize="1" noEditPoints="1" noAdjustHandles="1" noChangeArrowheads="1" noChangeShapeType="1" noTextEdit="1"/>
                  </p:cNvSpPr>
                  <p:nvPr/>
                </p:nvSpPr>
                <p:spPr>
                  <a:xfrm>
                    <a:off x="582990" y="3160506"/>
                    <a:ext cx="72136" cy="153888"/>
                  </a:xfrm>
                  <a:prstGeom prst="rect">
                    <a:avLst/>
                  </a:prstGeom>
                  <a:blipFill>
                    <a:blip r:embed="rId3"/>
                    <a:stretch>
                      <a:fillRect l="-41667" r="-50000" b="-16667"/>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41" name="TextBox 40"/>
                  <p:cNvSpPr txBox="1"/>
                  <p:nvPr/>
                </p:nvSpPr>
                <p:spPr>
                  <a:xfrm>
                    <a:off x="3070567" y="3107387"/>
                    <a:ext cx="72136" cy="153888"/>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1000" i="1" smtClean="0">
                              <a:latin typeface="Cambria Math" panose="02040503050406030204" pitchFamily="18" charset="0"/>
                              <a:ea typeface="Cambria Math" panose="02040503050406030204" pitchFamily="18" charset="0"/>
                            </a:rPr>
                            <m:t>⋮</m:t>
                          </m:r>
                        </m:oMath>
                      </m:oMathPara>
                    </a14:m>
                    <a:endParaRPr lang="en-US" sz="1000" dirty="0"/>
                  </a:p>
                </p:txBody>
              </p:sp>
            </mc:Choice>
            <mc:Fallback>
              <p:sp>
                <p:nvSpPr>
                  <p:cNvPr id="41" name="TextBox 40"/>
                  <p:cNvSpPr txBox="1">
                    <a:spLocks noRot="1" noChangeAspect="1" noMove="1" noResize="1" noEditPoints="1" noAdjustHandles="1" noChangeArrowheads="1" noChangeShapeType="1" noTextEdit="1"/>
                  </p:cNvSpPr>
                  <p:nvPr/>
                </p:nvSpPr>
                <p:spPr>
                  <a:xfrm>
                    <a:off x="3070567" y="3107387"/>
                    <a:ext cx="72136" cy="153888"/>
                  </a:xfrm>
                  <a:prstGeom prst="rect">
                    <a:avLst/>
                  </a:prstGeom>
                  <a:blipFill>
                    <a:blip r:embed="rId3"/>
                    <a:stretch>
                      <a:fillRect l="-41667" r="-50000" b="-16667"/>
                    </a:stretch>
                  </a:blipFill>
                </p:spPr>
                <p:txBody>
                  <a:bodyPr/>
                  <a:lstStyle/>
                  <a:p>
                    <a:r>
                      <a:rPr lang="en-US">
                        <a:noFill/>
                      </a:rPr>
                      <a:t> </a:t>
                    </a:r>
                  </a:p>
                </p:txBody>
              </p:sp>
            </mc:Fallback>
          </mc:AlternateContent>
          <p:sp>
            <p:nvSpPr>
              <p:cNvPr id="43" name="Rectangle 42"/>
              <p:cNvSpPr/>
              <p:nvPr/>
            </p:nvSpPr>
            <p:spPr bwMode="auto">
              <a:xfrm>
                <a:off x="7859948" y="3226578"/>
                <a:ext cx="784197" cy="356079"/>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44" name="TextBox 43"/>
              <p:cNvSpPr txBox="1"/>
              <p:nvPr/>
            </p:nvSpPr>
            <p:spPr>
              <a:xfrm>
                <a:off x="7950247" y="3200090"/>
                <a:ext cx="693898" cy="338554"/>
              </a:xfrm>
              <a:prstGeom prst="rect">
                <a:avLst/>
              </a:prstGeom>
              <a:noFill/>
            </p:spPr>
            <p:txBody>
              <a:bodyPr wrap="square" rtlCol="0">
                <a:spAutoFit/>
              </a:bodyPr>
              <a:lstStyle/>
              <a:p>
                <a:r>
                  <a:rPr lang="en-US" sz="1600" dirty="0"/>
                  <a:t>Data</a:t>
                </a:r>
              </a:p>
            </p:txBody>
          </p:sp>
          <p:cxnSp>
            <p:nvCxnSpPr>
              <p:cNvPr id="45" name="Straight Arrow Connector 44"/>
              <p:cNvCxnSpPr/>
              <p:nvPr/>
            </p:nvCxnSpPr>
            <p:spPr bwMode="auto">
              <a:xfrm>
                <a:off x="7555942" y="2519694"/>
                <a:ext cx="272603" cy="5113"/>
              </a:xfrm>
              <a:prstGeom prst="straightConnector1">
                <a:avLst/>
              </a:prstGeom>
              <a:solidFill>
                <a:schemeClr val="accent1"/>
              </a:solidFill>
              <a:ln w="12700"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6" name="TextBox 45"/>
              <p:cNvSpPr txBox="1"/>
              <p:nvPr/>
            </p:nvSpPr>
            <p:spPr>
              <a:xfrm>
                <a:off x="7509840" y="2319659"/>
                <a:ext cx="422954" cy="215444"/>
              </a:xfrm>
              <a:prstGeom prst="rect">
                <a:avLst/>
              </a:prstGeom>
              <a:noFill/>
            </p:spPr>
            <p:txBody>
              <a:bodyPr wrap="square" rtlCol="0">
                <a:spAutoFit/>
              </a:bodyPr>
              <a:lstStyle/>
              <a:p>
                <a:r>
                  <a:rPr lang="en-US" sz="800" dirty="0"/>
                  <a:t>SIFS</a:t>
                </a:r>
              </a:p>
            </p:txBody>
          </p:sp>
          <p:pic>
            <p:nvPicPr>
              <p:cNvPr id="50" name="Picture 49"/>
              <p:cNvPicPr>
                <a:picLocks noChangeAspect="1"/>
              </p:cNvPicPr>
              <p:nvPr/>
            </p:nvPicPr>
            <p:blipFill>
              <a:blip r:embed="rId4"/>
              <a:stretch>
                <a:fillRect/>
              </a:stretch>
            </p:blipFill>
            <p:spPr>
              <a:xfrm>
                <a:off x="768547" y="2242569"/>
                <a:ext cx="585267" cy="335309"/>
              </a:xfrm>
              <a:prstGeom prst="rect">
                <a:avLst/>
              </a:prstGeom>
            </p:spPr>
          </p:pic>
          <p:pic>
            <p:nvPicPr>
              <p:cNvPr id="52" name="Picture 51"/>
              <p:cNvPicPr>
                <a:picLocks noChangeAspect="1"/>
              </p:cNvPicPr>
              <p:nvPr/>
            </p:nvPicPr>
            <p:blipFill>
              <a:blip r:embed="rId5"/>
              <a:stretch>
                <a:fillRect/>
              </a:stretch>
            </p:blipFill>
            <p:spPr>
              <a:xfrm>
                <a:off x="824410" y="2199279"/>
                <a:ext cx="597460" cy="432854"/>
              </a:xfrm>
              <a:prstGeom prst="rect">
                <a:avLst/>
              </a:prstGeom>
            </p:spPr>
          </p:pic>
          <p:sp>
            <p:nvSpPr>
              <p:cNvPr id="62" name="TextBox 61"/>
              <p:cNvSpPr txBox="1"/>
              <p:nvPr/>
            </p:nvSpPr>
            <p:spPr>
              <a:xfrm>
                <a:off x="3215896" y="2199247"/>
                <a:ext cx="779277" cy="400110"/>
              </a:xfrm>
              <a:prstGeom prst="rect">
                <a:avLst/>
              </a:prstGeom>
              <a:noFill/>
            </p:spPr>
            <p:txBody>
              <a:bodyPr wrap="square" rtlCol="0">
                <a:spAutoFit/>
              </a:bodyPr>
              <a:lstStyle/>
              <a:p>
                <a:r>
                  <a:rPr lang="en-US" sz="1000" dirty="0"/>
                  <a:t>BFRP Trigger-1</a:t>
                </a:r>
              </a:p>
            </p:txBody>
          </p:sp>
          <mc:AlternateContent xmlns:mc="http://schemas.openxmlformats.org/markup-compatibility/2006">
            <mc:Choice xmlns:a14="http://schemas.microsoft.com/office/drawing/2010/main" Requires="a14">
              <p:sp>
                <p:nvSpPr>
                  <p:cNvPr id="63" name="TextBox 62"/>
                  <p:cNvSpPr txBox="1"/>
                  <p:nvPr/>
                </p:nvSpPr>
                <p:spPr>
                  <a:xfrm>
                    <a:off x="5168750" y="2890049"/>
                    <a:ext cx="72136" cy="153888"/>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1000" i="1" smtClean="0">
                              <a:latin typeface="Cambria Math" panose="02040503050406030204" pitchFamily="18" charset="0"/>
                              <a:ea typeface="Cambria Math" panose="02040503050406030204" pitchFamily="18" charset="0"/>
                            </a:rPr>
                            <m:t>⋮</m:t>
                          </m:r>
                        </m:oMath>
                      </m:oMathPara>
                    </a14:m>
                    <a:endParaRPr lang="en-US" sz="1000" dirty="0"/>
                  </a:p>
                </p:txBody>
              </p:sp>
            </mc:Choice>
            <mc:Fallback>
              <p:sp>
                <p:nvSpPr>
                  <p:cNvPr id="63" name="TextBox 62"/>
                  <p:cNvSpPr txBox="1">
                    <a:spLocks noRot="1" noChangeAspect="1" noMove="1" noResize="1" noEditPoints="1" noAdjustHandles="1" noChangeArrowheads="1" noChangeShapeType="1" noTextEdit="1"/>
                  </p:cNvSpPr>
                  <p:nvPr/>
                </p:nvSpPr>
                <p:spPr>
                  <a:xfrm>
                    <a:off x="5168750" y="2890049"/>
                    <a:ext cx="72136" cy="153888"/>
                  </a:xfrm>
                  <a:prstGeom prst="rect">
                    <a:avLst/>
                  </a:prstGeom>
                  <a:blipFill>
                    <a:blip r:embed="rId3"/>
                    <a:stretch>
                      <a:fillRect l="-41667" r="-50000" b="-16667"/>
                    </a:stretch>
                  </a:blipFill>
                </p:spPr>
                <p:txBody>
                  <a:bodyPr/>
                  <a:lstStyle/>
                  <a:p>
                    <a:r>
                      <a:rPr lang="en-US">
                        <a:noFill/>
                      </a:rPr>
                      <a:t> </a:t>
                    </a:r>
                  </a:p>
                </p:txBody>
              </p:sp>
            </mc:Fallback>
          </mc:AlternateContent>
          <p:sp>
            <p:nvSpPr>
              <p:cNvPr id="65" name="Rectangle 64"/>
              <p:cNvSpPr/>
              <p:nvPr/>
            </p:nvSpPr>
            <p:spPr bwMode="auto">
              <a:xfrm>
                <a:off x="5117113" y="3223823"/>
                <a:ext cx="531056" cy="356079"/>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66" name="TextBox 65"/>
              <p:cNvSpPr txBox="1"/>
              <p:nvPr/>
            </p:nvSpPr>
            <p:spPr>
              <a:xfrm>
                <a:off x="5039647" y="3200090"/>
                <a:ext cx="779277" cy="400110"/>
              </a:xfrm>
              <a:prstGeom prst="rect">
                <a:avLst/>
              </a:prstGeom>
              <a:noFill/>
            </p:spPr>
            <p:txBody>
              <a:bodyPr wrap="square" rtlCol="0">
                <a:spAutoFit/>
              </a:bodyPr>
              <a:lstStyle/>
              <a:p>
                <a:r>
                  <a:rPr lang="en-US" sz="1000" dirty="0"/>
                  <a:t>BFRP Trigger-k</a:t>
                </a:r>
              </a:p>
            </p:txBody>
          </p:sp>
          <p:cxnSp>
            <p:nvCxnSpPr>
              <p:cNvPr id="67" name="Straight Connector 66"/>
              <p:cNvCxnSpPr/>
              <p:nvPr/>
            </p:nvCxnSpPr>
            <p:spPr bwMode="auto">
              <a:xfrm>
                <a:off x="498194" y="4588369"/>
                <a:ext cx="7581074" cy="50991"/>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0" name="Rectangle 69"/>
              <p:cNvSpPr/>
              <p:nvPr/>
            </p:nvSpPr>
            <p:spPr bwMode="auto">
              <a:xfrm>
                <a:off x="5995931" y="4160581"/>
                <a:ext cx="891840" cy="452618"/>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71" name="TextBox 70"/>
              <p:cNvSpPr txBox="1"/>
              <p:nvPr/>
            </p:nvSpPr>
            <p:spPr>
              <a:xfrm>
                <a:off x="5926815" y="4197218"/>
                <a:ext cx="987592" cy="369332"/>
              </a:xfrm>
              <a:prstGeom prst="rect">
                <a:avLst/>
              </a:prstGeom>
              <a:noFill/>
            </p:spPr>
            <p:txBody>
              <a:bodyPr wrap="square" rtlCol="0">
                <a:spAutoFit/>
              </a:bodyPr>
              <a:lstStyle/>
              <a:p>
                <a:r>
                  <a:rPr lang="en-US" sz="900" dirty="0"/>
                  <a:t>Compressed BF Reports</a:t>
                </a:r>
              </a:p>
            </p:txBody>
          </p:sp>
          <mc:AlternateContent xmlns:mc="http://schemas.openxmlformats.org/markup-compatibility/2006">
            <mc:Choice xmlns:a14="http://schemas.microsoft.com/office/drawing/2010/main" Requires="a14">
              <p:sp>
                <p:nvSpPr>
                  <p:cNvPr id="72" name="TextBox 47"/>
                  <p:cNvSpPr txBox="1"/>
                  <p:nvPr/>
                </p:nvSpPr>
                <p:spPr>
                  <a:xfrm>
                    <a:off x="338627" y="3784410"/>
                    <a:ext cx="798303" cy="286688"/>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14:m>
                      <m:oMathPara xmlns:m="http://schemas.openxmlformats.org/officeDocument/2006/math">
                        <m:oMathParaPr>
                          <m:jc m:val="centerGroup"/>
                        </m:oMathParaPr>
                        <m:oMath xmlns:m="http://schemas.openxmlformats.org/officeDocument/2006/math">
                          <m:sSub>
                            <m:sSubPr>
                              <m:ctrlPr>
                                <a:rPr lang="en-US" sz="1000" i="1" smtClean="0">
                                  <a:latin typeface="Cambria Math" panose="02040503050406030204" pitchFamily="18" charset="0"/>
                                </a:rPr>
                              </m:ctrlPr>
                            </m:sSubPr>
                            <m:e>
                              <m:r>
                                <m:rPr>
                                  <m:nor/>
                                </m:rPr>
                                <a:rPr lang="en-US" sz="1000" dirty="0"/>
                                <m:t>[</m:t>
                              </m:r>
                              <m:r>
                                <m:rPr>
                                  <m:nor/>
                                </m:rPr>
                                <a:rPr lang="en-US" sz="1000" dirty="0"/>
                                <m:t>STAs</m:t>
                              </m:r>
                              <m:r>
                                <m:rPr>
                                  <m:nor/>
                                </m:rPr>
                                <a:rPr lang="en-US" sz="1000" dirty="0"/>
                                <m:t>]</m:t>
                              </m:r>
                            </m:e>
                            <m:sub>
                              <m:r>
                                <a:rPr lang="en-US" sz="1000" b="0" i="1" smtClean="0">
                                  <a:latin typeface="Cambria Math" panose="02040503050406030204" pitchFamily="18" charset="0"/>
                                </a:rPr>
                                <m:t>1</m:t>
                              </m:r>
                            </m:sub>
                          </m:sSub>
                        </m:oMath>
                      </m:oMathPara>
                    </a14:m>
                    <a:endParaRPr lang="en-US" sz="1000" dirty="0"/>
                  </a:p>
                </p:txBody>
              </p:sp>
            </mc:Choice>
            <mc:Fallback>
              <p:sp>
                <p:nvSpPr>
                  <p:cNvPr id="72" name="TextBox 47"/>
                  <p:cNvSpPr txBox="1">
                    <a:spLocks noRot="1" noChangeAspect="1" noMove="1" noResize="1" noEditPoints="1" noAdjustHandles="1" noChangeArrowheads="1" noChangeShapeType="1" noTextEdit="1"/>
                  </p:cNvSpPr>
                  <p:nvPr/>
                </p:nvSpPr>
                <p:spPr>
                  <a:xfrm>
                    <a:off x="338627" y="3784410"/>
                    <a:ext cx="798303" cy="286688"/>
                  </a:xfrm>
                  <a:prstGeom prst="rect">
                    <a:avLst/>
                  </a:prstGeom>
                  <a:blipFill>
                    <a:blip r:embed="rId6"/>
                    <a:stretch>
                      <a:fillRect/>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73" name="TextBox 47"/>
                  <p:cNvSpPr txBox="1"/>
                  <p:nvPr/>
                </p:nvSpPr>
                <p:spPr>
                  <a:xfrm>
                    <a:off x="352239" y="4322880"/>
                    <a:ext cx="798303" cy="259815"/>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14:m>
                      <m:oMathPara xmlns:m="http://schemas.openxmlformats.org/officeDocument/2006/math">
                        <m:oMathParaPr>
                          <m:jc m:val="centerGroup"/>
                        </m:oMathParaPr>
                        <m:oMath xmlns:m="http://schemas.openxmlformats.org/officeDocument/2006/math">
                          <m:sSub>
                            <m:sSubPr>
                              <m:ctrlPr>
                                <a:rPr lang="en-US" sz="1000" i="1" smtClean="0">
                                  <a:latin typeface="Cambria Math" panose="02040503050406030204" pitchFamily="18" charset="0"/>
                                </a:rPr>
                              </m:ctrlPr>
                            </m:sSubPr>
                            <m:e>
                              <m:r>
                                <m:rPr>
                                  <m:nor/>
                                </m:rPr>
                                <a:rPr lang="en-US" sz="1000" dirty="0"/>
                                <m:t>[</m:t>
                              </m:r>
                              <m:r>
                                <m:rPr>
                                  <m:nor/>
                                </m:rPr>
                                <a:rPr lang="en-US" sz="1000" dirty="0"/>
                                <m:t>STAs</m:t>
                              </m:r>
                              <m:r>
                                <m:rPr>
                                  <m:nor/>
                                </m:rPr>
                                <a:rPr lang="en-US" sz="1000" dirty="0"/>
                                <m:t>]</m:t>
                              </m:r>
                            </m:e>
                            <m:sub>
                              <m:r>
                                <a:rPr lang="en-US" sz="1000" b="0" i="1" dirty="0" smtClean="0">
                                  <a:latin typeface="Cambria Math" panose="02040503050406030204" pitchFamily="18" charset="0"/>
                                </a:rPr>
                                <m:t>𝑘</m:t>
                              </m:r>
                            </m:sub>
                          </m:sSub>
                        </m:oMath>
                      </m:oMathPara>
                    </a14:m>
                    <a:endParaRPr lang="en-US" sz="1000" dirty="0"/>
                  </a:p>
                </p:txBody>
              </p:sp>
            </mc:Choice>
            <mc:Fallback>
              <p:sp>
                <p:nvSpPr>
                  <p:cNvPr id="73" name="TextBox 47"/>
                  <p:cNvSpPr txBox="1">
                    <a:spLocks noRot="1" noChangeAspect="1" noMove="1" noResize="1" noEditPoints="1" noAdjustHandles="1" noChangeArrowheads="1" noChangeShapeType="1" noTextEdit="1"/>
                  </p:cNvSpPr>
                  <p:nvPr/>
                </p:nvSpPr>
                <p:spPr>
                  <a:xfrm>
                    <a:off x="352239" y="4322880"/>
                    <a:ext cx="798303" cy="259815"/>
                  </a:xfrm>
                  <a:prstGeom prst="rect">
                    <a:avLst/>
                  </a:prstGeom>
                  <a:blipFill>
                    <a:blip r:embed="rId7"/>
                    <a:stretch>
                      <a:fillRect b="-2500"/>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74" name="TextBox 73"/>
                  <p:cNvSpPr txBox="1"/>
                  <p:nvPr/>
                </p:nvSpPr>
                <p:spPr>
                  <a:xfrm>
                    <a:off x="681985" y="4108763"/>
                    <a:ext cx="86562" cy="184666"/>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1200" b="1" i="1" smtClean="0">
                              <a:latin typeface="Cambria Math" panose="02040503050406030204" pitchFamily="18" charset="0"/>
                              <a:ea typeface="Cambria Math" panose="02040503050406030204" pitchFamily="18" charset="0"/>
                            </a:rPr>
                            <m:t>⋮</m:t>
                          </m:r>
                        </m:oMath>
                      </m:oMathPara>
                    </a14:m>
                    <a:endParaRPr lang="en-US" sz="1200" b="1" dirty="0"/>
                  </a:p>
                </p:txBody>
              </p:sp>
            </mc:Choice>
            <mc:Fallback>
              <p:sp>
                <p:nvSpPr>
                  <p:cNvPr id="74" name="TextBox 73"/>
                  <p:cNvSpPr txBox="1">
                    <a:spLocks noRot="1" noChangeAspect="1" noMove="1" noResize="1" noEditPoints="1" noAdjustHandles="1" noChangeArrowheads="1" noChangeShapeType="1" noTextEdit="1"/>
                  </p:cNvSpPr>
                  <p:nvPr/>
                </p:nvSpPr>
                <p:spPr>
                  <a:xfrm>
                    <a:off x="681985" y="4108763"/>
                    <a:ext cx="86562" cy="184666"/>
                  </a:xfrm>
                  <a:prstGeom prst="rect">
                    <a:avLst/>
                  </a:prstGeom>
                  <a:blipFill>
                    <a:blip r:embed="rId8"/>
                    <a:stretch>
                      <a:fillRect l="-35714" r="-35714" b="-10345"/>
                    </a:stretch>
                  </a:blipFill>
                </p:spPr>
                <p:txBody>
                  <a:bodyPr/>
                  <a:lstStyle/>
                  <a:p>
                    <a:r>
                      <a:rPr lang="en-US">
                        <a:noFill/>
                      </a:rPr>
                      <a:t> </a:t>
                    </a:r>
                  </a:p>
                </p:txBody>
              </p:sp>
            </mc:Fallback>
          </mc:AlternateContent>
          <p:sp>
            <p:nvSpPr>
              <p:cNvPr id="7" name="Oval 6"/>
              <p:cNvSpPr/>
              <p:nvPr/>
            </p:nvSpPr>
            <p:spPr bwMode="auto">
              <a:xfrm>
                <a:off x="2111591" y="1984443"/>
                <a:ext cx="991115" cy="1952017"/>
              </a:xfrm>
              <a:prstGeom prst="ellipse">
                <a:avLst/>
              </a:prstGeom>
              <a:noFill/>
              <a:ln w="3175" cap="flat" cmpd="sng" algn="ctr">
                <a:solidFill>
                  <a:srgbClr val="FD9208"/>
                </a:solidFill>
                <a:prstDash val="lgDashDot"/>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28" name="TextBox 27"/>
              <p:cNvSpPr txBox="1"/>
              <p:nvPr/>
            </p:nvSpPr>
            <p:spPr>
              <a:xfrm>
                <a:off x="2043535" y="1646442"/>
                <a:ext cx="1371032" cy="400110"/>
              </a:xfrm>
              <a:prstGeom prst="rect">
                <a:avLst/>
              </a:prstGeom>
              <a:noFill/>
            </p:spPr>
            <p:txBody>
              <a:bodyPr wrap="square" rtlCol="0">
                <a:spAutoFit/>
              </a:bodyPr>
              <a:lstStyle/>
              <a:p>
                <a:r>
                  <a:rPr lang="en-US" sz="1000" dirty="0">
                    <a:solidFill>
                      <a:srgbClr val="FD9208"/>
                    </a:solidFill>
                  </a:rPr>
                  <a:t>Multiplexed in Time/ Frequency/Space</a:t>
                </a:r>
              </a:p>
            </p:txBody>
          </p:sp>
        </p:grpSp>
      </p:grpSp>
    </p:spTree>
    <p:extLst>
      <p:ext uri="{BB962C8B-B14F-4D97-AF65-F5344CB8AC3E}">
        <p14:creationId xmlns:p14="http://schemas.microsoft.com/office/powerpoint/2010/main" val="31015744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0"/>
            <a:ext cx="7772400" cy="310093"/>
          </a:xfrm>
        </p:spPr>
        <p:txBody>
          <a:bodyPr/>
          <a:lstStyle/>
          <a:p>
            <a:r>
              <a:rPr lang="en-US" sz="2000" dirty="0"/>
              <a:t>NDP Spatial Multiplexing in Uplink </a:t>
            </a:r>
          </a:p>
        </p:txBody>
      </p:sp>
      <p:sp>
        <p:nvSpPr>
          <p:cNvPr id="3" name="Content Placeholder 2"/>
          <p:cNvSpPr>
            <a:spLocks noGrp="1"/>
          </p:cNvSpPr>
          <p:nvPr>
            <p:ph idx="1"/>
          </p:nvPr>
        </p:nvSpPr>
        <p:spPr>
          <a:xfrm>
            <a:off x="518809" y="881975"/>
            <a:ext cx="7939391" cy="4027252"/>
          </a:xfrm>
        </p:spPr>
        <p:txBody>
          <a:bodyPr/>
          <a:lstStyle/>
          <a:p>
            <a:r>
              <a:rPr lang="en-US" sz="1400" b="0" dirty="0"/>
              <a:t>The impact of CFO error when there is a power imbalance across multiplexed STAs</a:t>
            </a:r>
          </a:p>
          <a:p>
            <a:r>
              <a:rPr lang="en-US" sz="1400" b="0" dirty="0"/>
              <a:t>Transmit power accuracy/ RSSI Measurement accuracy: </a:t>
            </a:r>
          </a:p>
          <a:p>
            <a:pPr lvl="1"/>
            <a:r>
              <a:rPr lang="en-US" sz="1200" b="0" dirty="0"/>
              <a:t>Class A</a:t>
            </a:r>
            <a:r>
              <a:rPr lang="en-US" sz="1200" dirty="0"/>
              <a:t>: ±3/ ±3</a:t>
            </a:r>
          </a:p>
          <a:p>
            <a:pPr lvl="1"/>
            <a:r>
              <a:rPr lang="en-US" sz="1200" b="0" dirty="0"/>
              <a:t>Class B</a:t>
            </a:r>
            <a:r>
              <a:rPr lang="en-US" sz="1200" dirty="0"/>
              <a:t>: ±9/ ±5</a:t>
            </a:r>
          </a:p>
          <a:p>
            <a:r>
              <a:rPr lang="en-US" sz="1400" b="0" dirty="0"/>
              <a:t>2x LTF is used and STAs may have maximum of 350 Hz residual CFO</a:t>
            </a:r>
          </a:p>
        </p:txBody>
      </p:sp>
      <p:sp>
        <p:nvSpPr>
          <p:cNvPr id="4" name="Footer Placeholder 3"/>
          <p:cNvSpPr>
            <a:spLocks noGrp="1"/>
          </p:cNvSpPr>
          <p:nvPr>
            <p:ph type="ftr" sz="quarter" idx="11"/>
          </p:nvPr>
        </p:nvSpPr>
        <p:spPr/>
        <p:txBody>
          <a:bodyPr/>
          <a:lstStyle/>
          <a:p>
            <a:pPr>
              <a:defRPr/>
            </a:pPr>
            <a:r>
              <a:rPr lang="en-US" altLang="en-US">
                <a:solidFill>
                  <a:srgbClr val="000000"/>
                </a:solidFill>
              </a:rPr>
              <a:t>Roya Doostnejad, Intel Corporation</a:t>
            </a:r>
          </a:p>
        </p:txBody>
      </p:sp>
      <p:pic>
        <p:nvPicPr>
          <p:cNvPr id="6" name="Picture 5"/>
          <p:cNvPicPr>
            <a:picLocks noChangeAspect="1"/>
          </p:cNvPicPr>
          <p:nvPr/>
        </p:nvPicPr>
        <p:blipFill>
          <a:blip r:embed="rId2"/>
          <a:stretch>
            <a:fillRect/>
          </a:stretch>
        </p:blipFill>
        <p:spPr>
          <a:xfrm>
            <a:off x="4572000" y="2109278"/>
            <a:ext cx="3684350" cy="2766244"/>
          </a:xfrm>
          <a:prstGeom prst="rect">
            <a:avLst/>
          </a:prstGeom>
        </p:spPr>
      </p:pic>
      <p:pic>
        <p:nvPicPr>
          <p:cNvPr id="7" name="Picture 6"/>
          <p:cNvPicPr>
            <a:picLocks noChangeAspect="1"/>
          </p:cNvPicPr>
          <p:nvPr/>
        </p:nvPicPr>
        <p:blipFill>
          <a:blip r:embed="rId3"/>
          <a:stretch>
            <a:fillRect/>
          </a:stretch>
        </p:blipFill>
        <p:spPr>
          <a:xfrm>
            <a:off x="748249" y="2133301"/>
            <a:ext cx="3652354" cy="2742221"/>
          </a:xfrm>
          <a:prstGeom prst="rect">
            <a:avLst/>
          </a:prstGeom>
        </p:spPr>
      </p:pic>
      <p:cxnSp>
        <p:nvCxnSpPr>
          <p:cNvPr id="9" name="Straight Arrow Connector 8"/>
          <p:cNvCxnSpPr/>
          <p:nvPr/>
        </p:nvCxnSpPr>
        <p:spPr bwMode="auto">
          <a:xfrm>
            <a:off x="6947335" y="3424136"/>
            <a:ext cx="212222" cy="6485"/>
          </a:xfrm>
          <a:prstGeom prst="straightConnector1">
            <a:avLst/>
          </a:prstGeom>
          <a:solidFill>
            <a:schemeClr val="accent1"/>
          </a:solidFill>
          <a:ln w="12700" cap="flat" cmpd="sng" algn="ctr">
            <a:solidFill>
              <a:schemeClr val="accent5">
                <a:lumMod val="50000"/>
              </a:schemeClr>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mc:AlternateContent xmlns:mc="http://schemas.openxmlformats.org/markup-compatibility/2006" xmlns:a14="http://schemas.microsoft.com/office/drawing/2010/main">
        <mc:Choice Requires="a14">
          <p:sp>
            <p:nvSpPr>
              <p:cNvPr id="10" name="TextBox 9"/>
              <p:cNvSpPr txBox="1"/>
              <p:nvPr/>
            </p:nvSpPr>
            <p:spPr>
              <a:xfrm>
                <a:off x="6560090" y="3252087"/>
                <a:ext cx="466928" cy="246221"/>
              </a:xfrm>
              <a:prstGeom prst="rect">
                <a:avLst/>
              </a:prstGeom>
              <a:noFill/>
            </p:spPr>
            <p:txBody>
              <a:bodyPr wrap="square" rtlCol="0">
                <a:spAutoFit/>
              </a:bodyPr>
              <a:lstStyle/>
              <a:p>
                <a:r>
                  <a:rPr lang="en-US" sz="1000" dirty="0">
                    <a:solidFill>
                      <a:srgbClr val="00B050"/>
                    </a:solidFill>
                  </a:rPr>
                  <a:t>%5 </a:t>
                </a:r>
                <a14:m>
                  <m:oMath xmlns:m="http://schemas.openxmlformats.org/officeDocument/2006/math">
                    <m:r>
                      <a:rPr lang="en-US" sz="1000" i="1" smtClean="0">
                        <a:solidFill>
                          <a:srgbClr val="00B050"/>
                        </a:solidFill>
                        <a:latin typeface="Cambria Math" panose="02040503050406030204" pitchFamily="18" charset="0"/>
                        <a:ea typeface="Cambria Math" panose="02040503050406030204" pitchFamily="18" charset="0"/>
                      </a:rPr>
                      <m:t>↓</m:t>
                    </m:r>
                  </m:oMath>
                </a14:m>
                <a:endParaRPr lang="en-US" sz="1000" dirty="0">
                  <a:solidFill>
                    <a:srgbClr val="00B050"/>
                  </a:solidFill>
                </a:endParaRPr>
              </a:p>
            </p:txBody>
          </p:sp>
        </mc:Choice>
        <mc:Fallback xmlns="">
          <p:sp>
            <p:nvSpPr>
              <p:cNvPr id="10" name="TextBox 9"/>
              <p:cNvSpPr txBox="1">
                <a:spLocks noRot="1" noChangeAspect="1" noMove="1" noResize="1" noEditPoints="1" noAdjustHandles="1" noChangeArrowheads="1" noChangeShapeType="1" noTextEdit="1"/>
              </p:cNvSpPr>
              <p:nvPr/>
            </p:nvSpPr>
            <p:spPr>
              <a:xfrm>
                <a:off x="6560090" y="3252087"/>
                <a:ext cx="466928" cy="246221"/>
              </a:xfrm>
              <a:prstGeom prst="rect">
                <a:avLst/>
              </a:prstGeom>
              <a:blipFill rotWithShape="0">
                <a:blip r:embed="rId4"/>
                <a:stretch>
                  <a:fillRect b="-12195"/>
                </a:stretch>
              </a:blipFill>
            </p:spPr>
            <p:txBody>
              <a:bodyPr/>
              <a:lstStyle/>
              <a:p>
                <a:r>
                  <a:rPr lang="en-US">
                    <a:noFill/>
                  </a:rPr>
                  <a:t> </a:t>
                </a:r>
              </a:p>
            </p:txBody>
          </p:sp>
        </mc:Fallback>
      </mc:AlternateContent>
      <p:sp>
        <p:nvSpPr>
          <p:cNvPr id="8" name="Date Placeholder 7"/>
          <p:cNvSpPr>
            <a:spLocks noGrp="1"/>
          </p:cNvSpPr>
          <p:nvPr>
            <p:ph type="dt" sz="half" idx="10"/>
          </p:nvPr>
        </p:nvSpPr>
        <p:spPr>
          <a:xfrm>
            <a:off x="696914" y="249452"/>
            <a:ext cx="389530" cy="207749"/>
          </a:xfrm>
        </p:spPr>
        <p:txBody>
          <a:bodyPr/>
          <a:lstStyle/>
          <a:p>
            <a:pPr>
              <a:defRPr/>
            </a:pPr>
            <a:r>
              <a:rPr lang="en-US" altLang="en-US">
                <a:solidFill>
                  <a:srgbClr val="000000"/>
                </a:solidFill>
              </a:rPr>
              <a:t>Jan 2020</a:t>
            </a:r>
            <a:endParaRPr lang="en-US" altLang="en-US" dirty="0">
              <a:solidFill>
                <a:srgbClr val="000000"/>
              </a:solidFill>
            </a:endParaRPr>
          </a:p>
        </p:txBody>
      </p:sp>
    </p:spTree>
    <p:extLst>
      <p:ext uri="{BB962C8B-B14F-4D97-AF65-F5344CB8AC3E}">
        <p14:creationId xmlns:p14="http://schemas.microsoft.com/office/powerpoint/2010/main" val="73950498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0"/>
            <a:ext cx="7772400" cy="564287"/>
          </a:xfrm>
        </p:spPr>
        <p:txBody>
          <a:bodyPr/>
          <a:lstStyle/>
          <a:p>
            <a:r>
              <a:rPr lang="en-US" sz="2000" dirty="0">
                <a:solidFill>
                  <a:srgbClr val="000000"/>
                </a:solidFill>
              </a:rPr>
              <a:t>Network Overhead Evaluation: Implicit vs Explicit</a:t>
            </a:r>
            <a:endParaRPr lang="en-US" dirty="0"/>
          </a:p>
        </p:txBody>
      </p:sp>
      <p:sp>
        <p:nvSpPr>
          <p:cNvPr id="3" name="Content Placeholder 2"/>
          <p:cNvSpPr>
            <a:spLocks noGrp="1"/>
          </p:cNvSpPr>
          <p:nvPr>
            <p:ph idx="1"/>
          </p:nvPr>
        </p:nvSpPr>
        <p:spPr>
          <a:xfrm>
            <a:off x="590145" y="1180730"/>
            <a:ext cx="8223115" cy="3675830"/>
          </a:xfrm>
        </p:spPr>
        <p:txBody>
          <a:bodyPr/>
          <a:lstStyle/>
          <a:p>
            <a:pPr defTabSz="685800" fontAlgn="auto">
              <a:spcBef>
                <a:spcPts val="0"/>
              </a:spcBef>
              <a:spcAft>
                <a:spcPts val="0"/>
              </a:spcAft>
              <a:defRPr/>
            </a:pPr>
            <a:r>
              <a:rPr lang="en-US" sz="1600" dirty="0"/>
              <a:t>Explicit Feedback: Network overhead is increased with number of antennas at AP and number of STAs.</a:t>
            </a:r>
            <a:endParaRPr lang="en-US" sz="1600" b="0" dirty="0">
              <a:solidFill>
                <a:srgbClr val="000000"/>
              </a:solidFill>
            </a:endParaRPr>
          </a:p>
          <a:p>
            <a:pPr marL="0" lvl="0" indent="0">
              <a:buNone/>
              <a:defRPr/>
            </a:pPr>
            <a:endParaRPr lang="en-US" b="0" dirty="0">
              <a:solidFill>
                <a:srgbClr val="000000"/>
              </a:solidFill>
            </a:endParaRPr>
          </a:p>
          <a:p>
            <a:pPr marL="0" indent="0">
              <a:buNone/>
            </a:pPr>
            <a:endParaRPr lang="en-US" dirty="0"/>
          </a:p>
        </p:txBody>
      </p:sp>
      <p:sp>
        <p:nvSpPr>
          <p:cNvPr id="4" name="Footer Placeholder 3"/>
          <p:cNvSpPr>
            <a:spLocks noGrp="1"/>
          </p:cNvSpPr>
          <p:nvPr>
            <p:ph type="ftr" sz="quarter" idx="11"/>
          </p:nvPr>
        </p:nvSpPr>
        <p:spPr/>
        <p:txBody>
          <a:bodyPr/>
          <a:lstStyle/>
          <a:p>
            <a:pPr>
              <a:defRPr/>
            </a:pPr>
            <a:r>
              <a:rPr lang="en-US" altLang="en-US">
                <a:solidFill>
                  <a:srgbClr val="000000"/>
                </a:solidFill>
              </a:rPr>
              <a:t>Roya Doostnejad, Intel Corporation</a:t>
            </a:r>
          </a:p>
        </p:txBody>
      </p:sp>
      <mc:AlternateContent xmlns:mc="http://schemas.openxmlformats.org/markup-compatibility/2006" xmlns:a14="http://schemas.microsoft.com/office/drawing/2010/main">
        <mc:Choice Requires="a14">
          <p:graphicFrame>
            <p:nvGraphicFramePr>
              <p:cNvPr id="6" name="Table 5"/>
              <p:cNvGraphicFramePr>
                <a:graphicFrameLocks noGrp="1"/>
              </p:cNvGraphicFramePr>
              <p:nvPr>
                <p:extLst/>
              </p:nvPr>
            </p:nvGraphicFramePr>
            <p:xfrm>
              <a:off x="1034374" y="2329032"/>
              <a:ext cx="7075252" cy="1889760"/>
            </p:xfrm>
            <a:graphic>
              <a:graphicData uri="http://schemas.openxmlformats.org/drawingml/2006/table">
                <a:tbl>
                  <a:tblPr firstRow="1" bandRow="1">
                    <a:tableStyleId>{5C22544A-7EE6-4342-B048-85BDC9FD1C3A}</a:tableStyleId>
                  </a:tblPr>
                  <a:tblGrid>
                    <a:gridCol w="3280256">
                      <a:extLst>
                        <a:ext uri="{9D8B030D-6E8A-4147-A177-3AD203B41FA5}">
                          <a16:colId xmlns:a16="http://schemas.microsoft.com/office/drawing/2014/main" val="20000"/>
                        </a:ext>
                      </a:extLst>
                    </a:gridCol>
                    <a:gridCol w="1235565">
                      <a:extLst>
                        <a:ext uri="{9D8B030D-6E8A-4147-A177-3AD203B41FA5}">
                          <a16:colId xmlns:a16="http://schemas.microsoft.com/office/drawing/2014/main" val="20001"/>
                        </a:ext>
                      </a:extLst>
                    </a:gridCol>
                    <a:gridCol w="1062727">
                      <a:extLst>
                        <a:ext uri="{9D8B030D-6E8A-4147-A177-3AD203B41FA5}">
                          <a16:colId xmlns:a16="http://schemas.microsoft.com/office/drawing/2014/main" val="20002"/>
                        </a:ext>
                      </a:extLst>
                    </a:gridCol>
                    <a:gridCol w="1496704">
                      <a:extLst>
                        <a:ext uri="{9D8B030D-6E8A-4147-A177-3AD203B41FA5}">
                          <a16:colId xmlns:a16="http://schemas.microsoft.com/office/drawing/2014/main" val="20003"/>
                        </a:ext>
                      </a:extLst>
                    </a:gridCol>
                  </a:tblGrid>
                  <a:tr h="274320">
                    <a:tc rowSpan="2">
                      <a:txBody>
                        <a:bodyPr/>
                        <a:lstStyle/>
                        <a:p>
                          <a:r>
                            <a:rPr lang="en-US" sz="1400" dirty="0"/>
                            <a:t>Use</a:t>
                          </a:r>
                          <a:r>
                            <a:rPr lang="en-US" sz="1400" baseline="0" dirty="0"/>
                            <a:t> Cases:</a:t>
                          </a:r>
                        </a:p>
                        <a:p>
                          <a:pPr marL="0" marR="0" lvl="0" indent="0" algn="l" defTabSz="685800" rtl="0" eaLnBrk="1" fontAlgn="auto" latinLnBrk="0" hangingPunct="1">
                            <a:lnSpc>
                              <a:spcPct val="100000"/>
                            </a:lnSpc>
                            <a:spcBef>
                              <a:spcPts val="0"/>
                            </a:spcBef>
                            <a:spcAft>
                              <a:spcPts val="0"/>
                            </a:spcAft>
                            <a:buClrTx/>
                            <a:buSzTx/>
                            <a:buFontTx/>
                            <a:buNone/>
                            <a:tabLst/>
                            <a:defRPr/>
                          </a:pPr>
                          <a:r>
                            <a:rPr lang="en-US" sz="1400" b="0" dirty="0">
                              <a:solidFill>
                                <a:schemeClr val="bg1"/>
                              </a:solidFill>
                            </a:rPr>
                            <a:t>Examples: BW=80 MHz, MCS</a:t>
                          </a:r>
                          <a:r>
                            <a:rPr lang="en-US" sz="1400" b="0" baseline="0" dirty="0">
                              <a:solidFill>
                                <a:schemeClr val="bg1"/>
                              </a:solidFill>
                            </a:rPr>
                            <a:t> 2/4</a:t>
                          </a:r>
                          <a:r>
                            <a:rPr lang="en-US" sz="1400" b="0" dirty="0">
                              <a:solidFill>
                                <a:schemeClr val="bg1"/>
                              </a:solidFill>
                            </a:rPr>
                            <a:t>, </a:t>
                          </a:r>
                          <a14:m>
                            <m:oMath xmlns:m="http://schemas.openxmlformats.org/officeDocument/2006/math">
                              <m:sSub>
                                <m:sSubPr>
                                  <m:ctrlPr>
                                    <a:rPr lang="en-US" sz="1400" b="0" i="1">
                                      <a:solidFill>
                                        <a:schemeClr val="bg1"/>
                                      </a:solidFill>
                                      <a:latin typeface="Cambria Math" panose="02040503050406030204" pitchFamily="18" charset="0"/>
                                    </a:rPr>
                                  </m:ctrlPr>
                                </m:sSubPr>
                                <m:e>
                                  <m:r>
                                    <a:rPr lang="en-US" sz="1400" b="0" i="1">
                                      <a:solidFill>
                                        <a:schemeClr val="bg1"/>
                                      </a:solidFill>
                                      <a:latin typeface="Cambria Math" panose="02040503050406030204" pitchFamily="18" charset="0"/>
                                    </a:rPr>
                                    <m:t>𝑁</m:t>
                                  </m:r>
                                </m:e>
                                <m:sub>
                                  <m:r>
                                    <a:rPr lang="en-US" sz="1400" b="0" i="1">
                                      <a:solidFill>
                                        <a:schemeClr val="bg1"/>
                                      </a:solidFill>
                                      <a:latin typeface="Cambria Math" panose="02040503050406030204" pitchFamily="18" charset="0"/>
                                    </a:rPr>
                                    <m:t>𝑔</m:t>
                                  </m:r>
                                </m:sub>
                              </m:sSub>
                            </m:oMath>
                          </a14:m>
                          <a:r>
                            <a:rPr lang="en-US" sz="1400" b="0" dirty="0">
                              <a:solidFill>
                                <a:schemeClr val="bg1"/>
                              </a:solidFill>
                            </a:rPr>
                            <a:t>=4</a:t>
                          </a:r>
                        </a:p>
                      </a:txBody>
                      <a:tcPr/>
                    </a:tc>
                    <a:tc gridSpan="3">
                      <a:txBody>
                        <a:bodyPr/>
                        <a:lstStyle/>
                        <a:p>
                          <a:r>
                            <a:rPr lang="en-US" sz="1400" dirty="0"/>
                            <a:t>Sounding Duration</a:t>
                          </a:r>
                          <a:r>
                            <a:rPr lang="en-US" sz="1400" baseline="0" dirty="0"/>
                            <a:t> </a:t>
                          </a:r>
                          <a:r>
                            <a:rPr lang="en-US" sz="1400" dirty="0"/>
                            <a:t>(</a:t>
                          </a:r>
                          <a:r>
                            <a:rPr lang="en-US" sz="1400" dirty="0" err="1"/>
                            <a:t>msec</a:t>
                          </a:r>
                          <a:r>
                            <a:rPr lang="en-US" sz="1400" dirty="0"/>
                            <a:t>)</a:t>
                          </a:r>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274320">
                    <a:tc vMerge="1">
                      <a:txBody>
                        <a:bodyPr/>
                        <a:lstStyle/>
                        <a:p>
                          <a:endParaRPr lang="en-US"/>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srgbClr val="000000"/>
                              </a:solidFill>
                              <a:effectLst/>
                              <a:uLnTx/>
                              <a:uFillTx/>
                              <a:latin typeface="+mn-lt"/>
                              <a:ea typeface="+mn-ea"/>
                              <a:cs typeface="+mn-cs"/>
                            </a:rPr>
                            <a:t>Explicit</a:t>
                          </a:r>
                        </a:p>
                        <a:p>
                          <a:pPr marL="0" marR="0" lvl="0" indent="0" algn="l" defTabSz="6858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FD9208"/>
                              </a:solidFill>
                              <a:effectLst/>
                              <a:uLnTx/>
                              <a:uFillTx/>
                              <a:latin typeface="+mn-lt"/>
                              <a:ea typeface="+mn-ea"/>
                              <a:cs typeface="+mn-cs"/>
                            </a:rPr>
                            <a:t>(MCS=2)</a:t>
                          </a: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srgbClr val="000000"/>
                              </a:solidFill>
                              <a:effectLst/>
                              <a:uLnTx/>
                              <a:uFillTx/>
                              <a:latin typeface="+mn-lt"/>
                              <a:ea typeface="+mn-ea"/>
                              <a:cs typeface="+mn-cs"/>
                            </a:rPr>
                            <a:t>Explicit</a:t>
                          </a:r>
                          <a:endParaRPr kumimoji="0" lang="en-US" sz="1400" b="1" i="0" u="none" strike="noStrike" kern="1200" cap="none" spc="0" normalizeH="0" baseline="0" noProof="0" dirty="0">
                            <a:ln>
                              <a:noFill/>
                            </a:ln>
                            <a:solidFill>
                              <a:srgbClr val="FD9208"/>
                            </a:solidFill>
                            <a:effectLst/>
                            <a:uLnTx/>
                            <a:uFillTx/>
                            <a:latin typeface="+mn-lt"/>
                            <a:ea typeface="+mn-ea"/>
                            <a:cs typeface="+mn-cs"/>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FD9208"/>
                              </a:solidFill>
                              <a:effectLst/>
                              <a:uLnTx/>
                              <a:uFillTx/>
                              <a:latin typeface="+mn-lt"/>
                              <a:ea typeface="+mn-ea"/>
                              <a:cs typeface="+mn-cs"/>
                            </a:rPr>
                            <a:t>(MCS=4)</a:t>
                          </a:r>
                        </a:p>
                      </a:txBody>
                      <a:tcPr/>
                    </a:tc>
                    <a:tc>
                      <a:txBody>
                        <a:bodyPr/>
                        <a:lstStyle/>
                        <a:p>
                          <a:r>
                            <a:rPr lang="en-US" sz="1400" b="1" dirty="0"/>
                            <a:t>Implicit</a:t>
                          </a:r>
                        </a:p>
                      </a:txBody>
                      <a:tcPr/>
                    </a:tc>
                    <a:extLst>
                      <a:ext uri="{0D108BD9-81ED-4DB2-BD59-A6C34878D82A}">
                        <a16:rowId xmlns:a16="http://schemas.microsoft.com/office/drawing/2014/main" val="10001"/>
                      </a:ext>
                    </a:extLst>
                  </a:tr>
                  <a:tr h="370840">
                    <a:tc>
                      <a:txBody>
                        <a:bodyPr/>
                        <a:lstStyle/>
                        <a:p>
                          <a:pPr marL="0" marR="0">
                            <a:spcBef>
                              <a:spcPts val="0"/>
                            </a:spcBef>
                            <a:spcAft>
                              <a:spcPts val="0"/>
                            </a:spcAft>
                          </a:pPr>
                          <a:r>
                            <a:rPr lang="en-US" sz="1400" dirty="0">
                              <a:solidFill>
                                <a:srgbClr val="1F497D"/>
                              </a:solidFill>
                              <a:effectLst/>
                              <a:latin typeface="+mn-lt"/>
                              <a:ea typeface="Calibri" panose="020F0502020204030204" pitchFamily="34" charset="0"/>
                            </a:rPr>
                            <a:t>4-antennas AP  : 2 STA / 3</a:t>
                          </a:r>
                          <a:r>
                            <a:rPr lang="en-US" sz="1400" baseline="0" dirty="0">
                              <a:solidFill>
                                <a:srgbClr val="1F497D"/>
                              </a:solidFill>
                              <a:effectLst/>
                              <a:latin typeface="+mn-lt"/>
                              <a:ea typeface="Calibri" panose="020F0502020204030204" pitchFamily="34" charset="0"/>
                            </a:rPr>
                            <a:t> </a:t>
                          </a:r>
                          <a:r>
                            <a:rPr lang="en-US" sz="1400" dirty="0">
                              <a:solidFill>
                                <a:srgbClr val="1F497D"/>
                              </a:solidFill>
                              <a:effectLst/>
                              <a:latin typeface="+mn-lt"/>
                              <a:ea typeface="Calibri" panose="020F0502020204030204" pitchFamily="34" charset="0"/>
                            </a:rPr>
                            <a:t>STA/ 20</a:t>
                          </a:r>
                          <a:r>
                            <a:rPr lang="en-US" sz="1400" baseline="0" dirty="0">
                              <a:solidFill>
                                <a:srgbClr val="1F497D"/>
                              </a:solidFill>
                              <a:effectLst/>
                              <a:latin typeface="+mn-lt"/>
                              <a:ea typeface="Calibri" panose="020F0502020204030204" pitchFamily="34" charset="0"/>
                            </a:rPr>
                            <a:t> STAs</a:t>
                          </a:r>
                          <a:endParaRPr lang="en-US" sz="1400" dirty="0">
                            <a:effectLst/>
                            <a:latin typeface="+mn-lt"/>
                            <a:ea typeface="Calibri" panose="020F0502020204030204" pitchFamily="34" charset="0"/>
                          </a:endParaRPr>
                        </a:p>
                      </a:txBody>
                      <a:tcPr marL="68580" marR="68580" marT="0" marB="0"/>
                    </a:tc>
                    <a:tc>
                      <a:txBody>
                        <a:bodyPr/>
                        <a:lstStyle/>
                        <a:p>
                          <a:r>
                            <a:rPr lang="en-US" sz="1600" dirty="0"/>
                            <a:t>.5/ .7/ 3.6</a:t>
                          </a:r>
                        </a:p>
                      </a:txBody>
                      <a:tcPr/>
                    </a:tc>
                    <a:tc>
                      <a:txBody>
                        <a:bodyPr/>
                        <a:lstStyle/>
                        <a:p>
                          <a:r>
                            <a:rPr lang="en-US" sz="1600" dirty="0"/>
                            <a:t>.4/.5/2</a:t>
                          </a:r>
                        </a:p>
                      </a:txBody>
                      <a:tcPr/>
                    </a:tc>
                    <a:tc>
                      <a:txBody>
                        <a:bodyPr/>
                        <a:lstStyle/>
                        <a:p>
                          <a:r>
                            <a:rPr lang="en-US" sz="1600" dirty="0"/>
                            <a:t>.24/ .25/ .6</a:t>
                          </a:r>
                        </a:p>
                      </a:txBody>
                      <a:tcPr/>
                    </a:tc>
                    <a:extLst>
                      <a:ext uri="{0D108BD9-81ED-4DB2-BD59-A6C34878D82A}">
                        <a16:rowId xmlns:a16="http://schemas.microsoft.com/office/drawing/2014/main" val="10002"/>
                      </a:ext>
                    </a:extLst>
                  </a:tr>
                  <a:tr h="370840">
                    <a:tc>
                      <a:txBody>
                        <a:bodyPr/>
                        <a:lstStyle/>
                        <a:p>
                          <a:pPr marL="0" marR="0">
                            <a:spcBef>
                              <a:spcPts val="0"/>
                            </a:spcBef>
                            <a:spcAft>
                              <a:spcPts val="0"/>
                            </a:spcAft>
                          </a:pPr>
                          <a:r>
                            <a:rPr lang="en-US" sz="1400" dirty="0">
                              <a:solidFill>
                                <a:srgbClr val="1F497D"/>
                              </a:solidFill>
                              <a:effectLst/>
                              <a:latin typeface="+mn-lt"/>
                              <a:ea typeface="Calibri" panose="020F0502020204030204" pitchFamily="34" charset="0"/>
                            </a:rPr>
                            <a:t>8-antennas AP  : 3 STA / 6 STA/ 20 STAs</a:t>
                          </a:r>
                          <a:endParaRPr lang="en-US" sz="1400" dirty="0">
                            <a:effectLst/>
                            <a:latin typeface="+mn-lt"/>
                            <a:ea typeface="Calibri" panose="020F0502020204030204" pitchFamily="34" charset="0"/>
                          </a:endParaRPr>
                        </a:p>
                      </a:txBody>
                      <a:tcPr marL="68580" marR="68580" marT="0" marB="0"/>
                    </a:tc>
                    <a:tc>
                      <a:txBody>
                        <a:bodyPr/>
                        <a:lstStyle/>
                        <a:p>
                          <a:r>
                            <a:rPr lang="en-US" sz="1600" dirty="0"/>
                            <a:t>1.4/ 2.6/8.3</a:t>
                          </a:r>
                        </a:p>
                      </a:txBody>
                      <a:tcPr/>
                    </a:tc>
                    <a:tc>
                      <a:txBody>
                        <a:bodyPr/>
                        <a:lstStyle/>
                        <a:p>
                          <a:r>
                            <a:rPr lang="en-US" sz="1600" dirty="0"/>
                            <a:t>.9/1.5/5</a:t>
                          </a:r>
                        </a:p>
                      </a:txBody>
                      <a:tcPr/>
                    </a:tc>
                    <a:tc>
                      <a:txBody>
                        <a:bodyPr/>
                        <a:lstStyle/>
                        <a:p>
                          <a:r>
                            <a:rPr lang="en-US" sz="1600" dirty="0"/>
                            <a:t> .25/ .3/ .6</a:t>
                          </a:r>
                        </a:p>
                      </a:txBody>
                      <a:tcPr/>
                    </a:tc>
                    <a:extLst>
                      <a:ext uri="{0D108BD9-81ED-4DB2-BD59-A6C34878D82A}">
                        <a16:rowId xmlns:a16="http://schemas.microsoft.com/office/drawing/2014/main" val="10003"/>
                      </a:ext>
                    </a:extLst>
                  </a:tr>
                  <a:tr h="370840">
                    <a:tc>
                      <a:txBody>
                        <a:bodyPr/>
                        <a:lstStyle/>
                        <a:p>
                          <a:pPr marL="0" marR="0">
                            <a:spcBef>
                              <a:spcPts val="0"/>
                            </a:spcBef>
                            <a:spcAft>
                              <a:spcPts val="0"/>
                            </a:spcAft>
                          </a:pPr>
                          <a:r>
                            <a:rPr lang="en-US" sz="1400" dirty="0">
                              <a:solidFill>
                                <a:srgbClr val="1F497D"/>
                              </a:solidFill>
                              <a:effectLst/>
                              <a:latin typeface="+mn-lt"/>
                              <a:ea typeface="Calibri" panose="020F0502020204030204" pitchFamily="34" charset="0"/>
                            </a:rPr>
                            <a:t>16-antennas AP: 6</a:t>
                          </a:r>
                          <a:r>
                            <a:rPr lang="en-US" sz="1400" baseline="0" dirty="0">
                              <a:solidFill>
                                <a:srgbClr val="1F497D"/>
                              </a:solidFill>
                              <a:effectLst/>
                              <a:latin typeface="+mn-lt"/>
                              <a:ea typeface="Calibri" panose="020F0502020204030204" pitchFamily="34" charset="0"/>
                            </a:rPr>
                            <a:t> </a:t>
                          </a:r>
                          <a:r>
                            <a:rPr lang="en-US" sz="1400" dirty="0">
                              <a:solidFill>
                                <a:srgbClr val="1F497D"/>
                              </a:solidFill>
                              <a:effectLst/>
                              <a:latin typeface="+mn-lt"/>
                              <a:ea typeface="Calibri" panose="020F0502020204030204" pitchFamily="34" charset="0"/>
                            </a:rPr>
                            <a:t>STA / 10 STA/ 20 STAs</a:t>
                          </a:r>
                          <a:endParaRPr lang="en-US" sz="1400" dirty="0">
                            <a:effectLst/>
                            <a:latin typeface="+mn-lt"/>
                            <a:ea typeface="Calibri" panose="020F0502020204030204" pitchFamily="34" charset="0"/>
                          </a:endParaRPr>
                        </a:p>
                      </a:txBody>
                      <a:tcPr marL="68580" marR="68580" marT="0" marB="0"/>
                    </a:tc>
                    <a:tc>
                      <a:txBody>
                        <a:bodyPr/>
                        <a:lstStyle/>
                        <a:p>
                          <a:r>
                            <a:rPr lang="en-US" sz="1600" dirty="0"/>
                            <a:t>5.5/ 9/ 17.5 </a:t>
                          </a:r>
                        </a:p>
                      </a:txBody>
                      <a:tcPr/>
                    </a:tc>
                    <a:tc>
                      <a:txBody>
                        <a:bodyPr/>
                        <a:lstStyle/>
                        <a:p>
                          <a:r>
                            <a:rPr lang="en-US" sz="1600" dirty="0"/>
                            <a:t>3/5/9</a:t>
                          </a:r>
                        </a:p>
                      </a:txBody>
                      <a:tcPr/>
                    </a:tc>
                    <a:tc>
                      <a:txBody>
                        <a:bodyPr/>
                        <a:lstStyle/>
                        <a:p>
                          <a:r>
                            <a:rPr lang="en-US" sz="1600" dirty="0"/>
                            <a:t>.3/ .37/ .6</a:t>
                          </a:r>
                        </a:p>
                      </a:txBody>
                      <a:tcPr/>
                    </a:tc>
                    <a:extLst>
                      <a:ext uri="{0D108BD9-81ED-4DB2-BD59-A6C34878D82A}">
                        <a16:rowId xmlns:a16="http://schemas.microsoft.com/office/drawing/2014/main" val="10004"/>
                      </a:ext>
                    </a:extLst>
                  </a:tr>
                </a:tbl>
              </a:graphicData>
            </a:graphic>
          </p:graphicFrame>
        </mc:Choice>
        <mc:Fallback xmlns="">
          <p:graphicFrame>
            <p:nvGraphicFramePr>
              <p:cNvPr id="6" name="Table 5"/>
              <p:cNvGraphicFramePr>
                <a:graphicFrameLocks noGrp="1"/>
              </p:cNvGraphicFramePr>
              <p:nvPr>
                <p:extLst/>
              </p:nvPr>
            </p:nvGraphicFramePr>
            <p:xfrm>
              <a:off x="1034374" y="2329032"/>
              <a:ext cx="7075252" cy="1889760"/>
            </p:xfrm>
            <a:graphic>
              <a:graphicData uri="http://schemas.openxmlformats.org/drawingml/2006/table">
                <a:tbl>
                  <a:tblPr firstRow="1" bandRow="1">
                    <a:tableStyleId>{5C22544A-7EE6-4342-B048-85BDC9FD1C3A}</a:tableStyleId>
                  </a:tblPr>
                  <a:tblGrid>
                    <a:gridCol w="3280256"/>
                    <a:gridCol w="1235565"/>
                    <a:gridCol w="1062727"/>
                    <a:gridCol w="1496704"/>
                  </a:tblGrid>
                  <a:tr h="304800">
                    <a:tc rowSpan="2">
                      <a:txBody>
                        <a:bodyPr/>
                        <a:lstStyle/>
                        <a:p>
                          <a:endParaRPr lang="en-US"/>
                        </a:p>
                      </a:txBody>
                      <a:tcPr>
                        <a:blipFill rotWithShape="0">
                          <a:blip r:embed="rId2"/>
                          <a:stretch>
                            <a:fillRect l="-186" t="-1563" r="-116327" b="-147656"/>
                          </a:stretch>
                        </a:blipFill>
                      </a:tcPr>
                    </a:tc>
                    <a:tc gridSpan="3">
                      <a:txBody>
                        <a:bodyPr/>
                        <a:lstStyle/>
                        <a:p>
                          <a:r>
                            <a:rPr lang="en-US" sz="1400" dirty="0" smtClean="0"/>
                            <a:t>Sounding </a:t>
                          </a:r>
                          <a:r>
                            <a:rPr lang="en-US" sz="1400" dirty="0" smtClean="0"/>
                            <a:t>Duration</a:t>
                          </a:r>
                          <a:r>
                            <a:rPr lang="en-US" sz="1400" baseline="0" dirty="0" smtClean="0"/>
                            <a:t> </a:t>
                          </a:r>
                          <a:r>
                            <a:rPr lang="en-US" sz="1400" dirty="0" smtClean="0"/>
                            <a:t>(</a:t>
                          </a:r>
                          <a:r>
                            <a:rPr lang="en-US" sz="1400" dirty="0" err="1" smtClean="0"/>
                            <a:t>msec</a:t>
                          </a:r>
                          <a:r>
                            <a:rPr lang="en-US" sz="1400" dirty="0" smtClean="0"/>
                            <a:t>)</a:t>
                          </a:r>
                          <a:endParaRPr lang="en-US" sz="1400" dirty="0"/>
                        </a:p>
                      </a:txBody>
                      <a:tcPr/>
                    </a:tc>
                    <a:tc hMerge="1">
                      <a:txBody>
                        <a:bodyPr/>
                        <a:lstStyle/>
                        <a:p>
                          <a:endParaRPr lang="en-US"/>
                        </a:p>
                      </a:txBody>
                      <a:tcPr/>
                    </a:tc>
                    <a:tc hMerge="1">
                      <a:txBody>
                        <a:bodyPr/>
                        <a:lstStyle/>
                        <a:p>
                          <a:endParaRPr lang="en-US"/>
                        </a:p>
                      </a:txBody>
                      <a:tcPr/>
                    </a:tc>
                  </a:tr>
                  <a:tr h="472440">
                    <a:tc vMerge="1">
                      <a:txBody>
                        <a:bodyPr/>
                        <a:lstStyle/>
                        <a:p>
                          <a:endParaRPr lang="en-US"/>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smtClean="0">
                              <a:ln>
                                <a:noFill/>
                              </a:ln>
                              <a:solidFill>
                                <a:srgbClr val="000000"/>
                              </a:solidFill>
                              <a:effectLst/>
                              <a:uLnTx/>
                              <a:uFillTx/>
                              <a:latin typeface="+mn-lt"/>
                              <a:ea typeface="+mn-ea"/>
                              <a:cs typeface="+mn-cs"/>
                            </a:rPr>
                            <a:t>Explicit</a:t>
                          </a:r>
                        </a:p>
                        <a:p>
                          <a:pPr marL="0" marR="0" lvl="0" indent="0" algn="l" defTabSz="6858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smtClean="0">
                              <a:ln>
                                <a:noFill/>
                              </a:ln>
                              <a:solidFill>
                                <a:srgbClr val="FD9208"/>
                              </a:solidFill>
                              <a:effectLst/>
                              <a:uLnTx/>
                              <a:uFillTx/>
                              <a:latin typeface="+mn-lt"/>
                              <a:ea typeface="+mn-ea"/>
                              <a:cs typeface="+mn-cs"/>
                            </a:rPr>
                            <a:t>(MCS=2)</a:t>
                          </a: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smtClean="0">
                              <a:ln>
                                <a:noFill/>
                              </a:ln>
                              <a:solidFill>
                                <a:srgbClr val="000000"/>
                              </a:solidFill>
                              <a:effectLst/>
                              <a:uLnTx/>
                              <a:uFillTx/>
                              <a:latin typeface="+mn-lt"/>
                              <a:ea typeface="+mn-ea"/>
                              <a:cs typeface="+mn-cs"/>
                            </a:rPr>
                            <a:t>Explicit</a:t>
                          </a:r>
                          <a:endParaRPr kumimoji="0" lang="en-US" sz="1400" b="1" i="0" u="none" strike="noStrike" kern="1200" cap="none" spc="0" normalizeH="0" baseline="0" noProof="0" dirty="0" smtClean="0">
                            <a:ln>
                              <a:noFill/>
                            </a:ln>
                            <a:solidFill>
                              <a:srgbClr val="FD9208"/>
                            </a:solidFill>
                            <a:effectLst/>
                            <a:uLnTx/>
                            <a:uFillTx/>
                            <a:latin typeface="+mn-lt"/>
                            <a:ea typeface="+mn-ea"/>
                            <a:cs typeface="+mn-cs"/>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smtClean="0">
                              <a:ln>
                                <a:noFill/>
                              </a:ln>
                              <a:solidFill>
                                <a:srgbClr val="FD9208"/>
                              </a:solidFill>
                              <a:effectLst/>
                              <a:uLnTx/>
                              <a:uFillTx/>
                              <a:latin typeface="+mn-lt"/>
                              <a:ea typeface="+mn-ea"/>
                              <a:cs typeface="+mn-cs"/>
                            </a:rPr>
                            <a:t>(MCS=4)</a:t>
                          </a:r>
                        </a:p>
                      </a:txBody>
                      <a:tcPr/>
                    </a:tc>
                    <a:tc>
                      <a:txBody>
                        <a:bodyPr/>
                        <a:lstStyle/>
                        <a:p>
                          <a:r>
                            <a:rPr lang="en-US" sz="1400" b="1" dirty="0" smtClean="0"/>
                            <a:t>Implicit</a:t>
                          </a:r>
                          <a:endParaRPr lang="en-US" sz="1400" b="1" dirty="0"/>
                        </a:p>
                      </a:txBody>
                      <a:tcPr/>
                    </a:tc>
                  </a:tr>
                  <a:tr h="370840">
                    <a:tc>
                      <a:txBody>
                        <a:bodyPr/>
                        <a:lstStyle/>
                        <a:p>
                          <a:pPr marL="0" marR="0">
                            <a:spcBef>
                              <a:spcPts val="0"/>
                            </a:spcBef>
                            <a:spcAft>
                              <a:spcPts val="0"/>
                            </a:spcAft>
                          </a:pPr>
                          <a:r>
                            <a:rPr lang="en-US" sz="1400" dirty="0" smtClean="0">
                              <a:solidFill>
                                <a:srgbClr val="1F497D"/>
                              </a:solidFill>
                              <a:effectLst/>
                              <a:latin typeface="+mn-lt"/>
                              <a:ea typeface="Calibri" panose="020F0502020204030204" pitchFamily="34" charset="0"/>
                            </a:rPr>
                            <a:t>4-antennas AP  : 2 </a:t>
                          </a:r>
                          <a:r>
                            <a:rPr lang="en-US" sz="1400" dirty="0">
                              <a:solidFill>
                                <a:srgbClr val="1F497D"/>
                              </a:solidFill>
                              <a:effectLst/>
                              <a:latin typeface="+mn-lt"/>
                              <a:ea typeface="Calibri" panose="020F0502020204030204" pitchFamily="34" charset="0"/>
                            </a:rPr>
                            <a:t>STA </a:t>
                          </a:r>
                          <a:r>
                            <a:rPr lang="en-US" sz="1400" dirty="0" smtClean="0">
                              <a:solidFill>
                                <a:srgbClr val="1F497D"/>
                              </a:solidFill>
                              <a:effectLst/>
                              <a:latin typeface="+mn-lt"/>
                              <a:ea typeface="Calibri" panose="020F0502020204030204" pitchFamily="34" charset="0"/>
                            </a:rPr>
                            <a:t>/ 3</a:t>
                          </a:r>
                          <a:r>
                            <a:rPr lang="en-US" sz="1400" baseline="0" dirty="0" smtClean="0">
                              <a:solidFill>
                                <a:srgbClr val="1F497D"/>
                              </a:solidFill>
                              <a:effectLst/>
                              <a:latin typeface="+mn-lt"/>
                              <a:ea typeface="Calibri" panose="020F0502020204030204" pitchFamily="34" charset="0"/>
                            </a:rPr>
                            <a:t> </a:t>
                          </a:r>
                          <a:r>
                            <a:rPr lang="en-US" sz="1400" dirty="0" smtClean="0">
                              <a:solidFill>
                                <a:srgbClr val="1F497D"/>
                              </a:solidFill>
                              <a:effectLst/>
                              <a:latin typeface="+mn-lt"/>
                              <a:ea typeface="Calibri" panose="020F0502020204030204" pitchFamily="34" charset="0"/>
                            </a:rPr>
                            <a:t>STA/ 20</a:t>
                          </a:r>
                          <a:r>
                            <a:rPr lang="en-US" sz="1400" baseline="0" dirty="0" smtClean="0">
                              <a:solidFill>
                                <a:srgbClr val="1F497D"/>
                              </a:solidFill>
                              <a:effectLst/>
                              <a:latin typeface="+mn-lt"/>
                              <a:ea typeface="Calibri" panose="020F0502020204030204" pitchFamily="34" charset="0"/>
                            </a:rPr>
                            <a:t> STAs</a:t>
                          </a:r>
                          <a:endParaRPr lang="en-US" sz="1400" dirty="0">
                            <a:effectLst/>
                            <a:latin typeface="+mn-lt"/>
                            <a:ea typeface="Calibri" panose="020F0502020204030204" pitchFamily="34" charset="0"/>
                          </a:endParaRPr>
                        </a:p>
                      </a:txBody>
                      <a:tcPr marL="68580" marR="68580" marT="0" marB="0"/>
                    </a:tc>
                    <a:tc>
                      <a:txBody>
                        <a:bodyPr/>
                        <a:lstStyle/>
                        <a:p>
                          <a:r>
                            <a:rPr lang="en-US" sz="1600" dirty="0" smtClean="0"/>
                            <a:t>.5/ .7/ 3.6</a:t>
                          </a:r>
                          <a:endParaRPr lang="en-US" sz="1600" dirty="0"/>
                        </a:p>
                      </a:txBody>
                      <a:tcPr/>
                    </a:tc>
                    <a:tc>
                      <a:txBody>
                        <a:bodyPr/>
                        <a:lstStyle/>
                        <a:p>
                          <a:r>
                            <a:rPr lang="en-US" sz="1600" dirty="0" smtClean="0"/>
                            <a:t>.4/.5/2</a:t>
                          </a:r>
                          <a:endParaRPr lang="en-US" sz="1600" dirty="0"/>
                        </a:p>
                      </a:txBody>
                      <a:tcPr/>
                    </a:tc>
                    <a:tc>
                      <a:txBody>
                        <a:bodyPr/>
                        <a:lstStyle/>
                        <a:p>
                          <a:r>
                            <a:rPr lang="en-US" sz="1600" dirty="0" smtClean="0"/>
                            <a:t>.24/ .25/ .6</a:t>
                          </a:r>
                          <a:endParaRPr lang="en-US" sz="1600" dirty="0"/>
                        </a:p>
                      </a:txBody>
                      <a:tcPr/>
                    </a:tc>
                  </a:tr>
                  <a:tr h="370840">
                    <a:tc>
                      <a:txBody>
                        <a:bodyPr/>
                        <a:lstStyle/>
                        <a:p>
                          <a:pPr marL="0" marR="0">
                            <a:spcBef>
                              <a:spcPts val="0"/>
                            </a:spcBef>
                            <a:spcAft>
                              <a:spcPts val="0"/>
                            </a:spcAft>
                          </a:pPr>
                          <a:r>
                            <a:rPr lang="en-US" sz="1400" dirty="0" smtClean="0">
                              <a:solidFill>
                                <a:srgbClr val="1F497D"/>
                              </a:solidFill>
                              <a:effectLst/>
                              <a:latin typeface="+mn-lt"/>
                              <a:ea typeface="Calibri" panose="020F0502020204030204" pitchFamily="34" charset="0"/>
                            </a:rPr>
                            <a:t>8-antennas AP  : 3 </a:t>
                          </a:r>
                          <a:r>
                            <a:rPr lang="en-US" sz="1400" dirty="0">
                              <a:solidFill>
                                <a:srgbClr val="1F497D"/>
                              </a:solidFill>
                              <a:effectLst/>
                              <a:latin typeface="+mn-lt"/>
                              <a:ea typeface="Calibri" panose="020F0502020204030204" pitchFamily="34" charset="0"/>
                            </a:rPr>
                            <a:t>STA </a:t>
                          </a:r>
                          <a:r>
                            <a:rPr lang="en-US" sz="1400" dirty="0" smtClean="0">
                              <a:solidFill>
                                <a:srgbClr val="1F497D"/>
                              </a:solidFill>
                              <a:effectLst/>
                              <a:latin typeface="+mn-lt"/>
                              <a:ea typeface="Calibri" panose="020F0502020204030204" pitchFamily="34" charset="0"/>
                            </a:rPr>
                            <a:t>/ 6 STA/ 20 STAs</a:t>
                          </a:r>
                          <a:endParaRPr lang="en-US" sz="1400" dirty="0">
                            <a:effectLst/>
                            <a:latin typeface="+mn-lt"/>
                            <a:ea typeface="Calibri" panose="020F0502020204030204" pitchFamily="34" charset="0"/>
                          </a:endParaRPr>
                        </a:p>
                      </a:txBody>
                      <a:tcPr marL="68580" marR="68580" marT="0" marB="0"/>
                    </a:tc>
                    <a:tc>
                      <a:txBody>
                        <a:bodyPr/>
                        <a:lstStyle/>
                        <a:p>
                          <a:r>
                            <a:rPr lang="en-US" sz="1600" dirty="0" smtClean="0"/>
                            <a:t>1.4/ 2.6/8.3</a:t>
                          </a:r>
                          <a:endParaRPr lang="en-US" sz="1600" dirty="0"/>
                        </a:p>
                      </a:txBody>
                      <a:tcPr/>
                    </a:tc>
                    <a:tc>
                      <a:txBody>
                        <a:bodyPr/>
                        <a:lstStyle/>
                        <a:p>
                          <a:r>
                            <a:rPr lang="en-US" sz="1600" dirty="0" smtClean="0"/>
                            <a:t>.9/1.5/5</a:t>
                          </a:r>
                          <a:endParaRPr lang="en-US" sz="1600" dirty="0"/>
                        </a:p>
                      </a:txBody>
                      <a:tcPr/>
                    </a:tc>
                    <a:tc>
                      <a:txBody>
                        <a:bodyPr/>
                        <a:lstStyle/>
                        <a:p>
                          <a:r>
                            <a:rPr lang="en-US" sz="1600" dirty="0" smtClean="0"/>
                            <a:t> .25/ .3/ .6</a:t>
                          </a:r>
                          <a:endParaRPr lang="en-US" sz="1600" dirty="0"/>
                        </a:p>
                      </a:txBody>
                      <a:tcPr/>
                    </a:tc>
                  </a:tr>
                  <a:tr h="370840">
                    <a:tc>
                      <a:txBody>
                        <a:bodyPr/>
                        <a:lstStyle/>
                        <a:p>
                          <a:pPr marL="0" marR="0">
                            <a:spcBef>
                              <a:spcPts val="0"/>
                            </a:spcBef>
                            <a:spcAft>
                              <a:spcPts val="0"/>
                            </a:spcAft>
                          </a:pPr>
                          <a:r>
                            <a:rPr lang="en-US" sz="1400" dirty="0" smtClean="0">
                              <a:solidFill>
                                <a:srgbClr val="1F497D"/>
                              </a:solidFill>
                              <a:effectLst/>
                              <a:latin typeface="+mn-lt"/>
                              <a:ea typeface="Calibri" panose="020F0502020204030204" pitchFamily="34" charset="0"/>
                            </a:rPr>
                            <a:t>16-antennas AP: 6</a:t>
                          </a:r>
                          <a:r>
                            <a:rPr lang="en-US" sz="1400" baseline="0" dirty="0" smtClean="0">
                              <a:solidFill>
                                <a:srgbClr val="1F497D"/>
                              </a:solidFill>
                              <a:effectLst/>
                              <a:latin typeface="+mn-lt"/>
                              <a:ea typeface="Calibri" panose="020F0502020204030204" pitchFamily="34" charset="0"/>
                            </a:rPr>
                            <a:t> </a:t>
                          </a:r>
                          <a:r>
                            <a:rPr lang="en-US" sz="1400" dirty="0" smtClean="0">
                              <a:solidFill>
                                <a:srgbClr val="1F497D"/>
                              </a:solidFill>
                              <a:effectLst/>
                              <a:latin typeface="+mn-lt"/>
                              <a:ea typeface="Calibri" panose="020F0502020204030204" pitchFamily="34" charset="0"/>
                            </a:rPr>
                            <a:t>STA / 10 STA/ 20 STAs</a:t>
                          </a:r>
                          <a:endParaRPr lang="en-US" sz="1400" dirty="0">
                            <a:effectLst/>
                            <a:latin typeface="+mn-lt"/>
                            <a:ea typeface="Calibri" panose="020F0502020204030204" pitchFamily="34" charset="0"/>
                          </a:endParaRPr>
                        </a:p>
                      </a:txBody>
                      <a:tcPr marL="68580" marR="68580" marT="0" marB="0"/>
                    </a:tc>
                    <a:tc>
                      <a:txBody>
                        <a:bodyPr/>
                        <a:lstStyle/>
                        <a:p>
                          <a:r>
                            <a:rPr lang="en-US" sz="1600" dirty="0" smtClean="0"/>
                            <a:t>5.5/ 9/ 17.5 </a:t>
                          </a:r>
                          <a:endParaRPr lang="en-US" sz="1600" dirty="0"/>
                        </a:p>
                      </a:txBody>
                      <a:tcPr/>
                    </a:tc>
                    <a:tc>
                      <a:txBody>
                        <a:bodyPr/>
                        <a:lstStyle/>
                        <a:p>
                          <a:r>
                            <a:rPr lang="en-US" sz="1600" dirty="0" smtClean="0"/>
                            <a:t>3/5/9</a:t>
                          </a:r>
                          <a:endParaRPr lang="en-US" sz="1600" dirty="0"/>
                        </a:p>
                      </a:txBody>
                      <a:tcPr/>
                    </a:tc>
                    <a:tc>
                      <a:txBody>
                        <a:bodyPr/>
                        <a:lstStyle/>
                        <a:p>
                          <a:r>
                            <a:rPr lang="en-US" sz="1600" dirty="0" smtClean="0"/>
                            <a:t>.3/ .37/ .6</a:t>
                          </a:r>
                          <a:endParaRPr lang="en-US" sz="1600" dirty="0"/>
                        </a:p>
                      </a:txBody>
                      <a:tcPr/>
                    </a:tc>
                  </a:tr>
                </a:tbl>
              </a:graphicData>
            </a:graphic>
          </p:graphicFrame>
        </mc:Fallback>
      </mc:AlternateContent>
      <p:sp>
        <p:nvSpPr>
          <p:cNvPr id="7" name="Date Placeholder 6"/>
          <p:cNvSpPr>
            <a:spLocks noGrp="1"/>
          </p:cNvSpPr>
          <p:nvPr>
            <p:ph type="dt" sz="half" idx="10"/>
          </p:nvPr>
        </p:nvSpPr>
        <p:spPr/>
        <p:txBody>
          <a:bodyPr/>
          <a:lstStyle/>
          <a:p>
            <a:pPr>
              <a:defRPr/>
            </a:pPr>
            <a:r>
              <a:rPr lang="en-US" altLang="en-US">
                <a:solidFill>
                  <a:srgbClr val="000000"/>
                </a:solidFill>
              </a:rPr>
              <a:t>Jan 2020</a:t>
            </a:r>
            <a:endParaRPr lang="en-US" altLang="en-US" dirty="0">
              <a:solidFill>
                <a:srgbClr val="000000"/>
              </a:solidFill>
            </a:endParaRPr>
          </a:p>
        </p:txBody>
      </p:sp>
    </p:spTree>
    <p:extLst>
      <p:ext uri="{BB962C8B-B14F-4D97-AF65-F5344CB8AC3E}">
        <p14:creationId xmlns:p14="http://schemas.microsoft.com/office/powerpoint/2010/main" val="27226600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6914" y="468361"/>
            <a:ext cx="7772400" cy="462384"/>
          </a:xfrm>
        </p:spPr>
        <p:txBody>
          <a:bodyPr/>
          <a:lstStyle/>
          <a:p>
            <a:r>
              <a:rPr lang="en-US" dirty="0"/>
              <a:t>Introduction</a:t>
            </a:r>
          </a:p>
        </p:txBody>
      </p:sp>
      <p:sp>
        <p:nvSpPr>
          <p:cNvPr id="3" name="Content Placeholder 2"/>
          <p:cNvSpPr>
            <a:spLocks noGrp="1"/>
          </p:cNvSpPr>
          <p:nvPr>
            <p:ph idx="1"/>
          </p:nvPr>
        </p:nvSpPr>
        <p:spPr>
          <a:xfrm>
            <a:off x="377889" y="930745"/>
            <a:ext cx="8480765" cy="3925815"/>
          </a:xfrm>
        </p:spPr>
        <p:txBody>
          <a:bodyPr/>
          <a:lstStyle/>
          <a:p>
            <a:pPr>
              <a:buFont typeface="Wingdings" panose="05000000000000000000" pitchFamily="2" charset="2"/>
              <a:buChar char="Ø"/>
            </a:pPr>
            <a:r>
              <a:rPr lang="en-US" sz="1600" dirty="0"/>
              <a:t>Multi-AP Transmission</a:t>
            </a:r>
            <a:endParaRPr lang="en-US" sz="1600" b="0" dirty="0"/>
          </a:p>
          <a:p>
            <a:pPr>
              <a:buFont typeface="Arial" panose="020B0604020202020204" pitchFamily="34" charset="0"/>
              <a:buChar char="•"/>
            </a:pPr>
            <a:r>
              <a:rPr lang="en-US" sz="1600" b="0" dirty="0"/>
              <a:t>Multi-AP Channel sounding is required to provide channel information from OBSS STAs.</a:t>
            </a:r>
          </a:p>
          <a:p>
            <a:pPr lvl="1">
              <a:buFont typeface="Courier New" panose="02070309020205020404" pitchFamily="49" charset="0"/>
              <a:buChar char="o"/>
            </a:pPr>
            <a:r>
              <a:rPr lang="en-US" sz="1400" b="0" dirty="0"/>
              <a:t>In Joint BF, the channel information from each STA to all APs is required to calculate BF vectors for data transmission</a:t>
            </a:r>
          </a:p>
          <a:p>
            <a:pPr lvl="1">
              <a:buFont typeface="Courier New" panose="02070309020205020404" pitchFamily="49" charset="0"/>
              <a:buChar char="o"/>
            </a:pPr>
            <a:r>
              <a:rPr lang="en-US" sz="1400" b="0" dirty="0"/>
              <a:t>In Collaborative BF (CBF), each AP requires channel information from OBSS STAs for the sake of interference cancellation and scheduling.</a:t>
            </a:r>
          </a:p>
          <a:p>
            <a:pPr>
              <a:buFont typeface="Arial" panose="020B0604020202020204" pitchFamily="34" charset="0"/>
              <a:buChar char="•"/>
            </a:pPr>
            <a:r>
              <a:rPr lang="en-US" sz="1600" b="0" dirty="0"/>
              <a:t>Both Implicit and Explicit Sounding are considered.</a:t>
            </a:r>
          </a:p>
          <a:p>
            <a:pPr>
              <a:buFont typeface="Arial" panose="020B0604020202020204" pitchFamily="34" charset="0"/>
              <a:buChar char="•"/>
            </a:pPr>
            <a:r>
              <a:rPr lang="en-US" sz="1600" b="0" dirty="0"/>
              <a:t>In Explicit Sounding, network overhead and channel aging can be a serious concern.</a:t>
            </a:r>
          </a:p>
          <a:p>
            <a:pPr>
              <a:buFont typeface="Arial" panose="020B0604020202020204" pitchFamily="34" charset="0"/>
              <a:buChar char="•"/>
            </a:pPr>
            <a:r>
              <a:rPr lang="en-US" sz="1600" b="0" dirty="0"/>
              <a:t>In Multi-AP, more frequent sounding may be required (to be evaluated) </a:t>
            </a:r>
          </a:p>
          <a:p>
            <a:pPr>
              <a:buFont typeface="Arial" panose="020B0604020202020204" pitchFamily="34" charset="0"/>
              <a:buChar char="•"/>
            </a:pPr>
            <a:r>
              <a:rPr lang="en-US" sz="1600" b="0" dirty="0"/>
              <a:t>In [1, 2], we presented arguments to define implicit feedback in 802.11be.</a:t>
            </a:r>
          </a:p>
          <a:p>
            <a:pPr>
              <a:buFont typeface="Arial" panose="020B0604020202020204" pitchFamily="34" charset="0"/>
              <a:buChar char="•"/>
            </a:pPr>
            <a:r>
              <a:rPr lang="en-US" sz="1600" b="0" dirty="0"/>
              <a:t>Implicit sounding should be defined for all new modes in .11be.</a:t>
            </a:r>
          </a:p>
          <a:p>
            <a:pPr>
              <a:buFont typeface="Arial" panose="020B0604020202020204" pitchFamily="34" charset="0"/>
              <a:buChar char="•"/>
            </a:pPr>
            <a:r>
              <a:rPr lang="en-US" sz="1600" b="0" dirty="0"/>
              <a:t>In this contribution, some details of Multi-AP sounding is presented.                                                </a:t>
            </a:r>
          </a:p>
          <a:p>
            <a:pPr marL="0" indent="0">
              <a:buNone/>
            </a:pPr>
            <a:endParaRPr lang="en-US" sz="1600" b="0" dirty="0"/>
          </a:p>
          <a:p>
            <a:pPr marL="0" indent="0">
              <a:buNone/>
            </a:pPr>
            <a:endParaRPr lang="en-US" sz="1600" b="0" dirty="0"/>
          </a:p>
          <a:p>
            <a:pPr marL="342900" lvl="1" indent="0">
              <a:buNone/>
            </a:pPr>
            <a:endParaRPr lang="en-US" dirty="0"/>
          </a:p>
          <a:p>
            <a:pPr>
              <a:buFont typeface="Arial" panose="020B0604020202020204" pitchFamily="34" charset="0"/>
              <a:buChar char="•"/>
            </a:pPr>
            <a:endParaRPr lang="en-US" dirty="0"/>
          </a:p>
        </p:txBody>
      </p:sp>
      <p:sp>
        <p:nvSpPr>
          <p:cNvPr id="4" name="Footer Placeholder 3"/>
          <p:cNvSpPr>
            <a:spLocks noGrp="1"/>
          </p:cNvSpPr>
          <p:nvPr>
            <p:ph type="ftr" sz="quarter" idx="11"/>
          </p:nvPr>
        </p:nvSpPr>
        <p:spPr/>
        <p:txBody>
          <a:bodyPr/>
          <a:lstStyle/>
          <a:p>
            <a:pPr>
              <a:defRPr/>
            </a:pPr>
            <a:r>
              <a:rPr lang="en-US" altLang="en-US">
                <a:solidFill>
                  <a:srgbClr val="000000"/>
                </a:solidFill>
              </a:rPr>
              <a:t>Roya Doostnejad, Intel Corporation</a:t>
            </a:r>
          </a:p>
        </p:txBody>
      </p:sp>
      <p:grpSp>
        <p:nvGrpSpPr>
          <p:cNvPr id="30" name="Group 29"/>
          <p:cNvGrpSpPr/>
          <p:nvPr/>
        </p:nvGrpSpPr>
        <p:grpSpPr>
          <a:xfrm>
            <a:off x="6757482" y="3236067"/>
            <a:ext cx="2101172" cy="1445795"/>
            <a:chOff x="6508721" y="1134893"/>
            <a:chExt cx="2491202" cy="1569396"/>
          </a:xfrm>
        </p:grpSpPr>
        <p:grpSp>
          <p:nvGrpSpPr>
            <p:cNvPr id="29" name="Group 28"/>
            <p:cNvGrpSpPr/>
            <p:nvPr/>
          </p:nvGrpSpPr>
          <p:grpSpPr>
            <a:xfrm>
              <a:off x="6508721" y="1134893"/>
              <a:ext cx="2491202" cy="1569396"/>
              <a:chOff x="6508721" y="1134893"/>
              <a:chExt cx="2491202" cy="1569396"/>
            </a:xfrm>
          </p:grpSpPr>
          <p:grpSp>
            <p:nvGrpSpPr>
              <p:cNvPr id="7" name="Group 6"/>
              <p:cNvGrpSpPr/>
              <p:nvPr/>
            </p:nvGrpSpPr>
            <p:grpSpPr>
              <a:xfrm>
                <a:off x="6508721" y="1134893"/>
                <a:ext cx="2491202" cy="1569396"/>
                <a:chOff x="2559177" y="2042159"/>
                <a:chExt cx="3456051" cy="1565858"/>
              </a:xfrm>
            </p:grpSpPr>
            <p:sp>
              <p:nvSpPr>
                <p:cNvPr id="8" name="Rectangle 7"/>
                <p:cNvSpPr/>
                <p:nvPr/>
              </p:nvSpPr>
              <p:spPr>
                <a:xfrm>
                  <a:off x="3023616" y="2042159"/>
                  <a:ext cx="2356104" cy="311229"/>
                </a:xfrm>
                <a:prstGeom prst="rect">
                  <a:avLst/>
                </a:prstGeom>
                <a:solidFill>
                  <a:schemeClr val="accent2">
                    <a:lumMod val="20000"/>
                    <a:lumOff val="80000"/>
                  </a:schemeClr>
                </a:solidFill>
                <a:ln>
                  <a:solidFill>
                    <a:schemeClr val="bg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lvl="0"/>
                  <a:r>
                    <a:rPr lang="en-US" sz="1100" b="1" dirty="0">
                      <a:solidFill>
                        <a:srgbClr val="003C71"/>
                      </a:solidFill>
                      <a:latin typeface="Neo Sans Intel" panose="020B0504020202020204" pitchFamily="34" charset="0"/>
                    </a:rPr>
                    <a:t>                  </a:t>
                  </a:r>
                </a:p>
              </p:txBody>
            </p:sp>
            <p:sp>
              <p:nvSpPr>
                <p:cNvPr id="9" name="Isosceles Triangle 8"/>
                <p:cNvSpPr/>
                <p:nvPr/>
              </p:nvSpPr>
              <p:spPr>
                <a:xfrm>
                  <a:off x="3154680" y="2545080"/>
                  <a:ext cx="265176" cy="205740"/>
                </a:xfrm>
                <a:prstGeom prst="triangle">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900" dirty="0"/>
                </a:p>
              </p:txBody>
            </p:sp>
            <p:sp>
              <p:nvSpPr>
                <p:cNvPr id="10" name="Isosceles Triangle 9"/>
                <p:cNvSpPr/>
                <p:nvPr/>
              </p:nvSpPr>
              <p:spPr>
                <a:xfrm>
                  <a:off x="5036820" y="2545080"/>
                  <a:ext cx="265176" cy="205740"/>
                </a:xfrm>
                <a:prstGeom prst="triangle">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900" dirty="0"/>
                </a:p>
              </p:txBody>
            </p:sp>
            <p:cxnSp>
              <p:nvCxnSpPr>
                <p:cNvPr id="11" name="Straight Connector 10"/>
                <p:cNvCxnSpPr/>
                <p:nvPr/>
              </p:nvCxnSpPr>
              <p:spPr>
                <a:xfrm>
                  <a:off x="5169408" y="2353388"/>
                  <a:ext cx="0" cy="191692"/>
                </a:xfrm>
                <a:prstGeom prst="line">
                  <a:avLst/>
                </a:prstGeom>
                <a:ln>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a:off x="3287268" y="2353388"/>
                  <a:ext cx="0" cy="191692"/>
                </a:xfrm>
                <a:prstGeom prst="line">
                  <a:avLst/>
                </a:prstGeom>
                <a:ln>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13" name="Oval 12"/>
                <p:cNvSpPr/>
                <p:nvPr/>
              </p:nvSpPr>
              <p:spPr>
                <a:xfrm>
                  <a:off x="2792730" y="3314700"/>
                  <a:ext cx="99060" cy="91440"/>
                </a:xfrm>
                <a:prstGeom prst="ellipse">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Oval 13"/>
                <p:cNvSpPr/>
                <p:nvPr/>
              </p:nvSpPr>
              <p:spPr>
                <a:xfrm>
                  <a:off x="3574542" y="3314700"/>
                  <a:ext cx="99060" cy="91440"/>
                </a:xfrm>
                <a:prstGeom prst="ellipse">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Oval 14"/>
                <p:cNvSpPr/>
                <p:nvPr/>
              </p:nvSpPr>
              <p:spPr>
                <a:xfrm>
                  <a:off x="4872990" y="3314700"/>
                  <a:ext cx="99060" cy="91440"/>
                </a:xfrm>
                <a:prstGeom prst="ellipse">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 name="Oval 15"/>
                <p:cNvSpPr/>
                <p:nvPr/>
              </p:nvSpPr>
              <p:spPr>
                <a:xfrm>
                  <a:off x="5449062" y="3314700"/>
                  <a:ext cx="99060" cy="91440"/>
                </a:xfrm>
                <a:prstGeom prst="ellipse">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mc:AlternateContent xmlns:mc="http://schemas.openxmlformats.org/markup-compatibility/2006" xmlns:a14="http://schemas.microsoft.com/office/drawing/2010/main">
              <mc:Choice Requires="a14">
                <p:sp>
                  <p:nvSpPr>
                    <p:cNvPr id="17" name="TextBox 16"/>
                    <p:cNvSpPr txBox="1"/>
                    <p:nvPr/>
                  </p:nvSpPr>
                  <p:spPr>
                    <a:xfrm>
                      <a:off x="3298698" y="2383497"/>
                      <a:ext cx="275844" cy="161583"/>
                    </a:xfrm>
                    <a:prstGeom prst="rect">
                      <a:avLst/>
                    </a:prstGeom>
                    <a:noFill/>
                  </p:spPr>
                  <p:txBody>
                    <a:bodyPr vert="horz" wrap="squar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US" sz="1050" b="1" i="1" smtClean="0">
                                    <a:solidFill>
                                      <a:srgbClr val="003C71"/>
                                    </a:solidFill>
                                    <a:latin typeface="Cambria Math" panose="02040503050406030204" pitchFamily="18" charset="0"/>
                                  </a:rPr>
                                </m:ctrlPr>
                              </m:sSubPr>
                              <m:e>
                                <m:r>
                                  <a:rPr lang="en-US" sz="1050" b="1" i="1" smtClean="0">
                                    <a:solidFill>
                                      <a:srgbClr val="003C71"/>
                                    </a:solidFill>
                                    <a:latin typeface="Cambria Math"/>
                                  </a:rPr>
                                  <m:t>𝑨𝑷</m:t>
                                </m:r>
                              </m:e>
                              <m:sub>
                                <m:r>
                                  <a:rPr lang="en-US" sz="1050" b="1" i="1" smtClean="0">
                                    <a:solidFill>
                                      <a:srgbClr val="003C71"/>
                                    </a:solidFill>
                                    <a:latin typeface="Cambria Math"/>
                                  </a:rPr>
                                  <m:t>𝒊</m:t>
                                </m:r>
                              </m:sub>
                            </m:sSub>
                          </m:oMath>
                        </m:oMathPara>
                      </a14:m>
                      <a:endParaRPr lang="en-US" sz="1050" b="1" dirty="0">
                        <a:solidFill>
                          <a:srgbClr val="003C71"/>
                        </a:solidFill>
                      </a:endParaRPr>
                    </a:p>
                  </p:txBody>
                </p:sp>
              </mc:Choice>
              <mc:Fallback xmlns="">
                <p:sp>
                  <p:nvSpPr>
                    <p:cNvPr id="15" name="TextBox 14"/>
                    <p:cNvSpPr txBox="1">
                      <a:spLocks noRot="1" noChangeAspect="1" noMove="1" noResize="1" noEditPoints="1" noAdjustHandles="1" noChangeArrowheads="1" noChangeShapeType="1" noTextEdit="1"/>
                    </p:cNvSpPr>
                    <p:nvPr/>
                  </p:nvSpPr>
                  <p:spPr>
                    <a:xfrm>
                      <a:off x="3298698" y="2383497"/>
                      <a:ext cx="275844" cy="161583"/>
                    </a:xfrm>
                    <a:prstGeom prst="rect">
                      <a:avLst/>
                    </a:prstGeom>
                    <a:blipFill rotWithShape="1">
                      <a:blip r:embed="rId3"/>
                      <a:stretch>
                        <a:fillRect l="-6667" r="-4444" b="-11111"/>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8" name="TextBox 17"/>
                    <p:cNvSpPr txBox="1"/>
                    <p:nvPr/>
                  </p:nvSpPr>
                  <p:spPr>
                    <a:xfrm>
                      <a:off x="5173218" y="2401765"/>
                      <a:ext cx="275844" cy="176908"/>
                    </a:xfrm>
                    <a:prstGeom prst="rect">
                      <a:avLst/>
                    </a:prstGeom>
                    <a:noFill/>
                  </p:spPr>
                  <p:txBody>
                    <a:bodyPr vert="horz" wrap="squar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US" sz="1050" b="1" i="1" smtClean="0">
                                    <a:solidFill>
                                      <a:srgbClr val="003C71"/>
                                    </a:solidFill>
                                    <a:latin typeface="Cambria Math" panose="02040503050406030204" pitchFamily="18" charset="0"/>
                                  </a:rPr>
                                </m:ctrlPr>
                              </m:sSubPr>
                              <m:e>
                                <m:r>
                                  <a:rPr lang="en-US" sz="1050" b="1" i="1" smtClean="0">
                                    <a:solidFill>
                                      <a:srgbClr val="003C71"/>
                                    </a:solidFill>
                                    <a:latin typeface="Cambria Math"/>
                                  </a:rPr>
                                  <m:t>𝑨𝑷</m:t>
                                </m:r>
                              </m:e>
                              <m:sub>
                                <m:r>
                                  <a:rPr lang="en-US" sz="1050" b="1" i="1" smtClean="0">
                                    <a:solidFill>
                                      <a:srgbClr val="003C71"/>
                                    </a:solidFill>
                                    <a:latin typeface="Cambria Math"/>
                                  </a:rPr>
                                  <m:t>𝒋</m:t>
                                </m:r>
                              </m:sub>
                            </m:sSub>
                          </m:oMath>
                        </m:oMathPara>
                      </a14:m>
                      <a:endParaRPr lang="en-US" sz="1050" b="1" dirty="0">
                        <a:solidFill>
                          <a:srgbClr val="003C71"/>
                        </a:solidFill>
                      </a:endParaRPr>
                    </a:p>
                  </p:txBody>
                </p:sp>
              </mc:Choice>
              <mc:Fallback xmlns="">
                <p:sp>
                  <p:nvSpPr>
                    <p:cNvPr id="16" name="TextBox 15"/>
                    <p:cNvSpPr txBox="1">
                      <a:spLocks noRot="1" noChangeAspect="1" noMove="1" noResize="1" noEditPoints="1" noAdjustHandles="1" noChangeArrowheads="1" noChangeShapeType="1" noTextEdit="1"/>
                    </p:cNvSpPr>
                    <p:nvPr/>
                  </p:nvSpPr>
                  <p:spPr>
                    <a:xfrm>
                      <a:off x="5173218" y="2401765"/>
                      <a:ext cx="275844" cy="176908"/>
                    </a:xfrm>
                    <a:prstGeom prst="rect">
                      <a:avLst/>
                    </a:prstGeom>
                    <a:blipFill rotWithShape="1">
                      <a:blip r:embed="rId4"/>
                      <a:stretch>
                        <a:fillRect l="-8889" r="-4444" b="-20690"/>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9" name="TextBox 18"/>
                    <p:cNvSpPr txBox="1"/>
                    <p:nvPr/>
                  </p:nvSpPr>
                  <p:spPr>
                    <a:xfrm>
                      <a:off x="2559177" y="3407851"/>
                      <a:ext cx="467106" cy="153888"/>
                    </a:xfrm>
                    <a:prstGeom prst="rect">
                      <a:avLst/>
                    </a:prstGeom>
                    <a:noFill/>
                  </p:spPr>
                  <p:txBody>
                    <a:bodyPr vert="horz" wrap="squar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US" sz="1000" i="1" smtClean="0">
                                    <a:solidFill>
                                      <a:srgbClr val="003C71"/>
                                    </a:solidFill>
                                    <a:latin typeface="Cambria Math" panose="02040503050406030204" pitchFamily="18" charset="0"/>
                                  </a:rPr>
                                </m:ctrlPr>
                              </m:sSubPr>
                              <m:e>
                                <m:r>
                                  <a:rPr lang="en-US" sz="1000" b="1" i="1" smtClean="0">
                                    <a:solidFill>
                                      <a:srgbClr val="003C71"/>
                                    </a:solidFill>
                                    <a:latin typeface="Cambria Math"/>
                                  </a:rPr>
                                  <m:t>𝑺𝑻𝑨</m:t>
                                </m:r>
                              </m:e>
                              <m:sub>
                                <m:r>
                                  <a:rPr lang="en-US" sz="1000" b="0" i="1" smtClean="0">
                                    <a:solidFill>
                                      <a:srgbClr val="003C71"/>
                                    </a:solidFill>
                                    <a:latin typeface="Cambria Math"/>
                                  </a:rPr>
                                  <m:t>𝑖</m:t>
                                </m:r>
                                <m:r>
                                  <a:rPr lang="en-US" sz="1000" b="0" i="1" smtClean="0">
                                    <a:solidFill>
                                      <a:srgbClr val="003C71"/>
                                    </a:solidFill>
                                    <a:latin typeface="Cambria Math"/>
                                  </a:rPr>
                                  <m:t>1</m:t>
                                </m:r>
                              </m:sub>
                            </m:sSub>
                          </m:oMath>
                        </m:oMathPara>
                      </a14:m>
                      <a:endParaRPr lang="en-US" sz="1000" dirty="0" err="1">
                        <a:solidFill>
                          <a:srgbClr val="003C71"/>
                        </a:solidFill>
                      </a:endParaRPr>
                    </a:p>
                  </p:txBody>
                </p:sp>
              </mc:Choice>
              <mc:Fallback xmlns="">
                <p:sp>
                  <p:nvSpPr>
                    <p:cNvPr id="17" name="TextBox 16"/>
                    <p:cNvSpPr txBox="1">
                      <a:spLocks noRot="1" noChangeAspect="1" noMove="1" noResize="1" noEditPoints="1" noAdjustHandles="1" noChangeArrowheads="1" noChangeShapeType="1" noTextEdit="1"/>
                    </p:cNvSpPr>
                    <p:nvPr/>
                  </p:nvSpPr>
                  <p:spPr>
                    <a:xfrm>
                      <a:off x="2559177" y="3407851"/>
                      <a:ext cx="467106" cy="153888"/>
                    </a:xfrm>
                    <a:prstGeom prst="rect">
                      <a:avLst/>
                    </a:prstGeom>
                    <a:blipFill rotWithShape="1">
                      <a:blip r:embed="rId5"/>
                      <a:stretch>
                        <a:fillRect b="-20000"/>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0" name="TextBox 19"/>
                    <p:cNvSpPr txBox="1"/>
                    <p:nvPr/>
                  </p:nvSpPr>
                  <p:spPr>
                    <a:xfrm>
                      <a:off x="4639437" y="3441753"/>
                      <a:ext cx="467106" cy="166264"/>
                    </a:xfrm>
                    <a:prstGeom prst="rect">
                      <a:avLst/>
                    </a:prstGeom>
                    <a:noFill/>
                  </p:spPr>
                  <p:txBody>
                    <a:bodyPr vert="horz" wrap="squar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US" sz="1000" i="1" smtClean="0">
                                    <a:solidFill>
                                      <a:srgbClr val="003C71"/>
                                    </a:solidFill>
                                    <a:latin typeface="Cambria Math" panose="02040503050406030204" pitchFamily="18" charset="0"/>
                                  </a:rPr>
                                </m:ctrlPr>
                              </m:sSubPr>
                              <m:e>
                                <m:r>
                                  <a:rPr lang="en-US" sz="1000" b="1" i="1" smtClean="0">
                                    <a:solidFill>
                                      <a:srgbClr val="003C71"/>
                                    </a:solidFill>
                                    <a:latin typeface="Cambria Math"/>
                                  </a:rPr>
                                  <m:t>𝑺𝑻𝑨</m:t>
                                </m:r>
                              </m:e>
                              <m:sub>
                                <m:r>
                                  <a:rPr lang="en-US" sz="1000" b="0" i="1" smtClean="0">
                                    <a:solidFill>
                                      <a:srgbClr val="003C71"/>
                                    </a:solidFill>
                                    <a:latin typeface="Cambria Math"/>
                                  </a:rPr>
                                  <m:t>𝑗</m:t>
                                </m:r>
                                <m:r>
                                  <a:rPr lang="en-US" sz="1000" b="0" i="1" smtClean="0">
                                    <a:solidFill>
                                      <a:srgbClr val="003C71"/>
                                    </a:solidFill>
                                    <a:latin typeface="Cambria Math"/>
                                  </a:rPr>
                                  <m:t>1</m:t>
                                </m:r>
                              </m:sub>
                            </m:sSub>
                          </m:oMath>
                        </m:oMathPara>
                      </a14:m>
                      <a:endParaRPr lang="en-US" sz="1000" dirty="0" err="1">
                        <a:solidFill>
                          <a:srgbClr val="003C71"/>
                        </a:solidFill>
                      </a:endParaRPr>
                    </a:p>
                  </p:txBody>
                </p:sp>
              </mc:Choice>
              <mc:Fallback xmlns="">
                <p:sp>
                  <p:nvSpPr>
                    <p:cNvPr id="18" name="TextBox 17"/>
                    <p:cNvSpPr txBox="1">
                      <a:spLocks noRot="1" noChangeAspect="1" noMove="1" noResize="1" noEditPoints="1" noAdjustHandles="1" noChangeArrowheads="1" noChangeShapeType="1" noTextEdit="1"/>
                    </p:cNvSpPr>
                    <p:nvPr/>
                  </p:nvSpPr>
                  <p:spPr>
                    <a:xfrm>
                      <a:off x="4639437" y="3441753"/>
                      <a:ext cx="467106" cy="166264"/>
                    </a:xfrm>
                    <a:prstGeom prst="rect">
                      <a:avLst/>
                    </a:prstGeom>
                    <a:blipFill rotWithShape="1">
                      <a:blip r:embed="rId6"/>
                      <a:stretch>
                        <a:fillRect b="-22222"/>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1" name="TextBox 20"/>
                    <p:cNvSpPr txBox="1"/>
                    <p:nvPr/>
                  </p:nvSpPr>
                  <p:spPr>
                    <a:xfrm>
                      <a:off x="5548122" y="3415471"/>
                      <a:ext cx="467106" cy="166264"/>
                    </a:xfrm>
                    <a:prstGeom prst="rect">
                      <a:avLst/>
                    </a:prstGeom>
                    <a:noFill/>
                  </p:spPr>
                  <p:txBody>
                    <a:bodyPr vert="horz" wrap="squar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US" sz="1000" i="1" smtClean="0">
                                    <a:solidFill>
                                      <a:srgbClr val="003C71"/>
                                    </a:solidFill>
                                    <a:latin typeface="Cambria Math" panose="02040503050406030204" pitchFamily="18" charset="0"/>
                                  </a:rPr>
                                </m:ctrlPr>
                              </m:sSubPr>
                              <m:e>
                                <m:r>
                                  <a:rPr lang="en-US" sz="1000" b="1" i="1" smtClean="0">
                                    <a:solidFill>
                                      <a:srgbClr val="003C71"/>
                                    </a:solidFill>
                                    <a:latin typeface="Cambria Math"/>
                                  </a:rPr>
                                  <m:t>𝑺𝑻𝑨</m:t>
                                </m:r>
                              </m:e>
                              <m:sub>
                                <m:r>
                                  <a:rPr lang="en-US" sz="1000" b="0" i="1" smtClean="0">
                                    <a:solidFill>
                                      <a:srgbClr val="003C71"/>
                                    </a:solidFill>
                                    <a:latin typeface="Cambria Math"/>
                                  </a:rPr>
                                  <m:t>𝑗</m:t>
                                </m:r>
                                <m:r>
                                  <a:rPr lang="en-US" sz="1000" b="0" i="1" smtClean="0">
                                    <a:solidFill>
                                      <a:srgbClr val="003C71"/>
                                    </a:solidFill>
                                    <a:latin typeface="Cambria Math"/>
                                  </a:rPr>
                                  <m:t>2</m:t>
                                </m:r>
                              </m:sub>
                            </m:sSub>
                          </m:oMath>
                        </m:oMathPara>
                      </a14:m>
                      <a:endParaRPr lang="en-US" sz="1000" dirty="0" err="1">
                        <a:solidFill>
                          <a:srgbClr val="003C71"/>
                        </a:solidFill>
                      </a:endParaRPr>
                    </a:p>
                  </p:txBody>
                </p:sp>
              </mc:Choice>
              <mc:Fallback xmlns="">
                <p:sp>
                  <p:nvSpPr>
                    <p:cNvPr id="19" name="TextBox 18"/>
                    <p:cNvSpPr txBox="1">
                      <a:spLocks noRot="1" noChangeAspect="1" noMove="1" noResize="1" noEditPoints="1" noAdjustHandles="1" noChangeArrowheads="1" noChangeShapeType="1" noTextEdit="1"/>
                    </p:cNvSpPr>
                    <p:nvPr/>
                  </p:nvSpPr>
                  <p:spPr>
                    <a:xfrm>
                      <a:off x="5548122" y="3415471"/>
                      <a:ext cx="467106" cy="166264"/>
                    </a:xfrm>
                    <a:prstGeom prst="rect">
                      <a:avLst/>
                    </a:prstGeom>
                    <a:blipFill rotWithShape="1">
                      <a:blip r:embed="rId7"/>
                      <a:stretch>
                        <a:fillRect b="-21429"/>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2" name="TextBox 21"/>
                    <p:cNvSpPr txBox="1"/>
                    <p:nvPr/>
                  </p:nvSpPr>
                  <p:spPr>
                    <a:xfrm>
                      <a:off x="3390519" y="3432422"/>
                      <a:ext cx="467106" cy="153888"/>
                    </a:xfrm>
                    <a:prstGeom prst="rect">
                      <a:avLst/>
                    </a:prstGeom>
                    <a:noFill/>
                  </p:spPr>
                  <p:txBody>
                    <a:bodyPr vert="horz" wrap="squar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US" sz="1000" i="1" smtClean="0">
                                    <a:solidFill>
                                      <a:srgbClr val="003C71"/>
                                    </a:solidFill>
                                    <a:latin typeface="Cambria Math" panose="02040503050406030204" pitchFamily="18" charset="0"/>
                                  </a:rPr>
                                </m:ctrlPr>
                              </m:sSubPr>
                              <m:e>
                                <m:r>
                                  <a:rPr lang="en-US" sz="1000" b="1" i="1" smtClean="0">
                                    <a:solidFill>
                                      <a:srgbClr val="003C71"/>
                                    </a:solidFill>
                                    <a:latin typeface="Cambria Math"/>
                                  </a:rPr>
                                  <m:t>𝑺𝑻𝑨</m:t>
                                </m:r>
                              </m:e>
                              <m:sub>
                                <m:r>
                                  <a:rPr lang="en-US" sz="1000" b="0" i="1" smtClean="0">
                                    <a:solidFill>
                                      <a:srgbClr val="003C71"/>
                                    </a:solidFill>
                                    <a:latin typeface="Cambria Math"/>
                                  </a:rPr>
                                  <m:t>𝑖</m:t>
                                </m:r>
                                <m:r>
                                  <a:rPr lang="en-US" sz="1000" b="0" i="1" smtClean="0">
                                    <a:solidFill>
                                      <a:srgbClr val="003C71"/>
                                    </a:solidFill>
                                    <a:latin typeface="Cambria Math"/>
                                  </a:rPr>
                                  <m:t>2</m:t>
                                </m:r>
                              </m:sub>
                            </m:sSub>
                          </m:oMath>
                        </m:oMathPara>
                      </a14:m>
                      <a:endParaRPr lang="en-US" sz="1000" dirty="0" err="1">
                        <a:solidFill>
                          <a:srgbClr val="003C71"/>
                        </a:solidFill>
                      </a:endParaRPr>
                    </a:p>
                  </p:txBody>
                </p:sp>
              </mc:Choice>
              <mc:Fallback xmlns="">
                <p:sp>
                  <p:nvSpPr>
                    <p:cNvPr id="20" name="TextBox 19"/>
                    <p:cNvSpPr txBox="1">
                      <a:spLocks noRot="1" noChangeAspect="1" noMove="1" noResize="1" noEditPoints="1" noAdjustHandles="1" noChangeArrowheads="1" noChangeShapeType="1" noTextEdit="1"/>
                    </p:cNvSpPr>
                    <p:nvPr/>
                  </p:nvSpPr>
                  <p:spPr>
                    <a:xfrm>
                      <a:off x="3390519" y="3432422"/>
                      <a:ext cx="467106" cy="153888"/>
                    </a:xfrm>
                    <a:prstGeom prst="rect">
                      <a:avLst/>
                    </a:prstGeom>
                    <a:blipFill rotWithShape="1">
                      <a:blip r:embed="rId8"/>
                      <a:stretch>
                        <a:fillRect b="-20000"/>
                      </a:stretch>
                    </a:blipFill>
                  </p:spPr>
                  <p:txBody>
                    <a:bodyPr/>
                    <a:lstStyle/>
                    <a:p>
                      <a:r>
                        <a:rPr lang="en-US">
                          <a:noFill/>
                        </a:rPr>
                        <a:t> </a:t>
                      </a:r>
                    </a:p>
                  </p:txBody>
                </p:sp>
              </mc:Fallback>
            </mc:AlternateContent>
            <p:cxnSp>
              <p:nvCxnSpPr>
                <p:cNvPr id="23" name="Straight Connector 22"/>
                <p:cNvCxnSpPr>
                  <a:endCxn id="14" idx="0"/>
                </p:cNvCxnSpPr>
                <p:nvPr/>
              </p:nvCxnSpPr>
              <p:spPr>
                <a:xfrm>
                  <a:off x="3275425" y="2750820"/>
                  <a:ext cx="348647" cy="563880"/>
                </a:xfrm>
                <a:prstGeom prst="line">
                  <a:avLst/>
                </a:prstGeom>
                <a:ln>
                  <a:solidFill>
                    <a:srgbClr val="00B050"/>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24" name="Straight Connector 23"/>
                <p:cNvCxnSpPr>
                  <a:endCxn id="16" idx="0"/>
                </p:cNvCxnSpPr>
                <p:nvPr/>
              </p:nvCxnSpPr>
              <p:spPr>
                <a:xfrm>
                  <a:off x="5197189" y="2750820"/>
                  <a:ext cx="301403" cy="563880"/>
                </a:xfrm>
                <a:prstGeom prst="line">
                  <a:avLst/>
                </a:prstGeom>
                <a:ln>
                  <a:solidFill>
                    <a:srgbClr val="00B050"/>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25" name="Straight Connector 24"/>
                <p:cNvCxnSpPr>
                  <a:endCxn id="15" idx="7"/>
                </p:cNvCxnSpPr>
                <p:nvPr/>
              </p:nvCxnSpPr>
              <p:spPr>
                <a:xfrm flipH="1">
                  <a:off x="4957543" y="2750820"/>
                  <a:ext cx="184814" cy="577271"/>
                </a:xfrm>
                <a:prstGeom prst="line">
                  <a:avLst/>
                </a:prstGeom>
                <a:ln>
                  <a:solidFill>
                    <a:srgbClr val="00B050"/>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26" name="Straight Connector 25"/>
                <p:cNvCxnSpPr>
                  <a:endCxn id="13" idx="0"/>
                </p:cNvCxnSpPr>
                <p:nvPr/>
              </p:nvCxnSpPr>
              <p:spPr>
                <a:xfrm flipH="1">
                  <a:off x="2842260" y="2750820"/>
                  <a:ext cx="423259" cy="563880"/>
                </a:xfrm>
                <a:prstGeom prst="line">
                  <a:avLst/>
                </a:prstGeom>
                <a:ln>
                  <a:solidFill>
                    <a:srgbClr val="00B050"/>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27" name="Straight Connector 26"/>
                <p:cNvCxnSpPr/>
                <p:nvPr/>
              </p:nvCxnSpPr>
              <p:spPr>
                <a:xfrm flipH="1">
                  <a:off x="3673602" y="2750820"/>
                  <a:ext cx="1432941" cy="577271"/>
                </a:xfrm>
                <a:prstGeom prst="line">
                  <a:avLst/>
                </a:prstGeom>
                <a:ln w="6350">
                  <a:solidFill>
                    <a:srgbClr val="F83308">
                      <a:alpha val="84000"/>
                    </a:srgbClr>
                  </a:solidFill>
                  <a:prstDash val="dashDot"/>
                  <a:headEnd type="none"/>
                  <a:tailEnd type="triangle"/>
                </a:ln>
                <a:effectLst/>
              </p:spPr>
              <p:style>
                <a:lnRef idx="2">
                  <a:schemeClr val="accent1"/>
                </a:lnRef>
                <a:fillRef idx="0">
                  <a:schemeClr val="accent1"/>
                </a:fillRef>
                <a:effectRef idx="1">
                  <a:schemeClr val="accent1"/>
                </a:effectRef>
                <a:fontRef idx="minor">
                  <a:schemeClr val="tx1"/>
                </a:fontRef>
              </p:style>
            </p:cxnSp>
            <p:sp>
              <p:nvSpPr>
                <p:cNvPr id="28" name="TextBox 27"/>
                <p:cNvSpPr txBox="1"/>
                <p:nvPr/>
              </p:nvSpPr>
              <p:spPr>
                <a:xfrm>
                  <a:off x="3999871" y="2664227"/>
                  <a:ext cx="1020186" cy="245666"/>
                </a:xfrm>
                <a:prstGeom prst="rect">
                  <a:avLst/>
                </a:prstGeom>
                <a:noFill/>
              </p:spPr>
              <p:txBody>
                <a:bodyPr vert="horz" wrap="square" lIns="0" tIns="0" rIns="0" bIns="0" rtlCol="0">
                  <a:spAutoFit/>
                </a:bodyPr>
                <a:lstStyle/>
                <a:p>
                  <a:r>
                    <a:rPr lang="en-US" sz="800" dirty="0">
                      <a:solidFill>
                        <a:srgbClr val="C00000"/>
                      </a:solidFill>
                      <a:latin typeface="Neo Sans Intel" panose="020B0504020202020204" pitchFamily="34" charset="0"/>
                    </a:rPr>
                    <a:t>Interference channel</a:t>
                  </a:r>
                </a:p>
              </p:txBody>
            </p:sp>
          </p:grpSp>
          <p:cxnSp>
            <p:nvCxnSpPr>
              <p:cNvPr id="34" name="Straight Connector 33"/>
              <p:cNvCxnSpPr>
                <a:stCxn id="10" idx="3"/>
              </p:cNvCxnSpPr>
              <p:nvPr/>
            </p:nvCxnSpPr>
            <p:spPr>
              <a:xfrm flipH="1">
                <a:off x="6727748" y="1845155"/>
                <a:ext cx="1662489" cy="591746"/>
              </a:xfrm>
              <a:prstGeom prst="line">
                <a:avLst/>
              </a:prstGeom>
              <a:ln w="6350">
                <a:solidFill>
                  <a:srgbClr val="F83308">
                    <a:alpha val="84000"/>
                  </a:srgbClr>
                </a:solidFill>
                <a:prstDash val="dashDot"/>
                <a:headEnd type="none"/>
                <a:tailEnd type="triangle"/>
              </a:ln>
              <a:effectLst/>
            </p:spPr>
            <p:style>
              <a:lnRef idx="2">
                <a:schemeClr val="accent1"/>
              </a:lnRef>
              <a:fillRef idx="0">
                <a:schemeClr val="accent1"/>
              </a:fillRef>
              <a:effectRef idx="1">
                <a:schemeClr val="accent1"/>
              </a:effectRef>
              <a:fontRef idx="minor">
                <a:schemeClr val="tx1"/>
              </a:fontRef>
            </p:style>
          </p:cxnSp>
        </p:grpSp>
        <p:cxnSp>
          <p:nvCxnSpPr>
            <p:cNvPr id="35" name="Straight Connector 34"/>
            <p:cNvCxnSpPr/>
            <p:nvPr/>
          </p:nvCxnSpPr>
          <p:spPr>
            <a:xfrm>
              <a:off x="7019361" y="1858452"/>
              <a:ext cx="1169265" cy="551857"/>
            </a:xfrm>
            <a:prstGeom prst="line">
              <a:avLst/>
            </a:prstGeom>
            <a:ln w="6350">
              <a:solidFill>
                <a:srgbClr val="F83308">
                  <a:alpha val="84000"/>
                </a:srgbClr>
              </a:solidFill>
              <a:prstDash val="dashDot"/>
              <a:headEnd type="none"/>
              <a:tailEnd type="triangle"/>
            </a:ln>
            <a:effectLst/>
          </p:spPr>
          <p:style>
            <a:lnRef idx="2">
              <a:schemeClr val="accent1"/>
            </a:lnRef>
            <a:fillRef idx="0">
              <a:schemeClr val="accent1"/>
            </a:fillRef>
            <a:effectRef idx="1">
              <a:schemeClr val="accent1"/>
            </a:effectRef>
            <a:fontRef idx="minor">
              <a:schemeClr val="tx1"/>
            </a:fontRef>
          </p:style>
        </p:cxnSp>
        <p:cxnSp>
          <p:nvCxnSpPr>
            <p:cNvPr id="39" name="Straight Connector 38"/>
            <p:cNvCxnSpPr>
              <a:stCxn id="9" idx="2"/>
              <a:endCxn id="16" idx="0"/>
            </p:cNvCxnSpPr>
            <p:nvPr/>
          </p:nvCxnSpPr>
          <p:spPr>
            <a:xfrm>
              <a:off x="6937973" y="1845155"/>
              <a:ext cx="1689547" cy="565154"/>
            </a:xfrm>
            <a:prstGeom prst="line">
              <a:avLst/>
            </a:prstGeom>
            <a:ln w="6350">
              <a:solidFill>
                <a:srgbClr val="F83308">
                  <a:alpha val="84000"/>
                </a:srgbClr>
              </a:solidFill>
              <a:prstDash val="dashDot"/>
              <a:headEnd type="none"/>
              <a:tailEnd type="triangle"/>
            </a:ln>
            <a:effectLst/>
          </p:spPr>
          <p:style>
            <a:lnRef idx="2">
              <a:schemeClr val="accent1"/>
            </a:lnRef>
            <a:fillRef idx="0">
              <a:schemeClr val="accent1"/>
            </a:fillRef>
            <a:effectRef idx="1">
              <a:schemeClr val="accent1"/>
            </a:effectRef>
            <a:fontRef idx="minor">
              <a:schemeClr val="tx1"/>
            </a:fontRef>
          </p:style>
        </p:cxnSp>
      </p:grpSp>
      <p:sp>
        <p:nvSpPr>
          <p:cNvPr id="6" name="Date Placeholder 5"/>
          <p:cNvSpPr>
            <a:spLocks noGrp="1"/>
          </p:cNvSpPr>
          <p:nvPr>
            <p:ph type="dt" sz="half" idx="10"/>
          </p:nvPr>
        </p:nvSpPr>
        <p:spPr>
          <a:xfrm>
            <a:off x="696914" y="249452"/>
            <a:ext cx="346249" cy="207749"/>
          </a:xfrm>
        </p:spPr>
        <p:txBody>
          <a:bodyPr/>
          <a:lstStyle/>
          <a:p>
            <a:pPr>
              <a:defRPr/>
            </a:pPr>
            <a:r>
              <a:rPr lang="en-US" altLang="en-US">
                <a:solidFill>
                  <a:srgbClr val="000000"/>
                </a:solidFill>
              </a:rPr>
              <a:t>Jan 2020</a:t>
            </a:r>
            <a:endParaRPr lang="en-US" altLang="en-US" dirty="0">
              <a:solidFill>
                <a:srgbClr val="000000"/>
              </a:solidFill>
            </a:endParaRPr>
          </a:p>
        </p:txBody>
      </p:sp>
    </p:spTree>
    <p:extLst>
      <p:ext uri="{BB962C8B-B14F-4D97-AF65-F5344CB8AC3E}">
        <p14:creationId xmlns:p14="http://schemas.microsoft.com/office/powerpoint/2010/main" val="9554010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0"/>
            <a:ext cx="7772400" cy="686990"/>
          </a:xfrm>
        </p:spPr>
        <p:txBody>
          <a:bodyPr/>
          <a:lstStyle/>
          <a:p>
            <a:r>
              <a:rPr lang="en-US" sz="2000" dirty="0">
                <a:solidFill>
                  <a:srgbClr val="000000"/>
                </a:solidFill>
              </a:rPr>
              <a:t>Implicit Sounding</a:t>
            </a:r>
            <a:endParaRPr lang="en-US" dirty="0"/>
          </a:p>
        </p:txBody>
      </p:sp>
      <p:sp>
        <p:nvSpPr>
          <p:cNvPr id="3" name="Content Placeholder 2"/>
          <p:cNvSpPr>
            <a:spLocks noGrp="1"/>
          </p:cNvSpPr>
          <p:nvPr>
            <p:ph idx="1"/>
          </p:nvPr>
        </p:nvSpPr>
        <p:spPr>
          <a:xfrm>
            <a:off x="685800" y="1201340"/>
            <a:ext cx="7772400" cy="3655220"/>
          </a:xfrm>
        </p:spPr>
        <p:txBody>
          <a:bodyPr/>
          <a:lstStyle/>
          <a:p>
            <a:r>
              <a:rPr lang="en-US" sz="1600" b="0" dirty="0"/>
              <a:t>In Multi-AP scenario, master and/or slave AP may need to trigger/schedule OBSS STAs (beside in-BSS STAs) for uplink NDP transmission.</a:t>
            </a:r>
          </a:p>
          <a:p>
            <a:r>
              <a:rPr lang="en-US" sz="1600" b="0" dirty="0"/>
              <a:t>The sequence for trigger-based implicit sounding has two key design parts:</a:t>
            </a:r>
          </a:p>
          <a:p>
            <a:pPr lvl="1"/>
            <a:r>
              <a:rPr lang="en-US" dirty="0"/>
              <a:t>Trigger frame transmission from multiple AP</a:t>
            </a:r>
          </a:p>
          <a:p>
            <a:pPr lvl="1"/>
            <a:r>
              <a:rPr lang="en-US" b="0" dirty="0"/>
              <a:t>NDP Transmission from OBSS STAs</a:t>
            </a:r>
          </a:p>
          <a:p>
            <a:pPr marL="342900" lvl="1" indent="0">
              <a:buNone/>
            </a:pPr>
            <a:endParaRPr lang="en-US" b="0" dirty="0"/>
          </a:p>
          <a:p>
            <a:r>
              <a:rPr lang="en-US" sz="1600" b="0" dirty="0"/>
              <a:t>Two modes can be considered:</a:t>
            </a:r>
          </a:p>
          <a:p>
            <a:pPr lvl="1"/>
            <a:r>
              <a:rPr lang="en-US" sz="1600" dirty="0"/>
              <a:t>Centralized, controlled by initiator (Master) AP</a:t>
            </a:r>
          </a:p>
          <a:p>
            <a:pPr lvl="1"/>
            <a:r>
              <a:rPr lang="en-US" sz="1600" dirty="0"/>
              <a:t>Sequential where APs in coordinated set sequentially trigger the STAs for NDP transmission</a:t>
            </a:r>
          </a:p>
          <a:p>
            <a:pPr marL="342900" lvl="1" indent="0">
              <a:buNone/>
            </a:pPr>
            <a:endParaRPr lang="en-US" sz="1600" dirty="0"/>
          </a:p>
          <a:p>
            <a:r>
              <a:rPr lang="en-US" sz="1600" b="0" dirty="0"/>
              <a:t>Both modes can be utilized for both CBF and JBF.</a:t>
            </a:r>
          </a:p>
          <a:p>
            <a:pPr marL="0" indent="0">
              <a:buNone/>
            </a:pPr>
            <a:endParaRPr lang="en-US" b="0" dirty="0"/>
          </a:p>
        </p:txBody>
      </p:sp>
      <p:sp>
        <p:nvSpPr>
          <p:cNvPr id="4" name="Date Placeholder 3"/>
          <p:cNvSpPr>
            <a:spLocks noGrp="1"/>
          </p:cNvSpPr>
          <p:nvPr>
            <p:ph type="dt" sz="half" idx="10"/>
          </p:nvPr>
        </p:nvSpPr>
        <p:spPr/>
        <p:txBody>
          <a:bodyPr/>
          <a:lstStyle/>
          <a:p>
            <a:pPr>
              <a:defRPr/>
            </a:pPr>
            <a:r>
              <a:rPr lang="en-US" altLang="en-US">
                <a:solidFill>
                  <a:srgbClr val="000000"/>
                </a:solidFill>
              </a:rPr>
              <a:t>Jan 2020</a:t>
            </a:r>
            <a:endParaRPr lang="en-US" altLang="en-US" dirty="0">
              <a:solidFill>
                <a:srgbClr val="000000"/>
              </a:solidFill>
            </a:endParaRPr>
          </a:p>
        </p:txBody>
      </p:sp>
      <p:sp>
        <p:nvSpPr>
          <p:cNvPr id="5" name="Footer Placeholder 4"/>
          <p:cNvSpPr>
            <a:spLocks noGrp="1"/>
          </p:cNvSpPr>
          <p:nvPr>
            <p:ph type="ftr" sz="quarter" idx="11"/>
          </p:nvPr>
        </p:nvSpPr>
        <p:spPr/>
        <p:txBody>
          <a:bodyPr/>
          <a:lstStyle/>
          <a:p>
            <a:pPr>
              <a:defRPr/>
            </a:pPr>
            <a:r>
              <a:rPr lang="en-US" altLang="en-US">
                <a:solidFill>
                  <a:srgbClr val="000000"/>
                </a:solidFill>
              </a:rPr>
              <a:t>Roya Doostnejad, Intel Corporation</a:t>
            </a:r>
            <a:endParaRPr lang="en-US" altLang="en-US" dirty="0">
              <a:solidFill>
                <a:srgbClr val="000000"/>
              </a:solidFill>
            </a:endParaRPr>
          </a:p>
        </p:txBody>
      </p:sp>
    </p:spTree>
    <p:extLst>
      <p:ext uri="{BB962C8B-B14F-4D97-AF65-F5344CB8AC3E}">
        <p14:creationId xmlns:p14="http://schemas.microsoft.com/office/powerpoint/2010/main" val="1491091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0"/>
            <a:ext cx="7772400" cy="686990"/>
          </a:xfrm>
        </p:spPr>
        <p:txBody>
          <a:bodyPr/>
          <a:lstStyle/>
          <a:p>
            <a:r>
              <a:rPr lang="en-US" dirty="0">
                <a:solidFill>
                  <a:srgbClr val="000000"/>
                </a:solidFill>
              </a:rPr>
              <a:t>Multi-AP Implicit Sounding</a:t>
            </a:r>
            <a:endParaRPr lang="en-US" dirty="0"/>
          </a:p>
        </p:txBody>
      </p:sp>
      <p:sp>
        <p:nvSpPr>
          <p:cNvPr id="3" name="Content Placeholder 2"/>
          <p:cNvSpPr>
            <a:spLocks noGrp="1"/>
          </p:cNvSpPr>
          <p:nvPr>
            <p:ph idx="1"/>
          </p:nvPr>
        </p:nvSpPr>
        <p:spPr>
          <a:xfrm>
            <a:off x="531779" y="1201340"/>
            <a:ext cx="8164749" cy="3591154"/>
          </a:xfrm>
        </p:spPr>
        <p:txBody>
          <a:bodyPr/>
          <a:lstStyle/>
          <a:p>
            <a:r>
              <a:rPr lang="en-US" dirty="0"/>
              <a:t>Mode 1: Centralized</a:t>
            </a:r>
          </a:p>
          <a:p>
            <a:pPr lvl="1">
              <a:buFont typeface="Courier New" panose="02070309020205020404" pitchFamily="49" charset="0"/>
              <a:buChar char="o"/>
            </a:pPr>
            <a:r>
              <a:rPr lang="en-US" sz="1600" b="0" dirty="0"/>
              <a:t>The initiator (Coordinate) AP sends a trigger frame which includes all APs IDs in coordinated set, and user info for its own STAs and all other STAs in OBSS</a:t>
            </a:r>
          </a:p>
          <a:p>
            <a:pPr lvl="1">
              <a:buFont typeface="Courier New" panose="02070309020205020404" pitchFamily="49" charset="0"/>
              <a:buChar char="o"/>
            </a:pPr>
            <a:r>
              <a:rPr lang="en-US" sz="1600" dirty="0">
                <a:latin typeface="Times New Roman" panose="02020603050405020304" pitchFamily="18" charset="0"/>
                <a:ea typeface="Malgun Gothic" panose="020B0503020000020004" pitchFamily="34" charset="-127"/>
              </a:rPr>
              <a:t>The STAs will be directed to be multiplexed in time/frequency/ space for NDP transmission</a:t>
            </a:r>
            <a:endParaRPr lang="en-US" sz="1600" b="0" dirty="0"/>
          </a:p>
          <a:p>
            <a:pPr lvl="2">
              <a:buFont typeface="Wingdings" panose="05000000000000000000" pitchFamily="2" charset="2"/>
              <a:buChar char="§"/>
            </a:pPr>
            <a:r>
              <a:rPr lang="en-US" sz="1500" dirty="0">
                <a:solidFill>
                  <a:srgbClr val="003C71"/>
                </a:solidFill>
                <a:latin typeface="Times New Roman" panose="02020603050405020304" pitchFamily="18" charset="0"/>
                <a:ea typeface="Malgun Gothic" panose="020B0503020000020004" pitchFamily="34" charset="-127"/>
                <a:cs typeface="Times New Roman" panose="02020603050405020304" pitchFamily="18" charset="0"/>
              </a:rPr>
              <a:t>User Info in Trigger Frame: AID, RU on which NDP will be transmitted, Multiplexing type for MU NDP, HE LTF type for NDP, Number of STA’s antennas to transmit sounding</a:t>
            </a:r>
          </a:p>
          <a:p>
            <a:pPr lvl="1">
              <a:buFont typeface="Courier New" panose="02070309020205020404" pitchFamily="49" charset="0"/>
              <a:buChar char="o"/>
            </a:pPr>
            <a:r>
              <a:rPr lang="en-US" sz="1600" dirty="0"/>
              <a:t>The STAs will send NDP as directed in Trigger frame, SIFS time after receiving Trigger frame.</a:t>
            </a:r>
          </a:p>
          <a:p>
            <a:pPr lvl="1">
              <a:buFont typeface="Courier New" panose="02070309020205020404" pitchFamily="49" charset="0"/>
              <a:buChar char="o"/>
            </a:pPr>
            <a:r>
              <a:rPr lang="en-US" sz="1600" dirty="0">
                <a:latin typeface="Times New Roman" panose="02020603050405020304" pitchFamily="18" charset="0"/>
                <a:ea typeface="Malgun Gothic" panose="020B0503020000020004" pitchFamily="34" charset="-127"/>
              </a:rPr>
              <a:t>If STA is triggered to participate in implicit feedback, no precoding is applied over multiple transmit antennas.</a:t>
            </a:r>
          </a:p>
          <a:p>
            <a:pPr lvl="1">
              <a:buFont typeface="Courier New" panose="02070309020205020404" pitchFamily="49" charset="0"/>
              <a:buChar char="o"/>
            </a:pPr>
            <a:r>
              <a:rPr lang="en-GB" sz="1600" dirty="0">
                <a:latin typeface="Times New Roman" panose="02020603050405020304" pitchFamily="18" charset="0"/>
                <a:ea typeface="Malgun Gothic" panose="020B0503020000020004" pitchFamily="34" charset="-127"/>
              </a:rPr>
              <a:t>UL TB NDP PPDU: </a:t>
            </a:r>
            <a:r>
              <a:rPr lang="en-GB" sz="1600" b="0" dirty="0">
                <a:latin typeface="Times New Roman" panose="02020603050405020304" pitchFamily="18" charset="0"/>
                <a:ea typeface="Malgun Gothic" panose="020B0503020000020004" pitchFamily="34" charset="-127"/>
              </a:rPr>
              <a:t>The format is the same as UL TB PPDU, but without data payload. </a:t>
            </a:r>
          </a:p>
          <a:p>
            <a:pPr lvl="1">
              <a:buFont typeface="Courier New" panose="02070309020205020404" pitchFamily="49" charset="0"/>
              <a:buChar char="o"/>
            </a:pPr>
            <a:endParaRPr lang="en-US" sz="1600" dirty="0"/>
          </a:p>
          <a:p>
            <a:pPr lvl="1">
              <a:buFont typeface="Courier New" panose="02070309020205020404" pitchFamily="49" charset="0"/>
              <a:buChar char="o"/>
            </a:pPr>
            <a:endParaRPr lang="en-US" sz="1600" b="0" dirty="0"/>
          </a:p>
        </p:txBody>
      </p:sp>
      <p:sp>
        <p:nvSpPr>
          <p:cNvPr id="4" name="Date Placeholder 3"/>
          <p:cNvSpPr>
            <a:spLocks noGrp="1"/>
          </p:cNvSpPr>
          <p:nvPr>
            <p:ph type="dt" sz="half" idx="10"/>
          </p:nvPr>
        </p:nvSpPr>
        <p:spPr/>
        <p:txBody>
          <a:bodyPr/>
          <a:lstStyle/>
          <a:p>
            <a:pPr>
              <a:defRPr/>
            </a:pPr>
            <a:r>
              <a:rPr lang="en-US" altLang="en-US">
                <a:solidFill>
                  <a:srgbClr val="000000"/>
                </a:solidFill>
              </a:rPr>
              <a:t>Jan 2020</a:t>
            </a:r>
            <a:endParaRPr lang="en-US" altLang="en-US" dirty="0">
              <a:solidFill>
                <a:srgbClr val="000000"/>
              </a:solidFill>
            </a:endParaRPr>
          </a:p>
        </p:txBody>
      </p:sp>
      <p:sp>
        <p:nvSpPr>
          <p:cNvPr id="5" name="Footer Placeholder 4"/>
          <p:cNvSpPr>
            <a:spLocks noGrp="1"/>
          </p:cNvSpPr>
          <p:nvPr>
            <p:ph type="ftr" sz="quarter" idx="11"/>
          </p:nvPr>
        </p:nvSpPr>
        <p:spPr/>
        <p:txBody>
          <a:bodyPr/>
          <a:lstStyle/>
          <a:p>
            <a:pPr>
              <a:defRPr/>
            </a:pPr>
            <a:r>
              <a:rPr lang="en-US" altLang="en-US">
                <a:solidFill>
                  <a:srgbClr val="000000"/>
                </a:solidFill>
              </a:rPr>
              <a:t>Roya Doostnejad, Intel Corporation</a:t>
            </a:r>
            <a:endParaRPr lang="en-US" altLang="en-US" dirty="0">
              <a:solidFill>
                <a:srgbClr val="000000"/>
              </a:solidFill>
            </a:endParaRPr>
          </a:p>
        </p:txBody>
      </p:sp>
    </p:spTree>
    <p:extLst>
      <p:ext uri="{BB962C8B-B14F-4D97-AF65-F5344CB8AC3E}">
        <p14:creationId xmlns:p14="http://schemas.microsoft.com/office/powerpoint/2010/main" val="27492427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1"/>
            <a:ext cx="7772400" cy="505714"/>
          </a:xfrm>
        </p:spPr>
        <p:txBody>
          <a:bodyPr/>
          <a:lstStyle/>
          <a:p>
            <a:r>
              <a:rPr lang="en-US" dirty="0">
                <a:solidFill>
                  <a:srgbClr val="000000"/>
                </a:solidFill>
              </a:rPr>
              <a:t>Multi-AP Implicit Sounding</a:t>
            </a:r>
            <a:endParaRPr lang="en-US" dirty="0"/>
          </a:p>
        </p:txBody>
      </p:sp>
      <p:sp>
        <p:nvSpPr>
          <p:cNvPr id="3" name="Content Placeholder 2"/>
          <p:cNvSpPr>
            <a:spLocks noGrp="1"/>
          </p:cNvSpPr>
          <p:nvPr>
            <p:ph idx="1"/>
          </p:nvPr>
        </p:nvSpPr>
        <p:spPr>
          <a:xfrm>
            <a:off x="479898" y="1077215"/>
            <a:ext cx="8184204" cy="3942257"/>
          </a:xfrm>
        </p:spPr>
        <p:txBody>
          <a:bodyPr/>
          <a:lstStyle/>
          <a:p>
            <a:pPr>
              <a:buFont typeface="Arial" panose="020B0604020202020204" pitchFamily="34" charset="0"/>
              <a:buChar char="•"/>
            </a:pPr>
            <a:r>
              <a:rPr lang="en-US" b="0" dirty="0">
                <a:solidFill>
                  <a:srgbClr val="000000"/>
                </a:solidFill>
              </a:rPr>
              <a:t>Upon NDP transmission from each STA in UL, all APs in coordinated set will be able to measure the channel for that STA.</a:t>
            </a:r>
          </a:p>
        </p:txBody>
      </p:sp>
      <p:sp>
        <p:nvSpPr>
          <p:cNvPr id="4" name="Date Placeholder 3"/>
          <p:cNvSpPr>
            <a:spLocks noGrp="1"/>
          </p:cNvSpPr>
          <p:nvPr>
            <p:ph type="dt" sz="half" idx="10"/>
          </p:nvPr>
        </p:nvSpPr>
        <p:spPr/>
        <p:txBody>
          <a:bodyPr/>
          <a:lstStyle/>
          <a:p>
            <a:pPr>
              <a:defRPr/>
            </a:pPr>
            <a:r>
              <a:rPr lang="en-US" altLang="en-US">
                <a:solidFill>
                  <a:srgbClr val="000000"/>
                </a:solidFill>
              </a:rPr>
              <a:t>Jan 2020</a:t>
            </a:r>
            <a:endParaRPr lang="en-US" altLang="en-US" dirty="0">
              <a:solidFill>
                <a:srgbClr val="000000"/>
              </a:solidFill>
            </a:endParaRPr>
          </a:p>
        </p:txBody>
      </p:sp>
      <p:sp>
        <p:nvSpPr>
          <p:cNvPr id="5" name="Footer Placeholder 4"/>
          <p:cNvSpPr>
            <a:spLocks noGrp="1"/>
          </p:cNvSpPr>
          <p:nvPr>
            <p:ph type="ftr" sz="quarter" idx="11"/>
          </p:nvPr>
        </p:nvSpPr>
        <p:spPr/>
        <p:txBody>
          <a:bodyPr/>
          <a:lstStyle/>
          <a:p>
            <a:pPr>
              <a:defRPr/>
            </a:pPr>
            <a:r>
              <a:rPr lang="en-US" altLang="en-US">
                <a:solidFill>
                  <a:srgbClr val="000000"/>
                </a:solidFill>
              </a:rPr>
              <a:t>Roya Doostnejad, Intel Corporation</a:t>
            </a:r>
            <a:endParaRPr lang="en-US" altLang="en-US" dirty="0">
              <a:solidFill>
                <a:srgbClr val="000000"/>
              </a:solidFill>
            </a:endParaRPr>
          </a:p>
        </p:txBody>
      </p:sp>
      <p:sp>
        <p:nvSpPr>
          <p:cNvPr id="40" name="TextBox 39"/>
          <p:cNvSpPr txBox="1"/>
          <p:nvPr/>
        </p:nvSpPr>
        <p:spPr>
          <a:xfrm>
            <a:off x="3573565" y="4458653"/>
            <a:ext cx="1474423" cy="369332"/>
          </a:xfrm>
          <a:prstGeom prst="rect">
            <a:avLst/>
          </a:prstGeom>
          <a:noFill/>
        </p:spPr>
        <p:txBody>
          <a:bodyPr wrap="square" rtlCol="0">
            <a:spAutoFit/>
          </a:bodyPr>
          <a:lstStyle/>
          <a:p>
            <a:r>
              <a:rPr lang="en-US" sz="900" dirty="0">
                <a:solidFill>
                  <a:srgbClr val="FD9208"/>
                </a:solidFill>
              </a:rPr>
              <a:t>Multiplexed in</a:t>
            </a:r>
          </a:p>
          <a:p>
            <a:r>
              <a:rPr lang="en-US" sz="900" dirty="0">
                <a:solidFill>
                  <a:srgbClr val="FD9208"/>
                </a:solidFill>
              </a:rPr>
              <a:t>Time/ Frequency/ Space</a:t>
            </a:r>
          </a:p>
        </p:txBody>
      </p:sp>
      <p:grpSp>
        <p:nvGrpSpPr>
          <p:cNvPr id="49" name="Group 48"/>
          <p:cNvGrpSpPr/>
          <p:nvPr/>
        </p:nvGrpSpPr>
        <p:grpSpPr>
          <a:xfrm>
            <a:off x="1347429" y="2906696"/>
            <a:ext cx="5723843" cy="1538712"/>
            <a:chOff x="1555228" y="3289459"/>
            <a:chExt cx="5723843" cy="1538712"/>
          </a:xfrm>
        </p:grpSpPr>
        <mc:AlternateContent xmlns:mc="http://schemas.openxmlformats.org/markup-compatibility/2006" xmlns:a14="http://schemas.microsoft.com/office/drawing/2010/main">
          <mc:Choice Requires="a14">
            <p:sp>
              <p:nvSpPr>
                <p:cNvPr id="8" name="TextBox 47"/>
                <p:cNvSpPr txBox="1"/>
                <p:nvPr/>
              </p:nvSpPr>
              <p:spPr>
                <a:xfrm>
                  <a:off x="1555228" y="4141080"/>
                  <a:ext cx="858504" cy="262870"/>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14:m>
                    <m:oMathPara xmlns:m="http://schemas.openxmlformats.org/officeDocument/2006/math">
                      <m:oMathParaPr>
                        <m:jc m:val="centerGroup"/>
                      </m:oMathParaPr>
                      <m:oMath xmlns:m="http://schemas.openxmlformats.org/officeDocument/2006/math">
                        <m:sSub>
                          <m:sSubPr>
                            <m:ctrlPr>
                              <a:rPr lang="en-US" sz="1000" i="1" smtClean="0">
                                <a:latin typeface="Cambria Math" panose="02040503050406030204" pitchFamily="18" charset="0"/>
                              </a:rPr>
                            </m:ctrlPr>
                          </m:sSubPr>
                          <m:e>
                            <m:r>
                              <m:rPr>
                                <m:nor/>
                              </m:rPr>
                              <a:rPr lang="en-US" sz="1000" dirty="0"/>
                              <m:t>[</m:t>
                            </m:r>
                            <m:r>
                              <m:rPr>
                                <m:nor/>
                              </m:rPr>
                              <a:rPr lang="en-US" sz="1000" dirty="0"/>
                              <m:t>STAs</m:t>
                            </m:r>
                            <m:r>
                              <m:rPr>
                                <m:nor/>
                              </m:rPr>
                              <a:rPr lang="en-US" sz="1000" dirty="0"/>
                              <m:t>]</m:t>
                            </m:r>
                          </m:e>
                          <m:sub>
                            <m:r>
                              <a:rPr lang="en-US" sz="1000" b="0" i="1" smtClean="0">
                                <a:latin typeface="Cambria Math" panose="02040503050406030204" pitchFamily="18" charset="0"/>
                              </a:rPr>
                              <m:t>1</m:t>
                            </m:r>
                          </m:sub>
                        </m:sSub>
                      </m:oMath>
                    </m:oMathPara>
                  </a14:m>
                  <a:endParaRPr lang="en-US" sz="1000" dirty="0"/>
                </a:p>
              </p:txBody>
            </p:sp>
          </mc:Choice>
          <mc:Fallback xmlns="">
            <p:sp>
              <p:nvSpPr>
                <p:cNvPr id="8" name="TextBox 47"/>
                <p:cNvSpPr txBox="1">
                  <a:spLocks noRot="1" noChangeAspect="1" noMove="1" noResize="1" noEditPoints="1" noAdjustHandles="1" noChangeArrowheads="1" noChangeShapeType="1" noTextEdit="1"/>
                </p:cNvSpPr>
                <p:nvPr/>
              </p:nvSpPr>
              <p:spPr>
                <a:xfrm>
                  <a:off x="1555228" y="4141080"/>
                  <a:ext cx="858504" cy="262870"/>
                </a:xfrm>
                <a:prstGeom prst="rect">
                  <a:avLst/>
                </a:prstGeom>
                <a:blipFill rotWithShape="0">
                  <a:blip r:embed="rId2"/>
                  <a:stretch>
                    <a:fillRect/>
                  </a:stretch>
                </a:blipFill>
              </p:spPr>
              <p:txBody>
                <a:bodyPr/>
                <a:lstStyle/>
                <a:p>
                  <a:r>
                    <a:rPr lang="en-US">
                      <a:noFill/>
                    </a:rPr>
                    <a:t> </a:t>
                  </a:r>
                </a:p>
              </p:txBody>
            </p:sp>
          </mc:Fallback>
        </mc:AlternateContent>
        <p:grpSp>
          <p:nvGrpSpPr>
            <p:cNvPr id="9" name="Group 8"/>
            <p:cNvGrpSpPr/>
            <p:nvPr/>
          </p:nvGrpSpPr>
          <p:grpSpPr>
            <a:xfrm>
              <a:off x="1589981" y="3301785"/>
              <a:ext cx="5689090" cy="1526386"/>
              <a:chOff x="87822" y="3035030"/>
              <a:chExt cx="5290154" cy="1664691"/>
            </a:xfrm>
          </p:grpSpPr>
          <p:cxnSp>
            <p:nvCxnSpPr>
              <p:cNvPr id="16" name="Straight Connector 15"/>
              <p:cNvCxnSpPr/>
              <p:nvPr/>
            </p:nvCxnSpPr>
            <p:spPr bwMode="auto">
              <a:xfrm flipV="1">
                <a:off x="124408" y="3402058"/>
                <a:ext cx="5173924" cy="23557"/>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 name="Straight Connector 16"/>
              <p:cNvCxnSpPr/>
              <p:nvPr/>
            </p:nvCxnSpPr>
            <p:spPr bwMode="auto">
              <a:xfrm>
                <a:off x="221289" y="3849579"/>
                <a:ext cx="5122439" cy="1443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 name="Straight Connector 17"/>
              <p:cNvCxnSpPr/>
              <p:nvPr/>
            </p:nvCxnSpPr>
            <p:spPr bwMode="auto">
              <a:xfrm flipV="1">
                <a:off x="309242" y="4236203"/>
                <a:ext cx="5047945" cy="729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9" name="Straight Connector 18"/>
              <p:cNvCxnSpPr/>
              <p:nvPr/>
            </p:nvCxnSpPr>
            <p:spPr bwMode="auto">
              <a:xfrm flipV="1">
                <a:off x="422140" y="4649807"/>
                <a:ext cx="4955836" cy="49914"/>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0" name="Rectangle 19"/>
              <p:cNvSpPr/>
              <p:nvPr/>
            </p:nvSpPr>
            <p:spPr bwMode="auto">
              <a:xfrm>
                <a:off x="1348901" y="3035030"/>
                <a:ext cx="638440" cy="376136"/>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22" name="TextBox 21"/>
              <p:cNvSpPr txBox="1"/>
              <p:nvPr/>
            </p:nvSpPr>
            <p:spPr>
              <a:xfrm>
                <a:off x="124408" y="3133885"/>
                <a:ext cx="550214" cy="246221"/>
              </a:xfrm>
              <a:prstGeom prst="rect">
                <a:avLst/>
              </a:prstGeom>
              <a:noFill/>
            </p:spPr>
            <p:txBody>
              <a:bodyPr wrap="square" rtlCol="0">
                <a:spAutoFit/>
              </a:bodyPr>
              <a:lstStyle/>
              <a:p>
                <a:r>
                  <a:rPr lang="en-US" sz="1000" b="1" dirty="0"/>
                  <a:t>AP-1</a:t>
                </a:r>
              </a:p>
            </p:txBody>
          </p:sp>
          <p:sp>
            <p:nvSpPr>
              <p:cNvPr id="23" name="TextBox 22"/>
              <p:cNvSpPr txBox="1"/>
              <p:nvPr/>
            </p:nvSpPr>
            <p:spPr>
              <a:xfrm>
                <a:off x="147033" y="3591324"/>
                <a:ext cx="550214" cy="246221"/>
              </a:xfrm>
              <a:prstGeom prst="rect">
                <a:avLst/>
              </a:prstGeom>
              <a:noFill/>
            </p:spPr>
            <p:txBody>
              <a:bodyPr wrap="square" rtlCol="0">
                <a:spAutoFit/>
              </a:bodyPr>
              <a:lstStyle/>
              <a:p>
                <a:r>
                  <a:rPr lang="en-US" sz="1000" b="1" dirty="0"/>
                  <a:t>AP-2</a:t>
                </a:r>
              </a:p>
            </p:txBody>
          </p:sp>
          <mc:AlternateContent xmlns:mc="http://schemas.openxmlformats.org/markup-compatibility/2006" xmlns:a14="http://schemas.microsoft.com/office/drawing/2010/main">
            <mc:Choice Requires="a14">
              <p:sp>
                <p:nvSpPr>
                  <p:cNvPr id="24" name="TextBox 47"/>
                  <p:cNvSpPr txBox="1"/>
                  <p:nvPr/>
                </p:nvSpPr>
                <p:spPr>
                  <a:xfrm>
                    <a:off x="87822" y="4362431"/>
                    <a:ext cx="798303" cy="259815"/>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14:m>
                      <m:oMathPara xmlns:m="http://schemas.openxmlformats.org/officeDocument/2006/math">
                        <m:oMathParaPr>
                          <m:jc m:val="centerGroup"/>
                        </m:oMathParaPr>
                        <m:oMath xmlns:m="http://schemas.openxmlformats.org/officeDocument/2006/math">
                          <m:sSub>
                            <m:sSubPr>
                              <m:ctrlPr>
                                <a:rPr lang="en-US" sz="1000" i="1" smtClean="0">
                                  <a:latin typeface="Cambria Math" panose="02040503050406030204" pitchFamily="18" charset="0"/>
                                </a:rPr>
                              </m:ctrlPr>
                            </m:sSubPr>
                            <m:e>
                              <m:r>
                                <m:rPr>
                                  <m:nor/>
                                </m:rPr>
                                <a:rPr lang="en-US" sz="1000" dirty="0"/>
                                <m:t>[</m:t>
                              </m:r>
                              <m:r>
                                <m:rPr>
                                  <m:nor/>
                                </m:rPr>
                                <a:rPr lang="en-US" sz="1000" dirty="0"/>
                                <m:t>STAs</m:t>
                              </m:r>
                              <m:r>
                                <m:rPr>
                                  <m:nor/>
                                </m:rPr>
                                <a:rPr lang="en-US" sz="1000" dirty="0"/>
                                <m:t>]</m:t>
                              </m:r>
                            </m:e>
                            <m:sub>
                              <m:r>
                                <a:rPr lang="en-US" sz="1000" b="0" i="1" smtClean="0">
                                  <a:latin typeface="Cambria Math" panose="02040503050406030204" pitchFamily="18" charset="0"/>
                                </a:rPr>
                                <m:t>2</m:t>
                              </m:r>
                            </m:sub>
                          </m:sSub>
                        </m:oMath>
                      </m:oMathPara>
                    </a14:m>
                    <a:endParaRPr lang="en-US" sz="1000" dirty="0"/>
                  </a:p>
                </p:txBody>
              </p:sp>
            </mc:Choice>
            <mc:Fallback xmlns="">
              <p:sp>
                <p:nvSpPr>
                  <p:cNvPr id="24" name="TextBox 47"/>
                  <p:cNvSpPr txBox="1">
                    <a:spLocks noRot="1" noChangeAspect="1" noMove="1" noResize="1" noEditPoints="1" noAdjustHandles="1" noChangeArrowheads="1" noChangeShapeType="1" noTextEdit="1"/>
                  </p:cNvSpPr>
                  <p:nvPr/>
                </p:nvSpPr>
                <p:spPr>
                  <a:xfrm>
                    <a:off x="87822" y="4362431"/>
                    <a:ext cx="798303" cy="259815"/>
                  </a:xfrm>
                  <a:prstGeom prst="rect">
                    <a:avLst/>
                  </a:prstGeom>
                  <a:blipFill rotWithShape="0">
                    <a:blip r:embed="rId3"/>
                    <a:stretch>
                      <a:fillRect b="-5128"/>
                    </a:stretch>
                  </a:blipFill>
                </p:spPr>
                <p:txBody>
                  <a:bodyPr/>
                  <a:lstStyle/>
                  <a:p>
                    <a:r>
                      <a:rPr lang="en-US">
                        <a:noFill/>
                      </a:rPr>
                      <a:t> </a:t>
                    </a:r>
                  </a:p>
                </p:txBody>
              </p:sp>
            </mc:Fallback>
          </mc:AlternateContent>
          <p:sp>
            <p:nvSpPr>
              <p:cNvPr id="25" name="TextBox 24"/>
              <p:cNvSpPr txBox="1"/>
              <p:nvPr/>
            </p:nvSpPr>
            <p:spPr>
              <a:xfrm>
                <a:off x="1955730" y="3145466"/>
                <a:ext cx="422954" cy="215444"/>
              </a:xfrm>
              <a:prstGeom prst="rect">
                <a:avLst/>
              </a:prstGeom>
              <a:noFill/>
            </p:spPr>
            <p:txBody>
              <a:bodyPr wrap="square" rtlCol="0">
                <a:spAutoFit/>
              </a:bodyPr>
              <a:lstStyle/>
              <a:p>
                <a:r>
                  <a:rPr lang="en-US" sz="800" dirty="0"/>
                  <a:t>SIFS</a:t>
                </a:r>
              </a:p>
            </p:txBody>
          </p:sp>
          <p:pic>
            <p:nvPicPr>
              <p:cNvPr id="26" name="Picture 25"/>
              <p:cNvPicPr>
                <a:picLocks noChangeAspect="1"/>
              </p:cNvPicPr>
              <p:nvPr/>
            </p:nvPicPr>
            <p:blipFill>
              <a:blip r:embed="rId4"/>
              <a:stretch>
                <a:fillRect/>
              </a:stretch>
            </p:blipFill>
            <p:spPr>
              <a:xfrm>
                <a:off x="1915169" y="3283738"/>
                <a:ext cx="451143" cy="170703"/>
              </a:xfrm>
              <a:prstGeom prst="rect">
                <a:avLst/>
              </a:prstGeom>
            </p:spPr>
          </p:pic>
          <p:sp>
            <p:nvSpPr>
              <p:cNvPr id="27" name="Rectangle 26"/>
              <p:cNvSpPr/>
              <p:nvPr/>
            </p:nvSpPr>
            <p:spPr bwMode="auto">
              <a:xfrm>
                <a:off x="2301809" y="4273669"/>
                <a:ext cx="452875" cy="376136"/>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lvl="0"/>
                <a:endParaRPr lang="en-US" sz="1000" dirty="0">
                  <a:solidFill>
                    <a:srgbClr val="000000"/>
                  </a:solidFill>
                </a:endParaRPr>
              </a:p>
            </p:txBody>
          </p:sp>
          <p:sp>
            <p:nvSpPr>
              <p:cNvPr id="28" name="Rectangle 27"/>
              <p:cNvSpPr/>
              <p:nvPr/>
            </p:nvSpPr>
            <p:spPr bwMode="auto">
              <a:xfrm>
                <a:off x="2297787" y="3851340"/>
                <a:ext cx="456897" cy="376136"/>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29" name="TextBox 28"/>
              <p:cNvSpPr txBox="1"/>
              <p:nvPr/>
            </p:nvSpPr>
            <p:spPr>
              <a:xfrm>
                <a:off x="2232893" y="3856793"/>
                <a:ext cx="614149" cy="268531"/>
              </a:xfrm>
              <a:prstGeom prst="rect">
                <a:avLst/>
              </a:prstGeom>
              <a:noFill/>
            </p:spPr>
            <p:txBody>
              <a:bodyPr wrap="square" rtlCol="0">
                <a:spAutoFit/>
              </a:bodyPr>
              <a:lstStyle/>
              <a:p>
                <a:r>
                  <a:rPr lang="en-US" sz="1000" dirty="0"/>
                  <a:t>UL NDP</a:t>
                </a:r>
              </a:p>
            </p:txBody>
          </p:sp>
          <p:pic>
            <p:nvPicPr>
              <p:cNvPr id="30" name="Picture 29"/>
              <p:cNvPicPr>
                <a:picLocks noChangeAspect="1"/>
              </p:cNvPicPr>
              <p:nvPr/>
            </p:nvPicPr>
            <p:blipFill>
              <a:blip r:embed="rId4"/>
              <a:stretch>
                <a:fillRect/>
              </a:stretch>
            </p:blipFill>
            <p:spPr>
              <a:xfrm>
                <a:off x="3431439" y="3279690"/>
                <a:ext cx="451143" cy="170703"/>
              </a:xfrm>
              <a:prstGeom prst="rect">
                <a:avLst/>
              </a:prstGeom>
            </p:spPr>
          </p:pic>
          <p:sp>
            <p:nvSpPr>
              <p:cNvPr id="31" name="TextBox 30"/>
              <p:cNvSpPr txBox="1"/>
              <p:nvPr/>
            </p:nvSpPr>
            <p:spPr>
              <a:xfrm>
                <a:off x="3452259" y="3152778"/>
                <a:ext cx="422954" cy="215444"/>
              </a:xfrm>
              <a:prstGeom prst="rect">
                <a:avLst/>
              </a:prstGeom>
              <a:noFill/>
            </p:spPr>
            <p:txBody>
              <a:bodyPr wrap="square" rtlCol="0">
                <a:spAutoFit/>
              </a:bodyPr>
              <a:lstStyle/>
              <a:p>
                <a:r>
                  <a:rPr lang="en-US" sz="800" dirty="0"/>
                  <a:t>SIFS</a:t>
                </a:r>
              </a:p>
            </p:txBody>
          </p:sp>
          <p:sp>
            <p:nvSpPr>
              <p:cNvPr id="32" name="Rectangle 31"/>
              <p:cNvSpPr/>
              <p:nvPr/>
            </p:nvSpPr>
            <p:spPr bwMode="auto">
              <a:xfrm>
                <a:off x="3811698" y="3564995"/>
                <a:ext cx="1247979" cy="292900"/>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33" name="Rectangle 32"/>
              <p:cNvSpPr/>
              <p:nvPr/>
            </p:nvSpPr>
            <p:spPr bwMode="auto">
              <a:xfrm>
                <a:off x="3811698" y="3100148"/>
                <a:ext cx="1247979" cy="292900"/>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grpSp>
        <p:sp>
          <p:nvSpPr>
            <p:cNvPr id="14" name="TextBox 13"/>
            <p:cNvSpPr txBox="1"/>
            <p:nvPr/>
          </p:nvSpPr>
          <p:spPr>
            <a:xfrm>
              <a:off x="2883424" y="3301784"/>
              <a:ext cx="899126" cy="369332"/>
            </a:xfrm>
            <a:prstGeom prst="rect">
              <a:avLst/>
            </a:prstGeom>
            <a:noFill/>
          </p:spPr>
          <p:txBody>
            <a:bodyPr wrap="square" rtlCol="0">
              <a:spAutoFit/>
            </a:bodyPr>
            <a:lstStyle/>
            <a:p>
              <a:r>
                <a:rPr lang="en-US" sz="900" dirty="0"/>
                <a:t>UL Sounding Trigger</a:t>
              </a:r>
            </a:p>
          </p:txBody>
        </p:sp>
        <p:sp>
          <p:nvSpPr>
            <p:cNvPr id="39" name="TextBox 38"/>
            <p:cNvSpPr txBox="1"/>
            <p:nvPr/>
          </p:nvSpPr>
          <p:spPr>
            <a:xfrm>
              <a:off x="3888415" y="4466996"/>
              <a:ext cx="641872" cy="246221"/>
            </a:xfrm>
            <a:prstGeom prst="rect">
              <a:avLst/>
            </a:prstGeom>
            <a:noFill/>
          </p:spPr>
          <p:txBody>
            <a:bodyPr wrap="square" rtlCol="0">
              <a:spAutoFit/>
            </a:bodyPr>
            <a:lstStyle/>
            <a:p>
              <a:r>
                <a:rPr lang="en-US" sz="1000" dirty="0"/>
                <a:t>UL NDP</a:t>
              </a:r>
            </a:p>
          </p:txBody>
        </p:sp>
        <p:sp>
          <p:nvSpPr>
            <p:cNvPr id="41" name="Rectangle 40"/>
            <p:cNvSpPr/>
            <p:nvPr/>
          </p:nvSpPr>
          <p:spPr bwMode="auto">
            <a:xfrm>
              <a:off x="4768974" y="3316263"/>
              <a:ext cx="486813" cy="342862"/>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cxnSp>
          <p:nvCxnSpPr>
            <p:cNvPr id="42" name="Straight Arrow Connector 41"/>
            <p:cNvCxnSpPr/>
            <p:nvPr/>
          </p:nvCxnSpPr>
          <p:spPr bwMode="auto">
            <a:xfrm>
              <a:off x="4464825" y="3608849"/>
              <a:ext cx="291408" cy="4923"/>
            </a:xfrm>
            <a:prstGeom prst="straightConnector1">
              <a:avLst/>
            </a:prstGeom>
            <a:solidFill>
              <a:schemeClr val="accent1"/>
            </a:solidFill>
            <a:ln w="12700"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3" name="TextBox 42"/>
            <p:cNvSpPr txBox="1"/>
            <p:nvPr/>
          </p:nvSpPr>
          <p:spPr>
            <a:xfrm>
              <a:off x="4689300" y="3289459"/>
              <a:ext cx="639372" cy="400110"/>
            </a:xfrm>
            <a:prstGeom prst="rect">
              <a:avLst/>
            </a:prstGeom>
            <a:noFill/>
          </p:spPr>
          <p:txBody>
            <a:bodyPr wrap="square" rtlCol="0">
              <a:spAutoFit/>
            </a:bodyPr>
            <a:lstStyle/>
            <a:p>
              <a:r>
                <a:rPr lang="en-US" sz="1000" dirty="0"/>
                <a:t>M-AP</a:t>
              </a:r>
            </a:p>
            <a:p>
              <a:r>
                <a:rPr lang="en-US" sz="1000" dirty="0"/>
                <a:t>Trigger</a:t>
              </a:r>
            </a:p>
          </p:txBody>
        </p:sp>
        <p:sp>
          <p:nvSpPr>
            <p:cNvPr id="47" name="TextBox 46"/>
            <p:cNvSpPr txBox="1"/>
            <p:nvPr/>
          </p:nvSpPr>
          <p:spPr>
            <a:xfrm>
              <a:off x="5949935" y="3347126"/>
              <a:ext cx="758041" cy="276999"/>
            </a:xfrm>
            <a:prstGeom prst="rect">
              <a:avLst/>
            </a:prstGeom>
            <a:noFill/>
          </p:spPr>
          <p:txBody>
            <a:bodyPr wrap="square" rtlCol="0">
              <a:spAutoFit/>
            </a:bodyPr>
            <a:lstStyle/>
            <a:p>
              <a:r>
                <a:rPr lang="en-US" sz="1200" dirty="0"/>
                <a:t>Data</a:t>
              </a:r>
            </a:p>
          </p:txBody>
        </p:sp>
        <p:sp>
          <p:nvSpPr>
            <p:cNvPr id="48" name="TextBox 47"/>
            <p:cNvSpPr txBox="1"/>
            <p:nvPr/>
          </p:nvSpPr>
          <p:spPr>
            <a:xfrm>
              <a:off x="5984849" y="3765080"/>
              <a:ext cx="758041" cy="276999"/>
            </a:xfrm>
            <a:prstGeom prst="rect">
              <a:avLst/>
            </a:prstGeom>
            <a:noFill/>
          </p:spPr>
          <p:txBody>
            <a:bodyPr wrap="square" rtlCol="0">
              <a:spAutoFit/>
            </a:bodyPr>
            <a:lstStyle/>
            <a:p>
              <a:r>
                <a:rPr lang="en-US" sz="1200" dirty="0"/>
                <a:t>Data</a:t>
              </a:r>
            </a:p>
          </p:txBody>
        </p:sp>
      </p:grpSp>
      <p:sp>
        <p:nvSpPr>
          <p:cNvPr id="50" name="Oval 49"/>
          <p:cNvSpPr/>
          <p:nvPr/>
        </p:nvSpPr>
        <p:spPr bwMode="auto">
          <a:xfrm>
            <a:off x="3574222" y="3561955"/>
            <a:ext cx="802372" cy="950477"/>
          </a:xfrm>
          <a:prstGeom prst="ellipse">
            <a:avLst/>
          </a:prstGeom>
          <a:noFill/>
          <a:ln w="9525" cap="flat" cmpd="sng" algn="ctr">
            <a:solidFill>
              <a:srgbClr val="FD9208"/>
            </a:solidFill>
            <a:prstDash val="dashDot"/>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23132297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1"/>
            <a:ext cx="7772400" cy="505714"/>
          </a:xfrm>
        </p:spPr>
        <p:txBody>
          <a:bodyPr/>
          <a:lstStyle/>
          <a:p>
            <a:r>
              <a:rPr lang="en-US" dirty="0">
                <a:solidFill>
                  <a:srgbClr val="000000"/>
                </a:solidFill>
              </a:rPr>
              <a:t>Multi-AP Implicit Sounding</a:t>
            </a:r>
            <a:endParaRPr lang="en-US" dirty="0"/>
          </a:p>
        </p:txBody>
      </p:sp>
      <p:sp>
        <p:nvSpPr>
          <p:cNvPr id="3" name="Content Placeholder 2"/>
          <p:cNvSpPr>
            <a:spLocks noGrp="1"/>
          </p:cNvSpPr>
          <p:nvPr>
            <p:ph idx="1"/>
          </p:nvPr>
        </p:nvSpPr>
        <p:spPr>
          <a:xfrm>
            <a:off x="479898" y="1077216"/>
            <a:ext cx="8184204" cy="3663398"/>
          </a:xfrm>
        </p:spPr>
        <p:txBody>
          <a:bodyPr/>
          <a:lstStyle/>
          <a:p>
            <a:pPr>
              <a:buFont typeface="Arial" panose="020B0604020202020204" pitchFamily="34" charset="0"/>
              <a:buChar char="•"/>
            </a:pPr>
            <a:r>
              <a:rPr lang="en-US" sz="1600" b="0" dirty="0">
                <a:solidFill>
                  <a:srgbClr val="003C71"/>
                </a:solidFill>
              </a:rPr>
              <a:t>A solution is required for the case all STAs may not necessarily hear master AP.</a:t>
            </a:r>
          </a:p>
          <a:p>
            <a:pPr lvl="1">
              <a:buFont typeface="Courier New" panose="02070309020205020404" pitchFamily="49" charset="0"/>
              <a:buChar char="o"/>
            </a:pPr>
            <a:r>
              <a:rPr lang="en-US" sz="1600" dirty="0">
                <a:solidFill>
                  <a:srgbClr val="000000"/>
                </a:solidFill>
              </a:rPr>
              <a:t>In this case, the same trigger frame may be sent from all APs</a:t>
            </a:r>
          </a:p>
          <a:p>
            <a:pPr lvl="1">
              <a:buFont typeface="Courier New" panose="02070309020205020404" pitchFamily="49" charset="0"/>
              <a:buChar char="o"/>
            </a:pPr>
            <a:r>
              <a:rPr lang="en-US" dirty="0"/>
              <a:t>The initiator AP is required to trigger this process by sending a M-AP trigger frame to initiate and synchronize APs and identify AP/ STAs IDs</a:t>
            </a:r>
          </a:p>
        </p:txBody>
      </p:sp>
      <p:sp>
        <p:nvSpPr>
          <p:cNvPr id="4" name="Date Placeholder 3"/>
          <p:cNvSpPr>
            <a:spLocks noGrp="1"/>
          </p:cNvSpPr>
          <p:nvPr>
            <p:ph type="dt" sz="half" idx="10"/>
          </p:nvPr>
        </p:nvSpPr>
        <p:spPr/>
        <p:txBody>
          <a:bodyPr/>
          <a:lstStyle/>
          <a:p>
            <a:pPr>
              <a:defRPr/>
            </a:pPr>
            <a:r>
              <a:rPr lang="en-US" altLang="en-US">
                <a:solidFill>
                  <a:srgbClr val="000000"/>
                </a:solidFill>
              </a:rPr>
              <a:t>Jan 2020</a:t>
            </a:r>
            <a:endParaRPr lang="en-US" altLang="en-US" dirty="0">
              <a:solidFill>
                <a:srgbClr val="000000"/>
              </a:solidFill>
            </a:endParaRPr>
          </a:p>
        </p:txBody>
      </p:sp>
      <p:sp>
        <p:nvSpPr>
          <p:cNvPr id="5" name="Footer Placeholder 4"/>
          <p:cNvSpPr>
            <a:spLocks noGrp="1"/>
          </p:cNvSpPr>
          <p:nvPr>
            <p:ph type="ftr" sz="quarter" idx="11"/>
          </p:nvPr>
        </p:nvSpPr>
        <p:spPr/>
        <p:txBody>
          <a:bodyPr/>
          <a:lstStyle/>
          <a:p>
            <a:pPr>
              <a:defRPr/>
            </a:pPr>
            <a:r>
              <a:rPr lang="en-US" altLang="en-US">
                <a:solidFill>
                  <a:srgbClr val="000000"/>
                </a:solidFill>
              </a:rPr>
              <a:t>Roya Doostnejad, Intel Corporation</a:t>
            </a:r>
            <a:endParaRPr lang="en-US" altLang="en-US" dirty="0">
              <a:solidFill>
                <a:srgbClr val="000000"/>
              </a:solidFill>
            </a:endParaRPr>
          </a:p>
        </p:txBody>
      </p:sp>
      <p:sp>
        <p:nvSpPr>
          <p:cNvPr id="40" name="TextBox 39"/>
          <p:cNvSpPr txBox="1"/>
          <p:nvPr/>
        </p:nvSpPr>
        <p:spPr>
          <a:xfrm>
            <a:off x="3503522" y="4315164"/>
            <a:ext cx="1474423" cy="369332"/>
          </a:xfrm>
          <a:prstGeom prst="rect">
            <a:avLst/>
          </a:prstGeom>
          <a:noFill/>
        </p:spPr>
        <p:txBody>
          <a:bodyPr wrap="square" rtlCol="0">
            <a:spAutoFit/>
          </a:bodyPr>
          <a:lstStyle/>
          <a:p>
            <a:r>
              <a:rPr lang="en-US" sz="900" dirty="0">
                <a:solidFill>
                  <a:srgbClr val="FD9208"/>
                </a:solidFill>
              </a:rPr>
              <a:t>Multiplexed in</a:t>
            </a:r>
          </a:p>
          <a:p>
            <a:r>
              <a:rPr lang="en-US" sz="900" dirty="0">
                <a:solidFill>
                  <a:srgbClr val="FD9208"/>
                </a:solidFill>
              </a:rPr>
              <a:t>Time/ Frequency/ Space</a:t>
            </a:r>
          </a:p>
        </p:txBody>
      </p:sp>
      <p:grpSp>
        <p:nvGrpSpPr>
          <p:cNvPr id="49" name="Group 48"/>
          <p:cNvGrpSpPr/>
          <p:nvPr/>
        </p:nvGrpSpPr>
        <p:grpSpPr>
          <a:xfrm>
            <a:off x="1347429" y="2737670"/>
            <a:ext cx="5723843" cy="1538712"/>
            <a:chOff x="1555228" y="3289459"/>
            <a:chExt cx="5723843" cy="1538712"/>
          </a:xfrm>
        </p:grpSpPr>
        <mc:AlternateContent xmlns:mc="http://schemas.openxmlformats.org/markup-compatibility/2006" xmlns:a14="http://schemas.microsoft.com/office/drawing/2010/main">
          <mc:Choice Requires="a14">
            <p:sp>
              <p:nvSpPr>
                <p:cNvPr id="8" name="TextBox 47"/>
                <p:cNvSpPr txBox="1"/>
                <p:nvPr/>
              </p:nvSpPr>
              <p:spPr>
                <a:xfrm>
                  <a:off x="1555228" y="4141080"/>
                  <a:ext cx="858504" cy="262870"/>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14:m>
                    <m:oMathPara xmlns:m="http://schemas.openxmlformats.org/officeDocument/2006/math">
                      <m:oMathParaPr>
                        <m:jc m:val="centerGroup"/>
                      </m:oMathParaPr>
                      <m:oMath xmlns:m="http://schemas.openxmlformats.org/officeDocument/2006/math">
                        <m:sSub>
                          <m:sSubPr>
                            <m:ctrlPr>
                              <a:rPr lang="en-US" sz="1000" i="1" smtClean="0">
                                <a:latin typeface="Cambria Math" panose="02040503050406030204" pitchFamily="18" charset="0"/>
                              </a:rPr>
                            </m:ctrlPr>
                          </m:sSubPr>
                          <m:e>
                            <m:r>
                              <m:rPr>
                                <m:nor/>
                              </m:rPr>
                              <a:rPr lang="en-US" sz="1000" dirty="0"/>
                              <m:t>[</m:t>
                            </m:r>
                            <m:r>
                              <m:rPr>
                                <m:nor/>
                              </m:rPr>
                              <a:rPr lang="en-US" sz="1000" dirty="0"/>
                              <m:t>STAs</m:t>
                            </m:r>
                            <m:r>
                              <m:rPr>
                                <m:nor/>
                              </m:rPr>
                              <a:rPr lang="en-US" sz="1000" dirty="0"/>
                              <m:t>]</m:t>
                            </m:r>
                          </m:e>
                          <m:sub>
                            <m:r>
                              <a:rPr lang="en-US" sz="1000" b="0" i="1" smtClean="0">
                                <a:latin typeface="Cambria Math" panose="02040503050406030204" pitchFamily="18" charset="0"/>
                              </a:rPr>
                              <m:t>1</m:t>
                            </m:r>
                          </m:sub>
                        </m:sSub>
                      </m:oMath>
                    </m:oMathPara>
                  </a14:m>
                  <a:endParaRPr lang="en-US" sz="1000" dirty="0"/>
                </a:p>
              </p:txBody>
            </p:sp>
          </mc:Choice>
          <mc:Fallback xmlns="">
            <p:sp>
              <p:nvSpPr>
                <p:cNvPr id="8" name="TextBox 47"/>
                <p:cNvSpPr txBox="1">
                  <a:spLocks noRot="1" noChangeAspect="1" noMove="1" noResize="1" noEditPoints="1" noAdjustHandles="1" noChangeArrowheads="1" noChangeShapeType="1" noTextEdit="1"/>
                </p:cNvSpPr>
                <p:nvPr/>
              </p:nvSpPr>
              <p:spPr>
                <a:xfrm>
                  <a:off x="1555228" y="4141080"/>
                  <a:ext cx="858504" cy="262870"/>
                </a:xfrm>
                <a:prstGeom prst="rect">
                  <a:avLst/>
                </a:prstGeom>
                <a:blipFill rotWithShape="0">
                  <a:blip r:embed="rId2"/>
                  <a:stretch>
                    <a:fillRect/>
                  </a:stretch>
                </a:blipFill>
              </p:spPr>
              <p:txBody>
                <a:bodyPr/>
                <a:lstStyle/>
                <a:p>
                  <a:r>
                    <a:rPr lang="en-US">
                      <a:noFill/>
                    </a:rPr>
                    <a:t> </a:t>
                  </a:r>
                </a:p>
              </p:txBody>
            </p:sp>
          </mc:Fallback>
        </mc:AlternateContent>
        <p:grpSp>
          <p:nvGrpSpPr>
            <p:cNvPr id="9" name="Group 8"/>
            <p:cNvGrpSpPr/>
            <p:nvPr/>
          </p:nvGrpSpPr>
          <p:grpSpPr>
            <a:xfrm>
              <a:off x="1589981" y="3301785"/>
              <a:ext cx="5689090" cy="1526386"/>
              <a:chOff x="87822" y="3035030"/>
              <a:chExt cx="5290154" cy="1664691"/>
            </a:xfrm>
          </p:grpSpPr>
          <p:cxnSp>
            <p:nvCxnSpPr>
              <p:cNvPr id="16" name="Straight Connector 15"/>
              <p:cNvCxnSpPr/>
              <p:nvPr/>
            </p:nvCxnSpPr>
            <p:spPr bwMode="auto">
              <a:xfrm flipV="1">
                <a:off x="124408" y="3402058"/>
                <a:ext cx="5173924" cy="23557"/>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 name="Straight Connector 16"/>
              <p:cNvCxnSpPr/>
              <p:nvPr/>
            </p:nvCxnSpPr>
            <p:spPr bwMode="auto">
              <a:xfrm>
                <a:off x="221289" y="3849579"/>
                <a:ext cx="5122439" cy="1443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 name="Straight Connector 17"/>
              <p:cNvCxnSpPr/>
              <p:nvPr/>
            </p:nvCxnSpPr>
            <p:spPr bwMode="auto">
              <a:xfrm flipV="1">
                <a:off x="309242" y="4236203"/>
                <a:ext cx="5047945" cy="729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9" name="Straight Connector 18"/>
              <p:cNvCxnSpPr/>
              <p:nvPr/>
            </p:nvCxnSpPr>
            <p:spPr bwMode="auto">
              <a:xfrm flipV="1">
                <a:off x="422140" y="4649807"/>
                <a:ext cx="4955836" cy="49914"/>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0" name="Rectangle 19"/>
              <p:cNvSpPr/>
              <p:nvPr/>
            </p:nvSpPr>
            <p:spPr bwMode="auto">
              <a:xfrm>
                <a:off x="1348901" y="3035030"/>
                <a:ext cx="638440" cy="376136"/>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21" name="Rectangle 20"/>
              <p:cNvSpPr/>
              <p:nvPr/>
            </p:nvSpPr>
            <p:spPr bwMode="auto">
              <a:xfrm>
                <a:off x="1356897" y="3472581"/>
                <a:ext cx="630444" cy="376136"/>
              </a:xfrm>
              <a:prstGeom prst="rect">
                <a:avLst/>
              </a:prstGeom>
              <a:solidFill>
                <a:schemeClr val="accent5"/>
              </a:solidFill>
              <a:ln w="12700" cap="flat" cmpd="sng" algn="ctr">
                <a:solidFill>
                  <a:schemeClr val="tx1"/>
                </a:solidFill>
                <a:prstDash val="sysDot"/>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22" name="TextBox 21"/>
              <p:cNvSpPr txBox="1"/>
              <p:nvPr/>
            </p:nvSpPr>
            <p:spPr>
              <a:xfrm>
                <a:off x="124408" y="3133885"/>
                <a:ext cx="550214" cy="246221"/>
              </a:xfrm>
              <a:prstGeom prst="rect">
                <a:avLst/>
              </a:prstGeom>
              <a:noFill/>
            </p:spPr>
            <p:txBody>
              <a:bodyPr wrap="square" rtlCol="0">
                <a:spAutoFit/>
              </a:bodyPr>
              <a:lstStyle/>
              <a:p>
                <a:r>
                  <a:rPr lang="en-US" sz="1000" b="1" dirty="0"/>
                  <a:t>AP-1</a:t>
                </a:r>
              </a:p>
            </p:txBody>
          </p:sp>
          <p:sp>
            <p:nvSpPr>
              <p:cNvPr id="23" name="TextBox 22"/>
              <p:cNvSpPr txBox="1"/>
              <p:nvPr/>
            </p:nvSpPr>
            <p:spPr>
              <a:xfrm>
                <a:off x="147033" y="3591324"/>
                <a:ext cx="550214" cy="246221"/>
              </a:xfrm>
              <a:prstGeom prst="rect">
                <a:avLst/>
              </a:prstGeom>
              <a:noFill/>
            </p:spPr>
            <p:txBody>
              <a:bodyPr wrap="square" rtlCol="0">
                <a:spAutoFit/>
              </a:bodyPr>
              <a:lstStyle/>
              <a:p>
                <a:r>
                  <a:rPr lang="en-US" sz="1000" b="1" dirty="0"/>
                  <a:t>AP-2</a:t>
                </a:r>
              </a:p>
            </p:txBody>
          </p:sp>
          <mc:AlternateContent xmlns:mc="http://schemas.openxmlformats.org/markup-compatibility/2006" xmlns:a14="http://schemas.microsoft.com/office/drawing/2010/main">
            <mc:Choice Requires="a14">
              <p:sp>
                <p:nvSpPr>
                  <p:cNvPr id="24" name="TextBox 47"/>
                  <p:cNvSpPr txBox="1"/>
                  <p:nvPr/>
                </p:nvSpPr>
                <p:spPr>
                  <a:xfrm>
                    <a:off x="87822" y="4362431"/>
                    <a:ext cx="798303" cy="259815"/>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14:m>
                      <m:oMathPara xmlns:m="http://schemas.openxmlformats.org/officeDocument/2006/math">
                        <m:oMathParaPr>
                          <m:jc m:val="centerGroup"/>
                        </m:oMathParaPr>
                        <m:oMath xmlns:m="http://schemas.openxmlformats.org/officeDocument/2006/math">
                          <m:sSub>
                            <m:sSubPr>
                              <m:ctrlPr>
                                <a:rPr lang="en-US" sz="1000" i="1" smtClean="0">
                                  <a:latin typeface="Cambria Math" panose="02040503050406030204" pitchFamily="18" charset="0"/>
                                </a:rPr>
                              </m:ctrlPr>
                            </m:sSubPr>
                            <m:e>
                              <m:r>
                                <m:rPr>
                                  <m:nor/>
                                </m:rPr>
                                <a:rPr lang="en-US" sz="1000" dirty="0"/>
                                <m:t>[</m:t>
                              </m:r>
                              <m:r>
                                <m:rPr>
                                  <m:nor/>
                                </m:rPr>
                                <a:rPr lang="en-US" sz="1000" dirty="0"/>
                                <m:t>STAs</m:t>
                              </m:r>
                              <m:r>
                                <m:rPr>
                                  <m:nor/>
                                </m:rPr>
                                <a:rPr lang="en-US" sz="1000" dirty="0"/>
                                <m:t>]</m:t>
                              </m:r>
                            </m:e>
                            <m:sub>
                              <m:r>
                                <a:rPr lang="en-US" sz="1000" b="0" i="1" smtClean="0">
                                  <a:latin typeface="Cambria Math" panose="02040503050406030204" pitchFamily="18" charset="0"/>
                                </a:rPr>
                                <m:t>2</m:t>
                              </m:r>
                            </m:sub>
                          </m:sSub>
                        </m:oMath>
                      </m:oMathPara>
                    </a14:m>
                    <a:endParaRPr lang="en-US" sz="1000" dirty="0"/>
                  </a:p>
                </p:txBody>
              </p:sp>
            </mc:Choice>
            <mc:Fallback xmlns="">
              <p:sp>
                <p:nvSpPr>
                  <p:cNvPr id="24" name="TextBox 47"/>
                  <p:cNvSpPr txBox="1">
                    <a:spLocks noRot="1" noChangeAspect="1" noMove="1" noResize="1" noEditPoints="1" noAdjustHandles="1" noChangeArrowheads="1" noChangeShapeType="1" noTextEdit="1"/>
                  </p:cNvSpPr>
                  <p:nvPr/>
                </p:nvSpPr>
                <p:spPr>
                  <a:xfrm>
                    <a:off x="87822" y="4362431"/>
                    <a:ext cx="798303" cy="259815"/>
                  </a:xfrm>
                  <a:prstGeom prst="rect">
                    <a:avLst/>
                  </a:prstGeom>
                  <a:blipFill rotWithShape="0">
                    <a:blip r:embed="rId3"/>
                    <a:stretch>
                      <a:fillRect b="-5128"/>
                    </a:stretch>
                  </a:blipFill>
                </p:spPr>
                <p:txBody>
                  <a:bodyPr/>
                  <a:lstStyle/>
                  <a:p>
                    <a:r>
                      <a:rPr lang="en-US">
                        <a:noFill/>
                      </a:rPr>
                      <a:t> </a:t>
                    </a:r>
                  </a:p>
                </p:txBody>
              </p:sp>
            </mc:Fallback>
          </mc:AlternateContent>
          <p:sp>
            <p:nvSpPr>
              <p:cNvPr id="25" name="TextBox 24"/>
              <p:cNvSpPr txBox="1"/>
              <p:nvPr/>
            </p:nvSpPr>
            <p:spPr>
              <a:xfrm>
                <a:off x="1955730" y="3145466"/>
                <a:ext cx="422954" cy="215444"/>
              </a:xfrm>
              <a:prstGeom prst="rect">
                <a:avLst/>
              </a:prstGeom>
              <a:noFill/>
            </p:spPr>
            <p:txBody>
              <a:bodyPr wrap="square" rtlCol="0">
                <a:spAutoFit/>
              </a:bodyPr>
              <a:lstStyle/>
              <a:p>
                <a:r>
                  <a:rPr lang="en-US" sz="800" dirty="0"/>
                  <a:t>SIFS</a:t>
                </a:r>
              </a:p>
            </p:txBody>
          </p:sp>
          <p:pic>
            <p:nvPicPr>
              <p:cNvPr id="26" name="Picture 25"/>
              <p:cNvPicPr>
                <a:picLocks noChangeAspect="1"/>
              </p:cNvPicPr>
              <p:nvPr/>
            </p:nvPicPr>
            <p:blipFill>
              <a:blip r:embed="rId4"/>
              <a:stretch>
                <a:fillRect/>
              </a:stretch>
            </p:blipFill>
            <p:spPr>
              <a:xfrm>
                <a:off x="1915169" y="3283738"/>
                <a:ext cx="451143" cy="170703"/>
              </a:xfrm>
              <a:prstGeom prst="rect">
                <a:avLst/>
              </a:prstGeom>
            </p:spPr>
          </p:pic>
          <p:sp>
            <p:nvSpPr>
              <p:cNvPr id="27" name="Rectangle 26"/>
              <p:cNvSpPr/>
              <p:nvPr/>
            </p:nvSpPr>
            <p:spPr bwMode="auto">
              <a:xfrm>
                <a:off x="2301809" y="4273669"/>
                <a:ext cx="452875" cy="376136"/>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lvl="0"/>
                <a:endParaRPr lang="en-US" sz="1000" dirty="0">
                  <a:solidFill>
                    <a:srgbClr val="000000"/>
                  </a:solidFill>
                </a:endParaRPr>
              </a:p>
            </p:txBody>
          </p:sp>
          <p:sp>
            <p:nvSpPr>
              <p:cNvPr id="28" name="Rectangle 27"/>
              <p:cNvSpPr/>
              <p:nvPr/>
            </p:nvSpPr>
            <p:spPr bwMode="auto">
              <a:xfrm>
                <a:off x="2297787" y="3851340"/>
                <a:ext cx="456897" cy="376136"/>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29" name="TextBox 28"/>
              <p:cNvSpPr txBox="1"/>
              <p:nvPr/>
            </p:nvSpPr>
            <p:spPr>
              <a:xfrm>
                <a:off x="2232893" y="3856793"/>
                <a:ext cx="614149" cy="268531"/>
              </a:xfrm>
              <a:prstGeom prst="rect">
                <a:avLst/>
              </a:prstGeom>
              <a:noFill/>
            </p:spPr>
            <p:txBody>
              <a:bodyPr wrap="square" rtlCol="0">
                <a:spAutoFit/>
              </a:bodyPr>
              <a:lstStyle/>
              <a:p>
                <a:r>
                  <a:rPr lang="en-US" sz="1000" dirty="0"/>
                  <a:t>UL NDP</a:t>
                </a:r>
              </a:p>
            </p:txBody>
          </p:sp>
          <p:pic>
            <p:nvPicPr>
              <p:cNvPr id="30" name="Picture 29"/>
              <p:cNvPicPr>
                <a:picLocks noChangeAspect="1"/>
              </p:cNvPicPr>
              <p:nvPr/>
            </p:nvPicPr>
            <p:blipFill>
              <a:blip r:embed="rId4"/>
              <a:stretch>
                <a:fillRect/>
              </a:stretch>
            </p:blipFill>
            <p:spPr>
              <a:xfrm>
                <a:off x="3431439" y="3279690"/>
                <a:ext cx="451143" cy="170703"/>
              </a:xfrm>
              <a:prstGeom prst="rect">
                <a:avLst/>
              </a:prstGeom>
            </p:spPr>
          </p:pic>
          <p:sp>
            <p:nvSpPr>
              <p:cNvPr id="31" name="TextBox 30"/>
              <p:cNvSpPr txBox="1"/>
              <p:nvPr/>
            </p:nvSpPr>
            <p:spPr>
              <a:xfrm>
                <a:off x="3452259" y="3152778"/>
                <a:ext cx="422954" cy="215444"/>
              </a:xfrm>
              <a:prstGeom prst="rect">
                <a:avLst/>
              </a:prstGeom>
              <a:noFill/>
            </p:spPr>
            <p:txBody>
              <a:bodyPr wrap="square" rtlCol="0">
                <a:spAutoFit/>
              </a:bodyPr>
              <a:lstStyle/>
              <a:p>
                <a:r>
                  <a:rPr lang="en-US" sz="800" dirty="0"/>
                  <a:t>SIFS</a:t>
                </a:r>
              </a:p>
            </p:txBody>
          </p:sp>
          <p:sp>
            <p:nvSpPr>
              <p:cNvPr id="32" name="Rectangle 31"/>
              <p:cNvSpPr/>
              <p:nvPr/>
            </p:nvSpPr>
            <p:spPr bwMode="auto">
              <a:xfrm>
                <a:off x="3811698" y="3564995"/>
                <a:ext cx="1247979" cy="292900"/>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33" name="Rectangle 32"/>
              <p:cNvSpPr/>
              <p:nvPr/>
            </p:nvSpPr>
            <p:spPr bwMode="auto">
              <a:xfrm>
                <a:off x="3811698" y="3100148"/>
                <a:ext cx="1247979" cy="292900"/>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grpSp>
        <p:sp>
          <p:nvSpPr>
            <p:cNvPr id="10" name="Rectangle 9"/>
            <p:cNvSpPr/>
            <p:nvPr/>
          </p:nvSpPr>
          <p:spPr bwMode="auto">
            <a:xfrm>
              <a:off x="2095152" y="3314514"/>
              <a:ext cx="509505" cy="344886"/>
            </a:xfrm>
            <a:prstGeom prst="rect">
              <a:avLst/>
            </a:prstGeom>
            <a:solidFill>
              <a:schemeClr val="accent5"/>
            </a:solidFill>
            <a:ln w="12700" cap="flat" cmpd="sng" algn="ctr">
              <a:solidFill>
                <a:schemeClr val="tx1"/>
              </a:solidFill>
              <a:prstDash val="sysDot"/>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pic>
          <p:nvPicPr>
            <p:cNvPr id="11" name="Picture 10"/>
            <p:cNvPicPr>
              <a:picLocks noChangeAspect="1"/>
            </p:cNvPicPr>
            <p:nvPr/>
          </p:nvPicPr>
          <p:blipFill>
            <a:blip r:embed="rId5"/>
            <a:stretch>
              <a:fillRect/>
            </a:stretch>
          </p:blipFill>
          <p:spPr>
            <a:xfrm>
              <a:off x="2035299" y="3306863"/>
              <a:ext cx="642515" cy="396891"/>
            </a:xfrm>
            <a:prstGeom prst="rect">
              <a:avLst/>
            </a:prstGeom>
          </p:spPr>
        </p:pic>
        <p:pic>
          <p:nvPicPr>
            <p:cNvPr id="12" name="Picture 11"/>
            <p:cNvPicPr>
              <a:picLocks noChangeAspect="1"/>
            </p:cNvPicPr>
            <p:nvPr/>
          </p:nvPicPr>
          <p:blipFill>
            <a:blip r:embed="rId4"/>
            <a:stretch>
              <a:fillRect/>
            </a:stretch>
          </p:blipFill>
          <p:spPr>
            <a:xfrm>
              <a:off x="2528837" y="3513171"/>
              <a:ext cx="485164" cy="156520"/>
            </a:xfrm>
            <a:prstGeom prst="rect">
              <a:avLst/>
            </a:prstGeom>
          </p:spPr>
        </p:pic>
        <p:sp>
          <p:nvSpPr>
            <p:cNvPr id="13" name="TextBox 12"/>
            <p:cNvSpPr txBox="1"/>
            <p:nvPr/>
          </p:nvSpPr>
          <p:spPr>
            <a:xfrm>
              <a:off x="2553716" y="3363276"/>
              <a:ext cx="454849" cy="197544"/>
            </a:xfrm>
            <a:prstGeom prst="rect">
              <a:avLst/>
            </a:prstGeom>
            <a:noFill/>
          </p:spPr>
          <p:txBody>
            <a:bodyPr wrap="square" rtlCol="0">
              <a:spAutoFit/>
            </a:bodyPr>
            <a:lstStyle/>
            <a:p>
              <a:r>
                <a:rPr lang="en-US" sz="800" dirty="0"/>
                <a:t>SIFS</a:t>
              </a:r>
            </a:p>
          </p:txBody>
        </p:sp>
        <p:sp>
          <p:nvSpPr>
            <p:cNvPr id="14" name="TextBox 13"/>
            <p:cNvSpPr txBox="1"/>
            <p:nvPr/>
          </p:nvSpPr>
          <p:spPr>
            <a:xfrm>
              <a:off x="2883424" y="3301784"/>
              <a:ext cx="899126" cy="369332"/>
            </a:xfrm>
            <a:prstGeom prst="rect">
              <a:avLst/>
            </a:prstGeom>
            <a:noFill/>
          </p:spPr>
          <p:txBody>
            <a:bodyPr wrap="square" rtlCol="0">
              <a:spAutoFit/>
            </a:bodyPr>
            <a:lstStyle/>
            <a:p>
              <a:r>
                <a:rPr lang="en-US" sz="900" dirty="0"/>
                <a:t>UL Sounding Trigger</a:t>
              </a:r>
            </a:p>
          </p:txBody>
        </p:sp>
        <p:sp>
          <p:nvSpPr>
            <p:cNvPr id="38" name="TextBox 37"/>
            <p:cNvSpPr txBox="1"/>
            <p:nvPr/>
          </p:nvSpPr>
          <p:spPr>
            <a:xfrm>
              <a:off x="2898586" y="3688663"/>
              <a:ext cx="899126" cy="369332"/>
            </a:xfrm>
            <a:prstGeom prst="rect">
              <a:avLst/>
            </a:prstGeom>
            <a:noFill/>
          </p:spPr>
          <p:txBody>
            <a:bodyPr wrap="square" rtlCol="0">
              <a:spAutoFit/>
            </a:bodyPr>
            <a:lstStyle/>
            <a:p>
              <a:r>
                <a:rPr lang="en-US" sz="900" dirty="0"/>
                <a:t>UL Sounding Trigger</a:t>
              </a:r>
            </a:p>
          </p:txBody>
        </p:sp>
        <p:sp>
          <p:nvSpPr>
            <p:cNvPr id="39" name="TextBox 38"/>
            <p:cNvSpPr txBox="1"/>
            <p:nvPr/>
          </p:nvSpPr>
          <p:spPr>
            <a:xfrm>
              <a:off x="3888415" y="4466996"/>
              <a:ext cx="641872" cy="246221"/>
            </a:xfrm>
            <a:prstGeom prst="rect">
              <a:avLst/>
            </a:prstGeom>
            <a:noFill/>
          </p:spPr>
          <p:txBody>
            <a:bodyPr wrap="square" rtlCol="0">
              <a:spAutoFit/>
            </a:bodyPr>
            <a:lstStyle/>
            <a:p>
              <a:r>
                <a:rPr lang="en-US" sz="1000" dirty="0"/>
                <a:t>UL NDP</a:t>
              </a:r>
            </a:p>
          </p:txBody>
        </p:sp>
        <p:sp>
          <p:nvSpPr>
            <p:cNvPr id="41" name="Rectangle 40"/>
            <p:cNvSpPr/>
            <p:nvPr/>
          </p:nvSpPr>
          <p:spPr bwMode="auto">
            <a:xfrm>
              <a:off x="4768974" y="3316263"/>
              <a:ext cx="486813" cy="342862"/>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cxnSp>
          <p:nvCxnSpPr>
            <p:cNvPr id="42" name="Straight Arrow Connector 41"/>
            <p:cNvCxnSpPr/>
            <p:nvPr/>
          </p:nvCxnSpPr>
          <p:spPr bwMode="auto">
            <a:xfrm>
              <a:off x="4464825" y="3608849"/>
              <a:ext cx="291408" cy="4923"/>
            </a:xfrm>
            <a:prstGeom prst="straightConnector1">
              <a:avLst/>
            </a:prstGeom>
            <a:solidFill>
              <a:schemeClr val="accent1"/>
            </a:solidFill>
            <a:ln w="12700"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3" name="TextBox 42"/>
            <p:cNvSpPr txBox="1"/>
            <p:nvPr/>
          </p:nvSpPr>
          <p:spPr>
            <a:xfrm>
              <a:off x="4689300" y="3289459"/>
              <a:ext cx="639372" cy="400110"/>
            </a:xfrm>
            <a:prstGeom prst="rect">
              <a:avLst/>
            </a:prstGeom>
            <a:noFill/>
          </p:spPr>
          <p:txBody>
            <a:bodyPr wrap="square" rtlCol="0">
              <a:spAutoFit/>
            </a:bodyPr>
            <a:lstStyle/>
            <a:p>
              <a:r>
                <a:rPr lang="en-US" sz="1000" dirty="0"/>
                <a:t>M-AP</a:t>
              </a:r>
            </a:p>
            <a:p>
              <a:r>
                <a:rPr lang="en-US" sz="1000" dirty="0"/>
                <a:t>Trigger</a:t>
              </a:r>
            </a:p>
          </p:txBody>
        </p:sp>
        <p:sp>
          <p:nvSpPr>
            <p:cNvPr id="47" name="TextBox 46"/>
            <p:cNvSpPr txBox="1"/>
            <p:nvPr/>
          </p:nvSpPr>
          <p:spPr>
            <a:xfrm>
              <a:off x="5949935" y="3347126"/>
              <a:ext cx="758041" cy="276999"/>
            </a:xfrm>
            <a:prstGeom prst="rect">
              <a:avLst/>
            </a:prstGeom>
            <a:noFill/>
          </p:spPr>
          <p:txBody>
            <a:bodyPr wrap="square" rtlCol="0">
              <a:spAutoFit/>
            </a:bodyPr>
            <a:lstStyle/>
            <a:p>
              <a:r>
                <a:rPr lang="en-US" sz="1200" dirty="0"/>
                <a:t>Data</a:t>
              </a:r>
            </a:p>
          </p:txBody>
        </p:sp>
        <p:sp>
          <p:nvSpPr>
            <p:cNvPr id="48" name="TextBox 47"/>
            <p:cNvSpPr txBox="1"/>
            <p:nvPr/>
          </p:nvSpPr>
          <p:spPr>
            <a:xfrm>
              <a:off x="5984849" y="3765080"/>
              <a:ext cx="758041" cy="276999"/>
            </a:xfrm>
            <a:prstGeom prst="rect">
              <a:avLst/>
            </a:prstGeom>
            <a:noFill/>
          </p:spPr>
          <p:txBody>
            <a:bodyPr wrap="square" rtlCol="0">
              <a:spAutoFit/>
            </a:bodyPr>
            <a:lstStyle/>
            <a:p>
              <a:r>
                <a:rPr lang="en-US" sz="1200" dirty="0"/>
                <a:t>Data</a:t>
              </a:r>
            </a:p>
          </p:txBody>
        </p:sp>
      </p:grpSp>
      <p:sp>
        <p:nvSpPr>
          <p:cNvPr id="50" name="Oval 49"/>
          <p:cNvSpPr/>
          <p:nvPr/>
        </p:nvSpPr>
        <p:spPr bwMode="auto">
          <a:xfrm>
            <a:off x="3574222" y="3561955"/>
            <a:ext cx="802372" cy="950477"/>
          </a:xfrm>
          <a:prstGeom prst="ellipse">
            <a:avLst/>
          </a:prstGeom>
          <a:noFill/>
          <a:ln w="9525" cap="flat" cmpd="sng" algn="ctr">
            <a:solidFill>
              <a:srgbClr val="FD9208"/>
            </a:solidFill>
            <a:prstDash val="dashDot"/>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21451090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0"/>
            <a:ext cx="7772400" cy="315279"/>
          </a:xfrm>
        </p:spPr>
        <p:txBody>
          <a:bodyPr/>
          <a:lstStyle/>
          <a:p>
            <a:r>
              <a:rPr lang="en-US" sz="2000" dirty="0">
                <a:solidFill>
                  <a:srgbClr val="000000"/>
                </a:solidFill>
              </a:rPr>
              <a:t>Multi-AP Implicit Sounding</a:t>
            </a:r>
            <a:endParaRPr lang="en-US" sz="2000" dirty="0"/>
          </a:p>
        </p:txBody>
      </p:sp>
      <p:sp>
        <p:nvSpPr>
          <p:cNvPr id="3" name="Content Placeholder 2"/>
          <p:cNvSpPr>
            <a:spLocks noGrp="1"/>
          </p:cNvSpPr>
          <p:nvPr>
            <p:ph idx="1"/>
          </p:nvPr>
        </p:nvSpPr>
        <p:spPr>
          <a:xfrm>
            <a:off x="428016" y="881974"/>
            <a:ext cx="8456579" cy="3947007"/>
          </a:xfrm>
        </p:spPr>
        <p:txBody>
          <a:bodyPr/>
          <a:lstStyle/>
          <a:p>
            <a:pPr>
              <a:buFont typeface="Arial" panose="020B0604020202020204" pitchFamily="34" charset="0"/>
              <a:buChar char="•"/>
            </a:pPr>
            <a:r>
              <a:rPr lang="en-US" dirty="0"/>
              <a:t>Mode 2: Sequential</a:t>
            </a:r>
          </a:p>
          <a:p>
            <a:pPr lvl="1">
              <a:buFont typeface="Courier New" panose="02070309020205020404" pitchFamily="49" charset="0"/>
              <a:buChar char="o"/>
            </a:pPr>
            <a:r>
              <a:rPr lang="en-US" b="0" dirty="0"/>
              <a:t>APs in coordinated set will sequentially trigger the transmission of UL NDPs</a:t>
            </a:r>
          </a:p>
          <a:p>
            <a:pPr lvl="1">
              <a:buFont typeface="Courier New" panose="02070309020205020404" pitchFamily="49" charset="0"/>
              <a:buChar char="o"/>
            </a:pPr>
            <a:r>
              <a:rPr lang="en-US" dirty="0">
                <a:latin typeface="Times New Roman" panose="02020603050405020304" pitchFamily="18" charset="0"/>
                <a:ea typeface="Malgun Gothic" panose="020B0503020000020004" pitchFamily="34" charset="-127"/>
              </a:rPr>
              <a:t>The first Trigger frame transmitted by Initiator AP may identify IDs for APs (in coordinated set), sequential ordering for performing the uplink sounding, user info for its own STAs and  all OBSS STAs and the detailed allocation of time/code/tone for each STA.</a:t>
            </a:r>
          </a:p>
          <a:p>
            <a:pPr lvl="2">
              <a:buFont typeface="Wingdings" panose="05000000000000000000" pitchFamily="2" charset="2"/>
              <a:buChar char="§"/>
            </a:pPr>
            <a:r>
              <a:rPr lang="en-US" sz="1400" dirty="0">
                <a:latin typeface="Times New Roman" panose="02020603050405020304" pitchFamily="18" charset="0"/>
                <a:ea typeface="Malgun Gothic" panose="020B0503020000020004" pitchFamily="34" charset="-127"/>
              </a:rPr>
              <a:t>This is to inform other APs in coordinated set on the RU each user may send NDP.</a:t>
            </a:r>
          </a:p>
          <a:p>
            <a:pPr lvl="1">
              <a:buFont typeface="Courier New" panose="02070309020205020404" pitchFamily="49" charset="0"/>
              <a:buChar char="o"/>
            </a:pPr>
            <a:r>
              <a:rPr lang="en-US" dirty="0">
                <a:latin typeface="Times New Roman" panose="02020603050405020304" pitchFamily="18" charset="0"/>
                <a:ea typeface="Malgun Gothic" panose="020B0503020000020004" pitchFamily="34" charset="-127"/>
              </a:rPr>
              <a:t>Trigger frames transmitted from slave APs may only carry user info for its own STAs.</a:t>
            </a:r>
          </a:p>
          <a:p>
            <a:pPr lvl="2">
              <a:buFont typeface="Courier New" panose="02070309020205020404" pitchFamily="49" charset="0"/>
              <a:buChar char="o"/>
            </a:pPr>
            <a:endParaRPr lang="en-US" sz="1900" dirty="0">
              <a:latin typeface="Times New Roman" panose="02020603050405020304" pitchFamily="18" charset="0"/>
              <a:ea typeface="Malgun Gothic" panose="020B0503020000020004" pitchFamily="34" charset="-127"/>
            </a:endParaRPr>
          </a:p>
          <a:p>
            <a:pPr marL="342900" lvl="1" indent="0">
              <a:buNone/>
            </a:pPr>
            <a:endParaRPr lang="en-US" sz="1600" dirty="0">
              <a:latin typeface="Times New Roman" panose="02020603050405020304" pitchFamily="18" charset="0"/>
              <a:ea typeface="Malgun Gothic" panose="020B0503020000020004" pitchFamily="34" charset="-127"/>
            </a:endParaRPr>
          </a:p>
          <a:p>
            <a:pPr marL="342900" lvl="1" indent="0">
              <a:buNone/>
            </a:pPr>
            <a:endParaRPr lang="en-US" sz="1600" dirty="0">
              <a:latin typeface="Times New Roman" panose="02020603050405020304" pitchFamily="18" charset="0"/>
              <a:ea typeface="Malgun Gothic" panose="020B0503020000020004" pitchFamily="34" charset="-127"/>
            </a:endParaRPr>
          </a:p>
          <a:p>
            <a:pPr marL="342900" lvl="1" indent="0">
              <a:buNone/>
            </a:pPr>
            <a:endParaRPr lang="en-US" sz="1200" dirty="0"/>
          </a:p>
          <a:p>
            <a:pPr lvl="1">
              <a:buFont typeface="Courier New" panose="02070309020205020404" pitchFamily="49" charset="0"/>
              <a:buChar char="o"/>
            </a:pPr>
            <a:endParaRPr lang="en-US" sz="1300" dirty="0"/>
          </a:p>
          <a:p>
            <a:pPr marL="0" indent="0">
              <a:buNone/>
            </a:pPr>
            <a:endParaRPr lang="en-US" dirty="0"/>
          </a:p>
        </p:txBody>
      </p:sp>
      <p:sp>
        <p:nvSpPr>
          <p:cNvPr id="4" name="Footer Placeholder 3"/>
          <p:cNvSpPr>
            <a:spLocks noGrp="1"/>
          </p:cNvSpPr>
          <p:nvPr>
            <p:ph type="ftr" sz="quarter" idx="11"/>
          </p:nvPr>
        </p:nvSpPr>
        <p:spPr/>
        <p:txBody>
          <a:bodyPr/>
          <a:lstStyle/>
          <a:p>
            <a:pPr>
              <a:defRPr/>
            </a:pPr>
            <a:r>
              <a:rPr lang="en-US" altLang="en-US">
                <a:solidFill>
                  <a:srgbClr val="000000"/>
                </a:solidFill>
              </a:rPr>
              <a:t>Roya Doostnejad, Intel Corporation</a:t>
            </a:r>
          </a:p>
        </p:txBody>
      </p:sp>
      <p:grpSp>
        <p:nvGrpSpPr>
          <p:cNvPr id="65" name="Group 64"/>
          <p:cNvGrpSpPr/>
          <p:nvPr/>
        </p:nvGrpSpPr>
        <p:grpSpPr>
          <a:xfrm>
            <a:off x="557680" y="2788596"/>
            <a:ext cx="7581130" cy="2040385"/>
            <a:chOff x="210815" y="2957071"/>
            <a:chExt cx="6736521" cy="1705439"/>
          </a:xfrm>
        </p:grpSpPr>
        <p:grpSp>
          <p:nvGrpSpPr>
            <p:cNvPr id="6" name="Group 5"/>
            <p:cNvGrpSpPr/>
            <p:nvPr/>
          </p:nvGrpSpPr>
          <p:grpSpPr>
            <a:xfrm>
              <a:off x="334537" y="2957071"/>
              <a:ext cx="6612799" cy="1699338"/>
              <a:chOff x="275402" y="2491747"/>
              <a:chExt cx="6961666" cy="2078067"/>
            </a:xfrm>
          </p:grpSpPr>
          <p:sp>
            <p:nvSpPr>
              <p:cNvPr id="7" name="TextBox 6"/>
              <p:cNvSpPr txBox="1"/>
              <p:nvPr/>
            </p:nvSpPr>
            <p:spPr>
              <a:xfrm>
                <a:off x="275402" y="2491747"/>
                <a:ext cx="674665" cy="489282"/>
              </a:xfrm>
              <a:prstGeom prst="rect">
                <a:avLst/>
              </a:prstGeom>
              <a:noFill/>
            </p:spPr>
            <p:txBody>
              <a:bodyPr wrap="square" rtlCol="0">
                <a:spAutoFit/>
              </a:bodyPr>
              <a:lstStyle/>
              <a:p>
                <a:endParaRPr lang="en-US" sz="1000" dirty="0"/>
              </a:p>
              <a:p>
                <a:r>
                  <a:rPr lang="en-US" sz="1000" dirty="0"/>
                  <a:t> AP-1</a:t>
                </a:r>
              </a:p>
            </p:txBody>
          </p:sp>
          <p:cxnSp>
            <p:nvCxnSpPr>
              <p:cNvPr id="8" name="Straight Connector 7"/>
              <p:cNvCxnSpPr/>
              <p:nvPr/>
            </p:nvCxnSpPr>
            <p:spPr bwMode="auto">
              <a:xfrm flipV="1">
                <a:off x="484861" y="2904094"/>
                <a:ext cx="6712210" cy="9949"/>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 name="Rectangle 8"/>
              <p:cNvSpPr/>
              <p:nvPr/>
            </p:nvSpPr>
            <p:spPr bwMode="auto">
              <a:xfrm>
                <a:off x="881974" y="2553878"/>
                <a:ext cx="542935" cy="357935"/>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0" name="TextBox 9"/>
              <p:cNvSpPr txBox="1"/>
              <p:nvPr/>
            </p:nvSpPr>
            <p:spPr>
              <a:xfrm>
                <a:off x="865069" y="2513831"/>
                <a:ext cx="672417" cy="451644"/>
              </a:xfrm>
              <a:prstGeom prst="rect">
                <a:avLst/>
              </a:prstGeom>
              <a:noFill/>
            </p:spPr>
            <p:txBody>
              <a:bodyPr wrap="square" rtlCol="0">
                <a:spAutoFit/>
              </a:bodyPr>
              <a:lstStyle/>
              <a:p>
                <a:r>
                  <a:rPr lang="en-US" sz="900" b="1" dirty="0"/>
                  <a:t>Trigger Frame</a:t>
                </a:r>
              </a:p>
            </p:txBody>
          </p:sp>
          <p:cxnSp>
            <p:nvCxnSpPr>
              <p:cNvPr id="11" name="Straight Arrow Connector 10"/>
              <p:cNvCxnSpPr/>
              <p:nvPr/>
            </p:nvCxnSpPr>
            <p:spPr bwMode="auto">
              <a:xfrm>
                <a:off x="1444834" y="2862404"/>
                <a:ext cx="291829" cy="10226"/>
              </a:xfrm>
              <a:prstGeom prst="straightConnector1">
                <a:avLst/>
              </a:prstGeom>
              <a:solidFill>
                <a:schemeClr val="accent1"/>
              </a:solidFill>
              <a:ln w="12700"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 name="TextBox 11"/>
              <p:cNvSpPr txBox="1"/>
              <p:nvPr/>
            </p:nvSpPr>
            <p:spPr>
              <a:xfrm>
                <a:off x="1363449" y="2609970"/>
                <a:ext cx="539836" cy="263460"/>
              </a:xfrm>
              <a:prstGeom prst="rect">
                <a:avLst/>
              </a:prstGeom>
              <a:noFill/>
            </p:spPr>
            <p:txBody>
              <a:bodyPr wrap="square" rtlCol="0">
                <a:spAutoFit/>
              </a:bodyPr>
              <a:lstStyle/>
              <a:p>
                <a:r>
                  <a:rPr lang="en-US" sz="800" dirty="0"/>
                  <a:t>SIFS</a:t>
                </a:r>
              </a:p>
            </p:txBody>
          </p:sp>
          <p:sp>
            <p:nvSpPr>
              <p:cNvPr id="13" name="Rectangle 12"/>
              <p:cNvSpPr/>
              <p:nvPr/>
            </p:nvSpPr>
            <p:spPr bwMode="auto">
              <a:xfrm>
                <a:off x="1738430" y="3104713"/>
                <a:ext cx="444674" cy="348603"/>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mc:AlternateContent xmlns:mc="http://schemas.openxmlformats.org/markup-compatibility/2006" xmlns:a14="http://schemas.microsoft.com/office/drawing/2010/main">
            <mc:Choice Requires="a14">
              <p:sp>
                <p:nvSpPr>
                  <p:cNvPr id="16" name="TextBox 15"/>
                  <p:cNvSpPr txBox="1"/>
                  <p:nvPr/>
                </p:nvSpPr>
                <p:spPr>
                  <a:xfrm>
                    <a:off x="2265280" y="3510113"/>
                    <a:ext cx="428290" cy="253916"/>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sz="1050" i="1" smtClean="0">
                              <a:latin typeface="Cambria Math" panose="02040503050406030204" pitchFamily="18" charset="0"/>
                              <a:ea typeface="Cambria Math" panose="02040503050406030204" pitchFamily="18" charset="0"/>
                            </a:rPr>
                            <m:t>⋱</m:t>
                          </m:r>
                        </m:oMath>
                      </m:oMathPara>
                    </a14:m>
                    <a:endParaRPr lang="en-US" sz="1050" dirty="0"/>
                  </a:p>
                </p:txBody>
              </p:sp>
            </mc:Choice>
            <mc:Fallback xmlns="">
              <p:sp>
                <p:nvSpPr>
                  <p:cNvPr id="16" name="TextBox 15"/>
                  <p:cNvSpPr txBox="1">
                    <a:spLocks noRot="1" noChangeAspect="1" noMove="1" noResize="1" noEditPoints="1" noAdjustHandles="1" noChangeArrowheads="1" noChangeShapeType="1" noTextEdit="1"/>
                  </p:cNvSpPr>
                  <p:nvPr/>
                </p:nvSpPr>
                <p:spPr>
                  <a:xfrm>
                    <a:off x="2265280" y="3510113"/>
                    <a:ext cx="428290" cy="253916"/>
                  </a:xfrm>
                  <a:prstGeom prst="rect">
                    <a:avLst/>
                  </a:prstGeom>
                  <a:blipFill rotWithShape="0">
                    <a:blip r:embed="rId2"/>
                    <a:stretch>
                      <a:fillRect b="-5882"/>
                    </a:stretch>
                  </a:blipFill>
                </p:spPr>
                <p:txBody>
                  <a:bodyPr/>
                  <a:lstStyle/>
                  <a:p>
                    <a:r>
                      <a:rPr lang="en-US">
                        <a:noFill/>
                      </a:rPr>
                      <a:t> </a:t>
                    </a:r>
                  </a:p>
                </p:txBody>
              </p:sp>
            </mc:Fallback>
          </mc:AlternateContent>
          <p:sp>
            <p:nvSpPr>
              <p:cNvPr id="17" name="Rectangle 16"/>
              <p:cNvSpPr/>
              <p:nvPr/>
            </p:nvSpPr>
            <p:spPr bwMode="auto">
              <a:xfrm>
                <a:off x="2905621" y="3642630"/>
                <a:ext cx="573408" cy="356078"/>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cxnSp>
            <p:nvCxnSpPr>
              <p:cNvPr id="18" name="Straight Connector 17"/>
              <p:cNvCxnSpPr/>
              <p:nvPr/>
            </p:nvCxnSpPr>
            <p:spPr bwMode="auto">
              <a:xfrm>
                <a:off x="442908" y="3469716"/>
                <a:ext cx="6754163" cy="2065"/>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Straight Connector 22"/>
              <p:cNvCxnSpPr/>
              <p:nvPr/>
            </p:nvCxnSpPr>
            <p:spPr bwMode="auto">
              <a:xfrm>
                <a:off x="442908" y="4020598"/>
                <a:ext cx="6794160" cy="13465"/>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9" name="Straight Connector 28"/>
              <p:cNvCxnSpPr/>
              <p:nvPr/>
            </p:nvCxnSpPr>
            <p:spPr bwMode="auto">
              <a:xfrm>
                <a:off x="442908" y="4523714"/>
                <a:ext cx="6794159" cy="4610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0" name="TextBox 29"/>
              <p:cNvSpPr txBox="1"/>
              <p:nvPr/>
            </p:nvSpPr>
            <p:spPr>
              <a:xfrm>
                <a:off x="288610" y="3739112"/>
                <a:ext cx="533639" cy="253916"/>
              </a:xfrm>
              <a:prstGeom prst="rect">
                <a:avLst/>
              </a:prstGeom>
              <a:noFill/>
            </p:spPr>
            <p:txBody>
              <a:bodyPr wrap="square" rtlCol="0">
                <a:spAutoFit/>
              </a:bodyPr>
              <a:lstStyle/>
              <a:p>
                <a:r>
                  <a:rPr lang="en-US" sz="1000" dirty="0"/>
                  <a:t>AP- k</a:t>
                </a:r>
              </a:p>
            </p:txBody>
          </p:sp>
          <p:sp>
            <p:nvSpPr>
              <p:cNvPr id="37" name="Rectangle 36"/>
              <p:cNvSpPr/>
              <p:nvPr/>
            </p:nvSpPr>
            <p:spPr bwMode="auto">
              <a:xfrm>
                <a:off x="4543891" y="2543673"/>
                <a:ext cx="573408" cy="356079"/>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cxnSp>
            <p:nvCxnSpPr>
              <p:cNvPr id="40" name="Straight Arrow Connector 39"/>
              <p:cNvCxnSpPr/>
              <p:nvPr/>
            </p:nvCxnSpPr>
            <p:spPr bwMode="auto">
              <a:xfrm>
                <a:off x="4271288" y="2872630"/>
                <a:ext cx="272603" cy="5113"/>
              </a:xfrm>
              <a:prstGeom prst="straightConnector1">
                <a:avLst/>
              </a:prstGeom>
              <a:solidFill>
                <a:schemeClr val="accent1"/>
              </a:solidFill>
              <a:ln w="12700"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1" name="TextBox 40"/>
              <p:cNvSpPr txBox="1"/>
              <p:nvPr/>
            </p:nvSpPr>
            <p:spPr>
              <a:xfrm>
                <a:off x="4531539" y="2528957"/>
                <a:ext cx="598113" cy="472263"/>
              </a:xfrm>
              <a:prstGeom prst="rect">
                <a:avLst/>
              </a:prstGeom>
              <a:noFill/>
            </p:spPr>
            <p:txBody>
              <a:bodyPr wrap="square" rtlCol="0">
                <a:spAutoFit/>
              </a:bodyPr>
              <a:lstStyle/>
              <a:p>
                <a:r>
                  <a:rPr lang="en-US" sz="1000" b="1" dirty="0"/>
                  <a:t>M-AP</a:t>
                </a:r>
              </a:p>
              <a:p>
                <a:r>
                  <a:rPr lang="en-US" sz="1000" b="1" dirty="0"/>
                  <a:t>Trigger</a:t>
                </a:r>
              </a:p>
            </p:txBody>
          </p:sp>
          <p:cxnSp>
            <p:nvCxnSpPr>
              <p:cNvPr id="42" name="Straight Arrow Connector 41"/>
              <p:cNvCxnSpPr/>
              <p:nvPr/>
            </p:nvCxnSpPr>
            <p:spPr bwMode="auto">
              <a:xfrm>
                <a:off x="5153691" y="2834793"/>
                <a:ext cx="272603" cy="5113"/>
              </a:xfrm>
              <a:prstGeom prst="straightConnector1">
                <a:avLst/>
              </a:prstGeom>
              <a:solidFill>
                <a:schemeClr val="accent1"/>
              </a:solidFill>
              <a:ln w="12700"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3" name="Rectangle 42"/>
              <p:cNvSpPr/>
              <p:nvPr/>
            </p:nvSpPr>
            <p:spPr bwMode="auto">
              <a:xfrm>
                <a:off x="5462685" y="2546618"/>
                <a:ext cx="885130" cy="356079"/>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44" name="Rectangle 43"/>
              <p:cNvSpPr/>
              <p:nvPr/>
            </p:nvSpPr>
            <p:spPr bwMode="auto">
              <a:xfrm>
                <a:off x="5452995" y="3660988"/>
                <a:ext cx="885130" cy="356079"/>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45" name="TextBox 44"/>
              <p:cNvSpPr txBox="1"/>
              <p:nvPr/>
            </p:nvSpPr>
            <p:spPr>
              <a:xfrm>
                <a:off x="5558301" y="2495980"/>
                <a:ext cx="693898" cy="338554"/>
              </a:xfrm>
              <a:prstGeom prst="rect">
                <a:avLst/>
              </a:prstGeom>
              <a:noFill/>
            </p:spPr>
            <p:txBody>
              <a:bodyPr wrap="square" rtlCol="0">
                <a:spAutoFit/>
              </a:bodyPr>
              <a:lstStyle/>
              <a:p>
                <a:r>
                  <a:rPr lang="en-US" sz="1600" dirty="0"/>
                  <a:t>Data</a:t>
                </a:r>
              </a:p>
            </p:txBody>
          </p:sp>
          <p:sp>
            <p:nvSpPr>
              <p:cNvPr id="46" name="TextBox 45"/>
              <p:cNvSpPr txBox="1"/>
              <p:nvPr/>
            </p:nvSpPr>
            <p:spPr>
              <a:xfrm>
                <a:off x="5568446" y="3600474"/>
                <a:ext cx="693898" cy="338554"/>
              </a:xfrm>
              <a:prstGeom prst="rect">
                <a:avLst/>
              </a:prstGeom>
              <a:noFill/>
            </p:spPr>
            <p:txBody>
              <a:bodyPr wrap="square" rtlCol="0">
                <a:spAutoFit/>
              </a:bodyPr>
              <a:lstStyle/>
              <a:p>
                <a:r>
                  <a:rPr lang="en-US" sz="1600" dirty="0"/>
                  <a:t>Data</a:t>
                </a:r>
              </a:p>
            </p:txBody>
          </p:sp>
          <mc:AlternateContent xmlns:mc="http://schemas.openxmlformats.org/markup-compatibility/2006" xmlns:a14="http://schemas.microsoft.com/office/drawing/2010/main">
            <mc:Choice Requires="a14">
              <p:sp>
                <p:nvSpPr>
                  <p:cNvPr id="47" name="TextBox 46"/>
                  <p:cNvSpPr txBox="1"/>
                  <p:nvPr/>
                </p:nvSpPr>
                <p:spPr>
                  <a:xfrm>
                    <a:off x="5182507" y="3381420"/>
                    <a:ext cx="428290" cy="301096"/>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sz="1000" b="1" i="1" smtClean="0">
                              <a:latin typeface="Cambria Math" panose="02040503050406030204" pitchFamily="18" charset="0"/>
                              <a:ea typeface="Cambria Math" panose="02040503050406030204" pitchFamily="18" charset="0"/>
                            </a:rPr>
                            <m:t>⋱</m:t>
                          </m:r>
                        </m:oMath>
                      </m:oMathPara>
                    </a14:m>
                    <a:endParaRPr lang="en-US" sz="1000" b="1" dirty="0"/>
                  </a:p>
                </p:txBody>
              </p:sp>
            </mc:Choice>
            <mc:Fallback xmlns="">
              <p:sp>
                <p:nvSpPr>
                  <p:cNvPr id="47" name="TextBox 46"/>
                  <p:cNvSpPr txBox="1">
                    <a:spLocks noRot="1" noChangeAspect="1" noMove="1" noResize="1" noEditPoints="1" noAdjustHandles="1" noChangeArrowheads="1" noChangeShapeType="1" noTextEdit="1"/>
                  </p:cNvSpPr>
                  <p:nvPr/>
                </p:nvSpPr>
                <p:spPr>
                  <a:xfrm>
                    <a:off x="5182507" y="3381420"/>
                    <a:ext cx="428290" cy="301096"/>
                  </a:xfrm>
                  <a:prstGeom prst="rect">
                    <a:avLst/>
                  </a:prstGeom>
                  <a:blipFill rotWithShape="0">
                    <a:blip r:embed="rId3"/>
                    <a:stretch>
                      <a:fillRect/>
                    </a:stretch>
                  </a:blipFill>
                </p:spPr>
                <p:txBody>
                  <a:bodyPr/>
                  <a:lstStyle/>
                  <a:p>
                    <a:r>
                      <a:rPr lang="en-US">
                        <a:noFill/>
                      </a:rPr>
                      <a:t> </a:t>
                    </a:r>
                  </a:p>
                </p:txBody>
              </p:sp>
            </mc:Fallback>
          </mc:AlternateContent>
        </p:grpSp>
        <mc:AlternateContent xmlns:mc="http://schemas.openxmlformats.org/markup-compatibility/2006" xmlns:a14="http://schemas.microsoft.com/office/drawing/2010/main">
          <mc:Choice Requires="a14">
            <p:sp>
              <p:nvSpPr>
                <p:cNvPr id="48" name="TextBox 47"/>
                <p:cNvSpPr txBox="1"/>
                <p:nvPr/>
              </p:nvSpPr>
              <p:spPr>
                <a:xfrm>
                  <a:off x="210815" y="3522028"/>
                  <a:ext cx="760214" cy="259815"/>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US" sz="1000" i="1" smtClean="0">
                                <a:latin typeface="Cambria Math" panose="02040503050406030204" pitchFamily="18" charset="0"/>
                              </a:rPr>
                            </m:ctrlPr>
                          </m:sSubPr>
                          <m:e>
                            <m:r>
                              <m:rPr>
                                <m:nor/>
                              </m:rPr>
                              <a:rPr lang="en-US" sz="1000" dirty="0"/>
                              <m:t>[</m:t>
                            </m:r>
                            <m:r>
                              <m:rPr>
                                <m:nor/>
                              </m:rPr>
                              <a:rPr lang="en-US" sz="1000" dirty="0"/>
                              <m:t>STAs</m:t>
                            </m:r>
                            <m:r>
                              <m:rPr>
                                <m:nor/>
                              </m:rPr>
                              <a:rPr lang="en-US" sz="1000" dirty="0"/>
                              <m:t>]</m:t>
                            </m:r>
                          </m:e>
                          <m:sub>
                            <m:r>
                              <a:rPr lang="en-US" sz="1000" b="0" i="1" smtClean="0">
                                <a:latin typeface="Cambria Math" panose="02040503050406030204" pitchFamily="18" charset="0"/>
                              </a:rPr>
                              <m:t>1</m:t>
                            </m:r>
                          </m:sub>
                        </m:sSub>
                      </m:oMath>
                    </m:oMathPara>
                  </a14:m>
                  <a:endParaRPr lang="en-US" sz="1000" dirty="0"/>
                </a:p>
              </p:txBody>
            </p:sp>
          </mc:Choice>
          <mc:Fallback xmlns="">
            <p:sp>
              <p:nvSpPr>
                <p:cNvPr id="48" name="TextBox 47"/>
                <p:cNvSpPr txBox="1">
                  <a:spLocks noRot="1" noChangeAspect="1" noMove="1" noResize="1" noEditPoints="1" noAdjustHandles="1" noChangeArrowheads="1" noChangeShapeType="1" noTextEdit="1"/>
                </p:cNvSpPr>
                <p:nvPr/>
              </p:nvSpPr>
              <p:spPr>
                <a:xfrm>
                  <a:off x="210815" y="3522028"/>
                  <a:ext cx="760214" cy="259815"/>
                </a:xfrm>
                <a:prstGeom prst="rect">
                  <a:avLst/>
                </a:prstGeom>
                <a:blipFill rotWithShape="0">
                  <a:blip r:embed="rId4"/>
                  <a:stretch>
                    <a:fillRect/>
                  </a:stretch>
                </a:blipFill>
              </p:spPr>
              <p:txBody>
                <a:bodyPr/>
                <a:lstStyle/>
                <a:p>
                  <a:r>
                    <a:rPr lang="en-US">
                      <a:noFill/>
                    </a:rPr>
                    <a:t> </a:t>
                  </a:r>
                </a:p>
              </p:txBody>
            </p:sp>
          </mc:Fallback>
        </mc:AlternateContent>
        <p:sp>
          <p:nvSpPr>
            <p:cNvPr id="49" name="Rectangle 48"/>
            <p:cNvSpPr/>
            <p:nvPr/>
          </p:nvSpPr>
          <p:spPr>
            <a:xfrm>
              <a:off x="2824642" y="3868390"/>
              <a:ext cx="530915" cy="369332"/>
            </a:xfrm>
            <a:prstGeom prst="rect">
              <a:avLst/>
            </a:prstGeom>
          </p:spPr>
          <p:txBody>
            <a:bodyPr wrap="none">
              <a:spAutoFit/>
            </a:bodyPr>
            <a:lstStyle/>
            <a:p>
              <a:r>
                <a:rPr lang="en-US" sz="900" b="1" dirty="0"/>
                <a:t>Trigger</a:t>
              </a:r>
            </a:p>
            <a:p>
              <a:r>
                <a:rPr lang="en-US" sz="900" b="1" dirty="0"/>
                <a:t>Frame</a:t>
              </a:r>
            </a:p>
          </p:txBody>
        </p:sp>
        <mc:AlternateContent xmlns:mc="http://schemas.openxmlformats.org/markup-compatibility/2006" xmlns:a14="http://schemas.microsoft.com/office/drawing/2010/main">
          <mc:Choice Requires="a14">
            <p:sp>
              <p:nvSpPr>
                <p:cNvPr id="50" name="TextBox 49"/>
                <p:cNvSpPr txBox="1"/>
                <p:nvPr/>
              </p:nvSpPr>
              <p:spPr>
                <a:xfrm>
                  <a:off x="262104" y="4393733"/>
                  <a:ext cx="760214" cy="259815"/>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US" sz="1000" i="1" smtClean="0">
                                <a:latin typeface="Cambria Math" panose="02040503050406030204" pitchFamily="18" charset="0"/>
                              </a:rPr>
                            </m:ctrlPr>
                          </m:sSubPr>
                          <m:e>
                            <m:r>
                              <m:rPr>
                                <m:nor/>
                              </m:rPr>
                              <a:rPr lang="en-US" sz="1000" dirty="0"/>
                              <m:t>[</m:t>
                            </m:r>
                            <m:r>
                              <m:rPr>
                                <m:nor/>
                              </m:rPr>
                              <a:rPr lang="en-US" sz="1000" dirty="0"/>
                              <m:t>STAs</m:t>
                            </m:r>
                            <m:r>
                              <m:rPr>
                                <m:nor/>
                              </m:rPr>
                              <a:rPr lang="en-US" sz="1000" dirty="0"/>
                              <m:t>]</m:t>
                            </m:r>
                          </m:e>
                          <m:sub>
                            <m:r>
                              <a:rPr lang="en-US" sz="1000" b="0" i="1" smtClean="0">
                                <a:latin typeface="Cambria Math" panose="02040503050406030204" pitchFamily="18" charset="0"/>
                              </a:rPr>
                              <m:t>𝑘</m:t>
                            </m:r>
                          </m:sub>
                        </m:sSub>
                      </m:oMath>
                    </m:oMathPara>
                  </a14:m>
                  <a:endParaRPr lang="en-US" sz="1000" dirty="0"/>
                </a:p>
              </p:txBody>
            </p:sp>
          </mc:Choice>
          <mc:Fallback xmlns="">
            <p:sp>
              <p:nvSpPr>
                <p:cNvPr id="50" name="TextBox 49"/>
                <p:cNvSpPr txBox="1">
                  <a:spLocks noRot="1" noChangeAspect="1" noMove="1" noResize="1" noEditPoints="1" noAdjustHandles="1" noChangeArrowheads="1" noChangeShapeType="1" noTextEdit="1"/>
                </p:cNvSpPr>
                <p:nvPr/>
              </p:nvSpPr>
              <p:spPr>
                <a:xfrm>
                  <a:off x="262104" y="4393733"/>
                  <a:ext cx="760214" cy="259815"/>
                </a:xfrm>
                <a:prstGeom prst="rect">
                  <a:avLst/>
                </a:prstGeom>
                <a:blipFill rotWithShape="0">
                  <a:blip r:embed="rId5"/>
                  <a:stretch>
                    <a:fillRect/>
                  </a:stretch>
                </a:blipFill>
              </p:spPr>
              <p:txBody>
                <a:bodyPr/>
                <a:lstStyle/>
                <a:p>
                  <a:r>
                    <a:rPr lang="en-US">
                      <a:noFill/>
                    </a:rPr>
                    <a:t> </a:t>
                  </a:r>
                </a:p>
              </p:txBody>
            </p:sp>
          </mc:Fallback>
        </mc:AlternateContent>
        <p:sp>
          <p:nvSpPr>
            <p:cNvPr id="53" name="Rectangle 52"/>
            <p:cNvSpPr/>
            <p:nvPr/>
          </p:nvSpPr>
          <p:spPr bwMode="auto">
            <a:xfrm>
              <a:off x="3661873" y="4343573"/>
              <a:ext cx="422390" cy="285070"/>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54" name="TextBox 53"/>
            <p:cNvSpPr txBox="1"/>
            <p:nvPr/>
          </p:nvSpPr>
          <p:spPr>
            <a:xfrm>
              <a:off x="3326652" y="3950429"/>
              <a:ext cx="486008" cy="215444"/>
            </a:xfrm>
            <a:prstGeom prst="rect">
              <a:avLst/>
            </a:prstGeom>
            <a:noFill/>
          </p:spPr>
          <p:txBody>
            <a:bodyPr wrap="square" rtlCol="0">
              <a:spAutoFit/>
            </a:bodyPr>
            <a:lstStyle/>
            <a:p>
              <a:r>
                <a:rPr lang="en-US" sz="800" dirty="0"/>
                <a:t>SIFS</a:t>
              </a:r>
            </a:p>
          </p:txBody>
        </p:sp>
        <p:cxnSp>
          <p:nvCxnSpPr>
            <p:cNvPr id="55" name="Straight Arrow Connector 54"/>
            <p:cNvCxnSpPr/>
            <p:nvPr/>
          </p:nvCxnSpPr>
          <p:spPr bwMode="auto">
            <a:xfrm>
              <a:off x="3384668" y="4157672"/>
              <a:ext cx="277205" cy="8362"/>
            </a:xfrm>
            <a:prstGeom prst="straightConnector1">
              <a:avLst/>
            </a:prstGeom>
            <a:solidFill>
              <a:schemeClr val="accent1"/>
            </a:solidFill>
            <a:ln w="12700"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pic>
          <p:nvPicPr>
            <p:cNvPr id="57" name="Picture 56"/>
            <p:cNvPicPr>
              <a:picLocks noChangeAspect="1"/>
            </p:cNvPicPr>
            <p:nvPr/>
          </p:nvPicPr>
          <p:blipFill>
            <a:blip r:embed="rId6"/>
            <a:stretch>
              <a:fillRect/>
            </a:stretch>
          </p:blipFill>
          <p:spPr>
            <a:xfrm>
              <a:off x="1668154" y="3431386"/>
              <a:ext cx="573074" cy="493819"/>
            </a:xfrm>
            <a:prstGeom prst="rect">
              <a:avLst/>
            </a:prstGeom>
          </p:spPr>
        </p:pic>
        <p:sp>
          <p:nvSpPr>
            <p:cNvPr id="58" name="TextBox 57"/>
            <p:cNvSpPr txBox="1"/>
            <p:nvPr/>
          </p:nvSpPr>
          <p:spPr>
            <a:xfrm>
              <a:off x="3606539" y="4323956"/>
              <a:ext cx="719871" cy="338554"/>
            </a:xfrm>
            <a:prstGeom prst="rect">
              <a:avLst/>
            </a:prstGeom>
            <a:noFill/>
          </p:spPr>
          <p:txBody>
            <a:bodyPr wrap="square" rtlCol="0">
              <a:spAutoFit/>
            </a:bodyPr>
            <a:lstStyle/>
            <a:p>
              <a:r>
                <a:rPr lang="en-US" sz="800" dirty="0"/>
                <a:t>UL NDP</a:t>
              </a:r>
            </a:p>
            <a:p>
              <a:r>
                <a:rPr lang="en-US" sz="800" dirty="0"/>
                <a:t>STAs-k</a:t>
              </a:r>
            </a:p>
          </p:txBody>
        </p:sp>
      </p:grpSp>
      <p:sp>
        <p:nvSpPr>
          <p:cNvPr id="14" name="Date Placeholder 13"/>
          <p:cNvSpPr>
            <a:spLocks noGrp="1"/>
          </p:cNvSpPr>
          <p:nvPr>
            <p:ph type="dt" sz="half" idx="10"/>
          </p:nvPr>
        </p:nvSpPr>
        <p:spPr>
          <a:xfrm>
            <a:off x="696914" y="249452"/>
            <a:ext cx="346249" cy="207749"/>
          </a:xfrm>
        </p:spPr>
        <p:txBody>
          <a:bodyPr/>
          <a:lstStyle/>
          <a:p>
            <a:pPr>
              <a:defRPr/>
            </a:pPr>
            <a:r>
              <a:rPr lang="en-US" altLang="en-US">
                <a:solidFill>
                  <a:srgbClr val="000000"/>
                </a:solidFill>
              </a:rPr>
              <a:t>Jan 2020</a:t>
            </a:r>
            <a:endParaRPr lang="en-US" altLang="en-US" dirty="0">
              <a:solidFill>
                <a:srgbClr val="000000"/>
              </a:solidFill>
            </a:endParaRPr>
          </a:p>
        </p:txBody>
      </p:sp>
      <p:sp>
        <p:nvSpPr>
          <p:cNvPr id="15" name="Oval 14"/>
          <p:cNvSpPr/>
          <p:nvPr/>
        </p:nvSpPr>
        <p:spPr bwMode="auto">
          <a:xfrm>
            <a:off x="2191537" y="3325091"/>
            <a:ext cx="672575" cy="559220"/>
          </a:xfrm>
          <a:prstGeom prst="ellipse">
            <a:avLst/>
          </a:prstGeom>
          <a:noFill/>
          <a:ln w="9525" cap="flat" cmpd="sng" algn="ctr">
            <a:solidFill>
              <a:srgbClr val="FD9208"/>
            </a:solidFill>
            <a:prstDash val="lgDashDotDot"/>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51" name="TextBox 50"/>
          <p:cNvSpPr txBox="1"/>
          <p:nvPr/>
        </p:nvSpPr>
        <p:spPr>
          <a:xfrm>
            <a:off x="2763881" y="3318655"/>
            <a:ext cx="1371032" cy="369332"/>
          </a:xfrm>
          <a:prstGeom prst="rect">
            <a:avLst/>
          </a:prstGeom>
          <a:noFill/>
        </p:spPr>
        <p:txBody>
          <a:bodyPr wrap="square" rtlCol="0">
            <a:spAutoFit/>
          </a:bodyPr>
          <a:lstStyle/>
          <a:p>
            <a:r>
              <a:rPr lang="en-US" sz="900" b="1" dirty="0">
                <a:solidFill>
                  <a:srgbClr val="FD9208"/>
                </a:solidFill>
              </a:rPr>
              <a:t>Multiplexed in Time/ Frequency/Space</a:t>
            </a:r>
          </a:p>
        </p:txBody>
      </p:sp>
    </p:spTree>
    <p:extLst>
      <p:ext uri="{BB962C8B-B14F-4D97-AF65-F5344CB8AC3E}">
        <p14:creationId xmlns:p14="http://schemas.microsoft.com/office/powerpoint/2010/main" val="2776313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0"/>
            <a:ext cx="7772400" cy="686990"/>
          </a:xfrm>
        </p:spPr>
        <p:txBody>
          <a:bodyPr/>
          <a:lstStyle/>
          <a:p>
            <a:r>
              <a:rPr lang="en-US" sz="2000" dirty="0">
                <a:solidFill>
                  <a:srgbClr val="000000"/>
                </a:solidFill>
              </a:rPr>
              <a:t>Multi-AP Implicit Sounding</a:t>
            </a:r>
            <a:endParaRPr lang="en-US" dirty="0"/>
          </a:p>
        </p:txBody>
      </p:sp>
      <p:sp>
        <p:nvSpPr>
          <p:cNvPr id="3" name="Content Placeholder 2"/>
          <p:cNvSpPr>
            <a:spLocks noGrp="1"/>
          </p:cNvSpPr>
          <p:nvPr>
            <p:ph idx="1"/>
          </p:nvPr>
        </p:nvSpPr>
        <p:spPr>
          <a:xfrm>
            <a:off x="685800" y="1322962"/>
            <a:ext cx="7772400" cy="3424136"/>
          </a:xfrm>
        </p:spPr>
        <p:txBody>
          <a:bodyPr/>
          <a:lstStyle/>
          <a:p>
            <a:r>
              <a:rPr lang="en-US" b="0" dirty="0"/>
              <a:t>If all APs can hear each other, the first trigger frame/master AP may only carry AP IDs and user info for its own STAs.</a:t>
            </a:r>
          </a:p>
          <a:p>
            <a:r>
              <a:rPr lang="en-US" b="0" dirty="0"/>
              <a:t>The sequential mode can be also used for the purpose of JBF.</a:t>
            </a:r>
          </a:p>
          <a:p>
            <a:r>
              <a:rPr lang="en-US" b="0" dirty="0"/>
              <a:t>When each STA transmits NDP in uplink, each AP in coordinated set is able to measure the channel. </a:t>
            </a:r>
          </a:p>
          <a:p>
            <a:pPr lvl="1">
              <a:buFont typeface="Courier New" panose="02070309020205020404" pitchFamily="49" charset="0"/>
              <a:buChar char="o"/>
            </a:pPr>
            <a:r>
              <a:rPr lang="en-US" dirty="0"/>
              <a:t>In JBF, the channels measured by all APs should be sent to the master AP/ central processor for JBF vector calculation</a:t>
            </a:r>
          </a:p>
          <a:p>
            <a:pPr lvl="1">
              <a:buFont typeface="Courier New" panose="02070309020205020404" pitchFamily="49" charset="0"/>
              <a:buChar char="o"/>
            </a:pPr>
            <a:r>
              <a:rPr lang="en-US" b="0" dirty="0"/>
              <a:t>In CBF, each AP individually will process the channel data and calculates the BF vectors.</a:t>
            </a:r>
          </a:p>
          <a:p>
            <a:pPr lvl="1">
              <a:buFont typeface="Courier New" panose="02070309020205020404" pitchFamily="49" charset="0"/>
              <a:buChar char="o"/>
            </a:pPr>
            <a:r>
              <a:rPr lang="en-US" dirty="0"/>
              <a:t>This is true for both modes of central and sequential modes.</a:t>
            </a:r>
            <a:endParaRPr lang="en-US" b="0" dirty="0"/>
          </a:p>
          <a:p>
            <a:endParaRPr lang="en-US" b="0" dirty="0"/>
          </a:p>
          <a:p>
            <a:pPr marL="0" indent="0">
              <a:buNone/>
            </a:pPr>
            <a:endParaRPr lang="en-US" b="0" dirty="0"/>
          </a:p>
          <a:p>
            <a:endParaRPr lang="en-US" b="0" dirty="0"/>
          </a:p>
        </p:txBody>
      </p:sp>
      <p:sp>
        <p:nvSpPr>
          <p:cNvPr id="4" name="Date Placeholder 3"/>
          <p:cNvSpPr>
            <a:spLocks noGrp="1"/>
          </p:cNvSpPr>
          <p:nvPr>
            <p:ph type="dt" sz="half" idx="10"/>
          </p:nvPr>
        </p:nvSpPr>
        <p:spPr/>
        <p:txBody>
          <a:bodyPr/>
          <a:lstStyle/>
          <a:p>
            <a:pPr>
              <a:defRPr/>
            </a:pPr>
            <a:r>
              <a:rPr lang="en-US" altLang="en-US">
                <a:solidFill>
                  <a:srgbClr val="000000"/>
                </a:solidFill>
              </a:rPr>
              <a:t>Jan 2020</a:t>
            </a:r>
            <a:endParaRPr lang="en-US" altLang="en-US" dirty="0">
              <a:solidFill>
                <a:srgbClr val="000000"/>
              </a:solidFill>
            </a:endParaRPr>
          </a:p>
        </p:txBody>
      </p:sp>
      <p:sp>
        <p:nvSpPr>
          <p:cNvPr id="5" name="Footer Placeholder 4"/>
          <p:cNvSpPr>
            <a:spLocks noGrp="1"/>
          </p:cNvSpPr>
          <p:nvPr>
            <p:ph type="ftr" sz="quarter" idx="11"/>
          </p:nvPr>
        </p:nvSpPr>
        <p:spPr/>
        <p:txBody>
          <a:bodyPr/>
          <a:lstStyle/>
          <a:p>
            <a:pPr>
              <a:defRPr/>
            </a:pPr>
            <a:r>
              <a:rPr lang="en-US" altLang="en-US">
                <a:solidFill>
                  <a:srgbClr val="000000"/>
                </a:solidFill>
              </a:rPr>
              <a:t>Roya Doostnejad, Intel Corporation</a:t>
            </a:r>
            <a:endParaRPr lang="en-US" altLang="en-US" dirty="0">
              <a:solidFill>
                <a:srgbClr val="000000"/>
              </a:solidFill>
            </a:endParaRPr>
          </a:p>
        </p:txBody>
      </p:sp>
    </p:spTree>
    <p:extLst>
      <p:ext uri="{BB962C8B-B14F-4D97-AF65-F5344CB8AC3E}">
        <p14:creationId xmlns:p14="http://schemas.microsoft.com/office/powerpoint/2010/main" val="15361400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0"/>
            <a:ext cx="7772400" cy="373733"/>
          </a:xfrm>
        </p:spPr>
        <p:txBody>
          <a:bodyPr/>
          <a:lstStyle/>
          <a:p>
            <a:r>
              <a:rPr lang="en-US" dirty="0"/>
              <a:t>Network overhead</a:t>
            </a:r>
            <a:r>
              <a:rPr lang="en-US"/>
              <a:t>: Explicit vs Implicit Feedback</a:t>
            </a:r>
            <a:endParaRPr lang="en-US" dirty="0"/>
          </a:p>
        </p:txBody>
      </p:sp>
      <p:sp>
        <p:nvSpPr>
          <p:cNvPr id="3" name="Content Placeholder 2"/>
          <p:cNvSpPr>
            <a:spLocks noGrp="1"/>
          </p:cNvSpPr>
          <p:nvPr>
            <p:ph idx="1"/>
          </p:nvPr>
        </p:nvSpPr>
        <p:spPr>
          <a:xfrm>
            <a:off x="233464" y="1051560"/>
            <a:ext cx="8670587" cy="3753904"/>
          </a:xfrm>
        </p:spPr>
        <p:txBody>
          <a:bodyPr/>
          <a:lstStyle/>
          <a:p>
            <a:r>
              <a:rPr lang="en-US" sz="1400" b="0" dirty="0"/>
              <a:t>Network Overhead: In implicit sounding, the NDP transmission (STA) contribute to overhead but there is no feedback mechanism while in explicit beside NDP transmission, BF feedback reports add to the overhead. </a:t>
            </a:r>
          </a:p>
          <a:p>
            <a:r>
              <a:rPr lang="en-US" sz="1400" b="0" dirty="0"/>
              <a:t>An example of Explicit sounding is given in Appendix:</a:t>
            </a:r>
          </a:p>
          <a:p>
            <a:pPr lvl="1"/>
            <a:r>
              <a:rPr lang="en-US" sz="1100" dirty="0"/>
              <a:t>Overhead=</a:t>
            </a:r>
            <a:r>
              <a:rPr lang="en-US" sz="1100" dirty="0" err="1"/>
              <a:t>Trigger+NDPA+NDP+BF</a:t>
            </a:r>
            <a:r>
              <a:rPr lang="en-US" sz="1100" dirty="0"/>
              <a:t> Reports</a:t>
            </a:r>
            <a:endParaRPr lang="en-US" sz="1100" b="0" dirty="0"/>
          </a:p>
          <a:p>
            <a:r>
              <a:rPr lang="en-US" sz="1400" b="0" dirty="0"/>
              <a:t>An approximated overhead calculation is provided for implicit and explicit sounding for CBF as well as single AP. </a:t>
            </a:r>
          </a:p>
          <a:p>
            <a:pPr marL="0" indent="0">
              <a:buNone/>
            </a:pPr>
            <a:endParaRPr lang="en-US" sz="1400" b="0" dirty="0"/>
          </a:p>
          <a:p>
            <a:pPr marL="0" indent="0">
              <a:buNone/>
            </a:pPr>
            <a:endParaRPr lang="en-US" sz="1400" b="0" dirty="0"/>
          </a:p>
          <a:p>
            <a:pPr marL="0" indent="0">
              <a:buNone/>
            </a:pPr>
            <a:endParaRPr lang="en-US" sz="1400" b="0" dirty="0"/>
          </a:p>
        </p:txBody>
      </p:sp>
      <p:sp>
        <p:nvSpPr>
          <p:cNvPr id="4" name="Footer Placeholder 3"/>
          <p:cNvSpPr>
            <a:spLocks noGrp="1"/>
          </p:cNvSpPr>
          <p:nvPr>
            <p:ph type="ftr" sz="quarter" idx="11"/>
          </p:nvPr>
        </p:nvSpPr>
        <p:spPr/>
        <p:txBody>
          <a:bodyPr/>
          <a:lstStyle/>
          <a:p>
            <a:pPr>
              <a:defRPr/>
            </a:pPr>
            <a:r>
              <a:rPr lang="en-US" altLang="en-US">
                <a:solidFill>
                  <a:srgbClr val="000000"/>
                </a:solidFill>
              </a:rPr>
              <a:t>Roya Doostnejad, Intel Corporation</a:t>
            </a:r>
            <a:endParaRPr lang="en-US" altLang="en-US" dirty="0">
              <a:solidFill>
                <a:srgbClr val="000000"/>
              </a:solidFill>
            </a:endParaRPr>
          </a:p>
        </p:txBody>
      </p:sp>
      <p:graphicFrame>
        <p:nvGraphicFramePr>
          <p:cNvPr id="6" name="Table 5"/>
          <p:cNvGraphicFramePr>
            <a:graphicFrameLocks noGrp="1"/>
          </p:cNvGraphicFramePr>
          <p:nvPr>
            <p:extLst>
              <p:ext uri="{D42A27DB-BD31-4B8C-83A1-F6EECF244321}">
                <p14:modId xmlns:p14="http://schemas.microsoft.com/office/powerpoint/2010/main" val="583627745"/>
              </p:ext>
            </p:extLst>
          </p:nvPr>
        </p:nvGraphicFramePr>
        <p:xfrm>
          <a:off x="826041" y="3781443"/>
          <a:ext cx="7632158" cy="953156"/>
        </p:xfrm>
        <a:graphic>
          <a:graphicData uri="http://schemas.openxmlformats.org/drawingml/2006/table">
            <a:tbl>
              <a:tblPr firstRow="1" bandRow="1">
                <a:tableStyleId>{5C22544A-7EE6-4342-B048-85BDC9FD1C3A}</a:tableStyleId>
              </a:tblPr>
              <a:tblGrid>
                <a:gridCol w="1789561">
                  <a:extLst>
                    <a:ext uri="{9D8B030D-6E8A-4147-A177-3AD203B41FA5}">
                      <a16:colId xmlns:a16="http://schemas.microsoft.com/office/drawing/2014/main" val="20000"/>
                    </a:ext>
                  </a:extLst>
                </a:gridCol>
                <a:gridCol w="1035711">
                  <a:extLst>
                    <a:ext uri="{9D8B030D-6E8A-4147-A177-3AD203B41FA5}">
                      <a16:colId xmlns:a16="http://schemas.microsoft.com/office/drawing/2014/main" val="20001"/>
                    </a:ext>
                  </a:extLst>
                </a:gridCol>
                <a:gridCol w="1104663">
                  <a:extLst>
                    <a:ext uri="{9D8B030D-6E8A-4147-A177-3AD203B41FA5}">
                      <a16:colId xmlns:a16="http://schemas.microsoft.com/office/drawing/2014/main" val="20002"/>
                    </a:ext>
                  </a:extLst>
                </a:gridCol>
                <a:gridCol w="930597">
                  <a:extLst>
                    <a:ext uri="{9D8B030D-6E8A-4147-A177-3AD203B41FA5}">
                      <a16:colId xmlns:a16="http://schemas.microsoft.com/office/drawing/2014/main" val="20003"/>
                    </a:ext>
                  </a:extLst>
                </a:gridCol>
                <a:gridCol w="1463630">
                  <a:extLst>
                    <a:ext uri="{9D8B030D-6E8A-4147-A177-3AD203B41FA5}">
                      <a16:colId xmlns:a16="http://schemas.microsoft.com/office/drawing/2014/main" val="20004"/>
                    </a:ext>
                  </a:extLst>
                </a:gridCol>
                <a:gridCol w="1307996">
                  <a:extLst>
                    <a:ext uri="{9D8B030D-6E8A-4147-A177-3AD203B41FA5}">
                      <a16:colId xmlns:a16="http://schemas.microsoft.com/office/drawing/2014/main" val="20005"/>
                    </a:ext>
                  </a:extLst>
                </a:gridCol>
              </a:tblGrid>
              <a:tr h="0">
                <a:tc>
                  <a:txBody>
                    <a:bodyPr/>
                    <a:lstStyle/>
                    <a:p>
                      <a:r>
                        <a:rPr lang="en-US" sz="1200" dirty="0"/>
                        <a:t>Overhead</a:t>
                      </a:r>
                    </a:p>
                    <a:p>
                      <a:r>
                        <a:rPr lang="en-US" sz="1200" dirty="0"/>
                        <a:t>4-antennas AP</a:t>
                      </a:r>
                    </a:p>
                    <a:p>
                      <a:r>
                        <a:rPr lang="en-US" sz="1200" dirty="0">
                          <a:solidFill>
                            <a:srgbClr val="002060"/>
                          </a:solidFill>
                        </a:rPr>
                        <a:t>MCS=1 /2/ 4</a:t>
                      </a:r>
                      <a:endParaRPr lang="en-US" sz="1200" dirty="0"/>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100" dirty="0"/>
                        <a:t>Single AP/ Two</a:t>
                      </a:r>
                      <a:r>
                        <a:rPr lang="en-US" sz="1100" baseline="0" dirty="0"/>
                        <a:t> STA</a:t>
                      </a:r>
                      <a:endParaRPr lang="en-US" sz="1100" dirty="0"/>
                    </a:p>
                    <a:p>
                      <a:r>
                        <a:rPr lang="en-US" sz="1100" dirty="0"/>
                        <a:t>Explicit</a:t>
                      </a:r>
                    </a:p>
                  </a:txBody>
                  <a:tcPr/>
                </a:tc>
                <a:tc>
                  <a:txBody>
                    <a:bodyPr/>
                    <a:lstStyle/>
                    <a:p>
                      <a:r>
                        <a:rPr lang="en-US" sz="1100" dirty="0"/>
                        <a:t>CBF: 2 AP/</a:t>
                      </a:r>
                    </a:p>
                    <a:p>
                      <a:r>
                        <a:rPr lang="en-US" sz="1100" dirty="0"/>
                        <a:t>4 STA</a:t>
                      </a:r>
                    </a:p>
                    <a:p>
                      <a:r>
                        <a:rPr lang="en-US" sz="1100" dirty="0"/>
                        <a:t>Explicit </a:t>
                      </a: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FFFFFF"/>
                          </a:solidFill>
                          <a:effectLst/>
                          <a:uLnTx/>
                          <a:uFillTx/>
                          <a:latin typeface="+mn-lt"/>
                          <a:ea typeface="+mn-ea"/>
                          <a:cs typeface="+mn-cs"/>
                        </a:rPr>
                        <a:t>CBF: 2 AP/</a:t>
                      </a:r>
                    </a:p>
                    <a:p>
                      <a:pPr marL="0" marR="0" lvl="0" indent="0" algn="l" defTabSz="6858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FFFFFF"/>
                          </a:solidFill>
                          <a:effectLst/>
                          <a:uLnTx/>
                          <a:uFillTx/>
                          <a:latin typeface="+mn-lt"/>
                          <a:ea typeface="+mn-ea"/>
                          <a:cs typeface="+mn-cs"/>
                        </a:rPr>
                        <a:t>4 STA</a:t>
                      </a:r>
                    </a:p>
                    <a:p>
                      <a:pPr marL="0" marR="0" lvl="0" indent="0" algn="l" defTabSz="6858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FFFFFF"/>
                          </a:solidFill>
                          <a:effectLst/>
                          <a:uLnTx/>
                          <a:uFillTx/>
                          <a:latin typeface="+mn-lt"/>
                          <a:ea typeface="+mn-ea"/>
                          <a:cs typeface="+mn-cs"/>
                        </a:rPr>
                        <a:t>Implicit</a:t>
                      </a:r>
                    </a:p>
                  </a:txBody>
                  <a:tcPr/>
                </a:tc>
                <a:tc>
                  <a:txBody>
                    <a:bodyPr/>
                    <a:lstStyle/>
                    <a:p>
                      <a:r>
                        <a:rPr lang="en-US" sz="1100" dirty="0"/>
                        <a:t>CBF: 3 AP/ 4 STA</a:t>
                      </a:r>
                    </a:p>
                    <a:p>
                      <a:pPr marL="0" marR="0" lvl="0" indent="0" algn="l" defTabSz="685800" rtl="0" eaLnBrk="1" fontAlgn="auto" latinLnBrk="0" hangingPunct="1">
                        <a:lnSpc>
                          <a:spcPct val="100000"/>
                        </a:lnSpc>
                        <a:spcBef>
                          <a:spcPts val="0"/>
                        </a:spcBef>
                        <a:spcAft>
                          <a:spcPts val="0"/>
                        </a:spcAft>
                        <a:buClrTx/>
                        <a:buSzTx/>
                        <a:buFontTx/>
                        <a:buNone/>
                        <a:tabLst/>
                        <a:defRPr/>
                      </a:pPr>
                      <a:r>
                        <a:rPr lang="en-US" sz="1100" dirty="0"/>
                        <a:t>Explicit </a:t>
                      </a:r>
                    </a:p>
                    <a:p>
                      <a:endParaRPr lang="en-US" sz="1100" dirty="0"/>
                    </a:p>
                  </a:txBody>
                  <a:tcPr/>
                </a:tc>
                <a:tc>
                  <a:txBody>
                    <a:bodyPr/>
                    <a:lstStyle/>
                    <a:p>
                      <a:r>
                        <a:rPr lang="en-US" sz="1100" dirty="0"/>
                        <a:t>CBF: 3 AP/ 4 STA</a:t>
                      </a:r>
                    </a:p>
                    <a:p>
                      <a:pPr marL="0" marR="0" lvl="0" indent="0" algn="l" defTabSz="685800" rtl="0" eaLnBrk="1" fontAlgn="auto" latinLnBrk="0" hangingPunct="1">
                        <a:lnSpc>
                          <a:spcPct val="100000"/>
                        </a:lnSpc>
                        <a:spcBef>
                          <a:spcPts val="0"/>
                        </a:spcBef>
                        <a:spcAft>
                          <a:spcPts val="0"/>
                        </a:spcAft>
                        <a:buClrTx/>
                        <a:buSzTx/>
                        <a:buFontTx/>
                        <a:buNone/>
                        <a:tabLst/>
                        <a:defRPr/>
                      </a:pPr>
                      <a:r>
                        <a:rPr lang="en-US" sz="1100" dirty="0"/>
                        <a:t>Implicit</a:t>
                      </a:r>
                    </a:p>
                  </a:txBody>
                  <a:tcPr/>
                </a:tc>
                <a:extLst>
                  <a:ext uri="{0D108BD9-81ED-4DB2-BD59-A6C34878D82A}">
                    <a16:rowId xmlns:a16="http://schemas.microsoft.com/office/drawing/2014/main" val="10000"/>
                  </a:ext>
                </a:extLst>
              </a:tr>
              <a:tr h="313076">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000000"/>
                          </a:solidFill>
                          <a:effectLst/>
                          <a:uLnTx/>
                          <a:uFillTx/>
                          <a:latin typeface="Cambria" panose="02040503050406030204" pitchFamily="18" charset="0"/>
                          <a:ea typeface="+mn-ea"/>
                          <a:cs typeface="+mn-cs"/>
                        </a:rPr>
                        <a:t>Sounding Duration (</a:t>
                      </a:r>
                      <a:r>
                        <a:rPr kumimoji="0" lang="en-US" sz="1100" b="0" i="0" u="none" strike="noStrike" kern="1200" cap="none" spc="0" normalizeH="0" baseline="0" noProof="0" dirty="0" err="1">
                          <a:ln>
                            <a:noFill/>
                          </a:ln>
                          <a:solidFill>
                            <a:srgbClr val="000000"/>
                          </a:solidFill>
                          <a:effectLst/>
                          <a:uLnTx/>
                          <a:uFillTx/>
                          <a:latin typeface="Cambria" panose="02040503050406030204" pitchFamily="18" charset="0"/>
                          <a:ea typeface="+mn-ea"/>
                          <a:cs typeface="+mn-cs"/>
                        </a:rPr>
                        <a:t>msec</a:t>
                      </a:r>
                      <a:r>
                        <a:rPr kumimoji="0" lang="en-US" sz="1100" b="0" i="0" u="none" strike="noStrike" kern="1200" cap="none" spc="0" normalizeH="0" baseline="0" noProof="0" dirty="0">
                          <a:ln>
                            <a:noFill/>
                          </a:ln>
                          <a:solidFill>
                            <a:srgbClr val="000000"/>
                          </a:solidFill>
                          <a:effectLst/>
                          <a:uLnTx/>
                          <a:uFillTx/>
                          <a:latin typeface="Cambria" panose="02040503050406030204" pitchFamily="18" charset="0"/>
                          <a:ea typeface="+mn-ea"/>
                          <a:cs typeface="+mn-cs"/>
                        </a:rPr>
                        <a:t>)</a:t>
                      </a:r>
                    </a:p>
                  </a:txBody>
                  <a:tcPr/>
                </a:tc>
                <a:tc>
                  <a:txBody>
                    <a:bodyPr/>
                    <a:lstStyle/>
                    <a:p>
                      <a:r>
                        <a:rPr lang="en-US" dirty="0"/>
                        <a:t>.75/ .53/ .4 </a:t>
                      </a:r>
                    </a:p>
                  </a:txBody>
                  <a:tcPr/>
                </a:tc>
                <a:tc>
                  <a:txBody>
                    <a:bodyPr/>
                    <a:lstStyle/>
                    <a:p>
                      <a:r>
                        <a:rPr lang="en-US" dirty="0"/>
                        <a:t>1.7/ 1.3/ .9</a:t>
                      </a:r>
                    </a:p>
                  </a:txBody>
                  <a:tcPr/>
                </a:tc>
                <a:tc>
                  <a:txBody>
                    <a:bodyPr/>
                    <a:lstStyle/>
                    <a:p>
                      <a:r>
                        <a:rPr lang="en-US" dirty="0"/>
                        <a:t>.24</a:t>
                      </a:r>
                    </a:p>
                  </a:txBody>
                  <a:tcPr/>
                </a:tc>
                <a:tc>
                  <a:txBody>
                    <a:bodyPr/>
                    <a:lstStyle/>
                    <a:p>
                      <a:r>
                        <a:rPr lang="en-US" dirty="0"/>
                        <a:t>2.5/ 1.9/ 1.3</a:t>
                      </a:r>
                    </a:p>
                  </a:txBody>
                  <a:tcPr/>
                </a:tc>
                <a:tc>
                  <a:txBody>
                    <a:bodyPr/>
                    <a:lstStyle/>
                    <a:p>
                      <a:r>
                        <a:rPr lang="en-US" dirty="0"/>
                        <a:t>.29</a:t>
                      </a:r>
                    </a:p>
                  </a:txBody>
                  <a:tcPr/>
                </a:tc>
                <a:extLst>
                  <a:ext uri="{0D108BD9-81ED-4DB2-BD59-A6C34878D82A}">
                    <a16:rowId xmlns:a16="http://schemas.microsoft.com/office/drawing/2014/main" val="10001"/>
                  </a:ext>
                </a:extLst>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2040735621"/>
              </p:ext>
            </p:extLst>
          </p:nvPr>
        </p:nvGraphicFramePr>
        <p:xfrm>
          <a:off x="784697" y="2762445"/>
          <a:ext cx="7673502" cy="937260"/>
        </p:xfrm>
        <a:graphic>
          <a:graphicData uri="http://schemas.openxmlformats.org/drawingml/2006/table">
            <a:tbl>
              <a:tblPr firstRow="1" bandRow="1">
                <a:tableStyleId>{5C22544A-7EE6-4342-B048-85BDC9FD1C3A}</a:tableStyleId>
              </a:tblPr>
              <a:tblGrid>
                <a:gridCol w="1786852">
                  <a:extLst>
                    <a:ext uri="{9D8B030D-6E8A-4147-A177-3AD203B41FA5}">
                      <a16:colId xmlns:a16="http://schemas.microsoft.com/office/drawing/2014/main" val="20000"/>
                    </a:ext>
                  </a:extLst>
                </a:gridCol>
                <a:gridCol w="1053725">
                  <a:extLst>
                    <a:ext uri="{9D8B030D-6E8A-4147-A177-3AD203B41FA5}">
                      <a16:colId xmlns:a16="http://schemas.microsoft.com/office/drawing/2014/main" val="20001"/>
                    </a:ext>
                  </a:extLst>
                </a:gridCol>
                <a:gridCol w="1157272">
                  <a:extLst>
                    <a:ext uri="{9D8B030D-6E8A-4147-A177-3AD203B41FA5}">
                      <a16:colId xmlns:a16="http://schemas.microsoft.com/office/drawing/2014/main" val="20002"/>
                    </a:ext>
                  </a:extLst>
                </a:gridCol>
                <a:gridCol w="919139">
                  <a:extLst>
                    <a:ext uri="{9D8B030D-6E8A-4147-A177-3AD203B41FA5}">
                      <a16:colId xmlns:a16="http://schemas.microsoft.com/office/drawing/2014/main" val="20003"/>
                    </a:ext>
                  </a:extLst>
                </a:gridCol>
                <a:gridCol w="1457780">
                  <a:extLst>
                    <a:ext uri="{9D8B030D-6E8A-4147-A177-3AD203B41FA5}">
                      <a16:colId xmlns:a16="http://schemas.microsoft.com/office/drawing/2014/main" val="20004"/>
                    </a:ext>
                  </a:extLst>
                </a:gridCol>
                <a:gridCol w="1298734">
                  <a:extLst>
                    <a:ext uri="{9D8B030D-6E8A-4147-A177-3AD203B41FA5}">
                      <a16:colId xmlns:a16="http://schemas.microsoft.com/office/drawing/2014/main" val="20005"/>
                    </a:ext>
                  </a:extLst>
                </a:gridCol>
              </a:tblGrid>
              <a:tr h="0">
                <a:tc>
                  <a:txBody>
                    <a:bodyPr/>
                    <a:lstStyle/>
                    <a:p>
                      <a:r>
                        <a:rPr lang="en-US" sz="1200" dirty="0"/>
                        <a:t>Overhead</a:t>
                      </a:r>
                    </a:p>
                    <a:p>
                      <a:r>
                        <a:rPr lang="en-US" sz="1200" dirty="0"/>
                        <a:t>8-antennas</a:t>
                      </a:r>
                      <a:r>
                        <a:rPr lang="en-US" sz="1200" baseline="0" dirty="0"/>
                        <a:t> AP</a:t>
                      </a:r>
                    </a:p>
                    <a:p>
                      <a:r>
                        <a:rPr lang="en-US" sz="1200" dirty="0">
                          <a:solidFill>
                            <a:srgbClr val="002060"/>
                          </a:solidFill>
                        </a:rPr>
                        <a:t>MCS=1/ 2/ 4</a:t>
                      </a:r>
                      <a:endParaRPr lang="en-US" sz="1200" dirty="0"/>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100" dirty="0"/>
                        <a:t>Single AP/ 4</a:t>
                      </a:r>
                      <a:r>
                        <a:rPr lang="en-US" sz="1100" baseline="0" dirty="0"/>
                        <a:t> STA (2 </a:t>
                      </a:r>
                      <a:r>
                        <a:rPr lang="en-US" sz="1100" baseline="0" dirty="0" err="1"/>
                        <a:t>ss</a:t>
                      </a:r>
                      <a:r>
                        <a:rPr lang="en-US" sz="1100" baseline="0" dirty="0"/>
                        <a:t>)</a:t>
                      </a:r>
                      <a:endParaRPr lang="en-US" sz="1100" dirty="0"/>
                    </a:p>
                    <a:p>
                      <a:r>
                        <a:rPr lang="en-US" sz="1100" dirty="0"/>
                        <a:t>Explicit</a:t>
                      </a:r>
                    </a:p>
                  </a:txBody>
                  <a:tcPr/>
                </a:tc>
                <a:tc>
                  <a:txBody>
                    <a:bodyPr/>
                    <a:lstStyle/>
                    <a:p>
                      <a:r>
                        <a:rPr lang="en-US" sz="1100" dirty="0"/>
                        <a:t>CBF: 2 AP/</a:t>
                      </a:r>
                    </a:p>
                    <a:p>
                      <a:r>
                        <a:rPr lang="en-US" sz="1100" dirty="0"/>
                        <a:t>8 STA (1 </a:t>
                      </a:r>
                      <a:r>
                        <a:rPr lang="en-US" sz="1100" dirty="0" err="1"/>
                        <a:t>ss</a:t>
                      </a:r>
                      <a:r>
                        <a:rPr lang="en-US" sz="1100" dirty="0"/>
                        <a:t>)</a:t>
                      </a:r>
                    </a:p>
                    <a:p>
                      <a:r>
                        <a:rPr lang="en-US" sz="1100" dirty="0"/>
                        <a:t>Explicit </a:t>
                      </a: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FFFFFF"/>
                          </a:solidFill>
                          <a:effectLst/>
                          <a:uLnTx/>
                          <a:uFillTx/>
                          <a:latin typeface="+mn-lt"/>
                          <a:ea typeface="+mn-ea"/>
                          <a:cs typeface="+mn-cs"/>
                        </a:rPr>
                        <a:t>CBF: 2 AP/</a:t>
                      </a:r>
                    </a:p>
                    <a:p>
                      <a:pPr marL="0" marR="0" lvl="0" indent="0" algn="l" defTabSz="6858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FFFFFF"/>
                          </a:solidFill>
                          <a:effectLst/>
                          <a:uLnTx/>
                          <a:uFillTx/>
                          <a:latin typeface="+mn-lt"/>
                          <a:ea typeface="+mn-ea"/>
                          <a:cs typeface="+mn-cs"/>
                        </a:rPr>
                        <a:t>8 STA </a:t>
                      </a:r>
                    </a:p>
                    <a:p>
                      <a:pPr marL="0" marR="0" lvl="0" indent="0" algn="l" defTabSz="6858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FFFFFF"/>
                          </a:solidFill>
                          <a:effectLst/>
                          <a:uLnTx/>
                          <a:uFillTx/>
                          <a:latin typeface="+mn-lt"/>
                          <a:ea typeface="+mn-ea"/>
                          <a:cs typeface="+mn-cs"/>
                        </a:rPr>
                        <a:t>Implicit</a:t>
                      </a: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100" dirty="0"/>
                        <a:t>CBF: 3 AP/ 8</a:t>
                      </a:r>
                      <a:r>
                        <a:rPr lang="en-US" sz="1100" baseline="0" dirty="0"/>
                        <a:t> </a:t>
                      </a:r>
                      <a:r>
                        <a:rPr lang="en-US" sz="1100" dirty="0"/>
                        <a:t>STA   (1 </a:t>
                      </a:r>
                      <a:r>
                        <a:rPr lang="en-US" sz="1100" dirty="0" err="1"/>
                        <a:t>ss</a:t>
                      </a:r>
                      <a:r>
                        <a:rPr lang="en-US" sz="1100" dirty="0"/>
                        <a:t>)</a:t>
                      </a:r>
                      <a:r>
                        <a:rPr lang="en-US" sz="1100" baseline="0" dirty="0"/>
                        <a:t> </a:t>
                      </a:r>
                      <a:r>
                        <a:rPr lang="en-US" sz="1100" dirty="0"/>
                        <a:t>Explicit</a:t>
                      </a:r>
                    </a:p>
                  </a:txBody>
                  <a:tcPr/>
                </a:tc>
                <a:tc>
                  <a:txBody>
                    <a:bodyPr/>
                    <a:lstStyle/>
                    <a:p>
                      <a:r>
                        <a:rPr lang="en-US" sz="1100" dirty="0"/>
                        <a:t>CBF: 3 AP/ 8 STA</a:t>
                      </a:r>
                    </a:p>
                    <a:p>
                      <a:pPr marL="0" marR="0" lvl="0" indent="0" algn="l" defTabSz="685800" rtl="0" eaLnBrk="1" fontAlgn="auto" latinLnBrk="0" hangingPunct="1">
                        <a:lnSpc>
                          <a:spcPct val="100000"/>
                        </a:lnSpc>
                        <a:spcBef>
                          <a:spcPts val="0"/>
                        </a:spcBef>
                        <a:spcAft>
                          <a:spcPts val="0"/>
                        </a:spcAft>
                        <a:buClrTx/>
                        <a:buSzTx/>
                        <a:buFontTx/>
                        <a:buNone/>
                        <a:tabLst/>
                        <a:defRPr/>
                      </a:pPr>
                      <a:r>
                        <a:rPr lang="en-US" sz="1100" dirty="0"/>
                        <a:t>Implicit</a:t>
                      </a:r>
                    </a:p>
                  </a:txBody>
                  <a:tcPr/>
                </a:tc>
                <a:extLst>
                  <a:ext uri="{0D108BD9-81ED-4DB2-BD59-A6C34878D82A}">
                    <a16:rowId xmlns:a16="http://schemas.microsoft.com/office/drawing/2014/main" val="10000"/>
                  </a:ext>
                </a:extLst>
              </a:tr>
              <a:tr h="281557">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000000"/>
                          </a:solidFill>
                          <a:effectLst/>
                          <a:uLnTx/>
                          <a:uFillTx/>
                          <a:latin typeface="Cambria" panose="02040503050406030204" pitchFamily="18" charset="0"/>
                          <a:ea typeface="+mn-ea"/>
                          <a:cs typeface="+mn-cs"/>
                        </a:rPr>
                        <a:t>Sounding Duration (</a:t>
                      </a:r>
                      <a:r>
                        <a:rPr kumimoji="0" lang="en-US" sz="1100" b="0" i="0" u="none" strike="noStrike" kern="1200" cap="none" spc="0" normalizeH="0" baseline="0" noProof="0" dirty="0" err="1">
                          <a:ln>
                            <a:noFill/>
                          </a:ln>
                          <a:solidFill>
                            <a:srgbClr val="000000"/>
                          </a:solidFill>
                          <a:effectLst/>
                          <a:uLnTx/>
                          <a:uFillTx/>
                          <a:latin typeface="Cambria" panose="02040503050406030204" pitchFamily="18" charset="0"/>
                          <a:ea typeface="+mn-ea"/>
                          <a:cs typeface="+mn-cs"/>
                        </a:rPr>
                        <a:t>msec</a:t>
                      </a:r>
                      <a:r>
                        <a:rPr kumimoji="0" lang="en-US" sz="1100" b="0" i="0" u="none" strike="noStrike" kern="1200" cap="none" spc="0" normalizeH="0" baseline="0" noProof="0" dirty="0">
                          <a:ln>
                            <a:noFill/>
                          </a:ln>
                          <a:solidFill>
                            <a:srgbClr val="000000"/>
                          </a:solidFill>
                          <a:effectLst/>
                          <a:uLnTx/>
                          <a:uFillTx/>
                          <a:latin typeface="Cambria" panose="02040503050406030204" pitchFamily="18" charset="0"/>
                          <a:ea typeface="+mn-ea"/>
                          <a:cs typeface="+mn-cs"/>
                        </a:rPr>
                        <a:t>)</a:t>
                      </a:r>
                    </a:p>
                  </a:txBody>
                  <a:tcPr/>
                </a:tc>
                <a:tc>
                  <a:txBody>
                    <a:bodyPr/>
                    <a:lstStyle/>
                    <a:p>
                      <a:r>
                        <a:rPr lang="en-US" dirty="0"/>
                        <a:t>2.7/ 1.8/ 1.1</a:t>
                      </a:r>
                    </a:p>
                  </a:txBody>
                  <a:tcPr/>
                </a:tc>
                <a:tc>
                  <a:txBody>
                    <a:bodyPr/>
                    <a:lstStyle/>
                    <a:p>
                      <a:r>
                        <a:rPr lang="en-US" dirty="0"/>
                        <a:t>6.2/ 4.2/ 2.6</a:t>
                      </a:r>
                    </a:p>
                  </a:txBody>
                  <a:tcPr/>
                </a:tc>
                <a:tc>
                  <a:txBody>
                    <a:bodyPr/>
                    <a:lstStyle/>
                    <a:p>
                      <a:r>
                        <a:rPr lang="en-US" dirty="0"/>
                        <a:t>.33</a:t>
                      </a:r>
                    </a:p>
                  </a:txBody>
                  <a:tcPr/>
                </a:tc>
                <a:tc>
                  <a:txBody>
                    <a:bodyPr/>
                    <a:lstStyle/>
                    <a:p>
                      <a:r>
                        <a:rPr lang="en-US" dirty="0"/>
                        <a:t>9.2/ 6.3/ 3.8</a:t>
                      </a:r>
                    </a:p>
                  </a:txBody>
                  <a:tcPr/>
                </a:tc>
                <a:tc>
                  <a:txBody>
                    <a:bodyPr/>
                    <a:lstStyle/>
                    <a:p>
                      <a:r>
                        <a:rPr lang="en-US" dirty="0"/>
                        <a:t>.38</a:t>
                      </a:r>
                    </a:p>
                  </a:txBody>
                  <a:tcPr/>
                </a:tc>
                <a:extLst>
                  <a:ext uri="{0D108BD9-81ED-4DB2-BD59-A6C34878D82A}">
                    <a16:rowId xmlns:a16="http://schemas.microsoft.com/office/drawing/2014/main" val="10001"/>
                  </a:ext>
                </a:extLst>
              </a:tr>
            </a:tbl>
          </a:graphicData>
        </a:graphic>
      </p:graphicFrame>
      <p:sp>
        <p:nvSpPr>
          <p:cNvPr id="7" name="Date Placeholder 6"/>
          <p:cNvSpPr>
            <a:spLocks noGrp="1"/>
          </p:cNvSpPr>
          <p:nvPr>
            <p:ph type="dt" sz="half" idx="10"/>
          </p:nvPr>
        </p:nvSpPr>
        <p:spPr/>
        <p:txBody>
          <a:bodyPr/>
          <a:lstStyle/>
          <a:p>
            <a:pPr>
              <a:defRPr/>
            </a:pPr>
            <a:r>
              <a:rPr lang="en-US" altLang="en-US">
                <a:solidFill>
                  <a:srgbClr val="000000"/>
                </a:solidFill>
              </a:rPr>
              <a:t>Jan 2020</a:t>
            </a:r>
            <a:endParaRPr lang="en-US" altLang="en-US" dirty="0">
              <a:solidFill>
                <a:srgbClr val="000000"/>
              </a:solidFill>
            </a:endParaRPr>
          </a:p>
        </p:txBody>
      </p:sp>
      <p:sp>
        <p:nvSpPr>
          <p:cNvPr id="9" name="TextBox 8"/>
          <p:cNvSpPr txBox="1"/>
          <p:nvPr/>
        </p:nvSpPr>
        <p:spPr>
          <a:xfrm>
            <a:off x="826041" y="2399671"/>
            <a:ext cx="7341140" cy="307777"/>
          </a:xfrm>
          <a:prstGeom prst="rect">
            <a:avLst/>
          </a:prstGeom>
          <a:noFill/>
        </p:spPr>
        <p:txBody>
          <a:bodyPr wrap="square" rtlCol="0">
            <a:spAutoFit/>
          </a:bodyPr>
          <a:lstStyle/>
          <a:p>
            <a:r>
              <a:rPr lang="en-US" sz="1400" b="1" dirty="0">
                <a:solidFill>
                  <a:srgbClr val="002060"/>
                </a:solidFill>
              </a:rPr>
              <a:t>Explicit/Implicit BF Feedback Overhead for 4/8-antennas AP, BW=80 MHz, MCS=1/2/4</a:t>
            </a:r>
            <a:r>
              <a:rPr lang="en-US" sz="1400" b="1">
                <a:solidFill>
                  <a:srgbClr val="002060"/>
                </a:solidFill>
              </a:rPr>
              <a:t>, Ng=4</a:t>
            </a:r>
            <a:endParaRPr lang="en-US" sz="1400" b="1" dirty="0">
              <a:solidFill>
                <a:srgbClr val="002060"/>
              </a:solidFill>
            </a:endParaRPr>
          </a:p>
        </p:txBody>
      </p:sp>
    </p:spTree>
    <p:extLst>
      <p:ext uri="{BB962C8B-B14F-4D97-AF65-F5344CB8AC3E}">
        <p14:creationId xmlns:p14="http://schemas.microsoft.com/office/powerpoint/2010/main" val="1909091414"/>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1614</Words>
  <Application>Microsoft Office PowerPoint</Application>
  <PresentationFormat>On-screen Show (16:9)</PresentationFormat>
  <Paragraphs>296</Paragraphs>
  <Slides>17</Slides>
  <Notes>3</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26" baseType="lpstr">
      <vt:lpstr>Arial</vt:lpstr>
      <vt:lpstr>Cambria</vt:lpstr>
      <vt:lpstr>Cambria Math</vt:lpstr>
      <vt:lpstr>Courier New</vt:lpstr>
      <vt:lpstr>Neo Sans Intel</vt:lpstr>
      <vt:lpstr>Times New Roman</vt:lpstr>
      <vt:lpstr>Wingdings</vt:lpstr>
      <vt:lpstr>802-11-Submission</vt:lpstr>
      <vt:lpstr>Microsoft Word 97 - 2003 Document</vt:lpstr>
      <vt:lpstr>  Multi-AP Implicit Channel Sounding   </vt:lpstr>
      <vt:lpstr>Introduction</vt:lpstr>
      <vt:lpstr>Implicit Sounding</vt:lpstr>
      <vt:lpstr>Multi-AP Implicit Sounding</vt:lpstr>
      <vt:lpstr>Multi-AP Implicit Sounding</vt:lpstr>
      <vt:lpstr>Multi-AP Implicit Sounding</vt:lpstr>
      <vt:lpstr>Multi-AP Implicit Sounding</vt:lpstr>
      <vt:lpstr>Multi-AP Implicit Sounding</vt:lpstr>
      <vt:lpstr>Network overhead: Explicit vs Implicit Feedback</vt:lpstr>
      <vt:lpstr>Network overhead: JBF </vt:lpstr>
      <vt:lpstr>Conclusion:</vt:lpstr>
      <vt:lpstr>PowerPoint Presentation</vt:lpstr>
      <vt:lpstr>References</vt:lpstr>
      <vt:lpstr>PowerPoint Presentation</vt:lpstr>
      <vt:lpstr>Explicit Channel Sounding</vt:lpstr>
      <vt:lpstr>NDP Spatial Multiplexing in Uplink </vt:lpstr>
      <vt:lpstr>Network Overhead Evaluation: Implicit vs Explicit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keywords>CTPClassification=CTP_IC:VisualMarkings=, CTPClassification=CTP_IC</cp:keywords>
  <cp:lastModifiedBy/>
  <cp:revision>1</cp:revision>
  <dcterms:created xsi:type="dcterms:W3CDTF">2015-05-06T16:36:39Z</dcterms:created>
  <dcterms:modified xsi:type="dcterms:W3CDTF">2020-01-13T04:26:42Z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8ceb8b03-d642-452f-ae3d-f556fe1b3ac9</vt:lpwstr>
  </property>
  <property fmtid="{D5CDD505-2E9C-101B-9397-08002B2CF9AE}" pid="3" name="CTP_BU">
    <vt:lpwstr>INTEL LABS GRP</vt:lpwstr>
  </property>
  <property fmtid="{D5CDD505-2E9C-101B-9397-08002B2CF9AE}" pid="4" name="CTP_TimeStamp">
    <vt:lpwstr>2020-01-13 04:26:41Z</vt:lpwstr>
  </property>
  <property fmtid="{D5CDD505-2E9C-101B-9397-08002B2CF9AE}" pid="5" name="CTPClassification">
    <vt:lpwstr>CTP_IC</vt:lpwstr>
  </property>
</Properties>
</file>