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9" r:id="rId3"/>
    <p:sldId id="347" r:id="rId4"/>
    <p:sldId id="420" r:id="rId5"/>
    <p:sldId id="416" r:id="rId6"/>
    <p:sldId id="425" r:id="rId7"/>
    <p:sldId id="398" r:id="rId8"/>
    <p:sldId id="417" r:id="rId9"/>
    <p:sldId id="426" r:id="rId10"/>
    <p:sldId id="410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FFCC99"/>
    <a:srgbClr val="A4FD03"/>
    <a:srgbClr val="CCFFCC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77" d="100"/>
          <a:sy n="77" d="100"/>
        </p:scale>
        <p:origin x="821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802.11-20/0087r0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Discussions on U-SIG Content and EHT-SIG Format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7798030"/>
              </p:ext>
            </p:extLst>
          </p:nvPr>
        </p:nvGraphicFramePr>
        <p:xfrm>
          <a:off x="844550" y="3784600"/>
          <a:ext cx="7891463" cy="303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53" name="Document" r:id="rId4" imgW="8647874" imgH="3325761" progId="Word.Document.8">
                  <p:embed/>
                </p:oleObj>
              </mc:Choice>
              <mc:Fallback>
                <p:oleObj name="Document" r:id="rId4" imgW="8647874" imgH="3325761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A1276305-2313-46F1-A835-24237CCBCD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550" y="3784600"/>
                        <a:ext cx="7891463" cy="30368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51B1B1-2D6F-4E3B-82A2-6086FD4B7FF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169EE-8BD9-4DEE-8BDA-CD5B8789B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6FCD0-5D9B-4286-A638-49A4D2AB8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Rui Cao, and etc., “EHT Preamble Design”, 11-19/1540.</a:t>
            </a:r>
          </a:p>
          <a:p>
            <a:r>
              <a:rPr lang="en-US" dirty="0"/>
              <a:t>[2] Sameer </a:t>
            </a:r>
            <a:r>
              <a:rPr lang="en-US" dirty="0" err="1"/>
              <a:t>Vermani</a:t>
            </a:r>
            <a:r>
              <a:rPr lang="en-US" dirty="0"/>
              <a:t>, and etc., “Further Ideas on EHT Preamble Design”, 11-19/1870.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EF786A-9E9A-4285-837E-D750BF9B8C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9669D-DDDE-4936-B31A-87CFC1305BF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EEA3B-5F91-4508-95BB-42AE4E2B369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6833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308238"/>
            <a:ext cx="7924800" cy="3016361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EHT preamble consists of U-SIG and EHT-SIG.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U-SIG is 2-symbol field modulated on per-20MHz basis.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Some U-SIG version-independent bits are decided.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EHT-SIG follows U-SIG.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Further discuss on the U-SIG content and EHT structure.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4B0702C-C1E8-476D-8104-43A8A5F997CD}"/>
              </a:ext>
            </a:extLst>
          </p:cNvPr>
          <p:cNvGrpSpPr/>
          <p:nvPr/>
        </p:nvGrpSpPr>
        <p:grpSpPr>
          <a:xfrm>
            <a:off x="986100" y="1632421"/>
            <a:ext cx="7700700" cy="1339379"/>
            <a:chOff x="762568" y="1556220"/>
            <a:chExt cx="7700700" cy="133937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E82A9D2-D701-49A3-A0B0-1006C34F44EE}"/>
                </a:ext>
              </a:extLst>
            </p:cNvPr>
            <p:cNvSpPr/>
            <p:nvPr/>
          </p:nvSpPr>
          <p:spPr>
            <a:xfrm>
              <a:off x="3688080" y="2561276"/>
              <a:ext cx="1384547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U-SIG</a:t>
              </a:r>
            </a:p>
          </p:txBody>
        </p:sp>
        <p:sp>
          <p:nvSpPr>
            <p:cNvPr id="8" name="Rectangle 4">
              <a:extLst>
                <a:ext uri="{FF2B5EF4-FFF2-40B4-BE49-F238E27FC236}">
                  <a16:creationId xmlns:a16="http://schemas.microsoft.com/office/drawing/2014/main" id="{8361F2BC-DA98-4A39-A910-869C24B9E3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A912181B-AD7F-4F76-90AB-195075A66D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68C356F0-36A5-4454-9310-84945943E5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568" y="2561276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7FEE186E-3987-4A06-96C6-1FFE82869E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7" y="2561276"/>
              <a:ext cx="723621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E0A0E4D-A4DB-4326-A141-9885A71AAF25}"/>
                </a:ext>
              </a:extLst>
            </p:cNvPr>
            <p:cNvSpPr/>
            <p:nvPr/>
          </p:nvSpPr>
          <p:spPr>
            <a:xfrm>
              <a:off x="3692240" y="2222448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U-SIG</a:t>
              </a:r>
            </a:p>
          </p:txBody>
        </p:sp>
        <p:sp>
          <p:nvSpPr>
            <p:cNvPr id="13" name="Rectangle 4">
              <a:extLst>
                <a:ext uri="{FF2B5EF4-FFF2-40B4-BE49-F238E27FC236}">
                  <a16:creationId xmlns:a16="http://schemas.microsoft.com/office/drawing/2014/main" id="{A6C431E1-061E-48B2-ABEC-0029A2DC61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14" name="Rectangle 6">
              <a:extLst>
                <a:ext uri="{FF2B5EF4-FFF2-40B4-BE49-F238E27FC236}">
                  <a16:creationId xmlns:a16="http://schemas.microsoft.com/office/drawing/2014/main" id="{FAC18A3E-2F78-4F81-982F-30BC18EBFF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15" name="Rectangle 7">
              <a:extLst>
                <a:ext uri="{FF2B5EF4-FFF2-40B4-BE49-F238E27FC236}">
                  <a16:creationId xmlns:a16="http://schemas.microsoft.com/office/drawing/2014/main" id="{3C852E40-282C-428D-A4AF-C9A7AAA2DF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2230881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16" name="Rectangle 8">
              <a:extLst>
                <a:ext uri="{FF2B5EF4-FFF2-40B4-BE49-F238E27FC236}">
                  <a16:creationId xmlns:a16="http://schemas.microsoft.com/office/drawing/2014/main" id="{5D0AB64B-98CF-4E76-B190-3E455C529D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8" y="2228189"/>
              <a:ext cx="722326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1CE3927-3BF6-4CB6-8132-F6FC0650F957}"/>
                </a:ext>
              </a:extLst>
            </p:cNvPr>
            <p:cNvSpPr/>
            <p:nvPr/>
          </p:nvSpPr>
          <p:spPr>
            <a:xfrm>
              <a:off x="3699165" y="1557427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U-SIG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96BAD4C-F668-4D60-9E58-77F7C6EA675C}"/>
                </a:ext>
              </a:extLst>
            </p:cNvPr>
            <p:cNvSpPr/>
            <p:nvPr/>
          </p:nvSpPr>
          <p:spPr>
            <a:xfrm>
              <a:off x="5078961" y="1557426"/>
              <a:ext cx="1455494" cy="133817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EHT-SIG</a:t>
              </a:r>
            </a:p>
          </p:txBody>
        </p:sp>
        <p:sp>
          <p:nvSpPr>
            <p:cNvPr id="19" name="Rectangle 4">
              <a:extLst>
                <a:ext uri="{FF2B5EF4-FFF2-40B4-BE49-F238E27FC236}">
                  <a16:creationId xmlns:a16="http://schemas.microsoft.com/office/drawing/2014/main" id="{D670924F-EB42-4DB1-A434-DFBCED781A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20" name="Rectangle 6">
              <a:extLst>
                <a:ext uri="{FF2B5EF4-FFF2-40B4-BE49-F238E27FC236}">
                  <a16:creationId xmlns:a16="http://schemas.microsoft.com/office/drawing/2014/main" id="{938C3557-6931-4468-8F78-C2E7478B36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21" name="Rectangle 7">
              <a:extLst>
                <a:ext uri="{FF2B5EF4-FFF2-40B4-BE49-F238E27FC236}">
                  <a16:creationId xmlns:a16="http://schemas.microsoft.com/office/drawing/2014/main" id="{B68842E5-E7F1-4DBA-A02A-955BF2B6E8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55742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22" name="Rectangle 8">
              <a:extLst>
                <a:ext uri="{FF2B5EF4-FFF2-40B4-BE49-F238E27FC236}">
                  <a16:creationId xmlns:a16="http://schemas.microsoft.com/office/drawing/2014/main" id="{5F841D04-3A09-4807-9AF5-DF3EEA1DBD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557427"/>
              <a:ext cx="725503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AAF4E12-4F2B-40AB-8FB4-CD684AA63538}"/>
                </a:ext>
              </a:extLst>
            </p:cNvPr>
            <p:cNvSpPr/>
            <p:nvPr/>
          </p:nvSpPr>
          <p:spPr>
            <a:xfrm>
              <a:off x="6535749" y="1556220"/>
              <a:ext cx="1927519" cy="133817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EHT-STF, EHT-LTF, EHT-DATA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32B195C-5E36-4537-8A5E-4A5145C10F3D}"/>
                </a:ext>
              </a:extLst>
            </p:cNvPr>
            <p:cNvSpPr/>
            <p:nvPr/>
          </p:nvSpPr>
          <p:spPr>
            <a:xfrm>
              <a:off x="3701027" y="1899432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…</a:t>
              </a:r>
            </a:p>
          </p:txBody>
        </p:sp>
        <p:sp>
          <p:nvSpPr>
            <p:cNvPr id="25" name="Rectangle 4">
              <a:extLst>
                <a:ext uri="{FF2B5EF4-FFF2-40B4-BE49-F238E27FC236}">
                  <a16:creationId xmlns:a16="http://schemas.microsoft.com/office/drawing/2014/main" id="{16F65F34-D04B-400D-8F30-CA9721094D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dirty="0">
                  <a:latin typeface="+mj-lt"/>
                </a:rPr>
                <a:t>…</a:t>
              </a:r>
            </a:p>
          </p:txBody>
        </p:sp>
        <p:sp>
          <p:nvSpPr>
            <p:cNvPr id="26" name="Rectangle 6">
              <a:extLst>
                <a:ext uri="{FF2B5EF4-FFF2-40B4-BE49-F238E27FC236}">
                  <a16:creationId xmlns:a16="http://schemas.microsoft.com/office/drawing/2014/main" id="{F973F8AE-1C16-4CF2-BBD4-8DE2D33E51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…</a:t>
              </a:r>
            </a:p>
          </p:txBody>
        </p:sp>
        <p:sp>
          <p:nvSpPr>
            <p:cNvPr id="27" name="Rectangle 7">
              <a:extLst>
                <a:ext uri="{FF2B5EF4-FFF2-40B4-BE49-F238E27FC236}">
                  <a16:creationId xmlns:a16="http://schemas.microsoft.com/office/drawing/2014/main" id="{0D024EFF-50E2-439B-A3B1-5334EBDD95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89686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;;;</a:t>
              </a:r>
            </a:p>
          </p:txBody>
        </p:sp>
        <p:sp>
          <p:nvSpPr>
            <p:cNvPr id="28" name="Rectangle 8">
              <a:extLst>
                <a:ext uri="{FF2B5EF4-FFF2-40B4-BE49-F238E27FC236}">
                  <a16:creationId xmlns:a16="http://schemas.microsoft.com/office/drawing/2014/main" id="{98F83943-CB98-4437-A066-C4D34DFAC5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896867"/>
              <a:ext cx="72421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 …</a:t>
              </a:r>
              <a:endParaRPr lang="en-US" sz="1400" dirty="0">
                <a:latin typeface="+mj-lt"/>
              </a:endParaRPr>
            </a:p>
          </p:txBody>
        </p:sp>
      </p:grp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1256"/>
            <a:ext cx="8229600" cy="919163"/>
          </a:xfrm>
        </p:spPr>
        <p:txBody>
          <a:bodyPr/>
          <a:lstStyle/>
          <a:p>
            <a:r>
              <a:rPr lang="en-US" dirty="0"/>
              <a:t>U-SIG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50056"/>
            <a:ext cx="8229600" cy="316494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U-SIG content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Two-symbol SIG field, and encoded together.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version-independent bits followed by version-dependent bits.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Version-independent bits: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PHY format identifier (3 bits), UL/DL (1 bit),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BSS color (TBD bits), TXOP (TBD bits)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Rui Cao and etc., NXP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447F47-23A1-4FAB-B75D-A6C9662FD08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0E6FEAE-5E3B-4F1E-A7F5-50AD84FDC971}"/>
              </a:ext>
            </a:extLst>
          </p:cNvPr>
          <p:cNvGrpSpPr/>
          <p:nvPr/>
        </p:nvGrpSpPr>
        <p:grpSpPr>
          <a:xfrm>
            <a:off x="1219200" y="1726555"/>
            <a:ext cx="6553201" cy="483245"/>
            <a:chOff x="1331623" y="1650355"/>
            <a:chExt cx="6553201" cy="483245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B8F7191-C255-4B65-97A6-5B99B1CC5B41}"/>
                </a:ext>
              </a:extLst>
            </p:cNvPr>
            <p:cNvSpPr/>
            <p:nvPr/>
          </p:nvSpPr>
          <p:spPr>
            <a:xfrm>
              <a:off x="1331624" y="1650355"/>
              <a:ext cx="4038600" cy="33311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Version-independent Bits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EAFAF1E-6218-4F19-9F49-31D140143C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0224" y="1652261"/>
              <a:ext cx="2514600" cy="33983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Version-dependent Bits</a:t>
              </a:r>
              <a:endParaRPr lang="en-US" sz="1400" dirty="0">
                <a:latin typeface="+mj-lt"/>
              </a:endParaRP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6E454E1-03D1-4F12-84A6-C6839B094D4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31623" y="2133600"/>
              <a:ext cx="403860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8B8CE2B5-907F-4E2A-AADE-85C08028CAB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70224" y="2133600"/>
              <a:ext cx="251459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3483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19163"/>
          </a:xfrm>
        </p:spPr>
        <p:txBody>
          <a:bodyPr/>
          <a:lstStyle/>
          <a:p>
            <a:r>
              <a:rPr lang="en-US" dirty="0"/>
              <a:t>U-SIG Content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2256"/>
            <a:ext cx="7924800" cy="477234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Version-dependent bits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PPDU formats bits:</a:t>
            </a:r>
          </a:p>
          <a:p>
            <a:pPr marL="1141413" lvl="2" indent="-227013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Every generation may define different number of PPDU formats</a:t>
            </a:r>
          </a:p>
          <a:p>
            <a:pPr marL="1141413" lvl="2" indent="-22701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dirty="0"/>
              <a:t>For EHT, we may only need 1 bit</a:t>
            </a:r>
          </a:p>
          <a:p>
            <a:pPr lvl="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dirty="0"/>
              <a:t>EHT SU/MU PPDU: EHT SU/MU can have unified format.</a:t>
            </a:r>
          </a:p>
          <a:p>
            <a:pPr lvl="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dirty="0"/>
              <a:t>EHT TB PPDU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EHT-SIG decoding information bits:</a:t>
            </a:r>
          </a:p>
          <a:p>
            <a:pPr marL="1200150"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EHT-SIG can have various MCS and length, depending on PPDU format, number of users, etc.</a:t>
            </a:r>
          </a:p>
          <a:p>
            <a:pPr marL="1200150"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EHT-SIG MCS: e.g. 4 bits</a:t>
            </a:r>
          </a:p>
          <a:p>
            <a:pPr marL="1200150"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Number of EHT-SIG symbols: e.g. 5 bits </a:t>
            </a:r>
          </a:p>
          <a:p>
            <a:pPr marL="971550" lvl="2" indent="0">
              <a:spcBef>
                <a:spcPts val="1000"/>
              </a:spcBef>
            </a:pPr>
            <a:endParaRPr lang="en-US" dirty="0"/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Rui Cao and etc., NXP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A8086F-88D5-45F2-992B-49DC2272A9C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9624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91CFC-8B26-480C-BF4F-2ADBBB92D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EHT-SIG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90FDD-2287-403A-9528-A7052DB1B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818" y="1578429"/>
            <a:ext cx="8075613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EHT-SIG contains all other PPDU decoding related signaling bits.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Unified EHT-SIG structure for SU/MU transmissions.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Channel puncturing will be common for EHT, especially for higher BW&gt;160MHz and in 6GHz.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T</a:t>
            </a:r>
            <a:r>
              <a:rPr lang="en-US" dirty="0"/>
              <a:t>here is no clear distinction between SU and MU signaling.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F</a:t>
            </a:r>
            <a:r>
              <a:rPr lang="en-US" dirty="0"/>
              <a:t>or SU or MUMIMO, channel puncturing information </a:t>
            </a:r>
            <a:r>
              <a:rPr lang="en-US" altLang="zh-CN" dirty="0"/>
              <a:t>will</a:t>
            </a:r>
            <a:r>
              <a:rPr lang="en-US" dirty="0"/>
              <a:t> need to be signaled, similar as the resource allocation for OFDMA.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EHT-SIG will always exists for SU and MU, there is no preamble structure difference.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Differently from 11ax where SU does not have SIGB symbols.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Define specific SU preamble does not save much signaling effort, and not able to simplify receiver design.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349CB6-C4DC-4922-8BD0-B416B6E118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DF0724-3652-49F5-A499-46E2C0CB549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E43DF3C-DA1E-497E-8415-0EFC144C854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8949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91CFC-8B26-480C-BF4F-2ADBBB92D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7387"/>
            <a:ext cx="7770813" cy="1065213"/>
          </a:xfrm>
        </p:spPr>
        <p:txBody>
          <a:bodyPr/>
          <a:lstStyle/>
          <a:p>
            <a:r>
              <a:rPr lang="en-US" dirty="0"/>
              <a:t>EHT-SIG Content: SU/MU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90FDD-2287-403A-9528-A7052DB1B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8010525" cy="382088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EHT-SIG for both SU and MU will consist of Common field and User-specific 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Common field: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Contains signaling </a:t>
            </a:r>
            <a:r>
              <a:rPr lang="en-US" dirty="0"/>
              <a:t>bits that are common for all users: e.g. RU allocation/puncturing, Number of LTFs, GI+LTF size,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User-specific field: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Contains signaling </a:t>
            </a:r>
            <a:r>
              <a:rPr lang="en-US" dirty="0"/>
              <a:t>bits that are specific for each user: e.g. STA_ID, per-user MCS, coding, </a:t>
            </a:r>
            <a:r>
              <a:rPr lang="en-US" dirty="0" err="1"/>
              <a:t>Nsts</a:t>
            </a:r>
            <a:r>
              <a:rPr lang="en-US" dirty="0"/>
              <a:t>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349CB6-C4DC-4922-8BD0-B416B6E118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DF0724-3652-49F5-A499-46E2C0CB549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04C59E7-8170-449A-A66B-9FCC23FEC31F}"/>
              </a:ext>
            </a:extLst>
          </p:cNvPr>
          <p:cNvGrpSpPr/>
          <p:nvPr/>
        </p:nvGrpSpPr>
        <p:grpSpPr>
          <a:xfrm>
            <a:off x="1205998" y="1800483"/>
            <a:ext cx="6871202" cy="333117"/>
            <a:chOff x="735566" y="4191000"/>
            <a:chExt cx="6871202" cy="33311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A3D0DBF-004D-4C25-A586-C5D2A71DF7E1}"/>
                </a:ext>
              </a:extLst>
            </p:cNvPr>
            <p:cNvSpPr/>
            <p:nvPr/>
          </p:nvSpPr>
          <p:spPr>
            <a:xfrm>
              <a:off x="735566" y="4191000"/>
              <a:ext cx="2642117" cy="333117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Common field</a:t>
              </a:r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F8C354DC-C5DF-4A75-9482-0489D2C574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7683" y="4192906"/>
              <a:ext cx="4229085" cy="33121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User-specific field</a:t>
              </a:r>
              <a:endParaRPr lang="en-US" sz="1400" dirty="0">
                <a:latin typeface="+mj-lt"/>
              </a:endParaRPr>
            </a:p>
          </p:txBody>
        </p:sp>
      </p:grp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E43DF3C-DA1E-497E-8415-0EFC144C854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4882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C3C4A-FA22-4671-8A74-372E2FF84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7A63B-361A-484C-8A37-6A6490333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3058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U-SIG version-dependent field can includes: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PPDU format bits, and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EHT-SIG decoding related information: MCS, number of symbols,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EHT-SIG uses unified structure for SU and MU.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PPDU format for SU/MU.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F44D8A-96E0-4A85-B245-8A30CBA211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73623-4B66-445B-AC30-23350B99B78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2B6341-99B3-4ECE-9504-2EADFA4595C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021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CA6EB-E7C3-44BF-8ECE-6A37D178B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ECD97-4893-4E2B-822C-69E2D75D0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8031"/>
            <a:ext cx="8077200" cy="3551234"/>
          </a:xfrm>
        </p:spPr>
        <p:txBody>
          <a:bodyPr/>
          <a:lstStyle/>
          <a:p>
            <a:r>
              <a:rPr lang="en-US" dirty="0"/>
              <a:t>Do you agree that U-SIG version-dependent bits include PPDU format bits for EHT?</a:t>
            </a:r>
          </a:p>
          <a:p>
            <a:pPr marL="914400" indent="-457200">
              <a:buFont typeface="Arial" panose="020B0604020202020204" pitchFamily="34" charset="0"/>
              <a:buChar char="•"/>
            </a:pPr>
            <a:r>
              <a:rPr lang="en-US" dirty="0"/>
              <a:t>Number of bits TBD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D2B79-AF0E-49CA-9450-4808C65E8B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465A8A-1BA3-4B0D-82D5-292CC2E2807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9E37137-8DBD-4945-8493-8F6054EABD9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1772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CA6EB-E7C3-44BF-8ECE-6A37D178B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ECD97-4893-4E2B-822C-69E2D75D0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8031"/>
            <a:ext cx="7848600" cy="3551234"/>
          </a:xfrm>
        </p:spPr>
        <p:txBody>
          <a:bodyPr/>
          <a:lstStyle/>
          <a:p>
            <a:r>
              <a:rPr lang="en-US" dirty="0"/>
              <a:t>Do you agree that EHT defines single PPDU format for EHT SU and EHT MU?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D2B79-AF0E-49CA-9450-4808C65E8B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465A8A-1BA3-4B0D-82D5-292CC2E2807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9E37137-8DBD-4945-8493-8F6054EABD9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9337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653</Words>
  <Application>Microsoft Office PowerPoint</Application>
  <PresentationFormat>On-screen Show (4:3)</PresentationFormat>
  <Paragraphs>117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Theme</vt:lpstr>
      <vt:lpstr>Microsoft Word 97 - 2003 Document</vt:lpstr>
      <vt:lpstr>Discussions on U-SIG Content and EHT-SIG Format</vt:lpstr>
      <vt:lpstr>Introduction</vt:lpstr>
      <vt:lpstr>U-SIG Content</vt:lpstr>
      <vt:lpstr>U-SIG Content (2)</vt:lpstr>
      <vt:lpstr>EHT-SIG Structure</vt:lpstr>
      <vt:lpstr>EHT-SIG Content: SU/MU</vt:lpstr>
      <vt:lpstr>Summary</vt:lpstr>
      <vt:lpstr>SP1</vt:lpstr>
      <vt:lpstr>SP2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1658</cp:revision>
  <cp:lastPrinted>1601-01-01T00:00:00Z</cp:lastPrinted>
  <dcterms:created xsi:type="dcterms:W3CDTF">2015-10-31T00:33:08Z</dcterms:created>
  <dcterms:modified xsi:type="dcterms:W3CDTF">2020-01-13T18:21:10Z</dcterms:modified>
</cp:coreProperties>
</file>