
<file path=[Content_Types].xml><?xml version="1.0" encoding="utf-8"?>
<Types xmlns="http://schemas.openxmlformats.org/package/2006/content-types">
  <Default Extension="doc" ContentType="application/msword"/>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26" r:id="rId1"/>
  </p:sldMasterIdLst>
  <p:notesMasterIdLst>
    <p:notesMasterId r:id="rId15"/>
  </p:notesMasterIdLst>
  <p:handoutMasterIdLst>
    <p:handoutMasterId r:id="rId16"/>
  </p:handoutMasterIdLst>
  <p:sldIdLst>
    <p:sldId id="820" r:id="rId2"/>
    <p:sldId id="821" r:id="rId3"/>
    <p:sldId id="822" r:id="rId4"/>
    <p:sldId id="854" r:id="rId5"/>
    <p:sldId id="901" r:id="rId6"/>
    <p:sldId id="903" r:id="rId7"/>
    <p:sldId id="904" r:id="rId8"/>
    <p:sldId id="894" r:id="rId9"/>
    <p:sldId id="905" r:id="rId10"/>
    <p:sldId id="906" r:id="rId11"/>
    <p:sldId id="902" r:id="rId12"/>
    <p:sldId id="908" r:id="rId13"/>
    <p:sldId id="907"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 orient="horz" pos="1620" userDrawn="1">
          <p15:clr>
            <a:srgbClr val="A4A3A4"/>
          </p15:clr>
        </p15:guide>
        <p15:guide id="7" pos="5470">
          <p15:clr>
            <a:srgbClr val="A4A3A4"/>
          </p15:clr>
        </p15:guide>
        <p15:guide id="8"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71"/>
    <a:srgbClr val="009FDF"/>
    <a:srgbClr val="FD9208"/>
    <a:srgbClr val="70AD47"/>
    <a:srgbClr val="F83308"/>
    <a:srgbClr val="0071C5"/>
    <a:srgbClr val="F3D54E"/>
    <a:srgbClr val="F0C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15" autoAdjust="0"/>
    <p:restoredTop sz="94057" autoAdjust="0"/>
  </p:normalViewPr>
  <p:slideViewPr>
    <p:cSldViewPr snapToGrid="0">
      <p:cViewPr varScale="1">
        <p:scale>
          <a:sx n="113" d="100"/>
          <a:sy n="113" d="100"/>
        </p:scale>
        <p:origin x="806" y="82"/>
      </p:cViewPr>
      <p:guideLst>
        <p:guide orient="horz" pos="1620"/>
        <p:guide pos="5470"/>
        <p:guide pos="287"/>
      </p:guideLst>
    </p:cSldViewPr>
  </p:slideViewPr>
  <p:outlineViewPr>
    <p:cViewPr>
      <p:scale>
        <a:sx n="33" d="100"/>
        <a:sy n="33" d="100"/>
      </p:scale>
      <p:origin x="0" y="-28"/>
    </p:cViewPr>
  </p:outlineViewPr>
  <p:notesTextViewPr>
    <p:cViewPr>
      <p:scale>
        <a:sx n="100" d="100"/>
        <a:sy n="100" d="100"/>
      </p:scale>
      <p:origin x="0" y="0"/>
    </p:cViewPr>
  </p:notesTextViewPr>
  <p:sorterViewPr>
    <p:cViewPr>
      <p:scale>
        <a:sx n="86" d="100"/>
        <a:sy n="86" d="100"/>
      </p:scale>
      <p:origin x="0" y="0"/>
    </p:cViewPr>
  </p:sorterViewPr>
  <p:notesViewPr>
    <p:cSldViewPr snapToGrid="0" showGuides="1">
      <p:cViewPr varScale="1">
        <p:scale>
          <a:sx n="63" d="100"/>
          <a:sy n="63" d="100"/>
        </p:scale>
        <p:origin x="2285"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CFD7B2-88A6-E34E-8EF8-CB0C7BA47ADD}" type="datetimeFigureOut">
              <a:rPr lang="en-US" smtClean="0">
                <a:latin typeface="Arial" panose="020B0604020202020204" pitchFamily="34" charset="0"/>
              </a:rPr>
              <a:pPr/>
              <a:t>2/27/2020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6CFA4E-18EB-6D49-8DE2-7A74038C2C1C}"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9129941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ED7FC5FE-6F0D-D34A-8EE6-C95B4F5F4DC8}" type="datetimeFigureOut">
              <a:rPr lang="en-US" smtClean="0"/>
              <a:pPr/>
              <a:t>2/27/2020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D61C8689-8455-3546-ADF9-3B7273760F66}" type="slidenum">
              <a:rPr lang="en-US" smtClean="0"/>
              <a:pPr/>
              <a:t>‹#›</a:t>
            </a:fld>
            <a:endParaRPr lang="en-US" dirty="0"/>
          </a:p>
        </p:txBody>
      </p:sp>
    </p:spTree>
    <p:extLst>
      <p:ext uri="{BB962C8B-B14F-4D97-AF65-F5344CB8AC3E}">
        <p14:creationId xmlns:p14="http://schemas.microsoft.com/office/powerpoint/2010/main" val="26084292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panose="020B0604020202020204" pitchFamily="34" charset="0"/>
        <a:ea typeface="+mn-ea"/>
        <a:cs typeface="+mn-cs"/>
      </a:defRPr>
    </a:lvl1pPr>
    <a:lvl2pPr marL="457200" algn="l" defTabSz="457200" rtl="0" eaLnBrk="1" latinLnBrk="0" hangingPunct="1">
      <a:defRPr sz="1200" kern="1200">
        <a:solidFill>
          <a:schemeClr val="tx1"/>
        </a:solidFill>
        <a:latin typeface="Arial" panose="020B0604020202020204" pitchFamily="34" charset="0"/>
        <a:ea typeface="+mn-ea"/>
        <a:cs typeface="+mn-cs"/>
      </a:defRPr>
    </a:lvl2pPr>
    <a:lvl3pPr marL="914400" algn="l" defTabSz="457200" rtl="0" eaLnBrk="1" latinLnBrk="0" hangingPunct="1">
      <a:defRPr sz="1200" kern="1200">
        <a:solidFill>
          <a:schemeClr val="tx1"/>
        </a:solidFill>
        <a:latin typeface="Arial" panose="020B0604020202020204" pitchFamily="34" charset="0"/>
        <a:ea typeface="+mn-ea"/>
        <a:cs typeface="+mn-cs"/>
      </a:defRPr>
    </a:lvl3pPr>
    <a:lvl4pPr marL="1371600" algn="l" defTabSz="457200" rtl="0" eaLnBrk="1" latinLnBrk="0" hangingPunct="1">
      <a:defRPr sz="1200" kern="1200">
        <a:solidFill>
          <a:schemeClr val="tx1"/>
        </a:solidFill>
        <a:latin typeface="Arial" panose="020B0604020202020204" pitchFamily="34" charset="0"/>
        <a:ea typeface="+mn-ea"/>
        <a:cs typeface="+mn-cs"/>
      </a:defRPr>
    </a:lvl4pPr>
    <a:lvl5pPr marL="1828800" algn="l" defTabSz="457200" rtl="0" eaLnBrk="1" latinLnBrk="0" hangingPunct="1">
      <a:defRPr sz="120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solidFill>
                  <a:srgbClr val="000000"/>
                </a:solidFill>
              </a:rPr>
              <a:t>October 2018</a:t>
            </a:r>
          </a:p>
        </p:txBody>
      </p:sp>
      <p:sp>
        <p:nvSpPr>
          <p:cNvPr id="122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solidFill>
                  <a:srgbClr val="000000"/>
                </a:solidFill>
              </a:rPr>
              <a:t>Intel Corporation</a:t>
            </a:r>
          </a:p>
        </p:txBody>
      </p:sp>
      <p:sp>
        <p:nvSpPr>
          <p:cNvPr id="122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solidFill>
                  <a:srgbClr val="000000"/>
                </a:solidFill>
              </a:rPr>
              <a:t>Page </a:t>
            </a:r>
            <a:fld id="{07FC9C9D-9E8C-45A0-A936-072F1228F988}" type="slidenum">
              <a:rPr lang="en-US" altLang="en-US">
                <a:solidFill>
                  <a:srgbClr val="000000"/>
                </a:solidFill>
              </a:rPr>
              <a:pPr/>
              <a:t>1</a:t>
            </a:fld>
            <a:endParaRPr lang="en-US" altLang="en-US">
              <a:solidFill>
                <a:srgbClr val="000000"/>
              </a:solidFill>
            </a:endParaRPr>
          </a:p>
        </p:txBody>
      </p:sp>
      <p:sp>
        <p:nvSpPr>
          <p:cNvPr id="12294" name="Rectangle 2"/>
          <p:cNvSpPr>
            <a:spLocks noGrp="1" noRot="1" noChangeAspect="1" noChangeArrowheads="1" noTextEdit="1"/>
          </p:cNvSpPr>
          <p:nvPr>
            <p:ph type="sldImg"/>
          </p:nvPr>
        </p:nvSpPr>
        <p:spPr>
          <a:xfrm>
            <a:off x="384175" y="701675"/>
            <a:ext cx="6165850" cy="3468688"/>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a:solidFill>
                  <a:srgbClr val="000000"/>
                </a:solidFill>
              </a:rPr>
              <a:t>doc.: IEEE 802.11-16/XXXXr0</a:t>
            </a:r>
          </a:p>
        </p:txBody>
      </p:sp>
    </p:spTree>
    <p:extLst>
      <p:ext uri="{BB962C8B-B14F-4D97-AF65-F5344CB8AC3E}">
        <p14:creationId xmlns:p14="http://schemas.microsoft.com/office/powerpoint/2010/main" val="73371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2</a:t>
            </a:fld>
            <a:endParaRPr lang="en-US" dirty="0"/>
          </a:p>
        </p:txBody>
      </p:sp>
    </p:spTree>
    <p:extLst>
      <p:ext uri="{BB962C8B-B14F-4D97-AF65-F5344CB8AC3E}">
        <p14:creationId xmlns:p14="http://schemas.microsoft.com/office/powerpoint/2010/main" val="1830845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Feb,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5D672648-7DCA-4661-B892-3BDB8380A18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93222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Feb,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EA09825-A2EA-4142-A0E2-E50DC4D3D57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25167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Feb,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B24DC951-9CD8-4722-8C76-3302E1A2B8B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4102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4" y="249452"/>
            <a:ext cx="658835" cy="207749"/>
          </a:xfrm>
          <a:ln/>
        </p:spPr>
        <p:txBody>
          <a:bodyPr/>
          <a:lstStyle>
            <a:lvl1pPr>
              <a:defRPr/>
            </a:lvl1pPr>
          </a:lstStyle>
          <a:p>
            <a:pPr>
              <a:defRPr/>
            </a:pPr>
            <a:r>
              <a:rPr lang="en-US" altLang="en-US">
                <a:solidFill>
                  <a:srgbClr val="000000"/>
                </a:solidFill>
              </a:rPr>
              <a:t>Feb, 2020</a:t>
            </a:r>
            <a:endParaRPr lang="en-US" altLang="en-US" dirty="0">
              <a:solidFill>
                <a:srgbClr val="000000"/>
              </a:solidFill>
            </a:endParaRPr>
          </a:p>
        </p:txBody>
      </p:sp>
      <p:sp>
        <p:nvSpPr>
          <p:cNvPr id="5" name="Rectangle 5"/>
          <p:cNvSpPr>
            <a:spLocks noGrp="1" noChangeArrowheads="1"/>
          </p:cNvSpPr>
          <p:nvPr>
            <p:ph type="ftr" sz="quarter" idx="11"/>
          </p:nvPr>
        </p:nvSpPr>
        <p:spPr>
          <a:xfrm>
            <a:off x="5969503" y="4856560"/>
            <a:ext cx="2574423" cy="215444"/>
          </a:xfrm>
          <a:ln/>
        </p:spPr>
        <p:txBody>
          <a:bodyPr/>
          <a:lstStyle>
            <a:lvl1pPr>
              <a:defRPr sz="1400"/>
            </a:lvl1pPr>
          </a:lstStyle>
          <a:p>
            <a:pPr>
              <a:defRPr/>
            </a:pPr>
            <a:r>
              <a:rPr lang="en-US" altLang="en-US" dirty="0">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0391809B-2015-42AC-9A4A-427CE29EAC4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66716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xfrm>
            <a:off x="696914" y="249452"/>
            <a:ext cx="745397" cy="207749"/>
          </a:xfrm>
          <a:ln/>
        </p:spPr>
        <p:txBody>
          <a:bodyPr/>
          <a:lstStyle>
            <a:lvl1pPr>
              <a:defRPr/>
            </a:lvl1pPr>
          </a:lstStyle>
          <a:p>
            <a:pPr>
              <a:defRPr/>
            </a:pPr>
            <a:r>
              <a:rPr lang="en-US" altLang="en-US">
                <a:solidFill>
                  <a:srgbClr val="000000"/>
                </a:solidFill>
              </a:rPr>
              <a:t>Feb, 2020</a:t>
            </a:r>
            <a:endParaRPr lang="en-US" altLang="en-US" dirty="0">
              <a:solidFill>
                <a:srgbClr val="000000"/>
              </a:solidFill>
            </a:endParaRPr>
          </a:p>
        </p:txBody>
      </p:sp>
      <p:sp>
        <p:nvSpPr>
          <p:cNvPr id="5" name="Rectangle 5"/>
          <p:cNvSpPr>
            <a:spLocks noGrp="1" noChangeArrowheads="1"/>
          </p:cNvSpPr>
          <p:nvPr>
            <p:ph type="ftr" sz="quarter" idx="11"/>
          </p:nvPr>
        </p:nvSpPr>
        <p:spPr>
          <a:xfrm>
            <a:off x="5969503" y="4856560"/>
            <a:ext cx="2574423" cy="215444"/>
          </a:xfrm>
          <a:ln/>
        </p:spPr>
        <p:txBody>
          <a:bodyPr/>
          <a:lstStyle>
            <a:lvl1pPr>
              <a:defRPr sz="1400"/>
            </a:lvl1pPr>
          </a:lstStyle>
          <a:p>
            <a:pPr>
              <a:defRPr/>
            </a:pPr>
            <a:r>
              <a:rPr lang="en-US" altLang="en-US" dirty="0">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10F6E6CE-8ABD-4955-BA38-BB3D0CE062D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28387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4" y="249452"/>
            <a:ext cx="745397" cy="207749"/>
          </a:xfrm>
          <a:ln/>
        </p:spPr>
        <p:txBody>
          <a:bodyPr/>
          <a:lstStyle>
            <a:lvl1pPr>
              <a:defRPr/>
            </a:lvl1pPr>
          </a:lstStyle>
          <a:p>
            <a:pPr>
              <a:defRPr/>
            </a:pPr>
            <a:r>
              <a:rPr lang="en-US" altLang="en-US">
                <a:solidFill>
                  <a:srgbClr val="000000"/>
                </a:solidFill>
              </a:rPr>
              <a:t>Feb, 2020</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35713F2-5C51-482B-BB1A-40C072D1C4D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89209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4" y="249452"/>
            <a:ext cx="745397" cy="207749"/>
          </a:xfrm>
          <a:ln/>
        </p:spPr>
        <p:txBody>
          <a:bodyPr/>
          <a:lstStyle>
            <a:lvl1pPr>
              <a:defRPr/>
            </a:lvl1pPr>
          </a:lstStyle>
          <a:p>
            <a:pPr>
              <a:defRPr/>
            </a:pPr>
            <a:r>
              <a:rPr lang="en-US" altLang="en-US">
                <a:solidFill>
                  <a:srgbClr val="000000"/>
                </a:solidFill>
              </a:rPr>
              <a:t>Feb, 2020</a:t>
            </a:r>
            <a:endParaRPr lang="en-US" altLang="en-US" dirty="0">
              <a:solidFill>
                <a:srgbClr val="000000"/>
              </a:solidFill>
            </a:endParaRPr>
          </a:p>
        </p:txBody>
      </p:sp>
      <p:sp>
        <p:nvSpPr>
          <p:cNvPr id="8"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9"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8EC0A8DC-FA10-4FB7-971C-0E8C528A379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26854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4" y="249452"/>
            <a:ext cx="745397" cy="207749"/>
          </a:xfrm>
          <a:ln/>
        </p:spPr>
        <p:txBody>
          <a:bodyPr/>
          <a:lstStyle>
            <a:lvl1pPr>
              <a:defRPr/>
            </a:lvl1pPr>
          </a:lstStyle>
          <a:p>
            <a:pPr>
              <a:defRPr/>
            </a:pPr>
            <a:r>
              <a:rPr lang="en-US" altLang="en-US">
                <a:solidFill>
                  <a:srgbClr val="000000"/>
                </a:solidFill>
              </a:rPr>
              <a:t>Feb, 2020</a:t>
            </a:r>
            <a:endParaRPr lang="en-US" altLang="en-US" dirty="0">
              <a:solidFill>
                <a:srgbClr val="000000"/>
              </a:solidFill>
            </a:endParaRPr>
          </a:p>
        </p:txBody>
      </p:sp>
      <p:sp>
        <p:nvSpPr>
          <p:cNvPr id="4"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5"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42DAC82-9FFB-41F8-B85F-AE56342600F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77446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4" y="249452"/>
            <a:ext cx="745397" cy="207749"/>
          </a:xfrm>
          <a:ln/>
        </p:spPr>
        <p:txBody>
          <a:bodyPr/>
          <a:lstStyle>
            <a:lvl1pPr>
              <a:defRPr/>
            </a:lvl1pPr>
          </a:lstStyle>
          <a:p>
            <a:pPr>
              <a:defRPr/>
            </a:pPr>
            <a:r>
              <a:rPr lang="en-US" altLang="en-US">
                <a:solidFill>
                  <a:srgbClr val="000000"/>
                </a:solidFill>
              </a:rPr>
              <a:t>Feb, 2020</a:t>
            </a:r>
            <a:endParaRPr lang="en-US" altLang="en-US" dirty="0">
              <a:solidFill>
                <a:srgbClr val="000000"/>
              </a:solidFill>
            </a:endParaRPr>
          </a:p>
        </p:txBody>
      </p:sp>
      <p:sp>
        <p:nvSpPr>
          <p:cNvPr id="3"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4"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CC207694-CE22-4B71-AB21-68A1BA6616A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31551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xfrm>
            <a:off x="696914" y="249452"/>
            <a:ext cx="745397" cy="207749"/>
          </a:xfrm>
          <a:ln/>
        </p:spPr>
        <p:txBody>
          <a:bodyPr/>
          <a:lstStyle>
            <a:lvl1pPr>
              <a:defRPr/>
            </a:lvl1pPr>
          </a:lstStyle>
          <a:p>
            <a:pPr>
              <a:defRPr/>
            </a:pPr>
            <a:r>
              <a:rPr lang="en-US" altLang="en-US">
                <a:solidFill>
                  <a:srgbClr val="000000"/>
                </a:solidFill>
              </a:rPr>
              <a:t>Feb, 2020</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97287725-04B1-4114-BE7C-1DB7341F149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5501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Feb, 2020</a:t>
            </a: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79514AE6-3789-4BAA-855F-F1D0C197B3E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08566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14350"/>
            <a:ext cx="77724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485900"/>
            <a:ext cx="77724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4" y="249452"/>
            <a:ext cx="726161"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350" b="1" smtClean="0"/>
            </a:lvl1pPr>
          </a:lstStyle>
          <a:p>
            <a:pPr defTabSz="685800" eaLnBrk="0" fontAlgn="base" hangingPunct="0">
              <a:spcBef>
                <a:spcPct val="0"/>
              </a:spcBef>
              <a:spcAft>
                <a:spcPct val="0"/>
              </a:spcAft>
              <a:defRPr/>
            </a:pPr>
            <a:r>
              <a:rPr lang="en-US" altLang="en-US">
                <a:solidFill>
                  <a:srgbClr val="000000"/>
                </a:solidFill>
              </a:rPr>
              <a:t>Feb, 2020</a:t>
            </a:r>
            <a:endParaRPr lang="en-US" altLang="en-US" dirty="0">
              <a:solidFill>
                <a:srgbClr val="000000"/>
              </a:solidFill>
            </a:endParaRPr>
          </a:p>
        </p:txBody>
      </p:sp>
      <p:sp>
        <p:nvSpPr>
          <p:cNvPr id="1029" name="Rectangle 5"/>
          <p:cNvSpPr>
            <a:spLocks noGrp="1" noChangeArrowheads="1"/>
          </p:cNvSpPr>
          <p:nvPr>
            <p:ph type="ftr" sz="quarter" idx="3"/>
          </p:nvPr>
        </p:nvSpPr>
        <p:spPr bwMode="auto">
          <a:xfrm>
            <a:off x="6889626" y="4856560"/>
            <a:ext cx="16543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defTabSz="685800" eaLnBrk="0" fontAlgn="base" hangingPunct="0">
              <a:spcBef>
                <a:spcPct val="0"/>
              </a:spcBef>
              <a:spcAft>
                <a:spcPct val="0"/>
              </a:spcAft>
              <a:defRPr/>
            </a:pPr>
            <a:r>
              <a:rPr lang="en-US" altLang="en-US" sz="900" dirty="0">
                <a:solidFill>
                  <a:srgbClr val="000000"/>
                </a:solidFill>
              </a:rPr>
              <a:t>Roya Doostnejad, Intel Corporation</a:t>
            </a:r>
          </a:p>
        </p:txBody>
      </p:sp>
      <p:sp>
        <p:nvSpPr>
          <p:cNvPr id="1030" name="Rectangle 6"/>
          <p:cNvSpPr>
            <a:spLocks noGrp="1" noChangeArrowheads="1"/>
          </p:cNvSpPr>
          <p:nvPr>
            <p:ph type="sldNum" sz="quarter" idx="4"/>
          </p:nvPr>
        </p:nvSpPr>
        <p:spPr bwMode="auto">
          <a:xfrm>
            <a:off x="4409726" y="4856560"/>
            <a:ext cx="400751"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defTabSz="685800" eaLnBrk="0" fontAlgn="base" hangingPunct="0">
              <a:spcBef>
                <a:spcPct val="0"/>
              </a:spcBef>
              <a:spcAft>
                <a:spcPct val="0"/>
              </a:spcAft>
              <a:defRPr/>
            </a:pPr>
            <a:r>
              <a:rPr lang="en-US" altLang="en-US" sz="900">
                <a:solidFill>
                  <a:srgbClr val="000000"/>
                </a:solidFill>
              </a:rPr>
              <a:t>Slide </a:t>
            </a:r>
            <a:fld id="{16CD3B3E-E816-4245-A507-039527FD6128}" type="slidenum">
              <a:rPr lang="en-US" altLang="en-US" sz="900" smtClean="0">
                <a:solidFill>
                  <a:srgbClr val="000000"/>
                </a:solidFill>
              </a:rPr>
              <a:pPr defTabSz="685800" eaLnBrk="0" fontAlgn="base" hangingPunct="0">
                <a:spcBef>
                  <a:spcPct val="0"/>
                </a:spcBef>
                <a:spcAft>
                  <a:spcPct val="0"/>
                </a:spcAft>
                <a:defRPr/>
              </a:pPr>
              <a:t>‹#›</a:t>
            </a:fld>
            <a:endParaRPr lang="en-US" altLang="en-US" sz="900">
              <a:solidFill>
                <a:srgbClr val="000000"/>
              </a:solidFill>
            </a:endParaRPr>
          </a:p>
        </p:txBody>
      </p:sp>
      <p:sp>
        <p:nvSpPr>
          <p:cNvPr id="1031" name="Rectangle 7"/>
          <p:cNvSpPr>
            <a:spLocks noChangeArrowheads="1"/>
          </p:cNvSpPr>
          <p:nvPr/>
        </p:nvSpPr>
        <p:spPr bwMode="auto">
          <a:xfrm>
            <a:off x="5800482" y="249452"/>
            <a:ext cx="2645019"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defTabSz="685800" eaLnBrk="0" fontAlgn="base" hangingPunct="0">
              <a:spcBef>
                <a:spcPct val="0"/>
              </a:spcBef>
              <a:spcAft>
                <a:spcPct val="0"/>
              </a:spcAft>
              <a:defRPr/>
            </a:pPr>
            <a:r>
              <a:rPr lang="en-US" altLang="en-US" sz="1350" b="1" dirty="0">
                <a:solidFill>
                  <a:srgbClr val="000000"/>
                </a:solidFill>
              </a:rPr>
              <a:t>doc.: IEEE 802.11-20-0086-r1</a:t>
            </a:r>
          </a:p>
        </p:txBody>
      </p:sp>
      <p:sp>
        <p:nvSpPr>
          <p:cNvPr id="1032" name="Line 8"/>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eaLnBrk="0" fontAlgn="base" hangingPunct="0">
              <a:spcBef>
                <a:spcPct val="0"/>
              </a:spcBef>
              <a:spcAft>
                <a:spcPct val="0"/>
              </a:spcAft>
            </a:pPr>
            <a:endParaRPr lang="en-US" sz="900">
              <a:solidFill>
                <a:srgbClr val="000000"/>
              </a:solidFill>
            </a:endParaRPr>
          </a:p>
        </p:txBody>
      </p:sp>
      <p:sp>
        <p:nvSpPr>
          <p:cNvPr id="1033" name="Rectangle 9"/>
          <p:cNvSpPr>
            <a:spLocks noChangeArrowheads="1"/>
          </p:cNvSpPr>
          <p:nvPr/>
        </p:nvSpPr>
        <p:spPr bwMode="auto">
          <a:xfrm>
            <a:off x="685801" y="4856560"/>
            <a:ext cx="538609"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defTabSz="685800" eaLnBrk="0" fontAlgn="base" hangingPunct="0">
              <a:spcBef>
                <a:spcPct val="0"/>
              </a:spcBef>
              <a:spcAft>
                <a:spcPct val="0"/>
              </a:spcAft>
            </a:pPr>
            <a:r>
              <a:rPr lang="en-US" altLang="en-US" sz="900">
                <a:solidFill>
                  <a:srgbClr val="000000"/>
                </a:solidFill>
              </a:rPr>
              <a:t>Submission</a:t>
            </a:r>
          </a:p>
        </p:txBody>
      </p:sp>
      <p:sp>
        <p:nvSpPr>
          <p:cNvPr id="1034" name="Line 10"/>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eaLnBrk="0" fontAlgn="base" hangingPunct="0">
              <a:spcBef>
                <a:spcPct val="0"/>
              </a:spcBef>
              <a:spcAft>
                <a:spcPct val="0"/>
              </a:spcAft>
            </a:pPr>
            <a:endParaRPr lang="en-US" sz="900">
              <a:solidFill>
                <a:srgbClr val="000000"/>
              </a:solidFill>
            </a:endParaRPr>
          </a:p>
        </p:txBody>
      </p:sp>
    </p:spTree>
    <p:extLst>
      <p:ext uri="{BB962C8B-B14F-4D97-AF65-F5344CB8AC3E}">
        <p14:creationId xmlns:p14="http://schemas.microsoft.com/office/powerpoint/2010/main" val="52505025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p:cNvSpPr>
            <a:spLocks noGrp="1"/>
          </p:cNvSpPr>
          <p:nvPr>
            <p:ph type="ftr" sz="quarter" idx="11"/>
          </p:nvPr>
        </p:nvSpPr>
        <p:spPr>
          <a:xfrm>
            <a:off x="7745631" y="4856560"/>
            <a:ext cx="798295" cy="138499"/>
          </a:xfrm>
          <a:noFill/>
        </p:spPr>
        <p:txBody>
          <a:bodyPr/>
          <a:lstStyle>
            <a:lvl1pPr>
              <a:defRPr sz="900">
                <a:solidFill>
                  <a:schemeClr val="tx1"/>
                </a:solidFill>
                <a:latin typeface="Times New Roman" pitchFamily="18" charset="0"/>
              </a:defRPr>
            </a:lvl1pPr>
            <a:lvl2pPr marL="557213" indent="-214313">
              <a:defRPr sz="900">
                <a:solidFill>
                  <a:schemeClr val="tx1"/>
                </a:solidFill>
                <a:latin typeface="Times New Roman" pitchFamily="18" charset="0"/>
              </a:defRPr>
            </a:lvl2pPr>
            <a:lvl3pPr marL="857250" indent="-171450">
              <a:defRPr sz="900">
                <a:solidFill>
                  <a:schemeClr val="tx1"/>
                </a:solidFill>
                <a:latin typeface="Times New Roman" pitchFamily="18" charset="0"/>
              </a:defRPr>
            </a:lvl3pPr>
            <a:lvl4pPr marL="1200150" indent="-171450">
              <a:defRPr sz="900">
                <a:solidFill>
                  <a:schemeClr val="tx1"/>
                </a:solidFill>
                <a:latin typeface="Times New Roman" pitchFamily="18" charset="0"/>
              </a:defRPr>
            </a:lvl4pPr>
            <a:lvl5pPr marL="1543050" indent="-171450">
              <a:defRPr sz="900">
                <a:solidFill>
                  <a:schemeClr val="tx1"/>
                </a:solidFill>
                <a:latin typeface="Times New Roman" pitchFamily="18" charset="0"/>
              </a:defRPr>
            </a:lvl5pPr>
            <a:lvl6pPr marL="1885950" indent="-171450" eaLnBrk="0" fontAlgn="base" hangingPunct="0">
              <a:spcBef>
                <a:spcPct val="0"/>
              </a:spcBef>
              <a:spcAft>
                <a:spcPct val="0"/>
              </a:spcAft>
              <a:defRPr sz="900">
                <a:solidFill>
                  <a:schemeClr val="tx1"/>
                </a:solidFill>
                <a:latin typeface="Times New Roman" pitchFamily="18" charset="0"/>
              </a:defRPr>
            </a:lvl6pPr>
            <a:lvl7pPr marL="2228850" indent="-171450" eaLnBrk="0" fontAlgn="base" hangingPunct="0">
              <a:spcBef>
                <a:spcPct val="0"/>
              </a:spcBef>
              <a:spcAft>
                <a:spcPct val="0"/>
              </a:spcAft>
              <a:defRPr sz="900">
                <a:solidFill>
                  <a:schemeClr val="tx1"/>
                </a:solidFill>
                <a:latin typeface="Times New Roman" pitchFamily="18" charset="0"/>
              </a:defRPr>
            </a:lvl7pPr>
            <a:lvl8pPr marL="2571750" indent="-171450" eaLnBrk="0" fontAlgn="base" hangingPunct="0">
              <a:spcBef>
                <a:spcPct val="0"/>
              </a:spcBef>
              <a:spcAft>
                <a:spcPct val="0"/>
              </a:spcAft>
              <a:defRPr sz="900">
                <a:solidFill>
                  <a:schemeClr val="tx1"/>
                </a:solidFill>
                <a:latin typeface="Times New Roman" pitchFamily="18" charset="0"/>
              </a:defRPr>
            </a:lvl8pPr>
            <a:lvl9pPr marL="2914650" indent="-171450" eaLnBrk="0" fontAlgn="base" hangingPunct="0">
              <a:spcBef>
                <a:spcPct val="0"/>
              </a:spcBef>
              <a:spcAft>
                <a:spcPct val="0"/>
              </a:spcAft>
              <a:defRPr sz="900">
                <a:solidFill>
                  <a:schemeClr val="tx1"/>
                </a:solidFill>
                <a:latin typeface="Times New Roman" pitchFamily="18" charset="0"/>
              </a:defRPr>
            </a:lvl9pPr>
          </a:lstStyle>
          <a:p>
            <a:r>
              <a:rPr lang="en-US" altLang="en-US">
                <a:solidFill>
                  <a:srgbClr val="000000"/>
                </a:solidFill>
              </a:rPr>
              <a:t>Roya Doostnejad, Intel Corporation</a:t>
            </a:r>
          </a:p>
        </p:txBody>
      </p:sp>
      <p:sp>
        <p:nvSpPr>
          <p:cNvPr id="2053" name="Rectangle 2"/>
          <p:cNvSpPr>
            <a:spLocks noGrp="1" noChangeArrowheads="1"/>
          </p:cNvSpPr>
          <p:nvPr>
            <p:ph type="title"/>
          </p:nvPr>
        </p:nvSpPr>
        <p:spPr>
          <a:xfrm>
            <a:off x="1657350" y="863538"/>
            <a:ext cx="5829300" cy="800100"/>
          </a:xfrm>
          <a:noFill/>
        </p:spPr>
        <p:txBody>
          <a:bodyPr/>
          <a:lstStyle/>
          <a:p>
            <a:br>
              <a:rPr lang="en-US" altLang="en-US" dirty="0"/>
            </a:br>
            <a:r>
              <a:rPr lang="en-US" altLang="en-US" dirty="0"/>
              <a:t>Opportunistic Implicit Channel Sounding</a:t>
            </a:r>
            <a:br>
              <a:rPr lang="en-US" altLang="en-US" dirty="0"/>
            </a:br>
            <a:br>
              <a:rPr lang="en-US" altLang="en-US" dirty="0"/>
            </a:br>
            <a:endParaRPr lang="en-US" altLang="en-US" dirty="0"/>
          </a:p>
        </p:txBody>
      </p:sp>
      <p:sp>
        <p:nvSpPr>
          <p:cNvPr id="2054" name="Rectangle 6"/>
          <p:cNvSpPr>
            <a:spLocks noGrp="1" noChangeArrowheads="1"/>
          </p:cNvSpPr>
          <p:nvPr>
            <p:ph type="body" idx="1"/>
          </p:nvPr>
        </p:nvSpPr>
        <p:spPr>
          <a:xfrm>
            <a:off x="1657350" y="2069976"/>
            <a:ext cx="5829300" cy="285750"/>
          </a:xfrm>
          <a:noFill/>
        </p:spPr>
        <p:txBody>
          <a:bodyPr/>
          <a:lstStyle/>
          <a:p>
            <a:pPr algn="ctr">
              <a:buFontTx/>
              <a:buNone/>
            </a:pPr>
            <a:r>
              <a:rPr lang="en-US" altLang="en-US" sz="1500" dirty="0"/>
              <a:t>Date:</a:t>
            </a:r>
            <a:r>
              <a:rPr lang="en-US" altLang="en-US" sz="1500" b="0" dirty="0"/>
              <a:t> 2020-2-27</a:t>
            </a:r>
          </a:p>
        </p:txBody>
      </p:sp>
      <p:sp>
        <p:nvSpPr>
          <p:cNvPr id="8" name="Rectangle 7"/>
          <p:cNvSpPr>
            <a:spLocks noChangeArrowheads="1"/>
          </p:cNvSpPr>
          <p:nvPr/>
        </p:nvSpPr>
        <p:spPr bwMode="auto">
          <a:xfrm>
            <a:off x="1763688" y="2556030"/>
            <a:ext cx="10858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685800"/>
            <a:r>
              <a:rPr lang="en-US" altLang="en-US" sz="15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465587016"/>
              </p:ext>
            </p:extLst>
          </p:nvPr>
        </p:nvGraphicFramePr>
        <p:xfrm>
          <a:off x="1693863" y="3128963"/>
          <a:ext cx="5913437" cy="1355725"/>
        </p:xfrm>
        <a:graphic>
          <a:graphicData uri="http://schemas.openxmlformats.org/presentationml/2006/ole">
            <mc:AlternateContent xmlns:mc="http://schemas.openxmlformats.org/markup-compatibility/2006">
              <mc:Choice xmlns:v="urn:schemas-microsoft-com:vml" Requires="v">
                <p:oleObj spid="_x0000_s1300" name="Document" r:id="rId4" imgW="9181440" imgH="2112840" progId="Word.Document.8">
                  <p:embed/>
                </p:oleObj>
              </mc:Choice>
              <mc:Fallback>
                <p:oleObj name="Document" r:id="rId4" imgW="9181440" imgH="2112840" progId="Word.Document.8">
                  <p:embed/>
                  <p:pic>
                    <p:nvPicPr>
                      <p:cNvPr id="0" name=""/>
                      <p:cNvPicPr>
                        <a:picLocks noChangeAspect="1" noChangeArrowheads="1"/>
                      </p:cNvPicPr>
                      <p:nvPr/>
                    </p:nvPicPr>
                    <p:blipFill>
                      <a:blip r:embed="rId5"/>
                      <a:srcRect/>
                      <a:stretch>
                        <a:fillRect/>
                      </a:stretch>
                    </p:blipFill>
                    <p:spPr bwMode="auto">
                      <a:xfrm>
                        <a:off x="1693863" y="3128963"/>
                        <a:ext cx="5913437" cy="1355725"/>
                      </a:xfrm>
                      <a:prstGeom prst="rect">
                        <a:avLst/>
                      </a:prstGeom>
                      <a:noFill/>
                      <a:ln>
                        <a:noFill/>
                      </a:ln>
                      <a:effectLst/>
                    </p:spPr>
                  </p:pic>
                </p:oleObj>
              </mc:Fallback>
            </mc:AlternateContent>
          </a:graphicData>
        </a:graphic>
      </p:graphicFrame>
      <p:sp>
        <p:nvSpPr>
          <p:cNvPr id="2" name="Date Placeholder 1"/>
          <p:cNvSpPr>
            <a:spLocks noGrp="1"/>
          </p:cNvSpPr>
          <p:nvPr>
            <p:ph type="dt" sz="half" idx="10"/>
          </p:nvPr>
        </p:nvSpPr>
        <p:spPr>
          <a:xfrm>
            <a:off x="696914" y="249452"/>
            <a:ext cx="389530" cy="207749"/>
          </a:xfrm>
        </p:spPr>
        <p:txBody>
          <a:bodyPr/>
          <a:lstStyle/>
          <a:p>
            <a:pPr>
              <a:defRPr/>
            </a:pPr>
            <a:r>
              <a:rPr lang="en-US" altLang="en-US">
                <a:solidFill>
                  <a:srgbClr val="000000"/>
                </a:solidFill>
              </a:rPr>
              <a:t>Feb, 2020</a:t>
            </a:r>
            <a:endParaRPr lang="en-US" altLang="en-US" dirty="0">
              <a:solidFill>
                <a:srgbClr val="000000"/>
              </a:solidFill>
            </a:endParaRPr>
          </a:p>
        </p:txBody>
      </p:sp>
    </p:spTree>
    <p:extLst>
      <p:ext uri="{BB962C8B-B14F-4D97-AF65-F5344CB8AC3E}">
        <p14:creationId xmlns:p14="http://schemas.microsoft.com/office/powerpoint/2010/main" val="3749421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D6656-8F0B-4B02-8BE3-4BE7225F726C}"/>
              </a:ext>
            </a:extLst>
          </p:cNvPr>
          <p:cNvSpPr>
            <a:spLocks noGrp="1"/>
          </p:cNvSpPr>
          <p:nvPr>
            <p:ph type="title"/>
          </p:nvPr>
        </p:nvSpPr>
        <p:spPr>
          <a:xfrm>
            <a:off x="685800" y="514350"/>
            <a:ext cx="7772400" cy="494877"/>
          </a:xfrm>
        </p:spPr>
        <p:txBody>
          <a:bodyPr/>
          <a:lstStyle/>
          <a:p>
            <a:r>
              <a:rPr lang="en-US" dirty="0"/>
              <a:t>SP</a:t>
            </a:r>
          </a:p>
        </p:txBody>
      </p:sp>
      <p:sp>
        <p:nvSpPr>
          <p:cNvPr id="3" name="Content Placeholder 2">
            <a:extLst>
              <a:ext uri="{FF2B5EF4-FFF2-40B4-BE49-F238E27FC236}">
                <a16:creationId xmlns:a16="http://schemas.microsoft.com/office/drawing/2014/main" id="{512E18D3-B55A-40CB-8157-96519AC270CD}"/>
              </a:ext>
            </a:extLst>
          </p:cNvPr>
          <p:cNvSpPr>
            <a:spLocks noGrp="1"/>
          </p:cNvSpPr>
          <p:nvPr>
            <p:ph idx="1"/>
          </p:nvPr>
        </p:nvSpPr>
        <p:spPr>
          <a:xfrm>
            <a:off x="535940" y="1039747"/>
            <a:ext cx="8072120" cy="3786293"/>
          </a:xfrm>
        </p:spPr>
        <p:txBody>
          <a:bodyPr/>
          <a:lstStyle/>
          <a:p>
            <a:r>
              <a:rPr lang="en-US" dirty="0"/>
              <a:t>SP#2: Do you support that 11be spec defines Opportunistic Implicit  Sounding by allowing AP to set number of LTFs for full MIMO channel Sounding?</a:t>
            </a:r>
          </a:p>
          <a:p>
            <a:pPr lvl="1"/>
            <a:r>
              <a:rPr lang="en-US" dirty="0"/>
              <a:t>The number of LTFs may be higher than what is required for channel estimation</a:t>
            </a:r>
          </a:p>
          <a:p>
            <a:pPr lvl="1"/>
            <a:endParaRPr lang="en-US" dirty="0"/>
          </a:p>
          <a:p>
            <a:pPr marL="342900" lvl="1" indent="0">
              <a:buNone/>
            </a:pPr>
            <a:endParaRPr lang="en-US" dirty="0"/>
          </a:p>
          <a:p>
            <a:pPr marL="0" indent="0">
              <a:buNone/>
            </a:pPr>
            <a:endParaRPr lang="en-US" sz="800" dirty="0"/>
          </a:p>
          <a:p>
            <a:pPr marL="0" indent="0">
              <a:buNone/>
            </a:pPr>
            <a:r>
              <a:rPr lang="en-US" dirty="0"/>
              <a:t>Y:                         N:                       Abstain:</a:t>
            </a:r>
          </a:p>
          <a:p>
            <a:pPr marL="0" indent="0">
              <a:buNone/>
            </a:pPr>
            <a:endParaRPr lang="en-US" sz="1400" dirty="0"/>
          </a:p>
          <a:p>
            <a:pPr marL="0" indent="0">
              <a:buNone/>
            </a:pPr>
            <a:endParaRPr lang="en-US" dirty="0"/>
          </a:p>
        </p:txBody>
      </p:sp>
      <p:sp>
        <p:nvSpPr>
          <p:cNvPr id="4" name="Date Placeholder 3">
            <a:extLst>
              <a:ext uri="{FF2B5EF4-FFF2-40B4-BE49-F238E27FC236}">
                <a16:creationId xmlns:a16="http://schemas.microsoft.com/office/drawing/2014/main" id="{66C48EA8-AED0-452C-BE40-ADA2CDFAB362}"/>
              </a:ext>
            </a:extLst>
          </p:cNvPr>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
        <p:nvSpPr>
          <p:cNvPr id="5" name="Footer Placeholder 4">
            <a:extLst>
              <a:ext uri="{FF2B5EF4-FFF2-40B4-BE49-F238E27FC236}">
                <a16:creationId xmlns:a16="http://schemas.microsoft.com/office/drawing/2014/main" id="{21E88A1E-E2BA-424D-9594-E7661B9F88C9}"/>
              </a:ext>
            </a:extLst>
          </p:cNvPr>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4286016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altLang="en-US" sz="1600" b="0" dirty="0"/>
              <a:t>[1]: </a:t>
            </a:r>
            <a:r>
              <a:rPr lang="en-US" sz="1600" b="0" dirty="0"/>
              <a:t>IEEE802.11-19/0767r1,</a:t>
            </a:r>
            <a:r>
              <a:rPr lang="en-US" sz="1600" dirty="0"/>
              <a:t> </a:t>
            </a:r>
            <a:r>
              <a:rPr lang="en-US" altLang="en-US" sz="1600" b="0" dirty="0"/>
              <a:t>Implicit Channel Sounding in IEEE 802.11 (Feasibility Study)</a:t>
            </a:r>
          </a:p>
          <a:p>
            <a:pPr marL="0" indent="0">
              <a:buNone/>
            </a:pPr>
            <a:r>
              <a:rPr lang="en-US" sz="1600" b="0" dirty="0"/>
              <a:t>[2]: IEEE802.11-19/1939r0, Calibration of Implicit Sounding</a:t>
            </a:r>
          </a:p>
          <a:p>
            <a:pPr marL="0" indent="0">
              <a:buNone/>
            </a:pPr>
            <a:r>
              <a:rPr lang="en-US" sz="1600" b="0" dirty="0"/>
              <a:t>[3]: IEEE 802.11-20/0080, Calibration for Implicit Feedback</a:t>
            </a:r>
          </a:p>
          <a:p>
            <a:pPr marL="0" indent="0">
              <a:buNone/>
            </a:pPr>
            <a:r>
              <a:rPr lang="en-US" sz="1600" b="0" dirty="0"/>
              <a:t>[4]: </a:t>
            </a:r>
            <a:r>
              <a:rPr lang="en-GB" altLang="en-US" sz="1600" b="0" dirty="0">
                <a:solidFill>
                  <a:srgbClr val="000000"/>
                </a:solidFill>
              </a:rPr>
              <a:t>IEEE 802.11-19/0768r0, </a:t>
            </a:r>
            <a:r>
              <a:rPr lang="en-US" altLang="en-US" sz="1600" b="0" dirty="0"/>
              <a:t>Implicit Channel Sounding in IEEE 802.11</a:t>
            </a:r>
          </a:p>
          <a:p>
            <a:pPr marL="0" indent="0">
              <a:buNone/>
            </a:pPr>
            <a:r>
              <a:rPr lang="en-US" sz="1600" b="0" dirty="0"/>
              <a:t>[5]: IEEE802.11-19/1934r0, Precoding perf. using implicit channel estimation</a:t>
            </a:r>
          </a:p>
          <a:p>
            <a:pPr marL="0" indent="0">
              <a:buNone/>
            </a:pPr>
            <a:endParaRPr lang="en-US" altLang="en-US" sz="1600" b="0" dirty="0"/>
          </a:p>
          <a:p>
            <a:pPr marL="0" indent="0">
              <a:buNone/>
            </a:pPr>
            <a:endParaRPr lang="en-US" sz="1600" b="0" dirty="0"/>
          </a:p>
          <a:p>
            <a:pPr marL="0" indent="0">
              <a:buNone/>
            </a:pPr>
            <a:endParaRPr lang="en-US" altLang="en-US" sz="1600" b="0" dirty="0"/>
          </a:p>
          <a:p>
            <a:pPr marL="0" indent="0">
              <a:buNone/>
            </a:pPr>
            <a:endParaRPr lang="en-US" altLang="en-US" sz="1600" b="0" dirty="0"/>
          </a:p>
          <a:p>
            <a:pPr marL="0" indent="0">
              <a:buNone/>
            </a:pPr>
            <a:endParaRPr lang="en-GB" altLang="en-US" sz="1600" b="0" dirty="0"/>
          </a:p>
          <a:p>
            <a:pPr marL="0" indent="0">
              <a:buNone/>
            </a:pPr>
            <a:br>
              <a:rPr lang="en-US" altLang="en-US" b="0" dirty="0"/>
            </a:br>
            <a:endParaRPr lang="en-US"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1837314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673E6A3-FF84-441B-AEE6-60195ABA7076}"/>
              </a:ext>
            </a:extLst>
          </p:cNvPr>
          <p:cNvSpPr>
            <a:spLocks noGrp="1"/>
          </p:cNvSpPr>
          <p:nvPr>
            <p:ph type="body" idx="1"/>
          </p:nvPr>
        </p:nvSpPr>
        <p:spPr/>
        <p:txBody>
          <a:bodyPr/>
          <a:lstStyle/>
          <a:p>
            <a:r>
              <a:rPr lang="en-US" sz="3200" dirty="0"/>
              <a:t>Back Up</a:t>
            </a:r>
          </a:p>
        </p:txBody>
      </p:sp>
      <p:sp>
        <p:nvSpPr>
          <p:cNvPr id="4" name="Date Placeholder 3">
            <a:extLst>
              <a:ext uri="{FF2B5EF4-FFF2-40B4-BE49-F238E27FC236}">
                <a16:creationId xmlns:a16="http://schemas.microsoft.com/office/drawing/2014/main" id="{E374936D-2681-4B6C-9BF5-CF26A03B36D4}"/>
              </a:ext>
            </a:extLst>
          </p:cNvPr>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
        <p:nvSpPr>
          <p:cNvPr id="5" name="Footer Placeholder 4">
            <a:extLst>
              <a:ext uri="{FF2B5EF4-FFF2-40B4-BE49-F238E27FC236}">
                <a16:creationId xmlns:a16="http://schemas.microsoft.com/office/drawing/2014/main" id="{30758B04-60D6-4B3C-92C8-51FCCAD704EA}"/>
              </a:ext>
            </a:extLst>
          </p:cNvPr>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3876344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6B05C-B275-417C-BBF7-7A0D45077D6E}"/>
              </a:ext>
            </a:extLst>
          </p:cNvPr>
          <p:cNvSpPr>
            <a:spLocks noGrp="1"/>
          </p:cNvSpPr>
          <p:nvPr>
            <p:ph type="title"/>
          </p:nvPr>
        </p:nvSpPr>
        <p:spPr/>
        <p:txBody>
          <a:bodyPr/>
          <a:lstStyle/>
          <a:p>
            <a:r>
              <a:rPr lang="en-US" dirty="0"/>
              <a:t>Example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7327F4E-0B85-40DD-9E48-EAAD01F2DBE9}"/>
                  </a:ext>
                </a:extLst>
              </p:cNvPr>
              <p:cNvSpPr>
                <a:spLocks noGrp="1"/>
              </p:cNvSpPr>
              <p:nvPr>
                <p:ph idx="1"/>
              </p:nvPr>
            </p:nvSpPr>
            <p:spPr/>
            <p:txBody>
              <a:bodyPr/>
              <a:lstStyle/>
              <a:p>
                <a:r>
                  <a:rPr lang="en-US" sz="1600" b="0" dirty="0"/>
                  <a:t>STA with 4 antennas transmitting 2 SS but 4 LTFs for full MIMO channel sounding</a:t>
                </a:r>
              </a:p>
              <a:p>
                <a:pPr lvl="1"/>
                <a:r>
                  <a:rPr lang="en-US" sz="1300" b="0" dirty="0"/>
                  <a:t>CDD: [0 ns   -400 ns      -200 ns    -600 ns]  are applied for 4 LTFs</a:t>
                </a:r>
              </a:p>
              <a:p>
                <a:pPr lvl="1"/>
                <a:r>
                  <a:rPr lang="en-US" sz="1300" dirty="0"/>
                  <a:t>SE for two SS (</a:t>
                </a:r>
                <a14:m>
                  <m:oMath xmlns:m="http://schemas.openxmlformats.org/officeDocument/2006/math">
                    <m:sSub>
                      <m:sSubPr>
                        <m:ctrlPr>
                          <a:rPr lang="en-US" sz="1300" i="1" smtClean="0">
                            <a:latin typeface="Cambria Math" panose="02040503050406030204" pitchFamily="18" charset="0"/>
                          </a:rPr>
                        </m:ctrlPr>
                      </m:sSubPr>
                      <m:e>
                        <m:r>
                          <a:rPr lang="en-US" sz="1300" b="0" i="1" smtClean="0">
                            <a:latin typeface="Cambria Math" panose="02040503050406030204" pitchFamily="18" charset="0"/>
                          </a:rPr>
                          <m:t>𝑑</m:t>
                        </m:r>
                      </m:e>
                      <m:sub>
                        <m:r>
                          <a:rPr lang="en-US" sz="1300" b="0" i="1" smtClean="0">
                            <a:latin typeface="Cambria Math" panose="02040503050406030204" pitchFamily="18" charset="0"/>
                          </a:rPr>
                          <m:t>1</m:t>
                        </m:r>
                      </m:sub>
                    </m:sSub>
                    <m:r>
                      <a:rPr lang="en-US" sz="1300" b="0" i="1" smtClean="0">
                        <a:latin typeface="Cambria Math" panose="02040503050406030204" pitchFamily="18" charset="0"/>
                      </a:rPr>
                      <m:t>, </m:t>
                    </m:r>
                    <m:sSub>
                      <m:sSubPr>
                        <m:ctrlPr>
                          <a:rPr lang="en-US" sz="1300" i="1">
                            <a:latin typeface="Cambria Math" panose="02040503050406030204" pitchFamily="18" charset="0"/>
                          </a:rPr>
                        </m:ctrlPr>
                      </m:sSubPr>
                      <m:e>
                        <m:r>
                          <a:rPr lang="en-US" sz="1300" i="1">
                            <a:latin typeface="Cambria Math" panose="02040503050406030204" pitchFamily="18" charset="0"/>
                          </a:rPr>
                          <m:t>𝑑</m:t>
                        </m:r>
                      </m:e>
                      <m:sub>
                        <m:r>
                          <a:rPr lang="en-US" sz="1300" b="0" i="1" smtClean="0">
                            <a:latin typeface="Cambria Math" panose="02040503050406030204" pitchFamily="18" charset="0"/>
                          </a:rPr>
                          <m:t>2</m:t>
                        </m:r>
                      </m:sub>
                    </m:sSub>
                  </m:oMath>
                </a14:m>
                <a:r>
                  <a:rPr lang="en-US" sz="1300" b="0" dirty="0"/>
                  <a:t>) should follow:</a:t>
                </a:r>
              </a:p>
            </p:txBody>
          </p:sp>
        </mc:Choice>
        <mc:Fallback>
          <p:sp>
            <p:nvSpPr>
              <p:cNvPr id="3" name="Content Placeholder 2">
                <a:extLst>
                  <a:ext uri="{FF2B5EF4-FFF2-40B4-BE49-F238E27FC236}">
                    <a16:creationId xmlns:a16="http://schemas.microsoft.com/office/drawing/2014/main" id="{67327F4E-0B85-40DD-9E48-EAAD01F2DBE9}"/>
                  </a:ext>
                </a:extLst>
              </p:cNvPr>
              <p:cNvSpPr>
                <a:spLocks noGrp="1" noRot="1" noChangeAspect="1" noMove="1" noResize="1" noEditPoints="1" noAdjustHandles="1" noChangeArrowheads="1" noChangeShapeType="1" noTextEdit="1"/>
              </p:cNvSpPr>
              <p:nvPr>
                <p:ph idx="1"/>
              </p:nvPr>
            </p:nvSpPr>
            <p:spPr>
              <a:blipFill>
                <a:blip r:embed="rId2"/>
                <a:stretch>
                  <a:fillRect l="-314" t="-593"/>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5A7831F-B8F7-412F-8C85-F0D6E669DABF}"/>
              </a:ext>
            </a:extLst>
          </p:cNvPr>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
        <p:nvSpPr>
          <p:cNvPr id="5" name="Footer Placeholder 4">
            <a:extLst>
              <a:ext uri="{FF2B5EF4-FFF2-40B4-BE49-F238E27FC236}">
                <a16:creationId xmlns:a16="http://schemas.microsoft.com/office/drawing/2014/main" id="{6D1A3A18-CB0C-4933-ADDA-8577AC2D3593}"/>
              </a:ext>
            </a:extLst>
          </p:cNvPr>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pic>
        <p:nvPicPr>
          <p:cNvPr id="7" name="Picture 6">
            <a:extLst>
              <a:ext uri="{FF2B5EF4-FFF2-40B4-BE49-F238E27FC236}">
                <a16:creationId xmlns:a16="http://schemas.microsoft.com/office/drawing/2014/main" id="{514AEF6F-3529-4C71-BF33-DF22E4EC3584}"/>
              </a:ext>
            </a:extLst>
          </p:cNvPr>
          <p:cNvPicPr>
            <a:picLocks noChangeAspect="1"/>
          </p:cNvPicPr>
          <p:nvPr/>
        </p:nvPicPr>
        <p:blipFill>
          <a:blip r:embed="rId3"/>
          <a:stretch>
            <a:fillRect/>
          </a:stretch>
        </p:blipFill>
        <p:spPr>
          <a:xfrm>
            <a:off x="3248935" y="3028950"/>
            <a:ext cx="2161145" cy="743797"/>
          </a:xfrm>
          <a:prstGeom prst="rect">
            <a:avLst/>
          </a:prstGeom>
        </p:spPr>
      </p:pic>
    </p:spTree>
    <p:extLst>
      <p:ext uri="{BB962C8B-B14F-4D97-AF65-F5344CB8AC3E}">
        <p14:creationId xmlns:p14="http://schemas.microsoft.com/office/powerpoint/2010/main" val="249100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68300"/>
          </a:xfrm>
        </p:spPr>
        <p:txBody>
          <a:bodyPr/>
          <a:lstStyle/>
          <a:p>
            <a:r>
              <a:rPr lang="en-US" dirty="0">
                <a:latin typeface="Times New Roman" panose="02020603050405020304" pitchFamily="18" charset="0"/>
                <a:cs typeface="Times New Roman" panose="02020603050405020304" pitchFamily="18" charset="0"/>
              </a:rPr>
              <a:t>Introduction</a:t>
            </a:r>
            <a:endParaRPr lang="en-US" dirty="0"/>
          </a:p>
        </p:txBody>
      </p:sp>
      <p:sp>
        <p:nvSpPr>
          <p:cNvPr id="3" name="Content Placeholder 2"/>
          <p:cNvSpPr>
            <a:spLocks noGrp="1"/>
          </p:cNvSpPr>
          <p:nvPr>
            <p:ph idx="1"/>
          </p:nvPr>
        </p:nvSpPr>
        <p:spPr>
          <a:xfrm>
            <a:off x="548640" y="1139800"/>
            <a:ext cx="8193024" cy="3716760"/>
          </a:xfrm>
        </p:spPr>
        <p:txBody>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Explicit BF Feedback: </a:t>
            </a:r>
          </a:p>
          <a:p>
            <a:pPr marL="585788" lvl="1" indent="-285750">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BF Feedback Overhead </a:t>
            </a:r>
            <a:r>
              <a:rPr lang="en-US" sz="1600" dirty="0" err="1">
                <a:latin typeface="Times New Roman" panose="02020603050405020304" pitchFamily="18" charset="0"/>
                <a:cs typeface="Times New Roman" panose="02020603050405020304" pitchFamily="18" charset="0"/>
              </a:rPr>
              <a:t>esp</a:t>
            </a:r>
            <a:r>
              <a:rPr lang="en-US" sz="1600" dirty="0">
                <a:latin typeface="Times New Roman" panose="02020603050405020304" pitchFamily="18" charset="0"/>
                <a:cs typeface="Times New Roman" panose="02020603050405020304" pitchFamily="18" charset="0"/>
              </a:rPr>
              <a:t> in case of higher number of antennas/higher number of STAs, and Multi-AP </a:t>
            </a:r>
          </a:p>
          <a:p>
            <a:pPr marL="585788" lvl="1" indent="-285750">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Quantization/Compression impact</a:t>
            </a:r>
          </a:p>
          <a:p>
            <a:pPr marL="585788" lvl="1" indent="-285750">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Channel aging/Feedback delay </a:t>
            </a:r>
          </a:p>
          <a:p>
            <a:pPr marL="300038" lvl="1" indent="0">
              <a:buNone/>
            </a:pPr>
            <a:endParaRPr lang="en-US" sz="16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900" kern="1200" dirty="0">
                <a:latin typeface="Times New Roman" panose="02020603050405020304" pitchFamily="18" charset="0"/>
                <a:cs typeface="Times New Roman" panose="02020603050405020304" pitchFamily="18" charset="0"/>
              </a:rPr>
              <a:t>Implicit channel sounding may result:</a:t>
            </a:r>
          </a:p>
          <a:p>
            <a:pPr marL="511175" lvl="1" indent="-285750" defTabSz="457200" fontAlgn="auto">
              <a:spcBef>
                <a:spcPts val="1200"/>
              </a:spcBef>
              <a:spcAft>
                <a:spcPts val="0"/>
              </a:spcAft>
              <a:buFont typeface="Courier New" panose="02070309020205020404" pitchFamily="49" charset="0"/>
              <a:buChar char="o"/>
            </a:pPr>
            <a:r>
              <a:rPr lang="en-US" sz="1600" kern="1200" dirty="0">
                <a:solidFill>
                  <a:schemeClr val="tx2"/>
                </a:solidFill>
                <a:latin typeface="Times New Roman" panose="02020603050405020304" pitchFamily="18" charset="0"/>
                <a:cs typeface="Times New Roman" panose="02020603050405020304" pitchFamily="18" charset="0"/>
              </a:rPr>
              <a:t>Lower network overhead/ Less Latency as there is no BF feedback transmission. </a:t>
            </a:r>
          </a:p>
          <a:p>
            <a:pPr marL="511175" lvl="1" indent="-285750" defTabSz="457200" fontAlgn="auto">
              <a:spcBef>
                <a:spcPts val="1200"/>
              </a:spcBef>
              <a:spcAft>
                <a:spcPts val="0"/>
              </a:spcAft>
              <a:buFont typeface="Courier New" panose="02070309020205020404" pitchFamily="49" charset="0"/>
              <a:buChar char="o"/>
            </a:pPr>
            <a:r>
              <a:rPr lang="en-US" sz="1600" kern="1200" dirty="0">
                <a:solidFill>
                  <a:schemeClr val="tx2"/>
                </a:solidFill>
                <a:latin typeface="Times New Roman" panose="02020603050405020304" pitchFamily="18" charset="0"/>
                <a:cs typeface="Times New Roman" panose="02020603050405020304" pitchFamily="18" charset="0"/>
              </a:rPr>
              <a:t>No quantization/compression impact as BF weights are calculated directly from channel.</a:t>
            </a:r>
          </a:p>
          <a:p>
            <a:pPr marL="511175" lvl="1" indent="-285750" defTabSz="457200" fontAlgn="auto">
              <a:spcBef>
                <a:spcPts val="1200"/>
              </a:spcBef>
              <a:spcAft>
                <a:spcPts val="0"/>
              </a:spcAft>
              <a:buFont typeface="Courier New" panose="02070309020205020404" pitchFamily="49" charset="0"/>
              <a:buChar char="o"/>
            </a:pPr>
            <a:r>
              <a:rPr lang="en-US" sz="1600" kern="1200" dirty="0">
                <a:solidFill>
                  <a:schemeClr val="tx2"/>
                </a:solidFill>
                <a:latin typeface="Times New Roman" panose="02020603050405020304" pitchFamily="18" charset="0"/>
                <a:ea typeface="Malgun Gothic" panose="020B0503020000020004" pitchFamily="34" charset="-127"/>
                <a:cs typeface="Arial" panose="020B0604020202020204" pitchFamily="34" charset="0"/>
              </a:rPr>
              <a:t>Efficient DL Multiuser (MU) BF</a:t>
            </a:r>
          </a:p>
          <a:p>
            <a:pPr marL="225425" lvl="1" indent="0" defTabSz="457200" fontAlgn="auto">
              <a:spcBef>
                <a:spcPts val="1200"/>
              </a:spcBef>
              <a:spcAft>
                <a:spcPts val="0"/>
              </a:spcAft>
              <a:buNone/>
            </a:pPr>
            <a:endParaRPr lang="en-US" sz="800" kern="1200" dirty="0">
              <a:solidFill>
                <a:schemeClr val="tx2"/>
              </a:solidFill>
              <a:latin typeface="Times New Roman" panose="02020603050405020304" pitchFamily="18" charset="0"/>
              <a:cs typeface="Times New Roman" panose="02020603050405020304" pitchFamily="18" charset="0"/>
            </a:endParaRPr>
          </a:p>
          <a:p>
            <a:pPr marL="300038" lvl="1" indent="0">
              <a:buNone/>
            </a:pPr>
            <a:endParaRPr lang="en-US" sz="1600" dirty="0">
              <a:latin typeface="Times New Roman" panose="02020603050405020304" pitchFamily="18" charset="0"/>
              <a:cs typeface="Times New Roman" panose="02020603050405020304" pitchFamily="18" charset="0"/>
            </a:endParaRPr>
          </a:p>
          <a:p>
            <a:endParaRPr lang="en-US" dirty="0"/>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p>
        </p:txBody>
      </p:sp>
      <p:sp>
        <p:nvSpPr>
          <p:cNvPr id="4" name="Date Placeholder 3"/>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Tree>
    <p:extLst>
      <p:ext uri="{BB962C8B-B14F-4D97-AF65-F5344CB8AC3E}">
        <p14:creationId xmlns:p14="http://schemas.microsoft.com/office/powerpoint/2010/main" val="214210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49"/>
            <a:ext cx="7772400" cy="626821"/>
          </a:xfrm>
        </p:spPr>
        <p:txBody>
          <a:bodyPr/>
          <a:lstStyle/>
          <a:p>
            <a:r>
              <a:rPr lang="en-US" dirty="0">
                <a:latin typeface="Times New Roman" panose="02020603050405020304" pitchFamily="18" charset="0"/>
                <a:cs typeface="Times New Roman" panose="02020603050405020304" pitchFamily="18" charset="0"/>
              </a:rPr>
              <a:t>Introduction</a:t>
            </a:r>
            <a:endParaRPr lang="en-US" dirty="0"/>
          </a:p>
        </p:txBody>
      </p:sp>
      <p:sp>
        <p:nvSpPr>
          <p:cNvPr id="3" name="Content Placeholder 2"/>
          <p:cNvSpPr>
            <a:spLocks noGrp="1"/>
          </p:cNvSpPr>
          <p:nvPr>
            <p:ph idx="1"/>
          </p:nvPr>
        </p:nvSpPr>
        <p:spPr>
          <a:xfrm>
            <a:off x="403412" y="1221638"/>
            <a:ext cx="8491817" cy="3634921"/>
          </a:xfrm>
        </p:spPr>
        <p:txBody>
          <a:bodyPr/>
          <a:lstStyle/>
          <a:p>
            <a:pPr marL="211137" indent="-285750"/>
            <a:r>
              <a:rPr lang="en-US" sz="1600" b="0" kern="1200" dirty="0">
                <a:solidFill>
                  <a:srgbClr val="000000"/>
                </a:solidFill>
                <a:latin typeface="Times New Roman" panose="02020603050405020304" pitchFamily="18" charset="0"/>
                <a:ea typeface="Malgun Gothic" panose="020B0503020000020004" pitchFamily="34" charset="-127"/>
                <a:cs typeface="Arial" panose="020B0604020202020204" pitchFamily="34" charset="0"/>
              </a:rPr>
              <a:t>In [1, 2, 3], feasibility of AP calibration to enable implicit sounding are discussed.</a:t>
            </a:r>
          </a:p>
          <a:p>
            <a:pPr marL="211137" indent="-285750"/>
            <a:r>
              <a:rPr lang="en-US" sz="1600" b="0" kern="1200" dirty="0">
                <a:solidFill>
                  <a:srgbClr val="000000"/>
                </a:solidFill>
                <a:latin typeface="Times New Roman" panose="02020603050405020304" pitchFamily="18" charset="0"/>
                <a:ea typeface="Malgun Gothic" panose="020B0503020000020004" pitchFamily="34" charset="-127"/>
                <a:cs typeface="Arial" panose="020B0604020202020204" pitchFamily="34" charset="0"/>
              </a:rPr>
              <a:t>In [4, 5], Precoding performance and network overhead analysis for implicit feedback are      </a:t>
            </a:r>
          </a:p>
          <a:p>
            <a:pPr marL="0" indent="0">
              <a:buNone/>
            </a:pPr>
            <a:r>
              <a:rPr lang="en-US" sz="1600" b="0" kern="1200" dirty="0">
                <a:solidFill>
                  <a:srgbClr val="000000"/>
                </a:solidFill>
                <a:latin typeface="Times New Roman" panose="02020603050405020304" pitchFamily="18" charset="0"/>
                <a:ea typeface="Malgun Gothic" panose="020B0503020000020004" pitchFamily="34" charset="-127"/>
                <a:cs typeface="Arial" panose="020B0604020202020204" pitchFamily="34" charset="0"/>
              </a:rPr>
              <a:t>      presented.</a:t>
            </a:r>
            <a:endParaRPr lang="en-US" sz="1600" b="0" dirty="0">
              <a:latin typeface="Times New Roman" panose="02020603050405020304" pitchFamily="18" charset="0"/>
              <a:cs typeface="Times New Roman" panose="02020603050405020304" pitchFamily="18" charset="0"/>
            </a:endParaRPr>
          </a:p>
          <a:p>
            <a:pPr marL="211137" lvl="0" indent="-285750"/>
            <a:r>
              <a:rPr lang="en-US" sz="1600" b="0" dirty="0">
                <a:latin typeface="Times New Roman" panose="02020603050405020304" pitchFamily="18" charset="0"/>
                <a:cs typeface="Times New Roman" panose="02020603050405020304" pitchFamily="18" charset="0"/>
              </a:rPr>
              <a:t>In [4] </a:t>
            </a:r>
            <a:r>
              <a:rPr lang="en-US" sz="1600" b="0" dirty="0">
                <a:solidFill>
                  <a:srgbClr val="000000"/>
                </a:solidFill>
                <a:latin typeface="Times New Roman" panose="02020603050405020304" pitchFamily="18" charset="0"/>
                <a:cs typeface="Times New Roman" panose="02020603050405020304" pitchFamily="18" charset="0"/>
              </a:rPr>
              <a:t>a </a:t>
            </a:r>
            <a:r>
              <a:rPr lang="en-US" sz="1600" b="0" kern="1200" dirty="0">
                <a:solidFill>
                  <a:srgbClr val="000000"/>
                </a:solidFill>
                <a:latin typeface="Times New Roman" panose="02020603050405020304" pitchFamily="18" charset="0"/>
                <a:ea typeface="Malgun Gothic" panose="020B0503020000020004" pitchFamily="34" charset="-127"/>
                <a:cs typeface="Arial" panose="020B0604020202020204" pitchFamily="34" charset="0"/>
              </a:rPr>
              <a:t>Trigger-based </a:t>
            </a:r>
            <a:r>
              <a:rPr lang="en-US" sz="1600" b="0" dirty="0">
                <a:solidFill>
                  <a:srgbClr val="000000"/>
                </a:solidFill>
                <a:latin typeface="Times New Roman" panose="02020603050405020304" pitchFamily="18" charset="0"/>
                <a:cs typeface="Times New Roman" panose="02020603050405020304" pitchFamily="18" charset="0"/>
              </a:rPr>
              <a:t>scheme was presented for enabling</a:t>
            </a:r>
            <a:r>
              <a:rPr lang="en-US" sz="1600" b="0" kern="1200" dirty="0">
                <a:solidFill>
                  <a:srgbClr val="000000"/>
                </a:solidFill>
                <a:latin typeface="Times New Roman" panose="02020603050405020304" pitchFamily="18" charset="0"/>
                <a:ea typeface="Malgun Gothic" panose="020B0503020000020004" pitchFamily="34" charset="-127"/>
                <a:cs typeface="Arial" panose="020B0604020202020204" pitchFamily="34" charset="0"/>
              </a:rPr>
              <a:t> Implicit Channel Sounding in 802.11be.</a:t>
            </a:r>
          </a:p>
          <a:p>
            <a:pPr marL="585788" lvl="1" indent="-285750">
              <a:buFont typeface="Courier New" panose="02070309020205020404" pitchFamily="49" charset="0"/>
              <a:buChar char="o"/>
            </a:pPr>
            <a:r>
              <a:rPr lang="en-US" sz="1400" b="0" dirty="0">
                <a:solidFill>
                  <a:srgbClr val="000000"/>
                </a:solidFill>
                <a:latin typeface="Times New Roman" panose="02020603050405020304" pitchFamily="18" charset="0"/>
                <a:ea typeface="Malgun Gothic" panose="020B0503020000020004" pitchFamily="34" charset="-127"/>
              </a:rPr>
              <a:t>AP transmits a trigger frame, to trigger one or multiple STAs, to send NDP in uplink. </a:t>
            </a:r>
          </a:p>
          <a:p>
            <a:pPr marL="585788" lvl="1" indent="-285750">
              <a:buFont typeface="Courier New" panose="02070309020205020404" pitchFamily="49" charset="0"/>
              <a:buChar char="o"/>
            </a:pPr>
            <a:r>
              <a:rPr lang="en-US" sz="1400" b="0" dirty="0">
                <a:solidFill>
                  <a:srgbClr val="000000"/>
                </a:solidFill>
                <a:latin typeface="Times New Roman" panose="02020603050405020304" pitchFamily="18" charset="0"/>
                <a:ea typeface="Malgun Gothic" panose="020B0503020000020004" pitchFamily="34" charset="-127"/>
              </a:rPr>
              <a:t>The STAs </a:t>
            </a:r>
            <a:r>
              <a:rPr lang="en-US" sz="1400" dirty="0">
                <a:solidFill>
                  <a:srgbClr val="000000"/>
                </a:solidFill>
                <a:latin typeface="Times New Roman" panose="02020603050405020304" pitchFamily="18" charset="0"/>
                <a:ea typeface="Malgun Gothic" panose="020B0503020000020004" pitchFamily="34" charset="-127"/>
              </a:rPr>
              <a:t>are</a:t>
            </a:r>
            <a:r>
              <a:rPr lang="en-US" sz="1400" b="0" dirty="0">
                <a:solidFill>
                  <a:srgbClr val="000000"/>
                </a:solidFill>
                <a:latin typeface="Times New Roman" panose="02020603050405020304" pitchFamily="18" charset="0"/>
                <a:ea typeface="Malgun Gothic" panose="020B0503020000020004" pitchFamily="34" charset="-127"/>
              </a:rPr>
              <a:t> directed to be multiplexed in spatial/ frequency/ time domain.</a:t>
            </a:r>
          </a:p>
          <a:p>
            <a:pPr marL="585788" lvl="1" indent="-285750">
              <a:buFont typeface="Courier New" panose="02070309020205020404" pitchFamily="49" charset="0"/>
              <a:buChar char="o"/>
            </a:pPr>
            <a:r>
              <a:rPr lang="en-US" sz="1400" b="0" dirty="0">
                <a:solidFill>
                  <a:srgbClr val="000000"/>
                </a:solidFill>
                <a:latin typeface="Times New Roman" panose="02020603050405020304" pitchFamily="18" charset="0"/>
                <a:ea typeface="Malgun Gothic" panose="020B0503020000020004" pitchFamily="34" charset="-127"/>
              </a:rPr>
              <a:t>Upon receiving NDP from the STA(s), AP will directly calculate BF weights and transmit data.</a:t>
            </a:r>
            <a:endParaRPr lang="en-US" sz="1400" b="0" kern="1200" dirty="0">
              <a:solidFill>
                <a:srgbClr val="000000"/>
              </a:solidFill>
              <a:latin typeface="Times New Roman" panose="02020603050405020304" pitchFamily="18" charset="0"/>
              <a:ea typeface="Malgun Gothic" panose="020B0503020000020004" pitchFamily="34" charset="-127"/>
              <a:cs typeface="Arial" panose="020B0604020202020204" pitchFamily="34" charset="0"/>
            </a:endParaRPr>
          </a:p>
          <a:p>
            <a:pPr marL="225425" lvl="1" indent="0">
              <a:buNone/>
            </a:pPr>
            <a:endParaRPr lang="en-US" sz="1000" dirty="0">
              <a:latin typeface="Times New Roman" panose="02020603050405020304" pitchFamily="18" charset="0"/>
              <a:cs typeface="Times New Roman" panose="02020603050405020304" pitchFamily="18" charset="0"/>
            </a:endParaRPr>
          </a:p>
          <a:p>
            <a:pPr marL="211137" indent="-285750"/>
            <a:r>
              <a:rPr lang="en-US" sz="1600" b="0" dirty="0">
                <a:latin typeface="Times New Roman" panose="02020603050405020304" pitchFamily="18" charset="0"/>
                <a:cs typeface="Times New Roman" panose="02020603050405020304" pitchFamily="18" charset="0"/>
              </a:rPr>
              <a:t>In this contribution, opportunistic implicit sounding is discussed</a:t>
            </a:r>
            <a:r>
              <a:rPr lang="en-US" sz="1600" dirty="0">
                <a:solidFill>
                  <a:schemeClr val="tx2"/>
                </a:solidFill>
                <a:latin typeface="Times New Roman" panose="02020603050405020304" pitchFamily="18" charset="0"/>
                <a:cs typeface="Times New Roman" panose="02020603050405020304" pitchFamily="18" charset="0"/>
              </a:rPr>
              <a:t> </a:t>
            </a:r>
            <a:r>
              <a:rPr lang="en-US" sz="1600" b="0" dirty="0">
                <a:solidFill>
                  <a:schemeClr val="tx2"/>
                </a:solidFill>
                <a:latin typeface="Times New Roman" panose="02020603050405020304" pitchFamily="18" charset="0"/>
                <a:cs typeface="Times New Roman" panose="02020603050405020304" pitchFamily="18" charset="0"/>
              </a:rPr>
              <a:t>for high traffic STAs</a:t>
            </a:r>
            <a:r>
              <a:rPr lang="en-US" sz="1600" b="0" dirty="0">
                <a:latin typeface="Times New Roman" panose="02020603050405020304" pitchFamily="18" charset="0"/>
                <a:cs typeface="Times New Roman" panose="02020603050405020304" pitchFamily="18" charset="0"/>
              </a:rPr>
              <a:t>.</a:t>
            </a:r>
          </a:p>
          <a:p>
            <a:pPr marL="211137" indent="-285750"/>
            <a:r>
              <a:rPr lang="en-US" sz="1600" dirty="0">
                <a:latin typeface="Times New Roman" panose="02020603050405020304" pitchFamily="18" charset="0"/>
                <a:cs typeface="Times New Roman" panose="02020603050405020304" pitchFamily="18" charset="0"/>
              </a:rPr>
              <a:t>Uplink data traffic can be leveraged to extract channel information.</a:t>
            </a:r>
          </a:p>
          <a:p>
            <a:pPr marL="211137" indent="-285750"/>
            <a:endParaRPr lang="en-US" sz="1600" b="0" dirty="0">
              <a:latin typeface="Times New Roman" panose="02020603050405020304" pitchFamily="18" charset="0"/>
              <a:cs typeface="Times New Roman" panose="02020603050405020304" pitchFamily="18" charset="0"/>
            </a:endParaRPr>
          </a:p>
          <a:p>
            <a:pPr marL="482600" lvl="2" indent="0">
              <a:buNone/>
            </a:pPr>
            <a:endParaRPr lang="en-US" sz="1600" dirty="0">
              <a:latin typeface="Times New Roman" panose="02020603050405020304" pitchFamily="18" charset="0"/>
              <a:cs typeface="Times New Roman" panose="02020603050405020304" pitchFamily="18" charset="0"/>
            </a:endParaRPr>
          </a:p>
          <a:p>
            <a:pPr marL="482600" lvl="2" indent="0">
              <a:buNone/>
            </a:pPr>
            <a:endParaRPr lang="en-US" sz="1600" dirty="0">
              <a:latin typeface="Times New Roman" panose="02020603050405020304" pitchFamily="18" charset="0"/>
              <a:cs typeface="Times New Roman" panose="02020603050405020304" pitchFamily="18" charset="0"/>
            </a:endParaRPr>
          </a:p>
          <a:p>
            <a:pPr marL="482600" lvl="2" indent="0">
              <a:buNone/>
            </a:pPr>
            <a:endParaRPr lang="en-US" sz="1600" dirty="0">
              <a:latin typeface="Times New Roman" panose="02020603050405020304" pitchFamily="18" charset="0"/>
              <a:cs typeface="Times New Roman" panose="02020603050405020304" pitchFamily="18" charset="0"/>
            </a:endParaRPr>
          </a:p>
          <a:p>
            <a:pPr marL="482600" lvl="2" indent="0">
              <a:buNone/>
            </a:pPr>
            <a:endParaRPr lang="en-US" sz="1600" dirty="0">
              <a:latin typeface="Times New Roman" panose="02020603050405020304" pitchFamily="18" charset="0"/>
              <a:cs typeface="Times New Roman" panose="02020603050405020304" pitchFamily="18" charset="0"/>
            </a:endParaRPr>
          </a:p>
          <a:p>
            <a:pPr marL="482600" lvl="2" indent="0">
              <a:buNone/>
            </a:pPr>
            <a:endParaRPr lang="en-US" sz="1600" dirty="0">
              <a:latin typeface="Times New Roman" panose="02020603050405020304" pitchFamily="18" charset="0"/>
              <a:cs typeface="Times New Roman" panose="02020603050405020304" pitchFamily="18" charset="0"/>
            </a:endParaRPr>
          </a:p>
          <a:p>
            <a:pPr marL="0" indent="0">
              <a:buNone/>
            </a:pPr>
            <a:endParaRPr lang="en-US" sz="1700" b="0" kern="1200" dirty="0">
              <a:solidFill>
                <a:srgbClr val="003C71"/>
              </a:solidFill>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pPr>
              <a:defRPr/>
            </a:pPr>
            <a:r>
              <a:rPr lang="en-US" altLang="en-US" dirty="0">
                <a:solidFill>
                  <a:srgbClr val="000000"/>
                </a:solidFill>
              </a:rPr>
              <a:t>Roya Doostnejad, Intel Corporation</a:t>
            </a:r>
          </a:p>
        </p:txBody>
      </p:sp>
      <p:sp>
        <p:nvSpPr>
          <p:cNvPr id="4" name="Date Placeholder 3"/>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Tree>
    <p:extLst>
      <p:ext uri="{BB962C8B-B14F-4D97-AF65-F5344CB8AC3E}">
        <p14:creationId xmlns:p14="http://schemas.microsoft.com/office/powerpoint/2010/main" val="265460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49207"/>
          </a:xfrm>
        </p:spPr>
        <p:txBody>
          <a:bodyPr/>
          <a:lstStyle/>
          <a:p>
            <a:r>
              <a:rPr lang="en-US" dirty="0">
                <a:solidFill>
                  <a:srgbClr val="000000"/>
                </a:solidFill>
                <a:latin typeface="Times New Roman" panose="02020603050405020304" pitchFamily="18" charset="0"/>
                <a:cs typeface="Times New Roman" panose="02020603050405020304" pitchFamily="18" charset="0"/>
              </a:rPr>
              <a:t>Opportunistic Uplink Channel Sounding</a:t>
            </a:r>
            <a:endParaRPr lang="en-US" dirty="0"/>
          </a:p>
        </p:txBody>
      </p:sp>
      <p:sp>
        <p:nvSpPr>
          <p:cNvPr id="3" name="Content Placeholder 2"/>
          <p:cNvSpPr>
            <a:spLocks noGrp="1"/>
          </p:cNvSpPr>
          <p:nvPr>
            <p:ph idx="1"/>
          </p:nvPr>
        </p:nvSpPr>
        <p:spPr>
          <a:xfrm>
            <a:off x="483833" y="1120706"/>
            <a:ext cx="8158579" cy="3686821"/>
          </a:xfrm>
        </p:spPr>
        <p:txBody>
          <a:bodyPr/>
          <a:lstStyle/>
          <a:p>
            <a:pPr marL="282575" lvl="1" indent="-285750" defTabSz="457200" fontAlgn="auto">
              <a:spcBef>
                <a:spcPts val="1200"/>
              </a:spcBef>
              <a:spcAft>
                <a:spcPts val="0"/>
              </a:spcAft>
              <a:buFont typeface="Arial" panose="020B0604020202020204" pitchFamily="34" charset="0"/>
              <a:buChar char="•"/>
            </a:pPr>
            <a:r>
              <a:rPr lang="en-GB" sz="1600" b="1" kern="1200" dirty="0">
                <a:solidFill>
                  <a:srgbClr val="003C71"/>
                </a:solidFill>
                <a:latin typeface="Times New Roman" panose="02020603050405020304" pitchFamily="18" charset="0"/>
                <a:ea typeface="+mn-ea"/>
                <a:cs typeface="Times New Roman" panose="02020603050405020304" pitchFamily="18" charset="0"/>
              </a:rPr>
              <a:t>Option A - Trigger-based (TB) UL MU PPDU</a:t>
            </a:r>
            <a:r>
              <a:rPr lang="en-US" sz="1600" b="1" kern="1200" dirty="0">
                <a:solidFill>
                  <a:srgbClr val="003C71"/>
                </a:solidFill>
                <a:latin typeface="Times New Roman" panose="02020603050405020304" pitchFamily="18" charset="0"/>
                <a:ea typeface="+mn-ea"/>
                <a:cs typeface="Times New Roman" panose="02020603050405020304" pitchFamily="18" charset="0"/>
              </a:rPr>
              <a:t>:</a:t>
            </a:r>
          </a:p>
          <a:p>
            <a:pPr marL="539750" lvl="2" indent="-285750" defTabSz="457200" fontAlgn="auto">
              <a:spcBef>
                <a:spcPts val="1200"/>
              </a:spcBef>
              <a:spcAft>
                <a:spcPts val="0"/>
              </a:spcAft>
              <a:buFont typeface="Courier New" panose="02070309020205020404" pitchFamily="49" charset="0"/>
              <a:buChar char="o"/>
            </a:pPr>
            <a:r>
              <a:rPr lang="en-US" sz="1600" kern="1200" dirty="0">
                <a:latin typeface="Times New Roman" panose="02020603050405020304" pitchFamily="18" charset="0"/>
                <a:cs typeface="Times New Roman" panose="02020603050405020304" pitchFamily="18" charset="0"/>
              </a:rPr>
              <a:t>For the purpose of UL channel sounding, t</a:t>
            </a:r>
            <a:r>
              <a:rPr lang="en-US" sz="1600" kern="1200" dirty="0">
                <a:latin typeface="Times New Roman" panose="02020603050405020304" pitchFamily="18" charset="0"/>
                <a:ea typeface="+mn-ea"/>
                <a:cs typeface="Times New Roman" panose="02020603050405020304" pitchFamily="18" charset="0"/>
              </a:rPr>
              <a:t>he AP indicates the number of HE-LTF symbols to be transmitted from each STA, in the “Number Of HE-LTF Symbols And Mid-amble Periodicity (B23-25)” subfield of the Common Info field of a Trigger frame (type 0, Basic).</a:t>
            </a:r>
          </a:p>
          <a:p>
            <a:pPr marL="571500" lvl="2" indent="-228600" defTabSz="457200" fontAlgn="auto">
              <a:spcBef>
                <a:spcPts val="800"/>
              </a:spcBef>
              <a:spcAft>
                <a:spcPts val="0"/>
              </a:spcAft>
              <a:buFont typeface="Courier New" panose="02070309020205020404" pitchFamily="49" charset="0"/>
              <a:buChar char="o"/>
            </a:pPr>
            <a:r>
              <a:rPr lang="en-US" sz="1600" kern="1200" dirty="0">
                <a:latin typeface="Times New Roman" panose="02020603050405020304" pitchFamily="18" charset="0"/>
                <a:ea typeface="+mn-ea"/>
                <a:cs typeface="Times New Roman" panose="02020603050405020304" pitchFamily="18" charset="0"/>
              </a:rPr>
              <a:t>HE-LTFs which are overlapping from multiple STAs in the same RU are multiplexed by Matrix-P. The spatial index for each STA is also defined in User Info field of the Trigger frame. </a:t>
            </a:r>
          </a:p>
          <a:p>
            <a:pPr marL="571500" lvl="2" indent="-228600" defTabSz="457200" fontAlgn="auto">
              <a:spcBef>
                <a:spcPts val="800"/>
              </a:spcBef>
              <a:spcAft>
                <a:spcPts val="0"/>
              </a:spcAft>
              <a:buFont typeface="Courier New" panose="02070309020205020404" pitchFamily="49" charset="0"/>
              <a:buChar char="o"/>
            </a:pPr>
            <a:r>
              <a:rPr lang="en-US" sz="1500" b="1" kern="1200" dirty="0">
                <a:latin typeface="Times New Roman" panose="02020603050405020304" pitchFamily="18" charset="0"/>
                <a:ea typeface="+mn-ea"/>
                <a:cs typeface="Times New Roman" panose="02020603050405020304" pitchFamily="18" charset="0"/>
              </a:rPr>
              <a:t>Even if the STA is transmitting single data stream, AP will set the number of HE-LTF symbols to the maximum number of STA’s transmit antennas for UL MIMO channel sounding. </a:t>
            </a:r>
          </a:p>
          <a:p>
            <a:pPr marL="571500" lvl="2" indent="-228600" defTabSz="457200" fontAlgn="auto">
              <a:spcBef>
                <a:spcPts val="800"/>
              </a:spcBef>
              <a:spcAft>
                <a:spcPts val="0"/>
              </a:spcAft>
              <a:buFont typeface="Courier New" panose="02070309020205020404" pitchFamily="49" charset="0"/>
              <a:buChar char="o"/>
            </a:pPr>
            <a:r>
              <a:rPr lang="en-US" sz="1500" b="1" kern="1200" dirty="0">
                <a:latin typeface="Times New Roman" panose="02020603050405020304" pitchFamily="18" charset="0"/>
                <a:ea typeface="+mn-ea"/>
                <a:cs typeface="Times New Roman" panose="02020603050405020304" pitchFamily="18" charset="0"/>
              </a:rPr>
              <a:t>STA will send LTFs with full dimension (equal to number of STA’s transmit antennas)</a:t>
            </a:r>
          </a:p>
        </p:txBody>
      </p:sp>
      <p:sp>
        <p:nvSpPr>
          <p:cNvPr id="5" name="Footer Placeholder 4"/>
          <p:cNvSpPr>
            <a:spLocks noGrp="1"/>
          </p:cNvSpPr>
          <p:nvPr>
            <p:ph type="ftr" sz="quarter" idx="11"/>
          </p:nvPr>
        </p:nvSpPr>
        <p:spPr/>
        <p:txBody>
          <a:bodyPr/>
          <a:lstStyle/>
          <a:p>
            <a:pPr>
              <a:defRPr/>
            </a:pPr>
            <a:r>
              <a:rPr lang="en-US" altLang="en-US" dirty="0">
                <a:solidFill>
                  <a:srgbClr val="000000"/>
                </a:solidFill>
              </a:rPr>
              <a:t>Roya Doostnejad, Intel Corporation</a:t>
            </a:r>
          </a:p>
        </p:txBody>
      </p:sp>
      <p:sp>
        <p:nvSpPr>
          <p:cNvPr id="4" name="Date Placeholder 3"/>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Tree>
    <p:extLst>
      <p:ext uri="{BB962C8B-B14F-4D97-AF65-F5344CB8AC3E}">
        <p14:creationId xmlns:p14="http://schemas.microsoft.com/office/powerpoint/2010/main" val="587566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486101"/>
          </a:xfrm>
        </p:spPr>
        <p:txBody>
          <a:bodyPr/>
          <a:lstStyle/>
          <a:p>
            <a:r>
              <a:rPr lang="en-US" sz="2300" dirty="0">
                <a:solidFill>
                  <a:srgbClr val="000000"/>
                </a:solidFill>
                <a:latin typeface="Times New Roman" panose="02020603050405020304" pitchFamily="18" charset="0"/>
                <a:cs typeface="Times New Roman" panose="02020603050405020304" pitchFamily="18" charset="0"/>
              </a:rPr>
              <a:t>Opportunistic Uplink Channel Sounding</a:t>
            </a:r>
            <a:endParaRPr lang="en-US" dirty="0"/>
          </a:p>
        </p:txBody>
      </p:sp>
      <p:sp>
        <p:nvSpPr>
          <p:cNvPr id="3" name="Content Placeholder 2"/>
          <p:cNvSpPr>
            <a:spLocks noGrp="1"/>
          </p:cNvSpPr>
          <p:nvPr>
            <p:ph idx="1"/>
          </p:nvPr>
        </p:nvSpPr>
        <p:spPr>
          <a:xfrm>
            <a:off x="473413" y="1212715"/>
            <a:ext cx="8300936" cy="3643845"/>
          </a:xfrm>
        </p:spPr>
        <p:txBody>
          <a:bodyPr/>
          <a:lstStyle/>
          <a:p>
            <a:pPr marL="282575" lvl="1" indent="-285750" defTabSz="457200" fontAlgn="auto">
              <a:spcBef>
                <a:spcPts val="1200"/>
              </a:spcBef>
              <a:spcAft>
                <a:spcPts val="0"/>
              </a:spcAft>
              <a:buFont typeface="Arial" panose="020B0604020202020204" pitchFamily="34" charset="0"/>
              <a:buChar char="•"/>
            </a:pPr>
            <a:r>
              <a:rPr lang="en-GB" sz="1600" b="1" kern="1200" dirty="0">
                <a:solidFill>
                  <a:srgbClr val="003C71"/>
                </a:solidFill>
                <a:latin typeface="Times New Roman" panose="02020603050405020304" pitchFamily="18" charset="0"/>
                <a:ea typeface="+mn-ea"/>
                <a:cs typeface="Times New Roman" panose="02020603050405020304" pitchFamily="18" charset="0"/>
              </a:rPr>
              <a:t>Option B - UL TB Block ACK transmission</a:t>
            </a:r>
            <a:endParaRPr lang="en-US" sz="1600" b="1" kern="1200" dirty="0">
              <a:solidFill>
                <a:srgbClr val="003C71"/>
              </a:solidFill>
              <a:latin typeface="Times New Roman" panose="02020603050405020304" pitchFamily="18" charset="0"/>
              <a:ea typeface="+mn-ea"/>
              <a:cs typeface="Times New Roman" panose="02020603050405020304" pitchFamily="18" charset="0"/>
            </a:endParaRPr>
          </a:p>
          <a:p>
            <a:pPr marL="571500" lvl="2" indent="-228600" defTabSz="457200" fontAlgn="auto">
              <a:spcBef>
                <a:spcPts val="800"/>
              </a:spcBef>
              <a:spcAft>
                <a:spcPts val="0"/>
              </a:spcAft>
              <a:buFont typeface="Courier New" panose="02070309020205020404" pitchFamily="49" charset="0"/>
              <a:buChar char="o"/>
            </a:pPr>
            <a:r>
              <a:rPr lang="en-US" sz="1600" kern="1200" dirty="0">
                <a:latin typeface="Times New Roman" panose="02020603050405020304" pitchFamily="18" charset="0"/>
                <a:ea typeface="+mn-ea"/>
                <a:cs typeface="Times New Roman" panose="02020603050405020304" pitchFamily="18" charset="0"/>
              </a:rPr>
              <a:t>Trigger frame type-2 is adopted in 802.11ax to trigger multi-user Block ACK responses from multiple STAs within an HE UL MU frame.</a:t>
            </a:r>
          </a:p>
          <a:p>
            <a:pPr marL="571500" lvl="2" indent="-228600" defTabSz="457200" fontAlgn="auto">
              <a:spcBef>
                <a:spcPts val="800"/>
              </a:spcBef>
              <a:spcAft>
                <a:spcPts val="0"/>
              </a:spcAft>
              <a:buFont typeface="Courier New" panose="02070309020205020404" pitchFamily="49" charset="0"/>
              <a:buChar char="o"/>
            </a:pPr>
            <a:r>
              <a:rPr lang="en-US" sz="1600" kern="1200" dirty="0">
                <a:latin typeface="Times New Roman" panose="02020603050405020304" pitchFamily="18" charset="0"/>
                <a:ea typeface="+mn-ea"/>
                <a:cs typeface="Times New Roman" panose="02020603050405020304" pitchFamily="18" charset="0"/>
              </a:rPr>
              <a:t>AP should configure relevant parameters such as LTF type, number of HE-LTF symbols as well as MU-MIMO LTF mode in Common Info subfield of the Trigger frame.</a:t>
            </a:r>
          </a:p>
          <a:p>
            <a:pPr marL="571500" lvl="2" indent="-228600" defTabSz="457200" fontAlgn="auto">
              <a:spcBef>
                <a:spcPts val="800"/>
              </a:spcBef>
              <a:spcAft>
                <a:spcPts val="0"/>
              </a:spcAft>
              <a:buFont typeface="Courier New" panose="02070309020205020404" pitchFamily="49" charset="0"/>
              <a:buChar char="o"/>
            </a:pPr>
            <a:r>
              <a:rPr lang="en-US" sz="1600" b="1" kern="1200" dirty="0">
                <a:latin typeface="Times New Roman" panose="02020603050405020304" pitchFamily="18" charset="0"/>
                <a:ea typeface="+mn-ea"/>
                <a:cs typeface="Times New Roman" panose="02020603050405020304" pitchFamily="18" charset="0"/>
              </a:rPr>
              <a:t>For full channel sounding on each STA</a:t>
            </a:r>
            <a:r>
              <a:rPr lang="en-US" sz="1600" kern="1200" dirty="0">
                <a:latin typeface="Times New Roman" panose="02020603050405020304" pitchFamily="18" charset="0"/>
                <a:ea typeface="+mn-ea"/>
                <a:cs typeface="Times New Roman" panose="02020603050405020304" pitchFamily="18" charset="0"/>
              </a:rPr>
              <a:t>, AP will set the number of HE-LTF symbols in Common Info field to the maximum number of antennas supported by all of the solicited STAs to enable full MIMO channel sounding.</a:t>
            </a:r>
          </a:p>
        </p:txBody>
      </p:sp>
      <p:sp>
        <p:nvSpPr>
          <p:cNvPr id="4" name="Date Placeholder 3"/>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3437891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42093"/>
          </a:xfrm>
        </p:spPr>
        <p:txBody>
          <a:bodyPr/>
          <a:lstStyle/>
          <a:p>
            <a:r>
              <a:rPr lang="en-US" dirty="0">
                <a:solidFill>
                  <a:srgbClr val="000000"/>
                </a:solidFill>
                <a:latin typeface="Times New Roman" panose="02020603050405020304" pitchFamily="18" charset="0"/>
                <a:cs typeface="Times New Roman" panose="02020603050405020304" pitchFamily="18" charset="0"/>
              </a:rPr>
              <a:t>Opportunistic Uplink Channel Sounding</a:t>
            </a:r>
            <a:endParaRPr lang="en-US" dirty="0"/>
          </a:p>
        </p:txBody>
      </p:sp>
      <p:sp>
        <p:nvSpPr>
          <p:cNvPr id="3" name="Content Placeholder 2"/>
          <p:cNvSpPr>
            <a:spLocks noGrp="1"/>
          </p:cNvSpPr>
          <p:nvPr>
            <p:ph idx="1"/>
          </p:nvPr>
        </p:nvSpPr>
        <p:spPr>
          <a:xfrm>
            <a:off x="350668" y="1056443"/>
            <a:ext cx="8420469" cy="3764132"/>
          </a:xfrm>
        </p:spPr>
        <p:txBody>
          <a:bodyPr/>
          <a:lstStyle/>
          <a:p>
            <a:pPr marL="282575" lvl="1" indent="-285750" defTabSz="457200" fontAlgn="auto">
              <a:spcBef>
                <a:spcPts val="1200"/>
              </a:spcBef>
              <a:spcAft>
                <a:spcPts val="0"/>
              </a:spcAft>
              <a:buFont typeface="Arial" panose="020B0604020202020204" pitchFamily="34" charset="0"/>
              <a:buChar char="•"/>
            </a:pPr>
            <a:r>
              <a:rPr lang="en-GB" sz="1600" b="1" kern="1200" dirty="0">
                <a:solidFill>
                  <a:srgbClr val="003C71"/>
                </a:solidFill>
                <a:latin typeface="Times New Roman" panose="02020603050405020304" pitchFamily="18" charset="0"/>
                <a:ea typeface="+mn-ea"/>
                <a:cs typeface="Times New Roman" panose="02020603050405020304" pitchFamily="18" charset="0"/>
              </a:rPr>
              <a:t>Option C - </a:t>
            </a:r>
            <a:r>
              <a:rPr lang="en-US" sz="1600" b="1" kern="1200" dirty="0">
                <a:solidFill>
                  <a:srgbClr val="003C71"/>
                </a:solidFill>
                <a:latin typeface="Times New Roman" panose="02020603050405020304" pitchFamily="18" charset="0"/>
                <a:ea typeface="+mn-ea"/>
                <a:cs typeface="Times New Roman" panose="02020603050405020304" pitchFamily="18" charset="0"/>
              </a:rPr>
              <a:t>High-Efficiency (HE) UL single-user (SU) PPDU:</a:t>
            </a:r>
          </a:p>
          <a:p>
            <a:pPr marL="596900" lvl="2" indent="-342900" defTabSz="457200" fontAlgn="auto">
              <a:spcBef>
                <a:spcPts val="1200"/>
              </a:spcBef>
              <a:spcAft>
                <a:spcPts val="0"/>
              </a:spcAft>
              <a:buFont typeface="Courier New" panose="02070309020205020404" pitchFamily="49" charset="0"/>
              <a:buChar char="o"/>
            </a:pPr>
            <a:r>
              <a:rPr lang="en-US" sz="1500" kern="1200" dirty="0">
                <a:latin typeface="Times New Roman" panose="02020603050405020304" pitchFamily="18" charset="0"/>
                <a:ea typeface="+mn-ea"/>
                <a:cs typeface="Times New Roman" panose="02020603050405020304" pitchFamily="18" charset="0"/>
              </a:rPr>
              <a:t>The AP which requires MIMO UL channel sounding, may indicate the number of required HE-LTF symbols in HE UL SU PPDU in Operating Mode (OM) Control field indication (OMI). </a:t>
            </a:r>
          </a:p>
          <a:p>
            <a:pPr marL="596900" lvl="2" indent="-342900" defTabSz="457200" fontAlgn="auto">
              <a:spcBef>
                <a:spcPts val="1200"/>
              </a:spcBef>
              <a:spcAft>
                <a:spcPts val="0"/>
              </a:spcAft>
              <a:buFont typeface="Courier New" panose="02070309020205020404" pitchFamily="49" charset="0"/>
              <a:buChar char="o"/>
            </a:pPr>
            <a:r>
              <a:rPr lang="en-US" sz="1500" b="1" kern="1200" dirty="0">
                <a:latin typeface="Times New Roman" panose="02020603050405020304" pitchFamily="18" charset="0"/>
                <a:ea typeface="+mn-ea"/>
                <a:cs typeface="Times New Roman" panose="02020603050405020304" pitchFamily="18" charset="0"/>
              </a:rPr>
              <a:t>This can be done by defining a new subfield (e.g., “NHE-LTF for Implicit Sounding”) in OM Control field</a:t>
            </a:r>
            <a:r>
              <a:rPr lang="en-US" sz="1500" kern="1200" dirty="0">
                <a:latin typeface="Times New Roman" panose="02020603050405020304" pitchFamily="18" charset="0"/>
                <a:ea typeface="+mn-ea"/>
                <a:cs typeface="Times New Roman" panose="02020603050405020304" pitchFamily="18" charset="0"/>
              </a:rPr>
              <a:t>. </a:t>
            </a:r>
          </a:p>
          <a:p>
            <a:pPr marL="596900" lvl="2" indent="-342900" defTabSz="457200" fontAlgn="auto">
              <a:spcBef>
                <a:spcPts val="1200"/>
              </a:spcBef>
              <a:spcAft>
                <a:spcPts val="0"/>
              </a:spcAft>
              <a:buFont typeface="Courier New" panose="02070309020205020404" pitchFamily="49" charset="0"/>
              <a:buChar char="o"/>
            </a:pPr>
            <a:r>
              <a:rPr lang="en-US" sz="1500" kern="1200" dirty="0">
                <a:latin typeface="Times New Roman" panose="02020603050405020304" pitchFamily="18" charset="0"/>
                <a:ea typeface="+mn-ea"/>
                <a:cs typeface="Times New Roman" panose="02020603050405020304" pitchFamily="18" charset="0"/>
              </a:rPr>
              <a:t>The STA which receives the above OMI indicating implicit sounding with the required number of HE-LTF symbols, will set the number of HE-LTF symbols to the minimum of the number indicated in the “NHE-LTF for Implicit Sounding” subfield of the OM Control field, and number of STA’s transmit antennas. </a:t>
            </a:r>
          </a:p>
          <a:p>
            <a:pPr marL="596900" lvl="2" indent="-342900" defTabSz="457200" fontAlgn="auto">
              <a:spcBef>
                <a:spcPts val="1200"/>
              </a:spcBef>
              <a:spcAft>
                <a:spcPts val="0"/>
              </a:spcAft>
              <a:buFont typeface="Courier New" panose="02070309020205020404" pitchFamily="49" charset="0"/>
              <a:buChar char="o"/>
            </a:pPr>
            <a:r>
              <a:rPr lang="en-US" sz="1500" kern="1200" dirty="0">
                <a:latin typeface="Times New Roman" panose="02020603050405020304" pitchFamily="18" charset="0"/>
                <a:ea typeface="+mn-ea"/>
                <a:cs typeface="Times New Roman" panose="02020603050405020304" pitchFamily="18" charset="0"/>
              </a:rPr>
              <a:t>In HE SU PPDU, a 2-bits subfield is defined in HE-SIG-A to indicate NHE-LTF transmitted by the STA in the UL. For example, even if STA is transmitting single stream, if the “NHE-LTF for Implicit Sounding” subfield is set to 4 (in OMI), 4 HE-LTF symbols may be transmitted in HE SU.</a:t>
            </a:r>
          </a:p>
        </p:txBody>
      </p:sp>
      <p:sp>
        <p:nvSpPr>
          <p:cNvPr id="5" name="Footer Placeholder 4"/>
          <p:cNvSpPr>
            <a:spLocks noGrp="1"/>
          </p:cNvSpPr>
          <p:nvPr>
            <p:ph type="ftr" sz="quarter" idx="11"/>
          </p:nvPr>
        </p:nvSpPr>
        <p:spPr/>
        <p:txBody>
          <a:bodyPr/>
          <a:lstStyle/>
          <a:p>
            <a:pPr>
              <a:defRPr/>
            </a:pPr>
            <a:r>
              <a:rPr lang="en-US" altLang="en-US" dirty="0">
                <a:solidFill>
                  <a:srgbClr val="000000"/>
                </a:solidFill>
              </a:rPr>
              <a:t>Roya Doostnejad, Intel Corporation</a:t>
            </a:r>
          </a:p>
        </p:txBody>
      </p:sp>
      <p:sp>
        <p:nvSpPr>
          <p:cNvPr id="4" name="Date Placeholder 3"/>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Tree>
    <p:extLst>
      <p:ext uri="{BB962C8B-B14F-4D97-AF65-F5344CB8AC3E}">
        <p14:creationId xmlns:p14="http://schemas.microsoft.com/office/powerpoint/2010/main" val="863721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28345-646A-4AA3-BF61-E725C6926FA7}"/>
              </a:ext>
            </a:extLst>
          </p:cNvPr>
          <p:cNvSpPr>
            <a:spLocks noGrp="1"/>
          </p:cNvSpPr>
          <p:nvPr>
            <p:ph type="title"/>
          </p:nvPr>
        </p:nvSpPr>
        <p:spPr/>
        <p:txBody>
          <a:bodyPr/>
          <a:lstStyle/>
          <a:p>
            <a:r>
              <a:rPr lang="en-US" dirty="0">
                <a:solidFill>
                  <a:srgbClr val="000000"/>
                </a:solidFill>
                <a:latin typeface="Times New Roman" panose="02020603050405020304" pitchFamily="18" charset="0"/>
                <a:cs typeface="Times New Roman" panose="02020603050405020304" pitchFamily="18" charset="0"/>
              </a:rPr>
              <a:t>Opportunistic Uplink Channel Sounding</a:t>
            </a:r>
            <a:endParaRPr lang="en-US" dirty="0"/>
          </a:p>
        </p:txBody>
      </p:sp>
      <p:sp>
        <p:nvSpPr>
          <p:cNvPr id="3" name="Content Placeholder 2">
            <a:extLst>
              <a:ext uri="{FF2B5EF4-FFF2-40B4-BE49-F238E27FC236}">
                <a16:creationId xmlns:a16="http://schemas.microsoft.com/office/drawing/2014/main" id="{0CF8A45A-5BA6-43BF-B9AE-73F70DB9B0CC}"/>
              </a:ext>
            </a:extLst>
          </p:cNvPr>
          <p:cNvSpPr>
            <a:spLocks noGrp="1"/>
          </p:cNvSpPr>
          <p:nvPr>
            <p:ph idx="1"/>
          </p:nvPr>
        </p:nvSpPr>
        <p:spPr/>
        <p:txBody>
          <a:bodyPr/>
          <a:lstStyle/>
          <a:p>
            <a:r>
              <a:rPr lang="en-US" sz="1600" b="0" dirty="0"/>
              <a:t>A common part in these options is that if the dimensionality of the channel is larger than the number of LTF symbols, used for channel estimation of the data, additional LTF symbols are included for full MIMO channel sounding.</a:t>
            </a:r>
          </a:p>
          <a:p>
            <a:r>
              <a:rPr lang="en-US" sz="1600" b="0" dirty="0"/>
              <a:t>This is similar concept to “extension spatial streams” in 802.11n.</a:t>
            </a:r>
          </a:p>
          <a:p>
            <a:r>
              <a:rPr lang="en-US" sz="1600" b="0" dirty="0"/>
              <a:t>For example if STA has two antennas but transmitting one SS, AP still sets the number of LTFs to be two for full MIMO channel sounding in UL. </a:t>
            </a:r>
          </a:p>
          <a:p>
            <a:r>
              <a:rPr lang="en-US" sz="1600" b="0" dirty="0"/>
              <a:t>If STA applies spatial expansion (SE) for data, the same CDD as used for LTFs, should be applied to allow correct channel estimation for data detection. </a:t>
            </a:r>
            <a:br>
              <a:rPr lang="en-US" sz="1600" b="0" dirty="0"/>
            </a:br>
            <a:endParaRPr lang="en-US" sz="1600" b="0" dirty="0"/>
          </a:p>
        </p:txBody>
      </p:sp>
      <p:sp>
        <p:nvSpPr>
          <p:cNvPr id="4" name="Date Placeholder 3">
            <a:extLst>
              <a:ext uri="{FF2B5EF4-FFF2-40B4-BE49-F238E27FC236}">
                <a16:creationId xmlns:a16="http://schemas.microsoft.com/office/drawing/2014/main" id="{8529BC16-1D0F-4D36-9225-8432761364A4}"/>
              </a:ext>
            </a:extLst>
          </p:cNvPr>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
        <p:nvSpPr>
          <p:cNvPr id="5" name="Footer Placeholder 4">
            <a:extLst>
              <a:ext uri="{FF2B5EF4-FFF2-40B4-BE49-F238E27FC236}">
                <a16:creationId xmlns:a16="http://schemas.microsoft.com/office/drawing/2014/main" id="{32ACB177-3CC5-4453-B9F5-AE45CE7F1F4B}"/>
              </a:ext>
            </a:extLst>
          </p:cNvPr>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633259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81633"/>
          </a:xfrm>
        </p:spPr>
        <p:txBody>
          <a:bodyPr/>
          <a:lstStyle/>
          <a:p>
            <a:r>
              <a:rPr lang="en-US" dirty="0"/>
              <a:t>Conclusion</a:t>
            </a:r>
          </a:p>
        </p:txBody>
      </p:sp>
      <p:sp>
        <p:nvSpPr>
          <p:cNvPr id="3" name="Content Placeholder 2"/>
          <p:cNvSpPr>
            <a:spLocks noGrp="1"/>
          </p:cNvSpPr>
          <p:nvPr>
            <p:ph idx="1"/>
          </p:nvPr>
        </p:nvSpPr>
        <p:spPr>
          <a:xfrm>
            <a:off x="685800" y="1225685"/>
            <a:ext cx="7772400" cy="3553837"/>
          </a:xfrm>
        </p:spPr>
        <p:txBody>
          <a:bodyPr/>
          <a:lstStyle/>
          <a:p>
            <a:r>
              <a:rPr lang="en-US" b="0" dirty="0"/>
              <a:t>Options for enabling opportunistic implicit channel sounding are discussed.</a:t>
            </a:r>
          </a:p>
          <a:p>
            <a:r>
              <a:rPr lang="en-US" b="0" dirty="0"/>
              <a:t>For STAs with high traffic, uplink block ACK or UL MU PPDU /UL SU PPDU may be leveraged for opportunistic channel sounding in uplink.</a:t>
            </a:r>
          </a:p>
          <a:p>
            <a:r>
              <a:rPr lang="en-US" b="0" dirty="0"/>
              <a:t>If the </a:t>
            </a:r>
            <a:r>
              <a:rPr lang="en-US" b="0" dirty="0">
                <a:latin typeface="Times New Roman" panose="02020603050405020304" pitchFamily="18" charset="0"/>
                <a:cs typeface="Times New Roman" panose="02020603050405020304" pitchFamily="18" charset="0"/>
              </a:rPr>
              <a:t>dimensionality of MIMO channel is larger than the number of HE-LTFs, AP should configure number of HE-LTF symbols for full MIMO channel sounding even if the STA is transmitting single stream. </a:t>
            </a:r>
          </a:p>
          <a:p>
            <a:r>
              <a:rPr lang="en-US" b="0" dirty="0">
                <a:latin typeface="Times New Roman" panose="02020603050405020304" pitchFamily="18" charset="0"/>
                <a:cs typeface="Times New Roman" panose="02020603050405020304" pitchFamily="18" charset="0"/>
              </a:rPr>
              <a:t>Full dimension LTF even if STA transmitting one spatial stream</a:t>
            </a:r>
          </a:p>
          <a:p>
            <a:pPr marL="0" indent="0">
              <a:buNone/>
            </a:pPr>
            <a:endParaRPr lang="en-US" b="0" dirty="0"/>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p>
        </p:txBody>
      </p:sp>
      <p:sp>
        <p:nvSpPr>
          <p:cNvPr id="4" name="Date Placeholder 3"/>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Tree>
    <p:extLst>
      <p:ext uri="{BB962C8B-B14F-4D97-AF65-F5344CB8AC3E}">
        <p14:creationId xmlns:p14="http://schemas.microsoft.com/office/powerpoint/2010/main" val="412561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717E8-E58A-4804-830F-B3CA0994B003}"/>
              </a:ext>
            </a:extLst>
          </p:cNvPr>
          <p:cNvSpPr>
            <a:spLocks noGrp="1"/>
          </p:cNvSpPr>
          <p:nvPr>
            <p:ph type="title"/>
          </p:nvPr>
        </p:nvSpPr>
        <p:spPr>
          <a:xfrm>
            <a:off x="685800" y="514350"/>
            <a:ext cx="7772400" cy="562610"/>
          </a:xfrm>
        </p:spPr>
        <p:txBody>
          <a:bodyPr/>
          <a:lstStyle/>
          <a:p>
            <a:r>
              <a:rPr lang="en-US" dirty="0"/>
              <a:t>SP</a:t>
            </a:r>
          </a:p>
        </p:txBody>
      </p:sp>
      <p:sp>
        <p:nvSpPr>
          <p:cNvPr id="3" name="Content Placeholder 2">
            <a:extLst>
              <a:ext uri="{FF2B5EF4-FFF2-40B4-BE49-F238E27FC236}">
                <a16:creationId xmlns:a16="http://schemas.microsoft.com/office/drawing/2014/main" id="{0357ECB3-B738-4C86-8ECB-C10D6523C9BA}"/>
              </a:ext>
            </a:extLst>
          </p:cNvPr>
          <p:cNvSpPr>
            <a:spLocks noGrp="1"/>
          </p:cNvSpPr>
          <p:nvPr>
            <p:ph idx="1"/>
          </p:nvPr>
        </p:nvSpPr>
        <p:spPr>
          <a:xfrm>
            <a:off x="685800" y="1327573"/>
            <a:ext cx="7772400" cy="3454400"/>
          </a:xfrm>
        </p:spPr>
        <p:txBody>
          <a:bodyPr/>
          <a:lstStyle/>
          <a:p>
            <a:r>
              <a:rPr lang="en-US" dirty="0"/>
              <a:t>SP#1: Do you support that 11be spec defines Opportunistic Implicit Sounding where </a:t>
            </a:r>
            <a:r>
              <a:rPr lang="en-US" dirty="0">
                <a:latin typeface="Times New Roman" panose="02020603050405020304" pitchFamily="18" charset="0"/>
                <a:cs typeface="Times New Roman" panose="02020603050405020304" pitchFamily="18" charset="0"/>
              </a:rPr>
              <a:t>UL data traffic is leveraged to extract channel?</a:t>
            </a:r>
          </a:p>
          <a:p>
            <a:pPr lvl="1"/>
            <a:r>
              <a:rPr lang="en-US" dirty="0">
                <a:latin typeface="Times New Roman" panose="02020603050405020304" pitchFamily="18" charset="0"/>
                <a:cs typeface="Times New Roman" panose="02020603050405020304" pitchFamily="18" charset="0"/>
              </a:rPr>
              <a:t>TB UL MU PPDU, TB UL BACK, UL SU PPDU </a:t>
            </a:r>
            <a:endParaRPr lang="en-US" dirty="0"/>
          </a:p>
          <a:p>
            <a:endParaRPr lang="en-US" dirty="0"/>
          </a:p>
          <a:p>
            <a:pPr marL="0" indent="0">
              <a:buNone/>
            </a:pPr>
            <a:r>
              <a:rPr lang="en-US" dirty="0"/>
              <a:t> Y:                          N:                        Abstain:</a:t>
            </a:r>
          </a:p>
          <a:p>
            <a:pPr marL="0" indent="0">
              <a:buNone/>
            </a:pPr>
            <a:endParaRPr lang="en-US" dirty="0"/>
          </a:p>
          <a:p>
            <a:pPr marL="342900" lvl="1" indent="0">
              <a:buNone/>
            </a:pPr>
            <a:endParaRPr lang="en-US" sz="1400" b="1" kern="1200" dirty="0">
              <a:solidFill>
                <a:srgbClr val="003C71"/>
              </a:solidFill>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CFE72F3F-E5EA-4F52-A039-F13F94E38283}"/>
              </a:ext>
            </a:extLst>
          </p:cNvPr>
          <p:cNvSpPr>
            <a:spLocks noGrp="1"/>
          </p:cNvSpPr>
          <p:nvPr>
            <p:ph type="dt" sz="half" idx="10"/>
          </p:nvPr>
        </p:nvSpPr>
        <p:spPr/>
        <p:txBody>
          <a:bodyPr/>
          <a:lstStyle/>
          <a:p>
            <a:pPr>
              <a:defRPr/>
            </a:pPr>
            <a:r>
              <a:rPr lang="en-US" altLang="en-US">
                <a:solidFill>
                  <a:srgbClr val="000000"/>
                </a:solidFill>
              </a:rPr>
              <a:t>Feb, 2020</a:t>
            </a:r>
            <a:endParaRPr lang="en-US" altLang="en-US" dirty="0">
              <a:solidFill>
                <a:srgbClr val="000000"/>
              </a:solidFill>
            </a:endParaRPr>
          </a:p>
        </p:txBody>
      </p:sp>
      <p:sp>
        <p:nvSpPr>
          <p:cNvPr id="5" name="Footer Placeholder 4">
            <a:extLst>
              <a:ext uri="{FF2B5EF4-FFF2-40B4-BE49-F238E27FC236}">
                <a16:creationId xmlns:a16="http://schemas.microsoft.com/office/drawing/2014/main" id="{03C43072-01AC-4EEC-BBC2-B40CEFE726A8}"/>
              </a:ext>
            </a:extLst>
          </p:cNvPr>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38171025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1180</Words>
  <Application>Microsoft Office PowerPoint</Application>
  <PresentationFormat>On-screen Show (16:9)</PresentationFormat>
  <Paragraphs>119</Paragraphs>
  <Slides>13</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Cambria Math</vt:lpstr>
      <vt:lpstr>Courier New</vt:lpstr>
      <vt:lpstr>Times New Roman</vt:lpstr>
      <vt:lpstr>802-11-Submission</vt:lpstr>
      <vt:lpstr>Microsoft Word 97 - 2003 Document</vt:lpstr>
      <vt:lpstr> Opportunistic Implicit Channel Sounding  </vt:lpstr>
      <vt:lpstr>Introduction</vt:lpstr>
      <vt:lpstr>Introduction</vt:lpstr>
      <vt:lpstr>Opportunistic Uplink Channel Sounding</vt:lpstr>
      <vt:lpstr>Opportunistic Uplink Channel Sounding</vt:lpstr>
      <vt:lpstr>Opportunistic Uplink Channel Sounding</vt:lpstr>
      <vt:lpstr>Opportunistic Uplink Channel Sounding</vt:lpstr>
      <vt:lpstr>Conclusion</vt:lpstr>
      <vt:lpstr>SP</vt:lpstr>
      <vt:lpstr>SP</vt:lpstr>
      <vt:lpstr>References</vt:lpstr>
      <vt:lpstr>PowerPoint Presentation</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keywords>CTPClassification=CTP_IC:VisualMarkings=, CTPClassification=CTP_IC</cp:keywords>
  <cp:lastModifiedBy/>
  <cp:revision>1</cp:revision>
  <dcterms:created xsi:type="dcterms:W3CDTF">2015-05-06T16:36:39Z</dcterms:created>
  <dcterms:modified xsi:type="dcterms:W3CDTF">2020-02-27T19:19:08Z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9f33bbeb-d8c0-4b4d-9840-0aae85bd8ac4</vt:lpwstr>
  </property>
  <property fmtid="{D5CDD505-2E9C-101B-9397-08002B2CF9AE}" pid="3" name="CTP_BU">
    <vt:lpwstr>INTEL LABS GRP</vt:lpwstr>
  </property>
  <property fmtid="{D5CDD505-2E9C-101B-9397-08002B2CF9AE}" pid="4" name="CTP_TimeStamp">
    <vt:lpwstr>2020-02-27 19:19:08Z</vt:lpwstr>
  </property>
  <property fmtid="{D5CDD505-2E9C-101B-9397-08002B2CF9AE}" pid="5" name="CTPClassification">
    <vt:lpwstr>CTP_IC</vt:lpwstr>
  </property>
</Properties>
</file>