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6" r:id="rId4"/>
    <p:sldId id="267" r:id="rId5"/>
    <p:sldId id="268" r:id="rId6"/>
    <p:sldId id="271" r:id="rId7"/>
    <p:sldId id="269" r:id="rId8"/>
    <p:sldId id="270" r:id="rId9"/>
    <p:sldId id="274" r:id="rId10"/>
    <p:sldId id="27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27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84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71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11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2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802.11-20/0085r1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Power Save - Link Bitmap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2020-1-9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57575"/>
              </p:ext>
            </p:extLst>
          </p:nvPr>
        </p:nvGraphicFramePr>
        <p:xfrm>
          <a:off x="993775" y="2387600"/>
          <a:ext cx="101203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7600"/>
                        <a:ext cx="10120313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/>
              <a:t>Between a non-AP MLLE and an AP MLLE, a STA may transmit a frame to an AP to indicate the transition </a:t>
            </a:r>
            <a:r>
              <a:rPr lang="en-US" sz="2000" b="0" strike="sngStrike" dirty="0">
                <a:solidFill>
                  <a:srgbClr val="FF0000"/>
                </a:solidFill>
              </a:rPr>
              <a:t>to awake</a:t>
            </a:r>
            <a:r>
              <a:rPr lang="en-US" sz="2000" b="0" dirty="0">
                <a:solidFill>
                  <a:srgbClr val="FF0000"/>
                </a:solidFill>
              </a:rPr>
              <a:t> of the power state </a:t>
            </a:r>
            <a:r>
              <a:rPr lang="en-US" sz="2000" b="0" dirty="0"/>
              <a:t>of the other STA(s) of the non-AP MLLE</a:t>
            </a:r>
          </a:p>
          <a:p>
            <a:pPr marL="457200" lvl="1" indent="0"/>
            <a:r>
              <a:rPr lang="en-US" dirty="0"/>
              <a:t>- Optional for both AP and non-AP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3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propose a method to extend legacy power save operations to multi-link operation for 802.11be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06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management mode transition for a single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PM bit in the Frame Control field is used to indicate the power management of a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PM bit = 0 </a:t>
            </a:r>
            <a:r>
              <a:rPr lang="en-US" sz="1600" dirty="0">
                <a:sym typeface="Wingdings" panose="05000000000000000000" pitchFamily="2" charset="2"/>
              </a:rPr>
              <a:t> Active mode (power state of the STA is awake state)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PM bit = 1  Power save mode (power state of the STA is either awake or doze state)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238863" y="4098111"/>
            <a:ext cx="4341969" cy="5920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810000"/>
            <a:ext cx="3009458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037564" y="3806898"/>
            <a:ext cx="761192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591546" y="415832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961494" y="403055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98734" y="4059351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61052" y="5058474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56797" y="5061305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35225" y="5066131"/>
            <a:ext cx="237638" cy="286403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30969" y="5061305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91914" y="5065178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906370" y="5057193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377498" y="3884390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315774" y="397970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9188447" y="399649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572744" y="4160974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865262" y="4158098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906370" y="5493645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91914" y="5484498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61936" y="3436040"/>
            <a:ext cx="491681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46323" y="381432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63264" y="418386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82738" y="3421851"/>
            <a:ext cx="48384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724662" y="3615598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06990" y="3627445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5660174" y="3877021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013704" y="4533810"/>
            <a:ext cx="2182961" cy="4584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186233" y="4511908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735155" y="4536102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4037563" y="4540664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891256" y="4529570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743026" y="4538394"/>
            <a:ext cx="1219225" cy="247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699971" y="3408680"/>
            <a:ext cx="0" cy="1334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992300" y="3560549"/>
            <a:ext cx="2558" cy="10429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15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 bwMode="auto">
          <a:xfrm>
            <a:off x="4086463" y="4563023"/>
            <a:ext cx="4341969" cy="5920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7404883" y="4267200"/>
            <a:ext cx="1054201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86463" y="3219458"/>
            <a:ext cx="4341969" cy="5920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7374230" y="2930823"/>
            <a:ext cx="1054201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management mode transition for multi-link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to define a link bitmap in a frame that indicates links to which the </a:t>
            </a:r>
            <a:r>
              <a:rPr lang="en-US" sz="1800" u="sng" dirty="0"/>
              <a:t>PM bit </a:t>
            </a:r>
            <a:r>
              <a:rPr lang="en-US" sz="1800" dirty="0"/>
              <a:t>applies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Link bitmap = (Link 1, Link 2, …, Link </a:t>
            </a:r>
            <a:r>
              <a:rPr lang="en-US" sz="1400" i="1" dirty="0"/>
              <a:t>n</a:t>
            </a:r>
            <a:r>
              <a:rPr lang="en-US" sz="14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410200" y="2931347"/>
            <a:ext cx="1386401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85164" y="2928245"/>
            <a:ext cx="761192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439146" y="3279674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09094" y="315189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46334" y="3180698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186233" y="5756025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81978" y="5758856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060406" y="5763682"/>
            <a:ext cx="237638" cy="286403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56150" y="5758856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095" y="5762729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31551" y="5754744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225098" y="3005737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163374" y="310105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9036047" y="3117842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420344" y="3282321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712862" y="3279445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31551" y="6191196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7095" y="6182049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9536" y="2557387"/>
            <a:ext cx="491681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393923" y="293566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10864" y="330521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30338" y="2543198"/>
            <a:ext cx="48384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572262" y="2736945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254590" y="2748792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5507774" y="3006606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4547571" y="2530027"/>
            <a:ext cx="0" cy="1334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39900" y="2681896"/>
            <a:ext cx="2558" cy="10429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 bwMode="auto">
          <a:xfrm>
            <a:off x="5410200" y="4274912"/>
            <a:ext cx="1410878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885163" y="4271810"/>
            <a:ext cx="1018705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3439146" y="4623239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809094" y="449546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346334" y="4524263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554327" y="4349302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63374" y="444461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9036047" y="4461407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4749573" y="4625886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902471" y="4622356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38765" y="3900952"/>
            <a:ext cx="491681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393923" y="427923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410864" y="464877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519947" y="3886109"/>
            <a:ext cx="48384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5761871" y="4079856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4583819" y="4092357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5697383" y="4349517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6829168" y="4975202"/>
            <a:ext cx="880709" cy="45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933809" y="4994892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846859" y="5026330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4125039" y="4989448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923155" y="5001865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022045" y="4986922"/>
            <a:ext cx="862220" cy="27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876800" y="3999940"/>
            <a:ext cx="0" cy="1334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029509" y="4024807"/>
            <a:ext cx="2558" cy="10429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 bwMode="auto">
          <a:xfrm>
            <a:off x="2026328" y="296416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933019" y="2935667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5839900" y="3622008"/>
            <a:ext cx="881523" cy="424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784135" y="3612827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561351" y="3628540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3863759" y="3633102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717452" y="3622008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4569222" y="3630832"/>
            <a:ext cx="1219225" cy="247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 bwMode="auto">
          <a:xfrm>
            <a:off x="6594196" y="3288546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45742" y="2433318"/>
            <a:ext cx="1044478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</a:p>
        </p:txBody>
      </p:sp>
      <p:cxnSp>
        <p:nvCxnSpPr>
          <p:cNvPr id="89" name="Straight Connector 88"/>
          <p:cNvCxnSpPr/>
          <p:nvPr/>
        </p:nvCxnSpPr>
        <p:spPr bwMode="auto">
          <a:xfrm>
            <a:off x="6453596" y="2746046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Rectangle 89"/>
          <p:cNvSpPr/>
          <p:nvPr/>
        </p:nvSpPr>
        <p:spPr bwMode="auto">
          <a:xfrm>
            <a:off x="6389108" y="3007469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6722076" y="2819400"/>
            <a:ext cx="4261" cy="23030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690275" y="3617469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6070824" y="4971392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772848" y="4983535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7686038" y="3278736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395663" y="2430834"/>
            <a:ext cx="1063421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7545438" y="2736236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99" name="Rectangle 98"/>
          <p:cNvSpPr/>
          <p:nvPr/>
        </p:nvSpPr>
        <p:spPr bwMode="auto">
          <a:xfrm>
            <a:off x="7480950" y="2997659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101" name="Straight Connector 100"/>
          <p:cNvCxnSpPr/>
          <p:nvPr/>
        </p:nvCxnSpPr>
        <p:spPr>
          <a:xfrm>
            <a:off x="7806874" y="2878523"/>
            <a:ext cx="4261" cy="23030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6750167" y="3626248"/>
            <a:ext cx="880709" cy="45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777434" y="4983760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106" name="Straight Arrow Connector 105"/>
          <p:cNvCxnSpPr/>
          <p:nvPr/>
        </p:nvCxnSpPr>
        <p:spPr>
          <a:xfrm flipV="1">
            <a:off x="7914449" y="4960260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759181" y="3640735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 flipV="1">
            <a:off x="7896196" y="3617235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 bwMode="auto">
          <a:xfrm>
            <a:off x="4897239" y="6197590"/>
            <a:ext cx="116572" cy="27160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86052" y="6207273"/>
            <a:ext cx="1945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Link bitmap included in the frame</a:t>
            </a:r>
          </a:p>
        </p:txBody>
      </p:sp>
      <p:sp>
        <p:nvSpPr>
          <p:cNvPr id="112" name="Down Arrow 111"/>
          <p:cNvSpPr/>
          <p:nvPr/>
        </p:nvSpPr>
        <p:spPr bwMode="auto">
          <a:xfrm flipV="1">
            <a:off x="6650902" y="5199581"/>
            <a:ext cx="150869" cy="16211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966084" y="5311586"/>
            <a:ext cx="1513909" cy="40011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 and STA2 enter PS mode</a:t>
            </a:r>
          </a:p>
        </p:txBody>
      </p:sp>
      <p:sp>
        <p:nvSpPr>
          <p:cNvPr id="114" name="Down Arrow 113"/>
          <p:cNvSpPr/>
          <p:nvPr/>
        </p:nvSpPr>
        <p:spPr bwMode="auto">
          <a:xfrm flipV="1">
            <a:off x="7741305" y="5187396"/>
            <a:ext cx="150869" cy="16211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522138" y="5317022"/>
            <a:ext cx="1513909" cy="40011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 and STA2 enter Active mode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407979" y="2342216"/>
            <a:ext cx="1333177" cy="33855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 bit applies to Link 1 and Link 2</a:t>
            </a:r>
          </a:p>
        </p:txBody>
      </p:sp>
      <p:cxnSp>
        <p:nvCxnSpPr>
          <p:cNvPr id="117" name="Straight Arrow Connector 116"/>
          <p:cNvCxnSpPr/>
          <p:nvPr/>
        </p:nvCxnSpPr>
        <p:spPr>
          <a:xfrm flipH="1">
            <a:off x="8259144" y="2485285"/>
            <a:ext cx="169287" cy="1148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44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U-APSD operation for multi-link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47568"/>
            <a:ext cx="10361084" cy="44468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bitmap in a U-APSD trigger frame indicates links on which </a:t>
            </a:r>
            <a:r>
              <a:rPr lang="en-US" sz="1800" u="sng" dirty="0"/>
              <a:t>STAs are awake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bitmap in a data frame from the AP indicates links to which the </a:t>
            </a:r>
            <a:r>
              <a:rPr lang="en-US" sz="1800" u="sng" dirty="0"/>
              <a:t>EOSP bit </a:t>
            </a:r>
            <a:r>
              <a:rPr lang="en-US" sz="1800" dirty="0"/>
              <a:t>applies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6555993" y="5700632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51738" y="5703463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430166" y="5708289"/>
            <a:ext cx="237638" cy="286403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5910" y="5703463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095" y="5707336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31551" y="5699351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163374" y="321144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9036047" y="322823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31551" y="6135803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7095" y="6126656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63374" y="455500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9036047" y="457179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2026328" y="3074548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933019" y="304605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97239" y="6142197"/>
            <a:ext cx="116572" cy="27160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86052" y="6151880"/>
            <a:ext cx="1945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Link bitmap included in the frame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3327360" y="3278448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3756055" y="2986313"/>
            <a:ext cx="1234714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805295" y="31272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3894689" y="3063805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4433990" y="3338570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4089935" y="3340389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4808003" y="3066373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35518" y="3565202"/>
            <a:ext cx="1061557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Data (MD)=0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276600" y="299373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293541" y="336327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3603655" y="2553701"/>
            <a:ext cx="1576100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Link 1 – indicates STA1 is awake</a:t>
            </a:r>
          </a:p>
        </p:txBody>
      </p:sp>
      <p:cxnSp>
        <p:nvCxnSpPr>
          <p:cNvPr id="124" name="Straight Arrow Connector 123"/>
          <p:cNvCxnSpPr/>
          <p:nvPr/>
        </p:nvCxnSpPr>
        <p:spPr>
          <a:xfrm flipH="1">
            <a:off x="3961495" y="2869955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3451255" y="3901560"/>
            <a:ext cx="1272734" cy="21544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 applies to Link 1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339478" y="4643252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112555" y="4701757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289339" y="442187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271355" y="467475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4311840" y="3759193"/>
            <a:ext cx="77385" cy="1493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 bwMode="auto">
          <a:xfrm>
            <a:off x="5179755" y="4346219"/>
            <a:ext cx="1272344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5318389" y="4423711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857690" y="4698476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5513635" y="4700295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38" name="Rectangle 137"/>
          <p:cNvSpPr/>
          <p:nvPr/>
        </p:nvSpPr>
        <p:spPr bwMode="auto">
          <a:xfrm>
            <a:off x="6231703" y="4426279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5759219" y="4949822"/>
            <a:ext cx="604862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953000" y="3917033"/>
            <a:ext cx="1580036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Link 2 – indicates STA2 is awake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5385195" y="4229861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4968514" y="5305144"/>
            <a:ext cx="1500827" cy="21544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 only applies to Link 2</a:t>
            </a:r>
          </a:p>
        </p:txBody>
      </p:sp>
      <p:cxnSp>
        <p:nvCxnSpPr>
          <p:cNvPr id="145" name="Straight Arrow Connector 144"/>
          <p:cNvCxnSpPr>
            <a:stCxn id="144" idx="0"/>
          </p:cNvCxnSpPr>
          <p:nvPr/>
        </p:nvCxnSpPr>
        <p:spPr>
          <a:xfrm flipV="1">
            <a:off x="5718928" y="5155818"/>
            <a:ext cx="77385" cy="1493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 bwMode="auto">
          <a:xfrm>
            <a:off x="4876816" y="5701975"/>
            <a:ext cx="133942" cy="2858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970701" y="5717060"/>
            <a:ext cx="1434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U-APSD trigger frame</a:t>
            </a:r>
          </a:p>
        </p:txBody>
      </p:sp>
      <p:sp>
        <p:nvSpPr>
          <p:cNvPr id="148" name="Rectangle 147"/>
          <p:cNvSpPr/>
          <p:nvPr/>
        </p:nvSpPr>
        <p:spPr bwMode="auto">
          <a:xfrm>
            <a:off x="6685756" y="2989593"/>
            <a:ext cx="1537816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6685757" y="4347476"/>
            <a:ext cx="1537815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394993" y="3335872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6926421" y="3337691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7769006" y="3063675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264667" y="2764471"/>
            <a:ext cx="1057009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7304482" y="3584662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EOSP=0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MD=1</a:t>
            </a:r>
          </a:p>
        </p:txBody>
      </p:sp>
      <p:cxnSp>
        <p:nvCxnSpPr>
          <p:cNvPr id="156" name="Straight Connector 155"/>
          <p:cNvCxnSpPr/>
          <p:nvPr/>
        </p:nvCxnSpPr>
        <p:spPr>
          <a:xfrm>
            <a:off x="8110727" y="2929201"/>
            <a:ext cx="0" cy="1981787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 rot="16200000">
            <a:off x="7942219" y="3746401"/>
            <a:ext cx="497114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878565" y="2438400"/>
            <a:ext cx="2341635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both Link 1 and Link 2 – indicates STA1 and STA2 are awake</a:t>
            </a:r>
          </a:p>
        </p:txBody>
      </p:sp>
      <p:cxnSp>
        <p:nvCxnSpPr>
          <p:cNvPr id="159" name="Straight Arrow Connector 158"/>
          <p:cNvCxnSpPr/>
          <p:nvPr/>
        </p:nvCxnSpPr>
        <p:spPr>
          <a:xfrm flipH="1">
            <a:off x="6772952" y="2641410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070547" y="5423917"/>
            <a:ext cx="2255033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 = 1 applies to both Link 1 and Link 2 – indicates the end of SPs on Link 1 and Link 2</a:t>
            </a:r>
          </a:p>
        </p:txBody>
      </p:sp>
      <p:cxnSp>
        <p:nvCxnSpPr>
          <p:cNvPr id="161" name="Straight Arrow Connector 160"/>
          <p:cNvCxnSpPr/>
          <p:nvPr/>
        </p:nvCxnSpPr>
        <p:spPr>
          <a:xfrm flipH="1" flipV="1">
            <a:off x="7893914" y="5368188"/>
            <a:ext cx="134010" cy="85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 bwMode="auto">
          <a:xfrm>
            <a:off x="7982358" y="4424440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128" name="Straight Connector 127"/>
          <p:cNvCxnSpPr/>
          <p:nvPr/>
        </p:nvCxnSpPr>
        <p:spPr bwMode="auto">
          <a:xfrm>
            <a:off x="3335961" y="4699340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3321823" y="3337742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7498115" y="4949822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7147981" y="4695685"/>
            <a:ext cx="201047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7410598" y="4423488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6946074" y="4944475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EOSP=0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7619730" y="4699108"/>
            <a:ext cx="305438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6731175" y="3061107"/>
            <a:ext cx="133942" cy="271604"/>
          </a:xfrm>
          <a:prstGeom prst="rect">
            <a:avLst/>
          </a:prstGeom>
          <a:solidFill>
            <a:srgbClr val="FF66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7484278" y="5211020"/>
            <a:ext cx="1057009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2781682" y="451236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</p:spTree>
    <p:extLst>
      <p:ext uri="{BB962C8B-B14F-4D97-AF65-F5344CB8AC3E}">
        <p14:creationId xmlns:p14="http://schemas.microsoft.com/office/powerpoint/2010/main" val="81857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a link that is fully managed by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47568"/>
            <a:ext cx="10361084" cy="44468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 2 sends a frame with the link bitmap = (1 , 0) on Link 2 that doesn’t need to wait for a Trigger frame and quickly return to Link 1 that is fully managed by the AP with Trigger frame for 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6555993" y="5700632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51738" y="5703463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430166" y="5708289"/>
            <a:ext cx="237638" cy="286403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5910" y="5703463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095" y="5707336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31551" y="5699351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163374" y="321144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9036047" y="322823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31551" y="6135803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7095" y="6126656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63374" y="455500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9036047" y="457179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2026328" y="3074548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933019" y="304605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97239" y="6142197"/>
            <a:ext cx="116572" cy="27160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86052" y="6151880"/>
            <a:ext cx="1945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Link bitmap included in the frame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3327360" y="3278448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805295" y="31272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3894596" y="3336421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293541" y="336327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339478" y="4643252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112555" y="4701757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289339" y="442187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271355" y="467475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sp>
        <p:nvSpPr>
          <p:cNvPr id="133" name="Rectangle 132"/>
          <p:cNvSpPr/>
          <p:nvPr/>
        </p:nvSpPr>
        <p:spPr bwMode="auto">
          <a:xfrm>
            <a:off x="4038600" y="4346219"/>
            <a:ext cx="1600199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177234" y="4423711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4648200" y="4698476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372480" y="4700295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38" name="Rectangle 137"/>
          <p:cNvSpPr/>
          <p:nvPr/>
        </p:nvSpPr>
        <p:spPr bwMode="auto">
          <a:xfrm>
            <a:off x="5022213" y="4426279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4555822" y="4949194"/>
            <a:ext cx="604862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298466" y="3815351"/>
            <a:ext cx="2357984" cy="707886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Link bitmap indicates STA1 will be in Active mode and awake on Link 1 after this frame exchange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This frame doesn’t affect the operation of STA2 on Link 2; STA2 remains in the PS mode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6117289" y="4177406"/>
            <a:ext cx="165865" cy="136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 bwMode="auto">
          <a:xfrm>
            <a:off x="4876816" y="5701975"/>
            <a:ext cx="133942" cy="2858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970701" y="5717060"/>
            <a:ext cx="1434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U-APSD trigger frame</a:t>
            </a:r>
          </a:p>
        </p:txBody>
      </p:sp>
      <p:cxnSp>
        <p:nvCxnSpPr>
          <p:cNvPr id="128" name="Straight Connector 127"/>
          <p:cNvCxnSpPr/>
          <p:nvPr/>
        </p:nvCxnSpPr>
        <p:spPr bwMode="auto">
          <a:xfrm>
            <a:off x="3335961" y="4699340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3321823" y="3337742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69" name="TextBox 168"/>
          <p:cNvSpPr txBox="1"/>
          <p:nvPr/>
        </p:nvSpPr>
        <p:spPr>
          <a:xfrm>
            <a:off x="5158387" y="4074234"/>
            <a:ext cx="1059147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,0)</a:t>
            </a:r>
          </a:p>
          <a:p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2781682" y="451236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256855" y="306311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5715000" y="3334968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486058" y="3334968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321998" y="4413760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5490491" y="4692005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5638799" y="2979796"/>
            <a:ext cx="2685049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672752" y="2895600"/>
            <a:ext cx="528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5609137" y="2632527"/>
            <a:ext cx="944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5634194" y="2819400"/>
            <a:ext cx="0" cy="2362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3799007" y="3602965"/>
            <a:ext cx="822325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914488" y="3063707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6298467" y="3335366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009815" y="6142197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088992" y="6177192"/>
            <a:ext cx="822325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</a:p>
        </p:txBody>
      </p:sp>
    </p:spTree>
    <p:extLst>
      <p:ext uri="{BB962C8B-B14F-4D97-AF65-F5344CB8AC3E}">
        <p14:creationId xmlns:p14="http://schemas.microsoft.com/office/powerpoint/2010/main" val="80406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operation for multi-link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47568"/>
            <a:ext cx="10361084" cy="44468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bitmap in a U-APSD trigger frame indicates links on which </a:t>
            </a:r>
            <a:r>
              <a:rPr lang="en-US" sz="1800" u="sng" dirty="0"/>
              <a:t>STAs are awake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bitmap in a data frame from the AP indicates links to which the </a:t>
            </a:r>
            <a:r>
              <a:rPr lang="en-US" sz="1800" u="sng" dirty="0"/>
              <a:t>EOSP bit </a:t>
            </a:r>
            <a:r>
              <a:rPr lang="en-US" sz="1800" dirty="0"/>
              <a:t>applies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6555993" y="5700632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51738" y="5703463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430166" y="5708289"/>
            <a:ext cx="237638" cy="286403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5910" y="5703463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095" y="5707336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31551" y="5699351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31551" y="6135803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7095" y="6126656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4897239" y="6142197"/>
            <a:ext cx="116572" cy="27160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86052" y="6151880"/>
            <a:ext cx="1945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Link bitmap included in the frame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8614660" y="3311897"/>
            <a:ext cx="1906249" cy="5802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864198" y="31953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410906" y="30420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427847" y="341154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8597406" y="4676699"/>
            <a:ext cx="1936243" cy="66925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0322355" y="4735205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423645" y="447014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405661" y="472302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876816" y="5701975"/>
            <a:ext cx="133942" cy="2858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970701" y="5717060"/>
            <a:ext cx="1434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U-APSD trigger frame</a:t>
            </a:r>
          </a:p>
        </p:txBody>
      </p:sp>
      <p:sp>
        <p:nvSpPr>
          <p:cNvPr id="148" name="Rectangle 147"/>
          <p:cNvSpPr/>
          <p:nvPr/>
        </p:nvSpPr>
        <p:spPr bwMode="auto">
          <a:xfrm>
            <a:off x="9018495" y="3023041"/>
            <a:ext cx="1296602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9018496" y="4380924"/>
            <a:ext cx="1070795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9727732" y="3369320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9432000" y="3371139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0101745" y="3097123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8597406" y="2797919"/>
            <a:ext cx="1057009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9637221" y="3618110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9164565" y="2414505"/>
            <a:ext cx="2341635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both Link 1 and Link 2 – indicates STA1 and STA2 are awake</a:t>
            </a:r>
          </a:p>
        </p:txBody>
      </p:sp>
      <p:cxnSp>
        <p:nvCxnSpPr>
          <p:cNvPr id="159" name="Straight Arrow Connector 158"/>
          <p:cNvCxnSpPr/>
          <p:nvPr/>
        </p:nvCxnSpPr>
        <p:spPr>
          <a:xfrm flipH="1">
            <a:off x="9105691" y="2674858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 bwMode="auto">
          <a:xfrm flipV="1">
            <a:off x="8614661" y="4732788"/>
            <a:ext cx="2018841" cy="2417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65" name="Rectangle 164"/>
          <p:cNvSpPr/>
          <p:nvPr/>
        </p:nvSpPr>
        <p:spPr bwMode="auto">
          <a:xfrm>
            <a:off x="9551682" y="4737371"/>
            <a:ext cx="2984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9911721" y="4465174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9447197" y="4977923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9236754" y="3086317"/>
            <a:ext cx="133942" cy="271604"/>
          </a:xfrm>
          <a:prstGeom prst="rect">
            <a:avLst/>
          </a:prstGeom>
          <a:solidFill>
            <a:srgbClr val="FF66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7850235" y="456245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9011610" y="4066932"/>
            <a:ext cx="1303487" cy="51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9393618" y="4066932"/>
            <a:ext cx="611203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TWT SP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9011610" y="3519836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H="1">
            <a:off x="10300234" y="3532512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 bwMode="auto">
          <a:xfrm>
            <a:off x="441845" y="3096797"/>
            <a:ext cx="415765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227485" y="3180051"/>
            <a:ext cx="427538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41845" y="4440362"/>
            <a:ext cx="415765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5227485" y="4523616"/>
            <a:ext cx="427538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331622" y="2959905"/>
            <a:ext cx="665901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5124457" y="2997876"/>
            <a:ext cx="652382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1674933" y="3286732"/>
            <a:ext cx="3181035" cy="6092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24471" y="317023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471179" y="301684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488120" y="338638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657679" y="4651534"/>
            <a:ext cx="3178680" cy="4571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26619" y="4695013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483918" y="444497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465934" y="46978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1945753" y="2997876"/>
            <a:ext cx="1121382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70977" y="4348061"/>
            <a:ext cx="1062433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2460629" y="3344155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2186418" y="3345974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2834642" y="3071958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370118" y="3592945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cxnSp>
        <p:nvCxnSpPr>
          <p:cNvPr id="136" name="Straight Arrow Connector 135"/>
          <p:cNvCxnSpPr/>
          <p:nvPr/>
        </p:nvCxnSpPr>
        <p:spPr>
          <a:xfrm flipH="1">
            <a:off x="2012143" y="2854400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H="1">
            <a:off x="3525058" y="4270535"/>
            <a:ext cx="115303" cy="1359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 bwMode="auto">
          <a:xfrm flipV="1">
            <a:off x="1640219" y="4699101"/>
            <a:ext cx="3295835" cy="585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>
            <a:off x="1670873" y="3344610"/>
            <a:ext cx="3300673" cy="6804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71" name="Rectangle 170"/>
          <p:cNvSpPr/>
          <p:nvPr/>
        </p:nvSpPr>
        <p:spPr bwMode="auto">
          <a:xfrm>
            <a:off x="3885479" y="4696270"/>
            <a:ext cx="2984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4245518" y="4424073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780994" y="4945060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1991172" y="3069390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910508" y="453729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176" name="Straight Connector 175"/>
          <p:cNvCxnSpPr/>
          <p:nvPr/>
        </p:nvCxnSpPr>
        <p:spPr bwMode="auto">
          <a:xfrm>
            <a:off x="1984333" y="3995334"/>
            <a:ext cx="1179478" cy="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2189600" y="3975556"/>
            <a:ext cx="675952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TWT1 SP</a:t>
            </a:r>
          </a:p>
        </p:txBody>
      </p:sp>
      <p:cxnSp>
        <p:nvCxnSpPr>
          <p:cNvPr id="178" name="Straight Connector 177"/>
          <p:cNvCxnSpPr/>
          <p:nvPr/>
        </p:nvCxnSpPr>
        <p:spPr bwMode="auto">
          <a:xfrm flipH="1">
            <a:off x="1938868" y="3368640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/>
          <p:nvPr/>
        </p:nvCxnSpPr>
        <p:spPr bwMode="auto">
          <a:xfrm flipH="1">
            <a:off x="3177574" y="3352800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0" name="Rectangle 179"/>
          <p:cNvSpPr/>
          <p:nvPr/>
        </p:nvSpPr>
        <p:spPr bwMode="auto">
          <a:xfrm>
            <a:off x="3675176" y="4699442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3479930" y="4422858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828800" y="2529958"/>
            <a:ext cx="1576100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Link 1 – indicates STA1 is awake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3438594" y="3924339"/>
            <a:ext cx="1576100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Link 2 – indicates STA2 is awake</a:t>
            </a:r>
          </a:p>
        </p:txBody>
      </p:sp>
      <p:cxnSp>
        <p:nvCxnSpPr>
          <p:cNvPr id="184" name="Straight Connector 183"/>
          <p:cNvCxnSpPr/>
          <p:nvPr/>
        </p:nvCxnSpPr>
        <p:spPr bwMode="auto">
          <a:xfrm>
            <a:off x="3406265" y="5366934"/>
            <a:ext cx="1179478" cy="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5" name="TextBox 184"/>
          <p:cNvSpPr txBox="1"/>
          <p:nvPr/>
        </p:nvSpPr>
        <p:spPr>
          <a:xfrm>
            <a:off x="3611532" y="5347156"/>
            <a:ext cx="741787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TWT2 SP</a:t>
            </a:r>
          </a:p>
        </p:txBody>
      </p:sp>
      <p:cxnSp>
        <p:nvCxnSpPr>
          <p:cNvPr id="186" name="Straight Connector 185"/>
          <p:cNvCxnSpPr/>
          <p:nvPr/>
        </p:nvCxnSpPr>
        <p:spPr bwMode="auto">
          <a:xfrm flipH="1">
            <a:off x="3360800" y="4709039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Straight Connector 186"/>
          <p:cNvCxnSpPr/>
          <p:nvPr/>
        </p:nvCxnSpPr>
        <p:spPr bwMode="auto">
          <a:xfrm flipH="1">
            <a:off x="4599506" y="4693199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Rectangle 187"/>
          <p:cNvSpPr/>
          <p:nvPr/>
        </p:nvSpPr>
        <p:spPr bwMode="auto">
          <a:xfrm>
            <a:off x="7402171" y="3134768"/>
            <a:ext cx="415765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7402171" y="4478333"/>
            <a:ext cx="415765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286586" y="2997876"/>
            <a:ext cx="637925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10885899" y="3187428"/>
            <a:ext cx="427538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92" name="Rectangle 191"/>
          <p:cNvSpPr/>
          <p:nvPr/>
        </p:nvSpPr>
        <p:spPr bwMode="auto">
          <a:xfrm>
            <a:off x="10885899" y="4530993"/>
            <a:ext cx="427538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10782871" y="3005253"/>
            <a:ext cx="652382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32024" y="5563601"/>
            <a:ext cx="255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STA has its own TWT schedule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8474691" y="5605269"/>
            <a:ext cx="3383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STA1 and STA2 have a same TWT schedule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9067800" y="3369442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009815" y="6142197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088992" y="6177192"/>
            <a:ext cx="822325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</a:p>
        </p:txBody>
      </p:sp>
      <p:cxnSp>
        <p:nvCxnSpPr>
          <p:cNvPr id="103" name="Straight Connector 102"/>
          <p:cNvCxnSpPr/>
          <p:nvPr/>
        </p:nvCxnSpPr>
        <p:spPr bwMode="auto">
          <a:xfrm flipV="1">
            <a:off x="8610600" y="3369771"/>
            <a:ext cx="1915970" cy="1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4043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Multi-link Power Save Control subfield in the A-Control subfield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 a new Control subfield in the A-Control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Multi-link Power Save (MLPS) Control subfield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MLPS Control field contains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Link Bitmap Size subfield: TBD (e.g. 2-bit)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E.g.: 2, 4, 8, 16 bits to indicate 2-16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Link Bitmap: each bit is mapped to each link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Link bitmap = (Link1, Link2, …, Link 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i="1" dirty="0"/>
              <a:t>n</a:t>
            </a:r>
            <a:r>
              <a:rPr lang="en-US" sz="1400" dirty="0"/>
              <a:t>-</a:t>
            </a:r>
            <a:r>
              <a:rPr lang="en-US" sz="1400" dirty="0" err="1"/>
              <a:t>th</a:t>
            </a:r>
            <a:r>
              <a:rPr lang="en-US" sz="1400" dirty="0"/>
              <a:t> bit of the Link Bitmap represents Link </a:t>
            </a:r>
            <a:r>
              <a:rPr lang="en-US" sz="1400" i="1" dirty="0"/>
              <a:t>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When </a:t>
            </a:r>
            <a:r>
              <a:rPr lang="en-US" sz="1400" i="1" dirty="0"/>
              <a:t>n</a:t>
            </a:r>
            <a:r>
              <a:rPr lang="en-US" sz="1400" dirty="0"/>
              <a:t>-</a:t>
            </a:r>
            <a:r>
              <a:rPr lang="en-US" sz="1400" dirty="0" err="1"/>
              <a:t>th</a:t>
            </a:r>
            <a:r>
              <a:rPr lang="en-US" sz="1400" dirty="0"/>
              <a:t> bit is set to 1, the PM bit, U-APSD trigger frame (non-AP STA to AP), and the EOSP bit (AP to the non-AP STA) apply to Link </a:t>
            </a:r>
            <a:r>
              <a:rPr lang="en-US" sz="1400" i="1" dirty="0"/>
              <a:t>n</a:t>
            </a:r>
            <a:r>
              <a:rPr lang="en-US" sz="1400" dirty="0"/>
              <a:t> and to the STA associated to Link </a:t>
            </a:r>
            <a:r>
              <a:rPr lang="en-US" sz="1400" i="1" dirty="0"/>
              <a:t>n</a:t>
            </a:r>
            <a:r>
              <a:rPr lang="en-US" sz="1400" dirty="0"/>
              <a:t>; otherwise set to 0.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951437" y="5384435"/>
            <a:ext cx="1094154" cy="351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</a:t>
            </a:r>
          </a:p>
        </p:txBody>
      </p:sp>
      <p:sp>
        <p:nvSpPr>
          <p:cNvPr id="8" name="Rectangle 7"/>
          <p:cNvSpPr/>
          <p:nvPr/>
        </p:nvSpPr>
        <p:spPr>
          <a:xfrm>
            <a:off x="4091745" y="5384435"/>
            <a:ext cx="859692" cy="35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Size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1437" y="5735761"/>
            <a:ext cx="1094154" cy="190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 (2-16)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31557" y="5735333"/>
            <a:ext cx="1094154" cy="190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 (8-22 bits)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91745" y="5735761"/>
            <a:ext cx="859692" cy="179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 (2)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2053" y="5161269"/>
            <a:ext cx="3907692" cy="223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MLPS Control subfield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32053" y="5391456"/>
            <a:ext cx="859692" cy="3439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ID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(MLPS)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32053" y="5735334"/>
            <a:ext cx="859692" cy="179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31557" y="5391517"/>
            <a:ext cx="1004969" cy="3438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72361" y="5746507"/>
            <a:ext cx="859692" cy="179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Bit:</a:t>
            </a:r>
          </a:p>
        </p:txBody>
      </p:sp>
    </p:spTree>
    <p:extLst>
      <p:ext uri="{BB962C8B-B14F-4D97-AF65-F5344CB8AC3E}">
        <p14:creationId xmlns:p14="http://schemas.microsoft.com/office/powerpoint/2010/main" val="1139238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Between a non-AP MLD and an AP MLD, a STA may transmit a frame to an AP to indicate </a:t>
            </a:r>
            <a:r>
              <a:rPr lang="en-US" sz="2000" b="0" dirty="0">
                <a:solidFill>
                  <a:schemeClr val="tx1"/>
                </a:solidFill>
              </a:rPr>
              <a:t>the transition to the awake state of the other STA(s)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dirty="0"/>
              <a:t>of the non-AP MLD</a:t>
            </a:r>
            <a:br>
              <a:rPr lang="en-US" sz="2000" b="0" dirty="0"/>
            </a:br>
            <a:r>
              <a:rPr lang="en-US" sz="2000" b="0" dirty="0"/>
              <a:t>- Optional for both AP and non-AP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031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14497</TotalTime>
  <Words>1328</Words>
  <Application>Microsoft Office PowerPoint</Application>
  <PresentationFormat>Widescreen</PresentationFormat>
  <Paragraphs>339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Multi-Link Power Save - Link Bitmap</vt:lpstr>
      <vt:lpstr>Abstract</vt:lpstr>
      <vt:lpstr>Power management mode transition for a single link</vt:lpstr>
      <vt:lpstr>Power management mode transition for multi-link operation</vt:lpstr>
      <vt:lpstr>U-APSD operation for multi-link operation</vt:lpstr>
      <vt:lpstr>Returning to a link that is fully managed by AP</vt:lpstr>
      <vt:lpstr>TWT operation for multi-link operation</vt:lpstr>
      <vt:lpstr>Proposed Multi-link Power Save Control subfield in the A-Control subfield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Park, Minyoung</cp:lastModifiedBy>
  <cp:revision>209</cp:revision>
  <cp:lastPrinted>1601-01-01T00:00:00Z</cp:lastPrinted>
  <dcterms:created xsi:type="dcterms:W3CDTF">2019-10-14T21:51:06Z</dcterms:created>
  <dcterms:modified xsi:type="dcterms:W3CDTF">2020-04-21T18:06:59Z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a832d812-3c2e-4493-99f2-03bd5bc03336</vt:lpwstr>
  </property>
  <property fmtid="{D5CDD505-2E9C-101B-9397-08002B2CF9AE}" pid="3" name="CTP_TimeStamp">
    <vt:lpwstr>2020-04-21 18:06:59Z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