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1017" r:id="rId3"/>
    <p:sldId id="1018" r:id="rId4"/>
    <p:sldId id="1019" r:id="rId5"/>
    <p:sldId id="1020" r:id="rId6"/>
    <p:sldId id="1021" r:id="rId7"/>
    <p:sldId id="1022" r:id="rId8"/>
    <p:sldId id="285" r:id="rId9"/>
    <p:sldId id="1023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21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FFCC99"/>
    <a:srgbClr val="44C499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995150" y="6475413"/>
            <a:ext cx="254877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81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6" y="671290"/>
            <a:ext cx="8574733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6" y="1426468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4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4/10/2020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995150" y="6475413"/>
            <a:ext cx="254877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95150" y="6475413"/>
            <a:ext cx="2548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3" name="Rectangle 2"/>
          <p:cNvSpPr/>
          <p:nvPr userDrawn="1"/>
        </p:nvSpPr>
        <p:spPr>
          <a:xfrm>
            <a:off x="3410110" y="286434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algn="r">
              <a:defRPr/>
            </a:pPr>
            <a:r>
              <a:rPr lang="en-GB" altLang="en-US" sz="1800" b="1" dirty="0"/>
              <a:t>doc.: IEEE 802.11-20/0084r1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TIM –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2020-4-10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20242"/>
              </p:ext>
            </p:extLst>
          </p:nvPr>
        </p:nvGraphicFramePr>
        <p:xfrm>
          <a:off x="1152527" y="2998720"/>
          <a:ext cx="7019875" cy="21068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hlinkClick r:id="rId3"/>
                        </a:rPr>
                        <a:t>minyoung.park@intel.com</a:t>
                      </a:r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Alexander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alexander.w.min@intel.com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Chittabrata Ghosh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chittabrata.ghosh@intel.com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Dibakar 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dibakar.das@intel.com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10330" y="6475413"/>
            <a:ext cx="2133597" cy="184666"/>
          </a:xfrm>
        </p:spPr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CCA0AC4-EE39-4BC8-A8B8-23DB1E77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40077-9899-4022-BDB7-5C24685C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7979E-302A-40E2-81B5-01EB4C65E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the current 802.11be SFD [19/1262r8], the group agreed on the following TID-to-link mapping and power save operations: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7087C-C2A3-4497-A29F-9DDD0D45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81A7A-7037-46B9-B534-17093D778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AB107-0B50-4EEB-B8E1-F4E01FB6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B0E00B-6F3C-4FE1-B30B-9BBCC29F044F}"/>
              </a:ext>
            </a:extLst>
          </p:cNvPr>
          <p:cNvSpPr txBox="1"/>
          <p:nvPr/>
        </p:nvSpPr>
        <p:spPr>
          <a:xfrm>
            <a:off x="251520" y="3429000"/>
            <a:ext cx="184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7F2A61-935C-4C65-A841-43B0F78B951C}"/>
              </a:ext>
            </a:extLst>
          </p:cNvPr>
          <p:cNvSpPr/>
          <p:nvPr/>
        </p:nvSpPr>
        <p:spPr>
          <a:xfrm>
            <a:off x="971599" y="2817435"/>
            <a:ext cx="7772399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1400"/>
              </a:spcBef>
              <a:spcAft>
                <a:spcPts val="0"/>
              </a:spcAft>
            </a:pPr>
            <a:r>
              <a:rPr lang="en-GB" sz="1100" b="1" dirty="0">
                <a:latin typeface="Arial" panose="020B0604020202020204" pitchFamily="34" charset="0"/>
                <a:cs typeface="Times New Roman" panose="02020603050405020304" pitchFamily="18" charset="0"/>
              </a:rPr>
              <a:t>6.3 TID-to-link mapping</a:t>
            </a:r>
            <a:r>
              <a:rPr lang="en-GB" sz="1000" dirty="0">
                <a:ea typeface="Times New Roman" panose="02020603050405020304" pitchFamily="18" charset="0"/>
              </a:rPr>
              <a:t> </a:t>
            </a:r>
            <a:endParaRPr lang="en-US" sz="10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a typeface="Times New Roman" panose="02020603050405020304" pitchFamily="18" charset="0"/>
              </a:rPr>
              <a:t>802.11be defines a directional-based TID-to-link mapping mechanism among the setup links of a MLD.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highlight>
                  <a:srgbClr val="FFFF00"/>
                </a:highlight>
                <a:ea typeface="Times New Roman" panose="02020603050405020304" pitchFamily="18" charset="0"/>
              </a:rPr>
              <a:t>By default, after the multi-link setup, all TIDs are mapped to all setup links.</a:t>
            </a:r>
            <a:endParaRPr lang="en-US" sz="1100" dirty="0"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highlight>
                  <a:srgbClr val="FFFF00"/>
                </a:highlight>
                <a:ea typeface="Times New Roman" panose="02020603050405020304" pitchFamily="18" charset="0"/>
              </a:rPr>
              <a:t>The multi-link setup may include the TID-to-link mapping negotiation</a:t>
            </a:r>
            <a:r>
              <a:rPr lang="en-GB" sz="1100" dirty="0">
                <a:ea typeface="Times New Roman" panose="02020603050405020304" pitchFamily="18" charset="0"/>
              </a:rPr>
              <a:t>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100" dirty="0">
                <a:ea typeface="Times New Roman" panose="02020603050405020304" pitchFamily="18" charset="0"/>
              </a:rPr>
              <a:t>TID-to-link mapping can have the same or different link-set for each TID unless a non-AP MLD indicates that it requires to use the same link-set for all TIDs during the multi-link setup phase.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a typeface="Times New Roman" panose="02020603050405020304" pitchFamily="18" charset="0"/>
              </a:rPr>
              <a:t>	NOTE – Such indication method by the non-AP MLD is TBD (implicit or explicit).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ea typeface="Times New Roman" panose="02020603050405020304" pitchFamily="18" charset="0"/>
              </a:rPr>
              <a:t>The TID-to-link mapping can be updated after multi-link setup through a negotiation, which can be initiated by any MLD.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100" dirty="0">
                <a:ea typeface="Times New Roman" panose="02020603050405020304" pitchFamily="18" charset="0"/>
              </a:rPr>
              <a:t>Format TBD.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a typeface="Times New Roman" panose="02020603050405020304" pitchFamily="18" charset="0"/>
              </a:rPr>
              <a:t>	NOTE – When the responding MLD cannot accept the update, it can reject the TID-to-			link mapping update.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a typeface="Times New Roman" panose="02020603050405020304" pitchFamily="18" charset="0"/>
              </a:rPr>
              <a:t>[Motion 54, </a:t>
            </a:r>
            <a:r>
              <a:rPr lang="en-US" sz="1100" dirty="0">
                <a:ea typeface="Times New Roman" panose="02020603050405020304" pitchFamily="18" charset="0"/>
              </a:rPr>
              <a:t>[9]</a:t>
            </a:r>
            <a:r>
              <a:rPr lang="en-GB" sz="1100" dirty="0">
                <a:ea typeface="Times New Roman" panose="02020603050405020304" pitchFamily="18" charset="0"/>
              </a:rPr>
              <a:t> and </a:t>
            </a:r>
            <a:r>
              <a:rPr lang="en-US" sz="1100" dirty="0">
                <a:ea typeface="Times New Roman" panose="02020603050405020304" pitchFamily="18" charset="0"/>
              </a:rPr>
              <a:t>[40]</a:t>
            </a:r>
            <a:r>
              <a:rPr lang="en-GB" sz="1100" dirty="0">
                <a:ea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GB" sz="11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Arial" panose="020B0604020202020204" pitchFamily="34" charset="0"/>
                <a:cs typeface="Times New Roman" panose="02020603050405020304" pitchFamily="18" charset="0"/>
              </a:rPr>
              <a:t>6.4 Power save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highlight>
                  <a:srgbClr val="FFFF00"/>
                </a:highlight>
                <a:ea typeface="Times New Roman" panose="02020603050405020304" pitchFamily="18" charset="0"/>
              </a:rPr>
              <a:t>An AP of an AP MLD may transmit on a link a frame that carries an indication of buffered data for transmission on other enabled link(s). </a:t>
            </a:r>
            <a:r>
              <a:rPr lang="en-GB" sz="1100" dirty="0">
                <a:ea typeface="Times New Roman" panose="02020603050405020304" pitchFamily="18" charset="0"/>
              </a:rPr>
              <a:t>[Motion 52, </a:t>
            </a:r>
            <a:r>
              <a:rPr lang="en-US" sz="1100" dirty="0">
                <a:ea typeface="Times New Roman" panose="02020603050405020304" pitchFamily="18" charset="0"/>
              </a:rPr>
              <a:t>[9]</a:t>
            </a:r>
            <a:r>
              <a:rPr lang="en-GB" sz="1100" dirty="0">
                <a:ea typeface="Times New Roman" panose="02020603050405020304" pitchFamily="18" charset="0"/>
              </a:rPr>
              <a:t> and </a:t>
            </a:r>
            <a:r>
              <a:rPr lang="en-US" sz="1100" dirty="0">
                <a:ea typeface="Times New Roman" panose="02020603050405020304" pitchFamily="18" charset="0"/>
              </a:rPr>
              <a:t>[47]</a:t>
            </a:r>
            <a:r>
              <a:rPr lang="en-GB" sz="1100" dirty="0">
                <a:ea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a typeface="Times New Roman" panose="02020603050405020304" pitchFamily="18" charset="0"/>
              </a:rPr>
              <a:t> 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highlight>
                  <a:srgbClr val="FFFF00"/>
                </a:highlight>
                <a:ea typeface="Times New Roman" panose="02020603050405020304" pitchFamily="18" charset="0"/>
              </a:rPr>
              <a:t>An AP MLD can recommend a non-AP MLD to use one or more enabled links</a:t>
            </a:r>
            <a:r>
              <a:rPr lang="en-GB" sz="1100" dirty="0">
                <a:ea typeface="Times New Roman" panose="02020603050405020304" pitchFamily="18" charset="0"/>
              </a:rPr>
              <a:t>.</a:t>
            </a:r>
            <a:endParaRPr lang="en-US" sz="1100" dirty="0"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ea typeface="Times New Roman" panose="02020603050405020304" pitchFamily="18" charset="0"/>
              </a:rPr>
              <a:t>The AP’s indication could be carried in a broadcast or a unicast frame. 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a typeface="Times New Roman" panose="02020603050405020304" pitchFamily="18" charset="0"/>
              </a:rPr>
              <a:t>[Motion 106, </a:t>
            </a:r>
            <a:r>
              <a:rPr lang="en-US" sz="1100" dirty="0">
                <a:ea typeface="Times New Roman" panose="02020603050405020304" pitchFamily="18" charset="0"/>
              </a:rPr>
              <a:t>[9]</a:t>
            </a:r>
            <a:r>
              <a:rPr lang="en-GB" sz="1100" dirty="0">
                <a:ea typeface="Times New Roman" panose="02020603050405020304" pitchFamily="18" charset="0"/>
              </a:rPr>
              <a:t> and </a:t>
            </a:r>
            <a:r>
              <a:rPr lang="en-US" sz="1100" dirty="0">
                <a:ea typeface="Times New Roman" panose="02020603050405020304" pitchFamily="18" charset="0"/>
              </a:rPr>
              <a:t>[48]</a:t>
            </a:r>
            <a:r>
              <a:rPr lang="en-GB" sz="1100" dirty="0">
                <a:ea typeface="Times New Roman" panose="02020603050405020304" pitchFamily="18" charset="0"/>
              </a:rPr>
              <a:t>]</a:t>
            </a:r>
            <a:endParaRPr lang="en-US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4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404A0-A8A1-4DCD-91A8-4ABCC9C3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</a:t>
            </a:r>
            <a:r>
              <a:rPr lang="en-US" i="1" dirty="0"/>
              <a:t>continued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CF191-D38D-4880-8AA4-9D4B78A37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859712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[11-20/66r0] the following TIM + link indication approach has been proposed: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“TIM + link indication: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Conventional TIM element is used as it is: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TIM bit for a STA/MLD is set to 0 if the AP MLD does not have any buffered frame to transmit to a non-AP MLD.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TIM bit for the STA/MLD is set to 1 if the AP MLD has one or more buffered frames to transmit to the non-AP MLD on any link to be used.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On top of conventional TIM element, another element is defined to indicate the buffered data to link mapping for each non-AP MLD that the TIM bit is set to 1”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Multi-link TIM concept has been introduced in [11-19/1544]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Based on the consensus in the 802.11be SFD and [11-20/66r0], we propose usages of the TIM element and a multi-link TIM (ML-TIM) for a multi-link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A12C8-BDE2-4808-8212-33867ED0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E793-6E32-424C-BFAB-ABCDBA6C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849AA-C06B-4D7F-AE4C-0B6013E8C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07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9B642-3AA1-457E-8169-49B21EF07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usages of TIM and ML-TIM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719FF-488B-4232-ADA0-DC77EA46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8064251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Default (TIDs mapped to all enabled links)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Each bit in the TIM element in a beacon indicates whether an AP MLD has BUs for a non-AP MLD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MLD shall buffer individually addressed BUs addressed to a non-AP MLD if all the non-AP STAs affiliated with the non-AP MLD are in the PS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different TIDs are mapped to different sets of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Define a new ML-TIM (design TBD), which indicates BUs per link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a simpler design, we suggest to have non-overlapping TID-link mapping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TID 0-3 mapped to link 1 and link 2 (first link set), TID 4-7 mapped to link 3 (second link set)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u="sng" dirty="0"/>
              <a:t>Not allowed</a:t>
            </a:r>
            <a:r>
              <a:rPr lang="en-US" sz="1200" dirty="0"/>
              <a:t>: TID 0-3 mapped to [link 1 and </a:t>
            </a:r>
            <a:r>
              <a:rPr lang="en-US" sz="1200" b="1" dirty="0"/>
              <a:t>link 2</a:t>
            </a:r>
            <a:r>
              <a:rPr lang="en-US" sz="1200" dirty="0"/>
              <a:t>] and TID 4-7 mapped to [</a:t>
            </a:r>
            <a:r>
              <a:rPr lang="en-US" sz="1200" b="1" dirty="0"/>
              <a:t>link 2</a:t>
            </a:r>
            <a:r>
              <a:rPr lang="en-US" sz="1200" dirty="0"/>
              <a:t> and link 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a TID is mapped to more than one link (including the default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Define a new link recommendation element (design TBD) that indicates to a non-AP MLD one or more recommended links for DL/UL data exchange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E.g. a bitmap is assigned to a non-AP MLD, each bit of the bitmap is mapped to one link</a:t>
            </a: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99343-191C-4854-A856-5AF09E5F0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CC66E-F72E-4020-A320-D07B59A2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AD161-E4E5-41E0-A72F-A518739F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107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85C4-DAC2-4537-B763-2F0676BA9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Default (TIDs mapped to all enabled links)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19586-73B0-48DE-9532-15A92FA1B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AID is assigned to a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Each bit of TIM element corresponds to one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the bit is set to 1, non-AP MLD has BU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the bit is set to 0, non-AP MLD doesn’t have BU</a:t>
            </a:r>
          </a:p>
          <a:p>
            <a:r>
              <a:rPr lang="en-US" sz="1600" dirty="0"/>
              <a:t>When the bit associated with a non-AP MLD is set to 1, the non-AP MLD can retrieve buffered data through any link</a:t>
            </a:r>
          </a:p>
          <a:p>
            <a:r>
              <a:rPr lang="en-US" sz="1600" dirty="0"/>
              <a:t>AP MLD may use a link recommendation (LR) element to indicate a recommended link(s)</a:t>
            </a:r>
          </a:p>
          <a:p>
            <a:pPr lvl="1"/>
            <a:r>
              <a:rPr lang="en-US" sz="1400" dirty="0"/>
              <a:t>A bitmap is assigned to a non-AP MLD, each bit of the bitmap is mapped to a link and indicates whether use of the link is recommended</a:t>
            </a: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3938C-B138-431E-A86C-C90FD6F5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14321-1C13-49D3-8419-AFA2C08B0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4B028-801A-41A1-89F1-EF7C2258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4AB619-9FD7-490C-A57F-12C3B9AF6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797152"/>
            <a:ext cx="3456384" cy="12320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AC5DF1-EA62-4EAC-8E59-491CAE5BB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407" y="4809940"/>
            <a:ext cx="4293625" cy="121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5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9BA1-EE06-43D1-8262-3C2DC734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Different TIDs are mapped to different sets of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C9E09-9D70-43E6-A965-EF1D2FBCA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r>
              <a:rPr lang="en-US" sz="1800" dirty="0"/>
              <a:t>TIM indicates BU status of each non-AP MLD</a:t>
            </a:r>
          </a:p>
          <a:p>
            <a:r>
              <a:rPr lang="en-US" sz="1800" dirty="0"/>
              <a:t>Use a new multi-link TIM element to indicate BU status of different link-sets</a:t>
            </a:r>
          </a:p>
          <a:p>
            <a:pPr lvl="1"/>
            <a:r>
              <a:rPr lang="en-US" sz="1600" dirty="0"/>
              <a:t>A bitmap is assigned to a non-AP MLD</a:t>
            </a:r>
          </a:p>
          <a:p>
            <a:pPr lvl="1"/>
            <a:r>
              <a:rPr lang="en-US" sz="1600" dirty="0"/>
              <a:t>Each bit of the bitmap is mapped to a link set and indicates BU status </a:t>
            </a:r>
            <a:br>
              <a:rPr lang="en-US" sz="1600" dirty="0"/>
            </a:br>
            <a:r>
              <a:rPr lang="en-US" sz="1600" dirty="0"/>
              <a:t>(e.g. set to 1 if there is BU, set to 0 if no BU)</a:t>
            </a:r>
          </a:p>
          <a:p>
            <a:r>
              <a:rPr lang="en-US" sz="1800" dirty="0"/>
              <a:t>Link recommendation element may be used to indicate recommended link for a link-set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A01EA-0390-4085-A121-74355D68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BAA1F-3BE9-4F7E-9CC3-12B294CC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7A57C-A305-4C16-B8E2-8596880A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9494C6-B2CB-49FF-94B5-6FA19D1A3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45" y="4221088"/>
            <a:ext cx="8756710" cy="154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37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F59C2-F804-410C-9147-6C08AE71D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EAD92-5CA2-46C1-A3EF-EFB3DD855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When TIDs are mapped to all enabled links (default) </a:t>
            </a:r>
          </a:p>
          <a:p>
            <a:pPr lvl="1"/>
            <a:r>
              <a:rPr lang="en-US" sz="1600" dirty="0"/>
              <a:t>AID is assigned to a non-AP MLD</a:t>
            </a:r>
          </a:p>
          <a:p>
            <a:pPr lvl="1"/>
            <a:r>
              <a:rPr lang="en-US" sz="1800" dirty="0"/>
              <a:t>Each bit of the TIM element corresponds to one non-AP MLD</a:t>
            </a:r>
          </a:p>
          <a:p>
            <a:r>
              <a:rPr lang="en-US" sz="2000" dirty="0"/>
              <a:t>When different TIDs are mapped to different sets of links</a:t>
            </a:r>
          </a:p>
          <a:p>
            <a:pPr lvl="1"/>
            <a:r>
              <a:rPr lang="en-US" sz="1600" dirty="0"/>
              <a:t>Use a new multi-link TIM (ML-TIM) element to indicate BU status of different link-sets</a:t>
            </a:r>
          </a:p>
          <a:p>
            <a:r>
              <a:rPr lang="en-US" sz="2000" dirty="0"/>
              <a:t>When a TID is mapped to more than one link (including the default mode)</a:t>
            </a:r>
          </a:p>
          <a:p>
            <a:pPr lvl="1"/>
            <a:r>
              <a:rPr lang="en-US" sz="1600" dirty="0"/>
              <a:t>Use a new link recommendation element that indicates to a non-AP MLD one or more recommended links for DL/UL data exchange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3CE9A-A3EE-4754-841D-3A3F406F2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6352D-D7D0-4B19-9697-71CEFC0C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Corporation)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07CDF-29D8-4DC8-8B26-03A10F62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952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145D-DCFF-48C8-A309-635C7398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01DDF-3580-475E-8373-E997A4B48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add the following text to 802.11be SFD?</a:t>
            </a:r>
          </a:p>
          <a:p>
            <a:pPr lvl="1"/>
            <a:r>
              <a:rPr lang="en-US" sz="1600" dirty="0"/>
              <a:t>Each bit of the TIM element corresponds to one non-AP MLD:</a:t>
            </a:r>
          </a:p>
          <a:p>
            <a:pPr lvl="2"/>
            <a:r>
              <a:rPr lang="en-US" sz="1600" dirty="0"/>
              <a:t>If the bit is set to 1, non-AP MLD has BU</a:t>
            </a:r>
          </a:p>
          <a:p>
            <a:pPr lvl="2"/>
            <a:r>
              <a:rPr lang="en-US" sz="1600" dirty="0"/>
              <a:t>If the bit is set to 0, non-AP MLD doesn’t have BU</a:t>
            </a:r>
          </a:p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A505D8-EE78-4C67-82CB-D8F29AC0B4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E1789-D28C-40F0-A87C-CB101EF40A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Minyoung Park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DDD8E-0639-4E8C-97A9-5E6B85D63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62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145D-DCFF-48C8-A309-635C7398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01DDF-3580-475E-8373-E997A4B48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add the following text to 802.11be SFD?</a:t>
            </a:r>
          </a:p>
          <a:p>
            <a:pPr lvl="1"/>
            <a:r>
              <a:rPr lang="en-US" sz="1600" dirty="0"/>
              <a:t>An AP MLD shall buffer individually addressed BUs addressed to a non-AP MLD if all the non-AP STAs affiliated with the non-AP MLD are in the PS mode</a:t>
            </a: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A505D8-EE78-4C67-82CB-D8F29AC0B4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E1789-D28C-40F0-A87C-CB101EF40A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Minyoung Park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DDD8E-0639-4E8C-97A9-5E6B85D63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6765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167269</TotalTime>
  <Words>954</Words>
  <Application>Microsoft Office PowerPoint</Application>
  <PresentationFormat>On-screen Show (4:3)</PresentationFormat>
  <Paragraphs>125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Arial</vt:lpstr>
      <vt:lpstr>Courier New</vt:lpstr>
      <vt:lpstr>Symbol</vt:lpstr>
      <vt:lpstr>Times New Roman</vt:lpstr>
      <vt:lpstr>802-11-Submission</vt:lpstr>
      <vt:lpstr>Multi-link TIM – follow up</vt:lpstr>
      <vt:lpstr>Introduction</vt:lpstr>
      <vt:lpstr>Introduction (continued)</vt:lpstr>
      <vt:lpstr>Proposed usages of TIM and ML-TIM</vt:lpstr>
      <vt:lpstr>Default (TIDs mapped to all enabled links)</vt:lpstr>
      <vt:lpstr>Different TIDs are mapped to different sets of links</vt:lpstr>
      <vt:lpstr>Summary</vt:lpstr>
      <vt:lpstr>Straw Poll #1</vt:lpstr>
      <vt:lpstr>Straw Poll #2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Park, Minyoung</cp:lastModifiedBy>
  <cp:revision>3212</cp:revision>
  <cp:lastPrinted>1998-02-10T13:28:06Z</cp:lastPrinted>
  <dcterms:created xsi:type="dcterms:W3CDTF">2004-12-02T14:01:45Z</dcterms:created>
  <dcterms:modified xsi:type="dcterms:W3CDTF">2020-04-11T01:04:14Z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9c903d34-985e-4c65-8a1d-6938689ff049</vt:lpwstr>
  </property>
  <property fmtid="{D5CDD505-2E9C-101B-9397-08002B2CF9AE}" pid="4" name="CTP_TimeStamp">
    <vt:lpwstr>2020-04-11 01:04:14Z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