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896" r:id="rId3"/>
    <p:sldId id="979" r:id="rId4"/>
    <p:sldId id="1007" r:id="rId5"/>
    <p:sldId id="1011" r:id="rId6"/>
    <p:sldId id="1008" r:id="rId7"/>
    <p:sldId id="1014" r:id="rId8"/>
    <p:sldId id="1013" r:id="rId9"/>
    <p:sldId id="1005" r:id="rId10"/>
    <p:sldId id="983" r:id="rId11"/>
    <p:sldId id="999" r:id="rId12"/>
    <p:sldId id="1016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21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FFCC99"/>
    <a:srgbClr val="44C499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5" autoAdjust="0"/>
    <p:restoredTop sz="95488" autoAdjust="0"/>
  </p:normalViewPr>
  <p:slideViewPr>
    <p:cSldViewPr>
      <p:cViewPr varScale="1">
        <p:scale>
          <a:sx n="109" d="100"/>
          <a:sy n="109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1335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99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802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8238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36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995150" y="6475413"/>
            <a:ext cx="254877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81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6" y="671290"/>
            <a:ext cx="8574733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6" y="1426468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4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995150" y="6475413"/>
            <a:ext cx="254877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5150" y="6475413"/>
            <a:ext cx="2548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Alexander Min (Intel Corporation)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3" name="Rectangle 2"/>
          <p:cNvSpPr/>
          <p:nvPr userDrawn="1"/>
        </p:nvSpPr>
        <p:spPr>
          <a:xfrm>
            <a:off x="3410110" y="286434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r">
              <a:defRPr/>
            </a:pPr>
            <a:r>
              <a:rPr lang="en-GB" altLang="en-US" sz="1800" b="1" dirty="0"/>
              <a:t>doc.: IEEE 802.11-20/0084r0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TIM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2020-1-9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728693"/>
              </p:ext>
            </p:extLst>
          </p:nvPr>
        </p:nvGraphicFramePr>
        <p:xfrm>
          <a:off x="1152527" y="2998720"/>
          <a:ext cx="7019875" cy="21068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Alexander 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Intel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alexander.w.min@intel.com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minyoung.park@intel.com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po-kai.huang@intel.com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Chittabrata Ghosh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chittabrata.ghosh@intel.com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Dibakar Das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dibakar.das@intel.com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10330" y="6475413"/>
            <a:ext cx="213359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CCA0AC4-EE39-4BC8-A8B8-23DB1E77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700381"/>
            <a:ext cx="8064251" cy="4536933"/>
          </a:xfrm>
        </p:spPr>
        <p:txBody>
          <a:bodyPr/>
          <a:lstStyle/>
          <a:p>
            <a:r>
              <a:rPr lang="en-US" sz="2000" dirty="0"/>
              <a:t>We compare two design options for multi-link PSM</a:t>
            </a:r>
          </a:p>
          <a:p>
            <a:pPr lvl="1"/>
            <a:r>
              <a:rPr lang="en-US" sz="1600" dirty="0"/>
              <a:t>Option 1 : Reuse legacy TIM element to convey TIM information for all the links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Option 2 : Use a separate ML-TIM element to convey TIM information for other links</a:t>
            </a:r>
            <a:endParaRPr lang="en-US" sz="1400" dirty="0"/>
          </a:p>
          <a:p>
            <a:pPr lvl="1">
              <a:spcBef>
                <a:spcPts val="384"/>
              </a:spcBef>
            </a:pPr>
            <a:endParaRPr lang="en-US" sz="1600" dirty="0"/>
          </a:p>
          <a:p>
            <a:r>
              <a:rPr lang="en-US" sz="2000" dirty="0"/>
              <a:t>We prefer ML-TIM element approach (Option 2 as shown in Slide 5)</a:t>
            </a:r>
          </a:p>
          <a:p>
            <a:pPr lvl="1"/>
            <a:r>
              <a:rPr lang="en-US" sz="1600" dirty="0"/>
              <a:t>No need to allocate AID per STA in non-AP MLD</a:t>
            </a:r>
          </a:p>
          <a:p>
            <a:pPr lvl="2"/>
            <a:r>
              <a:rPr lang="en-US" sz="1400" dirty="0"/>
              <a:t>Reuse the concept of “Link ID” and avoid redundancy with AID</a:t>
            </a:r>
          </a:p>
          <a:p>
            <a:pPr lvl="1"/>
            <a:r>
              <a:rPr lang="en-US" sz="1600" dirty="0"/>
              <a:t>Achieve high MAC efficiency by minimizing TIM bitmap size</a:t>
            </a:r>
          </a:p>
          <a:p>
            <a:pPr lvl="2"/>
            <a:r>
              <a:rPr lang="en-US" sz="1400" dirty="0"/>
              <a:t>In addition, a single ML-TIM element can concatenate multiple per-link TIM bitmaps</a:t>
            </a:r>
          </a:p>
          <a:p>
            <a:pPr lvl="1"/>
            <a:r>
              <a:rPr lang="en-US" sz="1600" dirty="0"/>
              <a:t>Allow more modular design w/ higher efficiency and scalability going forward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277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[1] </a:t>
            </a:r>
            <a:r>
              <a:rPr lang="en-US" sz="1800" b="0" dirty="0"/>
              <a:t>11-19/1544r0, “</a:t>
            </a:r>
            <a:r>
              <a:rPr lang="en-GB" altLang="en-US" sz="1800" b="0" dirty="0"/>
              <a:t>Multi-link Power Save Operation”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70778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5574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583878"/>
          </a:xfrm>
        </p:spPr>
        <p:txBody>
          <a:bodyPr/>
          <a:lstStyle/>
          <a:p>
            <a:r>
              <a:rPr lang="en-US" sz="1800" dirty="0"/>
              <a:t>Which option do you support?</a:t>
            </a:r>
          </a:p>
          <a:p>
            <a:pPr marL="400050" lvl="1" indent="0">
              <a:buNone/>
            </a:pPr>
            <a:r>
              <a:rPr lang="en-US" sz="1800" b="1" dirty="0"/>
              <a:t>Option 1</a:t>
            </a:r>
            <a:r>
              <a:rPr lang="en-US" sz="1800" dirty="0"/>
              <a:t>: Single TIM (legacy TIM with multiple AIDs assigned to a single non-AP MLD)</a:t>
            </a:r>
          </a:p>
          <a:p>
            <a:pPr marL="400050" lvl="1" indent="0">
              <a:buNone/>
            </a:pPr>
            <a:r>
              <a:rPr lang="en-US" sz="1800" b="1" dirty="0"/>
              <a:t>Option 2</a:t>
            </a:r>
            <a:r>
              <a:rPr lang="en-US" sz="1800" dirty="0"/>
              <a:t>: Multiple TIM (separate TIM information per link)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9561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683074"/>
            <a:ext cx="8208268" cy="4626246"/>
          </a:xfrm>
        </p:spPr>
        <p:txBody>
          <a:bodyPr/>
          <a:lstStyle/>
          <a:p>
            <a:r>
              <a:rPr lang="en-US" sz="2000" dirty="0"/>
              <a:t>This presentation discusses two options for TIM (Traffic Indication Map) design for 802.11be multi-link PSM operations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Multi-link TIM (ML-TIM) concept was proposed in [11-19/1544r0]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We discuss two approaches for multi-link PSM operation</a:t>
            </a:r>
          </a:p>
          <a:p>
            <a:pPr lvl="2">
              <a:spcBef>
                <a:spcPts val="384"/>
              </a:spcBef>
            </a:pPr>
            <a:r>
              <a:rPr lang="en-US" sz="1400" dirty="0"/>
              <a:t>Reuse legacy TIM element to convey TIM information for all the links</a:t>
            </a:r>
          </a:p>
          <a:p>
            <a:pPr lvl="2">
              <a:spcBef>
                <a:spcPts val="384"/>
              </a:spcBef>
            </a:pPr>
            <a:r>
              <a:rPr lang="en-US" sz="1400" dirty="0"/>
              <a:t>Use a separate ML-TIM element to convey TIM information for other links</a:t>
            </a:r>
            <a:endParaRPr lang="en-US" sz="1200" dirty="0"/>
          </a:p>
          <a:p>
            <a:pPr lvl="1">
              <a:spcBef>
                <a:spcPts val="384"/>
              </a:spcBef>
            </a:pPr>
            <a:r>
              <a:rPr lang="en-US" sz="1600" dirty="0"/>
              <a:t>We compare pros and cons of two design options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We propose ML-TIM element with an example frame format</a:t>
            </a:r>
          </a:p>
          <a:p>
            <a:pPr lvl="2">
              <a:spcBef>
                <a:spcPts val="384"/>
              </a:spcBef>
            </a:pPr>
            <a:r>
              <a:rPr lang="en-US" sz="1400" dirty="0"/>
              <a:t>Detailed frame format design is TBD</a:t>
            </a:r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902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– Multi-link 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682493"/>
            <a:ext cx="7992244" cy="3978757"/>
          </a:xfrm>
        </p:spPr>
        <p:txBody>
          <a:bodyPr/>
          <a:lstStyle/>
          <a:p>
            <a:r>
              <a:rPr lang="en-US" sz="2000" dirty="0"/>
              <a:t>Multi-link TIM (ML-TIM) indicates buffered data for other links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Each AP in AP MLD (multi-link device) conveys a separate ML-TIM element for buffered data information for other links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Each STA in non-AP MLD can receive Beacons in any link and uses an ML-TIM element to obtain per-link traffic information without needing to receive Beacons in all the links → better power save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4924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: Legacy TIM approach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212" y="1682491"/>
            <a:ext cx="7992244" cy="1777412"/>
          </a:xfrm>
        </p:spPr>
        <p:txBody>
          <a:bodyPr/>
          <a:lstStyle/>
          <a:p>
            <a:r>
              <a:rPr lang="en-US" sz="2000" dirty="0"/>
              <a:t>Reuse legacy TIM to convey TIM information all the links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Goal is to reuse legacy TIM element in Beacon and include TIM information for other links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Use different/non-overlapping range of AIDs per link per AP</a:t>
            </a:r>
            <a:endParaRPr lang="en-US" sz="1200" dirty="0"/>
          </a:p>
          <a:p>
            <a:pPr lvl="1">
              <a:spcBef>
                <a:spcPts val="384"/>
              </a:spcBef>
            </a:pPr>
            <a:r>
              <a:rPr lang="en-US" sz="1600" dirty="0"/>
              <a:t>STAs in a non-AP MLD gets an AID per link chosen from different range of AIDs</a:t>
            </a:r>
          </a:p>
          <a:p>
            <a:pPr lvl="2">
              <a:spcBef>
                <a:spcPts val="384"/>
              </a:spcBef>
            </a:pPr>
            <a:r>
              <a:rPr lang="en-US" sz="1200" dirty="0"/>
              <a:t>E.g., AID 5 for STA 1 from AID range [1-600], and AID “610” for STA 2 from AID range [601-1200]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61583" y="3471147"/>
            <a:ext cx="8338594" cy="2910183"/>
            <a:chOff x="61583" y="3471145"/>
            <a:chExt cx="8338594" cy="2910183"/>
          </a:xfrm>
        </p:grpSpPr>
        <p:sp>
          <p:nvSpPr>
            <p:cNvPr id="7" name="Rectangle 6"/>
            <p:cNvSpPr/>
            <p:nvPr/>
          </p:nvSpPr>
          <p:spPr bwMode="auto">
            <a:xfrm>
              <a:off x="2249790" y="5614145"/>
              <a:ext cx="4984371" cy="16817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992101" y="5431254"/>
              <a:ext cx="621394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50411" y="4907624"/>
              <a:ext cx="4983750" cy="183689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983194" y="4740891"/>
              <a:ext cx="931297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98201" y="4827949"/>
              <a:ext cx="6473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Link 1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211046" y="5510549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811811" y="5510549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032669" y="4817261"/>
              <a:ext cx="133942" cy="271604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2246273" y="5782152"/>
              <a:ext cx="508774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7" name="Rectangle 16"/>
            <p:cNvSpPr/>
            <p:nvPr/>
          </p:nvSpPr>
          <p:spPr bwMode="auto">
            <a:xfrm rot="16200000">
              <a:off x="536432" y="4894746"/>
              <a:ext cx="1425856" cy="7363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7038" y="4110344"/>
              <a:ext cx="8846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AP MLD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997327" y="4728344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AP 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997327" y="5409375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AP 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52320" y="4017676"/>
              <a:ext cx="947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Non-AP MLD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98201" y="5513083"/>
              <a:ext cx="6473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Link 2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22867" y="5792384"/>
              <a:ext cx="5713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time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852387" y="6101498"/>
              <a:ext cx="237638" cy="272173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48132" y="6104329"/>
              <a:ext cx="6745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Awake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726560" y="6109155"/>
              <a:ext cx="237638" cy="2721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922304" y="6104329"/>
              <a:ext cx="5939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Doze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93174" y="6109155"/>
              <a:ext cx="10552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Data frames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3707630" y="6101170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61809" y="6101498"/>
              <a:ext cx="133942" cy="271604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807618" y="6101498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885778" y="6109155"/>
              <a:ext cx="7935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Beacons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341882" y="4821839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658003" y="4821200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375785" y="4771030"/>
              <a:ext cx="389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983195" y="5171296"/>
              <a:ext cx="1167996" cy="38622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/>
                <a:t>Tx/Rx activities</a:t>
              </a:r>
            </a:p>
          </p:txBody>
        </p:sp>
        <p:sp>
          <p:nvSpPr>
            <p:cNvPr id="40" name="Right Brace 39"/>
            <p:cNvSpPr/>
            <p:nvPr/>
          </p:nvSpPr>
          <p:spPr bwMode="auto">
            <a:xfrm rot="5400000">
              <a:off x="3495559" y="4943617"/>
              <a:ext cx="148720" cy="522533"/>
            </a:xfrm>
            <a:prstGeom prst="rightBrace">
              <a:avLst>
                <a:gd name="adj1" fmla="val 3335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5080740" y="5509428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5396861" y="5508789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114643" y="5458619"/>
              <a:ext cx="389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3036786" y="4629665"/>
              <a:ext cx="58106" cy="170821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247009" y="5091730"/>
              <a:ext cx="50771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4528342" y="4742847"/>
              <a:ext cx="338722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4628161" y="4817260"/>
              <a:ext cx="133942" cy="275469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53525" y="4597097"/>
              <a:ext cx="47128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Beacon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105486" y="4740156"/>
              <a:ext cx="338722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12162" y="4818958"/>
              <a:ext cx="133942" cy="273772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2614800" y="5508640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flipH="1">
              <a:off x="4691577" y="4621427"/>
              <a:ext cx="65774" cy="172025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2" name="Rectangle 91"/>
            <p:cNvSpPr/>
            <p:nvPr/>
          </p:nvSpPr>
          <p:spPr bwMode="auto">
            <a:xfrm>
              <a:off x="2511653" y="3826778"/>
              <a:ext cx="925543" cy="33609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551506" y="3873493"/>
              <a:ext cx="836185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</a:t>
              </a:r>
              <a:r>
                <a:rPr lang="en-US" sz="800" dirty="0">
                  <a:solidFill>
                    <a:srgbClr val="FF3300"/>
                  </a:solidFill>
                </a:rPr>
                <a:t>1</a:t>
              </a:r>
              <a:r>
                <a:rPr lang="en-US" sz="800" dirty="0"/>
                <a:t>0…0</a:t>
              </a:r>
              <a:r>
                <a:rPr lang="en-US" sz="800" dirty="0">
                  <a:solidFill>
                    <a:srgbClr val="FF3300"/>
                  </a:solidFill>
                </a:rPr>
                <a:t>0</a:t>
              </a:r>
              <a:r>
                <a:rPr lang="en-US" sz="800" dirty="0"/>
                <a:t>1…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455406" y="4013324"/>
              <a:ext cx="55662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 flipH="1">
              <a:off x="2844057" y="3758806"/>
              <a:ext cx="143982" cy="144298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sp>
          <p:nvSpPr>
            <p:cNvPr id="100" name="TextBox 99"/>
            <p:cNvSpPr txBox="1"/>
            <p:nvPr/>
          </p:nvSpPr>
          <p:spPr>
            <a:xfrm>
              <a:off x="2316210" y="3473481"/>
              <a:ext cx="13067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Bit locations corresponding to AIDs 5 &amp; 610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942612" y="4576780"/>
              <a:ext cx="4907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Beacon</a:t>
              </a: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4448479" y="3826777"/>
              <a:ext cx="925543" cy="32670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4488332" y="3873882"/>
              <a:ext cx="836185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</a:t>
              </a:r>
              <a:r>
                <a:rPr lang="en-US" sz="800" dirty="0">
                  <a:solidFill>
                    <a:srgbClr val="FF3300"/>
                  </a:solidFill>
                </a:rPr>
                <a:t>0</a:t>
              </a:r>
              <a:r>
                <a:rPr lang="en-US" sz="800" dirty="0"/>
                <a:t>1…0</a:t>
              </a:r>
              <a:r>
                <a:rPr lang="en-US" sz="800" dirty="0">
                  <a:solidFill>
                    <a:srgbClr val="FF3300"/>
                  </a:solidFill>
                </a:rPr>
                <a:t>1</a:t>
              </a:r>
              <a:r>
                <a:rPr lang="en-US" sz="800" dirty="0"/>
                <a:t>0.…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392232" y="4008303"/>
              <a:ext cx="55662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253036" y="3471145"/>
              <a:ext cx="13067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Bit locations corresponding to AIDs 5 &amp; 610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 rot="16200000">
              <a:off x="7216853" y="4859327"/>
              <a:ext cx="1425856" cy="80719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7642327" y="4728345"/>
              <a:ext cx="575327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STA 1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7642327" y="5409376"/>
              <a:ext cx="575327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STA 2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587147" y="5075435"/>
              <a:ext cx="678202" cy="248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(AID: </a:t>
              </a:r>
              <a:r>
                <a:rPr lang="en-US" sz="1000" dirty="0">
                  <a:solidFill>
                    <a:srgbClr val="FF3300"/>
                  </a:solidFill>
                </a:rPr>
                <a:t>5</a:t>
              </a:r>
              <a:r>
                <a:rPr lang="en-US" sz="1000" dirty="0"/>
                <a:t>)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536818" y="5755866"/>
              <a:ext cx="7859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(AID: </a:t>
              </a:r>
              <a:r>
                <a:rPr lang="en-US" sz="1000" dirty="0">
                  <a:solidFill>
                    <a:srgbClr val="FF3300"/>
                  </a:solidFill>
                </a:rPr>
                <a:t>610</a:t>
              </a:r>
              <a:r>
                <a:rPr lang="en-US" sz="1000" dirty="0"/>
                <a:t>)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1583" y="4719680"/>
              <a:ext cx="8195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AID range</a:t>
              </a:r>
            </a:p>
            <a:p>
              <a:pPr algn="ctr"/>
              <a:r>
                <a:rPr lang="en-US" sz="1000" dirty="0"/>
                <a:t>: [</a:t>
              </a:r>
              <a:r>
                <a:rPr lang="en-US" sz="1000" dirty="0">
                  <a:solidFill>
                    <a:srgbClr val="FF3300"/>
                  </a:solidFill>
                </a:rPr>
                <a:t>1-600</a:t>
              </a:r>
              <a:r>
                <a:rPr lang="en-US" sz="1000" dirty="0"/>
                <a:t>]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3202" y="5399650"/>
              <a:ext cx="8227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AID range</a:t>
              </a:r>
            </a:p>
            <a:p>
              <a:pPr algn="ctr"/>
              <a:r>
                <a:rPr lang="en-US" sz="1000" dirty="0"/>
                <a:t>: [</a:t>
              </a:r>
              <a:r>
                <a:rPr lang="en-US" sz="1000" dirty="0">
                  <a:solidFill>
                    <a:srgbClr val="FF3300"/>
                  </a:solidFill>
                </a:rPr>
                <a:t>600-1200</a:t>
              </a:r>
              <a:r>
                <a:rPr lang="en-US" sz="1000" dirty="0"/>
                <a:t>]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H="1">
              <a:off x="3097306" y="3754359"/>
              <a:ext cx="132819" cy="153971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flipH="1">
              <a:off x="4770168" y="3756389"/>
              <a:ext cx="143982" cy="144298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flipH="1">
              <a:off x="5023417" y="3751942"/>
              <a:ext cx="132819" cy="153971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sp>
          <p:nvSpPr>
            <p:cNvPr id="79" name="Rectangle 78"/>
            <p:cNvSpPr/>
            <p:nvPr/>
          </p:nvSpPr>
          <p:spPr bwMode="auto">
            <a:xfrm>
              <a:off x="2651481" y="4344626"/>
              <a:ext cx="731288" cy="2827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691335" y="4405872"/>
              <a:ext cx="655492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TIM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508069" y="4166742"/>
              <a:ext cx="185704" cy="237103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flipH="1">
              <a:off x="3352803" y="4166742"/>
              <a:ext cx="85994" cy="233219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6" name="Rectangle 85"/>
            <p:cNvSpPr/>
            <p:nvPr/>
          </p:nvSpPr>
          <p:spPr bwMode="auto">
            <a:xfrm>
              <a:off x="4588307" y="4335241"/>
              <a:ext cx="731288" cy="2827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4628161" y="4396487"/>
              <a:ext cx="655492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TIM</a:t>
              </a: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>
              <a:off x="4444637" y="4156945"/>
              <a:ext cx="179614" cy="235131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>
              <a:off x="5283927" y="4156945"/>
              <a:ext cx="91439" cy="235131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0860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 : ML-TIM approach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214" y="1682492"/>
            <a:ext cx="7859713" cy="1760137"/>
          </a:xfrm>
        </p:spPr>
        <p:txBody>
          <a:bodyPr/>
          <a:lstStyle/>
          <a:p>
            <a:r>
              <a:rPr lang="en-US" sz="2000" dirty="0"/>
              <a:t>Use ML-TIM to convey TIM information per link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Goal is to avoid the constraints of different non-overlapping range of AIDs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Include partial virtual bitmaps for other links in a different element with Link ID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This allows two options for AID allocation</a:t>
            </a:r>
          </a:p>
          <a:p>
            <a:pPr lvl="2">
              <a:spcBef>
                <a:spcPts val="384"/>
              </a:spcBef>
            </a:pPr>
            <a:r>
              <a:rPr lang="en-US" sz="1200" dirty="0"/>
              <a:t>2-a) Have the same AID for all the STAs in a non-AP MLD</a:t>
            </a:r>
          </a:p>
          <a:p>
            <a:pPr lvl="2">
              <a:spcBef>
                <a:spcPts val="384"/>
              </a:spcBef>
            </a:pPr>
            <a:r>
              <a:rPr lang="en-US" sz="1200" dirty="0"/>
              <a:t>2-b) Have different AIDs per STA, but with the ability to reuse the range of AIDs used in other links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2723" y="3541585"/>
            <a:ext cx="7937454" cy="2834919"/>
            <a:chOff x="462723" y="3397567"/>
            <a:chExt cx="7937454" cy="2834919"/>
          </a:xfrm>
        </p:grpSpPr>
        <p:sp>
          <p:nvSpPr>
            <p:cNvPr id="63" name="Rectangle 62"/>
            <p:cNvSpPr/>
            <p:nvPr/>
          </p:nvSpPr>
          <p:spPr bwMode="auto">
            <a:xfrm>
              <a:off x="2249790" y="5457211"/>
              <a:ext cx="4984371" cy="174659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4992101" y="5282412"/>
              <a:ext cx="621394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2250411" y="4758782"/>
              <a:ext cx="4983750" cy="183689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2983194" y="4592049"/>
              <a:ext cx="931297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598201" y="4680510"/>
              <a:ext cx="6473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Link 1</a:t>
              </a:r>
            </a:p>
            <a:p>
              <a:pPr algn="ctr"/>
              <a:r>
                <a:rPr lang="en-US" sz="1100" dirty="0"/>
                <a:t>(ID: </a:t>
              </a:r>
              <a:r>
                <a:rPr lang="en-US" sz="1100" dirty="0">
                  <a:solidFill>
                    <a:srgbClr val="FF0000"/>
                  </a:solidFill>
                </a:rPr>
                <a:t>1</a:t>
              </a:r>
              <a:r>
                <a:rPr lang="en-US" sz="1100" dirty="0"/>
                <a:t>)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211046" y="5361707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811811" y="5361707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3032669" y="4668419"/>
              <a:ext cx="133942" cy="271604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2246273" y="5633310"/>
              <a:ext cx="508774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598201" y="5365644"/>
              <a:ext cx="6473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Link 2</a:t>
              </a:r>
            </a:p>
            <a:p>
              <a:pPr algn="ctr"/>
              <a:r>
                <a:rPr lang="en-US" sz="1100" dirty="0"/>
                <a:t>(ID: </a:t>
              </a:r>
              <a:r>
                <a:rPr lang="en-US" sz="1100" dirty="0">
                  <a:solidFill>
                    <a:srgbClr val="FF0000"/>
                  </a:solidFill>
                </a:rPr>
                <a:t>2</a:t>
              </a:r>
              <a:r>
                <a:rPr lang="en-US" sz="1100" dirty="0"/>
                <a:t>)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022867" y="5643542"/>
              <a:ext cx="5713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time</a:t>
              </a: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4852387" y="5952656"/>
              <a:ext cx="237638" cy="272173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048132" y="5955487"/>
              <a:ext cx="6745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Awake</a:t>
              </a: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726560" y="5960313"/>
              <a:ext cx="237638" cy="2721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922304" y="5955487"/>
              <a:ext cx="5939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Doze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3793174" y="5960313"/>
              <a:ext cx="10552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Data frames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3707630" y="5952328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561809" y="5952656"/>
              <a:ext cx="133942" cy="271604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807618" y="5952656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885778" y="5960313"/>
              <a:ext cx="79359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: Beacons</a:t>
              </a: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341882" y="4672997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658003" y="4672358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375785" y="4622188"/>
              <a:ext cx="389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983195" y="5022454"/>
              <a:ext cx="1167996" cy="38622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000" dirty="0"/>
                <a:t>Tx/Rx activities</a:t>
              </a:r>
            </a:p>
          </p:txBody>
        </p:sp>
        <p:sp>
          <p:nvSpPr>
            <p:cNvPr id="100" name="Right Brace 99"/>
            <p:cNvSpPr/>
            <p:nvPr/>
          </p:nvSpPr>
          <p:spPr bwMode="auto">
            <a:xfrm rot="5400000">
              <a:off x="3495559" y="4794775"/>
              <a:ext cx="148720" cy="522533"/>
            </a:xfrm>
            <a:prstGeom prst="rightBrace">
              <a:avLst>
                <a:gd name="adj1" fmla="val 3335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5080740" y="5360586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5396861" y="5359947"/>
              <a:ext cx="133942" cy="27160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114643" y="5309777"/>
              <a:ext cx="389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>
              <a:off x="3030748" y="4463072"/>
              <a:ext cx="64144" cy="188572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462723" y="3531585"/>
              <a:ext cx="1818315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/>
                <a:t>TIM indicates data buffered for AID 5 at AP MLD in Link 1</a:t>
              </a:r>
            </a:p>
          </p:txBody>
        </p:sp>
        <p:cxnSp>
          <p:nvCxnSpPr>
            <p:cNvPr id="106" name="Straight Connector 105"/>
            <p:cNvCxnSpPr/>
            <p:nvPr/>
          </p:nvCxnSpPr>
          <p:spPr bwMode="auto">
            <a:xfrm>
              <a:off x="2247009" y="4942888"/>
              <a:ext cx="50771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4528342" y="4594005"/>
              <a:ext cx="338722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4628161" y="4668418"/>
              <a:ext cx="133942" cy="275469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551662" y="4176314"/>
              <a:ext cx="1054180" cy="2827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2591516" y="4241108"/>
              <a:ext cx="373154" cy="16295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TIM</a:t>
              </a: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963537" y="4239774"/>
              <a:ext cx="598041" cy="16536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ML-TIM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453384" y="4434956"/>
              <a:ext cx="48817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Beacon</a:t>
              </a: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6105486" y="4591314"/>
              <a:ext cx="338722" cy="35111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6212162" y="4670116"/>
              <a:ext cx="133942" cy="273772"/>
            </a:xfrm>
            <a:prstGeom prst="rect">
              <a:avLst/>
            </a:prstGeom>
            <a:pattFill prst="pct20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254472" y="3660516"/>
              <a:ext cx="747521" cy="3493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294325" y="3734585"/>
              <a:ext cx="669211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…00</a:t>
              </a:r>
              <a:r>
                <a:rPr lang="en-US" sz="800" dirty="0">
                  <a:solidFill>
                    <a:srgbClr val="FF0000"/>
                  </a:solidFill>
                </a:rPr>
                <a:t>1</a:t>
              </a:r>
              <a:r>
                <a:rPr lang="en-US" sz="800" dirty="0"/>
                <a:t>01…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294324" y="3858280"/>
              <a:ext cx="66921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3127111" y="3659768"/>
              <a:ext cx="1056524" cy="34812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3475966" y="3735991"/>
              <a:ext cx="669211" cy="16308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…00</a:t>
              </a:r>
              <a:r>
                <a:rPr lang="en-US" sz="800" dirty="0">
                  <a:solidFill>
                    <a:srgbClr val="FF0000"/>
                  </a:solidFill>
                </a:rPr>
                <a:t>0</a:t>
              </a:r>
              <a:r>
                <a:rPr lang="en-US" sz="800" dirty="0"/>
                <a:t>01…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475965" y="3856270"/>
              <a:ext cx="66921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3166611" y="3735442"/>
              <a:ext cx="309532" cy="16366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06584" y="3855654"/>
              <a:ext cx="43713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Link ID</a:t>
              </a:r>
            </a:p>
          </p:txBody>
        </p:sp>
        <p:cxnSp>
          <p:nvCxnSpPr>
            <p:cNvPr id="123" name="Straight Connector 122"/>
            <p:cNvCxnSpPr/>
            <p:nvPr/>
          </p:nvCxnSpPr>
          <p:spPr bwMode="auto">
            <a:xfrm>
              <a:off x="2253803" y="4016354"/>
              <a:ext cx="334851" cy="224355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 bwMode="auto">
            <a:xfrm flipH="1">
              <a:off x="2962031" y="4013659"/>
              <a:ext cx="38498" cy="222207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 flipH="1">
              <a:off x="2965938" y="4013659"/>
              <a:ext cx="164783" cy="222207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flipH="1">
              <a:off x="3563305" y="4009220"/>
              <a:ext cx="625741" cy="226646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2294324" y="3397567"/>
              <a:ext cx="168954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Bit location corresponding to AID 5</a:t>
              </a:r>
            </a:p>
          </p:txBody>
        </p:sp>
        <p:cxnSp>
          <p:nvCxnSpPr>
            <p:cNvPr id="128" name="Straight Connector 127"/>
            <p:cNvCxnSpPr/>
            <p:nvPr/>
          </p:nvCxnSpPr>
          <p:spPr bwMode="auto">
            <a:xfrm flipH="1">
              <a:off x="2629345" y="3594070"/>
              <a:ext cx="128649" cy="122962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>
              <a:off x="3655373" y="3594029"/>
              <a:ext cx="127009" cy="123003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sp>
          <p:nvSpPr>
            <p:cNvPr id="130" name="Rectangle 129"/>
            <p:cNvSpPr/>
            <p:nvPr/>
          </p:nvSpPr>
          <p:spPr bwMode="auto">
            <a:xfrm>
              <a:off x="2614800" y="5359798"/>
              <a:ext cx="133942" cy="271604"/>
            </a:xfrm>
            <a:prstGeom prst="rect">
              <a:avLst/>
            </a:prstGeom>
            <a:pattFill prst="dk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131" name="Straight Connector 130"/>
            <p:cNvCxnSpPr/>
            <p:nvPr/>
          </p:nvCxnSpPr>
          <p:spPr bwMode="auto">
            <a:xfrm flipH="1">
              <a:off x="4691575" y="4454697"/>
              <a:ext cx="126610" cy="189913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6323497" y="3527835"/>
              <a:ext cx="2010855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900" dirty="0"/>
                <a:t>ML-TIM indicates data buffered for AID 5 at AP MLD in Link 2</a:t>
              </a: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4759905" y="4167197"/>
              <a:ext cx="1054180" cy="2827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4799759" y="4228443"/>
              <a:ext cx="373154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TIM</a:t>
              </a: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5171780" y="4230657"/>
              <a:ext cx="598041" cy="16536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ML-TIM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432728" y="4425839"/>
              <a:ext cx="48817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Beacon</a:t>
              </a: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4462715" y="3657833"/>
              <a:ext cx="747521" cy="34295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 bwMode="auto">
            <a:xfrm>
              <a:off x="4502568" y="3725468"/>
              <a:ext cx="669211" cy="1665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…00</a:t>
              </a:r>
              <a:r>
                <a:rPr lang="en-US" sz="800" dirty="0">
                  <a:solidFill>
                    <a:srgbClr val="FF0000"/>
                  </a:solidFill>
                </a:rPr>
                <a:t>0</a:t>
              </a:r>
              <a:r>
                <a:rPr lang="en-US" sz="800" dirty="0"/>
                <a:t>01…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502567" y="3849163"/>
              <a:ext cx="66921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5335354" y="3651607"/>
              <a:ext cx="1056524" cy="3471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5684209" y="3724147"/>
              <a:ext cx="669211" cy="16483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/>
                <a:t>…00</a:t>
              </a:r>
              <a:r>
                <a:rPr lang="en-US" sz="800" dirty="0">
                  <a:solidFill>
                    <a:srgbClr val="FF0000"/>
                  </a:solidFill>
                </a:rPr>
                <a:t>1</a:t>
              </a:r>
              <a:r>
                <a:rPr lang="en-US" sz="800" dirty="0"/>
                <a:t>01…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684208" y="3847153"/>
              <a:ext cx="66921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TIM bitmap</a:t>
              </a:r>
            </a:p>
          </p:txBody>
        </p:sp>
        <p:sp>
          <p:nvSpPr>
            <p:cNvPr id="143" name="Rectangle 142"/>
            <p:cNvSpPr/>
            <p:nvPr/>
          </p:nvSpPr>
          <p:spPr bwMode="auto">
            <a:xfrm>
              <a:off x="5379195" y="3724767"/>
              <a:ext cx="305012" cy="1636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8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314827" y="3846537"/>
              <a:ext cx="43713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/>
                <a:t>Link ID</a:t>
              </a:r>
            </a:p>
          </p:txBody>
        </p:sp>
        <p:cxnSp>
          <p:nvCxnSpPr>
            <p:cNvPr id="145" name="Straight Connector 144"/>
            <p:cNvCxnSpPr/>
            <p:nvPr/>
          </p:nvCxnSpPr>
          <p:spPr bwMode="auto">
            <a:xfrm>
              <a:off x="4462046" y="4007237"/>
              <a:ext cx="334851" cy="224355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flipH="1">
              <a:off x="5170274" y="4004542"/>
              <a:ext cx="38498" cy="222207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flipH="1">
              <a:off x="5174181" y="4004542"/>
              <a:ext cx="164783" cy="222207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flipH="1">
              <a:off x="5771548" y="4000103"/>
              <a:ext cx="625741" cy="226646"/>
            </a:xfrm>
            <a:prstGeom prst="line">
              <a:avLst/>
            </a:prstGeom>
            <a:solidFill>
              <a:schemeClr val="accent1"/>
            </a:solidFill>
            <a:ln w="9525" cap="rnd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8" name="TextBox 157"/>
            <p:cNvSpPr txBox="1"/>
            <p:nvPr/>
          </p:nvSpPr>
          <p:spPr>
            <a:xfrm>
              <a:off x="4528342" y="3398079"/>
              <a:ext cx="165452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Bit location corresponding to AID 5</a:t>
              </a:r>
            </a:p>
          </p:txBody>
        </p:sp>
        <p:cxnSp>
          <p:nvCxnSpPr>
            <p:cNvPr id="159" name="Straight Connector 158"/>
            <p:cNvCxnSpPr/>
            <p:nvPr/>
          </p:nvCxnSpPr>
          <p:spPr bwMode="auto">
            <a:xfrm flipH="1">
              <a:off x="4826969" y="3586592"/>
              <a:ext cx="128649" cy="122962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5852997" y="3586551"/>
              <a:ext cx="127009" cy="123003"/>
            </a:xfrm>
            <a:prstGeom prst="line">
              <a:avLst/>
            </a:prstGeom>
            <a:solidFill>
              <a:schemeClr val="accent1"/>
            </a:solidFill>
            <a:ln w="3175" cap="rnd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</p:cxnSp>
        <p:sp>
          <p:nvSpPr>
            <p:cNvPr id="161" name="TextBox 160"/>
            <p:cNvSpPr txBox="1"/>
            <p:nvPr/>
          </p:nvSpPr>
          <p:spPr>
            <a:xfrm>
              <a:off x="7452320" y="3868834"/>
              <a:ext cx="947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Non-AP MLD</a:t>
              </a:r>
            </a:p>
          </p:txBody>
        </p:sp>
        <p:sp>
          <p:nvSpPr>
            <p:cNvPr id="162" name="Rectangle 161"/>
            <p:cNvSpPr/>
            <p:nvPr/>
          </p:nvSpPr>
          <p:spPr bwMode="auto">
            <a:xfrm rot="16200000">
              <a:off x="7216853" y="4710485"/>
              <a:ext cx="1425856" cy="80719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7642327" y="4579503"/>
              <a:ext cx="575327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STA 1</a:t>
              </a: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7642327" y="5260534"/>
              <a:ext cx="575327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STA 2</a:t>
              </a: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7587147" y="4926593"/>
              <a:ext cx="678202" cy="248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(AID: </a:t>
              </a:r>
              <a:r>
                <a:rPr lang="en-US" sz="1000" dirty="0">
                  <a:solidFill>
                    <a:srgbClr val="FF3300"/>
                  </a:solidFill>
                </a:rPr>
                <a:t>5</a:t>
              </a:r>
              <a:r>
                <a:rPr lang="en-US" sz="1000" dirty="0"/>
                <a:t>)</a:t>
              </a: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536818" y="5607024"/>
              <a:ext cx="7859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(AID: </a:t>
              </a:r>
              <a:r>
                <a:rPr lang="en-US" sz="1000" dirty="0">
                  <a:solidFill>
                    <a:srgbClr val="FF3300"/>
                  </a:solidFill>
                </a:rPr>
                <a:t>5</a:t>
              </a:r>
              <a:r>
                <a:rPr lang="en-US" sz="1000" dirty="0"/>
                <a:t>)</a:t>
              </a:r>
            </a:p>
          </p:txBody>
        </p:sp>
        <p:sp>
          <p:nvSpPr>
            <p:cNvPr id="167" name="Rectangle 166"/>
            <p:cNvSpPr/>
            <p:nvPr/>
          </p:nvSpPr>
          <p:spPr bwMode="auto">
            <a:xfrm rot="16200000">
              <a:off x="536432" y="4745904"/>
              <a:ext cx="1425856" cy="73635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807038" y="3961502"/>
              <a:ext cx="88464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AP MLD</a:t>
              </a: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997327" y="4579502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AP 1</a:t>
              </a: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997327" y="5260533"/>
              <a:ext cx="489521" cy="37473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/>
                <a:t>AP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685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two options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212" y="1682493"/>
            <a:ext cx="8208268" cy="594381"/>
          </a:xfrm>
        </p:spPr>
        <p:txBody>
          <a:bodyPr/>
          <a:lstStyle/>
          <a:p>
            <a:r>
              <a:rPr lang="en-US" sz="2000"/>
              <a:t>Comparison of legacy </a:t>
            </a:r>
            <a:r>
              <a:rPr lang="en-US" sz="2000" dirty="0"/>
              <a:t>TIM vs. </a:t>
            </a:r>
            <a:r>
              <a:rPr lang="en-US" sz="2000"/>
              <a:t>ML-TIM for multi-link PSM</a:t>
            </a:r>
            <a:endParaRPr lang="en-US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743596"/>
              </p:ext>
            </p:extLst>
          </p:nvPr>
        </p:nvGraphicFramePr>
        <p:xfrm>
          <a:off x="1115618" y="2276872"/>
          <a:ext cx="6792737" cy="34531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97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Option</a:t>
                      </a:r>
                      <a:r>
                        <a:rPr lang="en-US" sz="1400" baseline="0" dirty="0"/>
                        <a:t> 1 (Legacy TIM)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Option 2 (ML-TIM)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Per-link AID allocation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Required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Not required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9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 ID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Not required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Required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9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TID-link mapping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Supported (via AID)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Supported (vid Link ID)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3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AID allocation coordination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(example in slide 7)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May require coordination among APs for AID allocation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Require minimal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(or no)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coordination among APs for AID allocation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AID space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Required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# of AID values may increase by # of links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Required # of AID values remains the same as single link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4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MAC overhead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(example in slide 8)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Require a single legacy TIM element but with an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extended partial virtual bitmap size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Require multiple partial virtual bitmaps per link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77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scenario 1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212" y="1682490"/>
            <a:ext cx="8208268" cy="2346504"/>
          </a:xfrm>
        </p:spPr>
        <p:txBody>
          <a:bodyPr/>
          <a:lstStyle/>
          <a:p>
            <a:r>
              <a:rPr lang="en-US" sz="2000" dirty="0"/>
              <a:t>Legacy TIM approach may require coordination among APs to maintain efficiency in TIM bitmap construction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Consider a scenario where AP 1 and AP 2 in AP MLD shares the entire AID range and allocate consecutive AID values for multiple link</a:t>
            </a:r>
          </a:p>
          <a:p>
            <a:pPr lvl="2">
              <a:spcBef>
                <a:spcPts val="384"/>
              </a:spcBef>
            </a:pPr>
            <a:r>
              <a:rPr lang="en-US" sz="1400" dirty="0"/>
              <a:t>AIDs 1-2 for links 1 and 2 for STA 1, AIDs 3-4 for links 1 and 2 for STA 2, etc.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In this case, the total size of partial virtual bitmap field(s) can be the same (i.e., 40 bits) for both legacy TIM and ML-TIM approaches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However, such operation requires a </a:t>
            </a:r>
            <a:r>
              <a:rPr lang="en-US" sz="1600" u="sng" dirty="0"/>
              <a:t>tight coordination among APs for AID allocation</a:t>
            </a:r>
          </a:p>
          <a:p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1691680" y="4074146"/>
            <a:ext cx="6120680" cy="2235174"/>
            <a:chOff x="1691680" y="4074146"/>
            <a:chExt cx="6120680" cy="2235174"/>
          </a:xfrm>
        </p:grpSpPr>
        <p:grpSp>
          <p:nvGrpSpPr>
            <p:cNvPr id="112" name="Group 111"/>
            <p:cNvGrpSpPr/>
            <p:nvPr/>
          </p:nvGrpSpPr>
          <p:grpSpPr>
            <a:xfrm>
              <a:off x="1691680" y="4074146"/>
              <a:ext cx="6120680" cy="1958176"/>
              <a:chOff x="1691680" y="3861048"/>
              <a:chExt cx="6120680" cy="1958176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5787383" y="4505590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5743034" y="4576242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 rot="16200000">
                <a:off x="2386766" y="4738118"/>
                <a:ext cx="1425856" cy="73635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657372" y="3953716"/>
                <a:ext cx="8846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 MLD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847661" y="4571716"/>
                <a:ext cx="489521" cy="37473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/>
                  <a:t>AP 1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847661" y="5252747"/>
                <a:ext cx="489521" cy="37473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/>
                  <a:t>AP 2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558839" y="3861048"/>
                <a:ext cx="9478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Non-AP MLLEs</a:t>
                </a:r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 rot="16200000">
                <a:off x="5316434" y="4657043"/>
                <a:ext cx="1425858" cy="89850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5693654" y="4630372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STAs </a:t>
                </a:r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5783476" y="5186039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5739127" y="5256691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5700763" y="5310821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STAs </a:t>
                </a:r>
                <a:endParaRPr lang="en-US" dirty="0"/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3839835" y="4710551"/>
                <a:ext cx="1368153" cy="236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Link 1</a:t>
                </a:r>
                <a:endParaRPr lang="en-US" dirty="0"/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3839835" y="5390900"/>
                <a:ext cx="1368153" cy="236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Link 2</a:t>
                </a:r>
                <a:endParaRPr lang="en-US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91680" y="4528250"/>
                <a:ext cx="10057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range</a:t>
                </a:r>
              </a:p>
              <a:p>
                <a:pPr algn="ctr"/>
                <a:r>
                  <a:rPr lang="en-US"/>
                  <a:t>: [odd #s]</a:t>
                </a:r>
                <a:endParaRPr lang="en-US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91680" y="5209281"/>
                <a:ext cx="10057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range</a:t>
                </a:r>
              </a:p>
              <a:p>
                <a:pPr algn="ctr"/>
                <a:r>
                  <a:rPr lang="en-US"/>
                  <a:t>: [even #s]</a:t>
                </a:r>
                <a:endParaRPr lang="en-US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6506696" y="4528250"/>
                <a:ext cx="1305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allocation</a:t>
                </a:r>
              </a:p>
              <a:p>
                <a:pPr algn="ctr"/>
                <a:r>
                  <a:rPr lang="en-US"/>
                  <a:t>1, 3, …, 39</a:t>
                </a:r>
                <a:endParaRPr lang="en-US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6506696" y="5209281"/>
                <a:ext cx="1305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allocation</a:t>
                </a:r>
              </a:p>
              <a:p>
                <a:pPr algn="ctr"/>
                <a:r>
                  <a:rPr lang="en-US"/>
                  <a:t>2, 4, …, 40</a:t>
                </a:r>
                <a:endParaRPr lang="en-US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5657690" y="6032321"/>
              <a:ext cx="7746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20 STAs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76728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scenario 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4212" y="1682490"/>
            <a:ext cx="8136260" cy="2107906"/>
          </a:xfrm>
        </p:spPr>
        <p:txBody>
          <a:bodyPr/>
          <a:lstStyle/>
          <a:p>
            <a:r>
              <a:rPr lang="en-US" sz="2000" dirty="0"/>
              <a:t>ML-TIM can be more efficient in terms of TIM bitmap construction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Consider a scenario where AP 1 and AP 2 in AP MLD have separate AID range</a:t>
            </a:r>
          </a:p>
          <a:p>
            <a:pPr lvl="2">
              <a:spcBef>
                <a:spcPts val="384"/>
              </a:spcBef>
            </a:pPr>
            <a:r>
              <a:rPr lang="en-US" sz="1400" dirty="0"/>
              <a:t>1-600 for AP 1 in link 1 and 601-1200 for AP 2 in link 2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Legacy TIM: Size of the partial virtual bitmap (PVB) can be </a:t>
            </a:r>
            <a:r>
              <a:rPr lang="en-US" sz="1600" u="sng" dirty="0"/>
              <a:t>620 bits</a:t>
            </a:r>
            <a:r>
              <a:rPr lang="en-US" sz="1600" dirty="0"/>
              <a:t> (1-620)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ML-TIM: Total size of PVB fields can be 2x20 = </a:t>
            </a:r>
            <a:r>
              <a:rPr lang="en-US" sz="1600" u="sng" dirty="0"/>
              <a:t>40 bits</a:t>
            </a:r>
            <a:r>
              <a:rPr lang="en-US" sz="1600" dirty="0"/>
              <a:t> (1-20 and 601-620)</a:t>
            </a:r>
          </a:p>
          <a:p>
            <a:pPr lvl="1">
              <a:spcBef>
                <a:spcPts val="384"/>
              </a:spcBef>
            </a:pPr>
            <a:r>
              <a:rPr lang="en-US" sz="1600" dirty="0"/>
              <a:t>To avoid such inefficiency in TIM construction, legacy TIM approach requires more careful coordination among APs regrading AID allocation, adding more complexity</a:t>
            </a:r>
          </a:p>
          <a:p>
            <a:endParaRPr lang="en-US" sz="160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1691680" y="4074146"/>
            <a:ext cx="6120680" cy="2235174"/>
            <a:chOff x="1691680" y="4074146"/>
            <a:chExt cx="6120680" cy="2235174"/>
          </a:xfrm>
        </p:grpSpPr>
        <p:grpSp>
          <p:nvGrpSpPr>
            <p:cNvPr id="112" name="Group 111"/>
            <p:cNvGrpSpPr/>
            <p:nvPr/>
          </p:nvGrpSpPr>
          <p:grpSpPr>
            <a:xfrm>
              <a:off x="1691680" y="4074146"/>
              <a:ext cx="6120680" cy="1958176"/>
              <a:chOff x="1691680" y="3861048"/>
              <a:chExt cx="6120680" cy="1958176"/>
            </a:xfrm>
          </p:grpSpPr>
          <p:sp>
            <p:nvSpPr>
              <p:cNvPr id="95" name="Rectangle 94"/>
              <p:cNvSpPr/>
              <p:nvPr/>
            </p:nvSpPr>
            <p:spPr bwMode="auto">
              <a:xfrm>
                <a:off x="5787383" y="4505590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5743034" y="4576242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 rot="16200000">
                <a:off x="2386766" y="4738118"/>
                <a:ext cx="1425856" cy="73635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657372" y="3953716"/>
                <a:ext cx="8846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AP MLD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2847661" y="4571716"/>
                <a:ext cx="489521" cy="37473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/>
                  <a:t>AP 1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2847661" y="5252747"/>
                <a:ext cx="489521" cy="37473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dirty="0"/>
                  <a:t>AP 2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558839" y="3861048"/>
                <a:ext cx="9478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Non-AP MLLEs</a:t>
                </a:r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 rot="16200000">
                <a:off x="5316434" y="4657043"/>
                <a:ext cx="1425858" cy="898501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5693654" y="4630372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STAs </a:t>
                </a:r>
                <a:endParaRPr lang="en-US" dirty="0"/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5783476" y="5186039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5739127" y="5256691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 </a:t>
                </a:r>
                <a:endParaRPr lang="en-US" dirty="0"/>
              </a:p>
            </p:txBody>
          </p:sp>
          <p:sp>
            <p:nvSpPr>
              <p:cNvPr id="98" name="Rectangle 97"/>
              <p:cNvSpPr/>
              <p:nvPr/>
            </p:nvSpPr>
            <p:spPr bwMode="auto">
              <a:xfrm>
                <a:off x="5700763" y="5310821"/>
                <a:ext cx="523111" cy="31607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STAs </a:t>
                </a:r>
                <a:endParaRPr lang="en-US" dirty="0"/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3839835" y="4710551"/>
                <a:ext cx="1368153" cy="236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Link 1</a:t>
                </a:r>
                <a:endParaRPr lang="en-US" dirty="0"/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3839835" y="5390900"/>
                <a:ext cx="1368153" cy="236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Link 2</a:t>
                </a:r>
                <a:endParaRPr lang="en-US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91680" y="4528250"/>
                <a:ext cx="10057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AID range</a:t>
                </a:r>
              </a:p>
              <a:p>
                <a:pPr algn="ctr"/>
                <a:r>
                  <a:rPr lang="en-US" dirty="0"/>
                  <a:t>: [1-600]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91680" y="5209281"/>
                <a:ext cx="10057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range</a:t>
                </a:r>
              </a:p>
              <a:p>
                <a:pPr algn="ctr"/>
                <a:r>
                  <a:rPr lang="en-US"/>
                  <a:t>: [601-1200]</a:t>
                </a:r>
                <a:endParaRPr lang="en-US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6506696" y="4528250"/>
                <a:ext cx="1305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AID allocation</a:t>
                </a:r>
              </a:p>
              <a:p>
                <a:pPr algn="ctr"/>
                <a:r>
                  <a:rPr lang="en-US"/>
                  <a:t>1, 2, …, 20</a:t>
                </a:r>
                <a:endParaRPr lang="en-US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6506696" y="5209281"/>
                <a:ext cx="13056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AID allocation</a:t>
                </a:r>
              </a:p>
              <a:p>
                <a:pPr algn="ctr"/>
                <a:r>
                  <a:rPr lang="en-US" dirty="0"/>
                  <a:t>601, 602, …, 620</a:t>
                </a:r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5657690" y="6032321"/>
              <a:ext cx="7746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20 STAs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44509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ML-TIM element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97506" y="6475413"/>
            <a:ext cx="21464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Alexander Min (Intel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5" y="332603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January 2020</a:t>
            </a:r>
            <a:endParaRPr lang="en-GB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4214" y="1682494"/>
            <a:ext cx="7859713" cy="240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ML-TIM element </a:t>
            </a:r>
            <a:r>
              <a:rPr lang="en-US" sz="2000" kern="0"/>
              <a:t>format includes</a:t>
            </a:r>
            <a:endParaRPr lang="en-US" sz="2000" kern="0" dirty="0">
              <a:solidFill>
                <a:srgbClr val="FF3300"/>
              </a:solidFill>
            </a:endParaRPr>
          </a:p>
          <a:p>
            <a:pPr lvl="1">
              <a:spcBef>
                <a:spcPts val="384"/>
              </a:spcBef>
            </a:pPr>
            <a:r>
              <a:rPr lang="en-US" sz="1600" kern="0" dirty="0"/>
              <a:t>Link ID: indicates target link</a:t>
            </a:r>
          </a:p>
          <a:p>
            <a:pPr lvl="1">
              <a:spcBef>
                <a:spcPts val="384"/>
              </a:spcBef>
            </a:pPr>
            <a:r>
              <a:rPr lang="en-US" sz="1600" kern="0" dirty="0"/>
              <a:t>Per-link TIM information: indicates link-specific TIM bitmap information</a:t>
            </a:r>
          </a:p>
          <a:p>
            <a:pPr lvl="1">
              <a:spcBef>
                <a:spcPts val="384"/>
              </a:spcBef>
            </a:pPr>
            <a:endParaRPr lang="en-US" sz="1600" kern="0" dirty="0"/>
          </a:p>
          <a:p>
            <a:r>
              <a:rPr lang="en-US" sz="2000" kern="0" dirty="0"/>
              <a:t>ML-TIM can convey TIM information for multiple links</a:t>
            </a:r>
          </a:p>
          <a:p>
            <a:pPr lvl="1"/>
            <a:r>
              <a:rPr lang="en-US" sz="1600" kern="0" dirty="0"/>
              <a:t>Per-link TIM information subfields can be concatenated (as shown in figure below)</a:t>
            </a:r>
          </a:p>
          <a:p>
            <a:pPr lvl="1"/>
            <a:r>
              <a:rPr lang="en-US" sz="1600" kern="0" dirty="0"/>
              <a:t>Example ML-TIM frame format (detailed design is TBD)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259632" y="4653136"/>
            <a:ext cx="6700026" cy="1024262"/>
            <a:chOff x="1167390" y="4691545"/>
            <a:chExt cx="6700026" cy="1024262"/>
          </a:xfrm>
        </p:grpSpPr>
        <p:sp>
          <p:nvSpPr>
            <p:cNvPr id="8" name="Rectangle 7"/>
            <p:cNvSpPr/>
            <p:nvPr/>
          </p:nvSpPr>
          <p:spPr>
            <a:xfrm>
              <a:off x="1771659" y="4692379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71659" y="4893657"/>
              <a:ext cx="859692" cy="37608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Element ID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67390" y="4692379"/>
              <a:ext cx="604269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Octets: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33086" y="4898783"/>
              <a:ext cx="694544" cy="3709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Length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31351" y="4692379"/>
              <a:ext cx="696279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27631" y="4898782"/>
              <a:ext cx="859692" cy="3709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Element ID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Extension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27630" y="4691962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 or 1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87322" y="4898782"/>
              <a:ext cx="856329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ID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185640" y="4691545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43823" y="4898782"/>
              <a:ext cx="972280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Per-link TIM Information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42141" y="4691545"/>
              <a:ext cx="97396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4173860" y="5442213"/>
              <a:ext cx="18463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173819" y="5454197"/>
              <a:ext cx="18463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For link “x”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015521" y="4898902"/>
              <a:ext cx="856329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Link ID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13839" y="4691665"/>
              <a:ext cx="85969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872022" y="4898902"/>
              <a:ext cx="972280" cy="3717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Per-link TIM Information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870340" y="4691665"/>
              <a:ext cx="973962" cy="1793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TBD</a:t>
              </a: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021093" y="5442213"/>
              <a:ext cx="18463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6021052" y="5454197"/>
              <a:ext cx="18463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For link “y”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46757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167088</TotalTime>
  <Words>1503</Words>
  <Application>Microsoft Office PowerPoint</Application>
  <PresentationFormat>On-screen Show (4:3)</PresentationFormat>
  <Paragraphs>300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Multi-link TIM design</vt:lpstr>
      <vt:lpstr>Abstract</vt:lpstr>
      <vt:lpstr>Background – Multi-link TIM</vt:lpstr>
      <vt:lpstr>Option 1 : Legacy TIM approach</vt:lpstr>
      <vt:lpstr>Option 2 : ML-TIM approach</vt:lpstr>
      <vt:lpstr>Comparison of two options</vt:lpstr>
      <vt:lpstr>Example scenario 1</vt:lpstr>
      <vt:lpstr>Example scenario 2</vt:lpstr>
      <vt:lpstr>Example ML-TIM element format</vt:lpstr>
      <vt:lpstr>Conclusion</vt:lpstr>
      <vt:lpstr>References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Park, Minyoung</cp:lastModifiedBy>
  <cp:revision>3180</cp:revision>
  <cp:lastPrinted>1998-02-10T13:28:06Z</cp:lastPrinted>
  <dcterms:created xsi:type="dcterms:W3CDTF">2004-12-02T14:01:45Z</dcterms:created>
  <dcterms:modified xsi:type="dcterms:W3CDTF">2020-01-10T04:33:03Z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9c903d34-985e-4c65-8a1d-6938689ff049</vt:lpwstr>
  </property>
  <property fmtid="{D5CDD505-2E9C-101B-9397-08002B2CF9AE}" pid="4" name="CTP_TimeStamp">
    <vt:lpwstr>2020-01-10 04:33:03Z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