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331" r:id="rId2"/>
    <p:sldId id="930" r:id="rId3"/>
    <p:sldId id="997" r:id="rId4"/>
    <p:sldId id="994" r:id="rId5"/>
    <p:sldId id="1034" r:id="rId6"/>
    <p:sldId id="1036" r:id="rId7"/>
    <p:sldId id="1037" r:id="rId8"/>
    <p:sldId id="1039" r:id="rId9"/>
    <p:sldId id="1041" r:id="rId10"/>
    <p:sldId id="1042" r:id="rId11"/>
    <p:sldId id="1049" r:id="rId12"/>
    <p:sldId id="1048" r:id="rId13"/>
    <p:sldId id="1046" r:id="rId14"/>
    <p:sldId id="1044" r:id="rId15"/>
    <p:sldId id="1043" r:id="rId16"/>
    <p:sldId id="1047" r:id="rId17"/>
    <p:sldId id="1050" r:id="rId18"/>
    <p:sldId id="1051" r:id="rId19"/>
    <p:sldId id="1055" r:id="rId20"/>
    <p:sldId id="1054" r:id="rId21"/>
    <p:sldId id="1052" r:id="rId22"/>
    <p:sldId id="1056" r:id="rId23"/>
    <p:sldId id="975" r:id="rId24"/>
    <p:sldId id="1035" r:id="rId25"/>
    <p:sldId id="1038" r:id="rId26"/>
    <p:sldId id="1040" r:id="rId27"/>
    <p:sldId id="1045" r:id="rId28"/>
    <p:sldId id="1053" r:id="rId29"/>
    <p:sldId id="978" r:id="rId3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CC"/>
    <a:srgbClr val="CCFFFF"/>
    <a:srgbClr val="FF9999"/>
    <a:srgbClr val="FFCCFF"/>
    <a:srgbClr val="CC99FF"/>
    <a:srgbClr val="EAEAEA"/>
    <a:srgbClr val="FFFF99"/>
    <a:srgbClr val="CCCC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13" autoAdjust="0"/>
    <p:restoredTop sz="96649" autoAdjust="0"/>
  </p:normalViewPr>
  <p:slideViewPr>
    <p:cSldViewPr>
      <p:cViewPr>
        <p:scale>
          <a:sx n="100" d="100"/>
          <a:sy n="100" d="100"/>
        </p:scale>
        <p:origin x="-1062" y="-33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January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802.11-20/0082r0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Synchronous Transmitter Medium State Information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2020-01-09</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739869172"/>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 xmlns:a16="http://schemas.microsoft.com/office/drawing/2014/main" val="20000"/>
                    </a:ext>
                  </a:extLst>
                </a:gridCol>
                <a:gridCol w="1015400">
                  <a:extLst>
                    <a:ext uri="{9D8B030D-6E8A-4147-A177-3AD203B41FA5}">
                      <a16:colId xmlns="" xmlns:a16="http://schemas.microsoft.com/office/drawing/2014/main" val="20001"/>
                    </a:ext>
                  </a:extLst>
                </a:gridCol>
                <a:gridCol w="2282071">
                  <a:extLst>
                    <a:ext uri="{9D8B030D-6E8A-4147-A177-3AD203B41FA5}">
                      <a16:colId xmlns="" xmlns:a16="http://schemas.microsoft.com/office/drawing/2014/main" val="20002"/>
                    </a:ext>
                  </a:extLst>
                </a:gridCol>
                <a:gridCol w="813062">
                  <a:extLst>
                    <a:ext uri="{9D8B030D-6E8A-4147-A177-3AD203B41FA5}">
                      <a16:colId xmlns="" xmlns:a16="http://schemas.microsoft.com/office/drawing/2014/main" val="20003"/>
                    </a:ext>
                  </a:extLst>
                </a:gridCol>
                <a:gridCol w="2619866">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1800" dirty="0" smtClean="0"/>
              <a:t>Per </a:t>
            </a:r>
            <a:r>
              <a:rPr lang="en-US" sz="1800" dirty="0"/>
              <a:t>Link </a:t>
            </a:r>
            <a:r>
              <a:rPr lang="en-US" sz="1800" dirty="0" smtClean="0"/>
              <a:t>MSI</a:t>
            </a:r>
            <a:endParaRPr lang="en-US" sz="1800" dirty="0"/>
          </a:p>
          <a:p>
            <a:pPr lvl="2"/>
            <a:r>
              <a:rPr lang="en-US" sz="1600" dirty="0" smtClean="0"/>
              <a:t>May contain three subfields</a:t>
            </a:r>
          </a:p>
          <a:p>
            <a:pPr lvl="3"/>
            <a:r>
              <a:rPr lang="en-US" sz="1400" dirty="0" smtClean="0"/>
              <a:t>MSI_NAV_INTRA</a:t>
            </a:r>
          </a:p>
          <a:p>
            <a:pPr lvl="4"/>
            <a:r>
              <a:rPr lang="en-US" sz="1400" dirty="0"/>
              <a:t>The predicted value of the </a:t>
            </a:r>
            <a:r>
              <a:rPr lang="en-US" sz="1400" dirty="0" smtClean="0"/>
              <a:t>Intra NAV </a:t>
            </a:r>
            <a:r>
              <a:rPr lang="en-US" sz="1400" dirty="0"/>
              <a:t>of the </a:t>
            </a:r>
            <a:r>
              <a:rPr lang="en-US" sz="1400" dirty="0" smtClean="0"/>
              <a:t>MSI </a:t>
            </a:r>
            <a:r>
              <a:rPr lang="en-US" sz="1400" dirty="0"/>
              <a:t>MPDU transmitter for the corresponding link, at the end of the last symbol of the PPDU that carries the </a:t>
            </a:r>
            <a:r>
              <a:rPr lang="en-US" sz="1400" dirty="0" smtClean="0"/>
              <a:t>MSI </a:t>
            </a:r>
            <a:r>
              <a:rPr lang="en-US" sz="1400" dirty="0"/>
              <a:t>MPDU</a:t>
            </a:r>
          </a:p>
          <a:p>
            <a:pPr lvl="3"/>
            <a:r>
              <a:rPr lang="en-US" sz="1400" dirty="0" smtClean="0"/>
              <a:t>MSI_NAV_BASIC</a:t>
            </a:r>
          </a:p>
          <a:p>
            <a:pPr lvl="4"/>
            <a:r>
              <a:rPr lang="en-US" sz="1400" dirty="0" smtClean="0"/>
              <a:t>The predicted value of the Basic NAV of the MSI MPDU transmitter for the corresponding link, at the end of the last symbol of the PPDU that carries the MSI MPDU</a:t>
            </a:r>
          </a:p>
          <a:p>
            <a:pPr lvl="3"/>
            <a:r>
              <a:rPr lang="en-US" sz="1400" dirty="0" smtClean="0"/>
              <a:t>MSI_LEN</a:t>
            </a:r>
          </a:p>
          <a:p>
            <a:pPr lvl="4"/>
            <a:r>
              <a:rPr lang="en-US" sz="1400" dirty="0" smtClean="0"/>
              <a:t>The predicted value</a:t>
            </a:r>
            <a:r>
              <a:rPr lang="en-US" sz="1400" dirty="0"/>
              <a:t> </a:t>
            </a:r>
            <a:r>
              <a:rPr lang="en-US" sz="1400" dirty="0" smtClean="0"/>
              <a:t>at the transmitter of the MSI MPDU, of a counter that counts down a PHY LENGTH field value following the reception of a valid PHY Header containing PHY LENGTH field information, for the corresponding link</a:t>
            </a:r>
          </a:p>
          <a:p>
            <a:pPr lvl="5"/>
            <a:r>
              <a:rPr lang="en-US" sz="1400" dirty="0" smtClean="0"/>
              <a:t>i.e. remaining PHY LENGTH value at the MSI transmitter for the specified link at the end of the PPDU carrying the MSI</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t>MSI </a:t>
            </a:r>
            <a:r>
              <a:rPr lang="en-US" dirty="0"/>
              <a:t>Frame as an MPDU </a:t>
            </a:r>
            <a:r>
              <a:rPr lang="en-US" dirty="0" smtClean="0"/>
              <a:t>(2)</a:t>
            </a:r>
            <a:endParaRPr lang="en-US" dirty="0"/>
          </a:p>
        </p:txBody>
      </p:sp>
    </p:spTree>
    <p:extLst>
      <p:ext uri="{BB962C8B-B14F-4D97-AF65-F5344CB8AC3E}">
        <p14:creationId xmlns:p14="http://schemas.microsoft.com/office/powerpoint/2010/main" val="1555309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dirty="0" smtClean="0"/>
              <a:t>Options:</a:t>
            </a:r>
          </a:p>
          <a:p>
            <a:pPr lvl="1"/>
            <a:endParaRPr lang="en-US" dirty="0" smtClean="0"/>
          </a:p>
          <a:p>
            <a:pPr lvl="1"/>
            <a:r>
              <a:rPr lang="en-US" dirty="0" smtClean="0"/>
              <a:t>The </a:t>
            </a:r>
            <a:r>
              <a:rPr lang="en-US" dirty="0"/>
              <a:t>subfields all have an unsigned positive value, with a minimum value of 0</a:t>
            </a:r>
          </a:p>
          <a:p>
            <a:pPr lvl="2"/>
            <a:r>
              <a:rPr lang="en-US" dirty="0"/>
              <a:t>Values may be expressed in microseconds or some larger unit of time</a:t>
            </a:r>
          </a:p>
          <a:p>
            <a:endParaRPr lang="en-US" dirty="0" smtClean="0"/>
          </a:p>
          <a:p>
            <a:pPr lvl="1"/>
            <a:r>
              <a:rPr lang="en-US" dirty="0" smtClean="0"/>
              <a:t>The subfields may have positive or negative values, where</a:t>
            </a:r>
          </a:p>
          <a:p>
            <a:pPr lvl="2"/>
            <a:r>
              <a:rPr lang="en-US" dirty="0" smtClean="0"/>
              <a:t>A positive value indicates the time in the future, starting from the end of the PPDU that contains the MSI, when the indicated medium state variable is expected to change from BUSY to IDLE</a:t>
            </a:r>
          </a:p>
          <a:p>
            <a:pPr lvl="2"/>
            <a:r>
              <a:rPr lang="en-US" dirty="0" smtClean="0"/>
              <a:t>A negative value indicates the time at which the indicated medium state was expected to have changed from BUSY to IDLE previous to the end of the PPDU</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p:nvPr>
        </p:nvSpPr>
        <p:spPr/>
        <p:txBody>
          <a:bodyPr/>
          <a:lstStyle/>
          <a:p>
            <a:r>
              <a:rPr lang="en-US" dirty="0"/>
              <a:t>MSI Frame as an MPDU </a:t>
            </a:r>
            <a:r>
              <a:rPr lang="en-US" dirty="0" smtClean="0"/>
              <a:t>(3)</a:t>
            </a:r>
            <a:endParaRPr lang="en-US" dirty="0"/>
          </a:p>
        </p:txBody>
      </p:sp>
    </p:spTree>
    <p:extLst>
      <p:ext uri="{BB962C8B-B14F-4D97-AF65-F5344CB8AC3E}">
        <p14:creationId xmlns:p14="http://schemas.microsoft.com/office/powerpoint/2010/main" val="3175421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PHY Header may contain bits to indicate MSI IDLE, per link</a:t>
            </a:r>
          </a:p>
          <a:p>
            <a:pPr lvl="1"/>
            <a:r>
              <a:rPr lang="en-US" dirty="0" smtClean="0"/>
              <a:t>For example, one bit per Link that indicates MSI IDLE or BUSY</a:t>
            </a:r>
          </a:p>
          <a:p>
            <a:pPr lvl="2"/>
            <a:r>
              <a:rPr lang="en-US" dirty="0" smtClean="0"/>
              <a:t>If this bit indicates BUSY for the link, then the receiving MLD should examine received MPDUs in the same PPDU for more detailed information, e.g. MSI_NAV_BASIC, MSI_NAV_INTRA, MSI_LEN</a:t>
            </a:r>
          </a:p>
          <a:p>
            <a:pPr lvl="2"/>
            <a:r>
              <a:rPr lang="en-US" dirty="0" smtClean="0"/>
              <a:t>E.g. a “1” indicates IDLE</a:t>
            </a:r>
          </a:p>
          <a:p>
            <a:r>
              <a:rPr lang="en-US" dirty="0" smtClean="0"/>
              <a:t>The PHY Header may contain more complete MSI fields, per link</a:t>
            </a:r>
          </a:p>
          <a:p>
            <a:pPr lvl="1"/>
            <a:r>
              <a:rPr lang="en-US" dirty="0" smtClean="0"/>
              <a:t>E.g. MSI_NAV_BASIC, MSI_NAV_INTRA, MSI_LEN as described in the MSI frame</a:t>
            </a:r>
          </a:p>
          <a:p>
            <a:pPr lvl="1"/>
            <a:r>
              <a:rPr lang="en-US" dirty="0" smtClean="0"/>
              <a:t>Note: an IDLE State is indicated by all fields having a value of 0</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p:txBody>
          <a:bodyPr/>
          <a:lstStyle/>
          <a:p>
            <a:r>
              <a:rPr lang="en-US" dirty="0" smtClean="0"/>
              <a:t>MSI In the PHY Header</a:t>
            </a:r>
            <a:endParaRPr lang="en-US" dirty="0"/>
          </a:p>
        </p:txBody>
      </p:sp>
    </p:spTree>
    <p:extLst>
      <p:ext uri="{BB962C8B-B14F-4D97-AF65-F5344CB8AC3E}">
        <p14:creationId xmlns:p14="http://schemas.microsoft.com/office/powerpoint/2010/main" val="3999957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MLD that is operating in synchronous mode shall:</a:t>
            </a:r>
          </a:p>
          <a:p>
            <a:pPr lvl="1"/>
            <a:r>
              <a:rPr lang="en-US" dirty="0" smtClean="0"/>
              <a:t>During transmission on a link, suspend EDCA operation on any other link on which the MLD is unable to assess the medium State according to the performance requirements of receiver minimum sensitivity</a:t>
            </a:r>
          </a:p>
          <a:p>
            <a:pPr lvl="2"/>
            <a:r>
              <a:rPr lang="en-US" dirty="0" smtClean="0"/>
              <a:t>Suspend EDCA means to act as though the affected link is experiencing a medium BUSY State</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smtClean="0"/>
              <a:t>MSI </a:t>
            </a:r>
            <a:r>
              <a:rPr lang="en-US" dirty="0"/>
              <a:t>Receiver Behavior </a:t>
            </a:r>
            <a:r>
              <a:rPr lang="en-US" dirty="0" smtClean="0"/>
              <a:t>(1)</a:t>
            </a:r>
            <a:endParaRPr lang="en-US" dirty="0"/>
          </a:p>
        </p:txBody>
      </p:sp>
    </p:spTree>
    <p:extLst>
      <p:ext uri="{BB962C8B-B14F-4D97-AF65-F5344CB8AC3E}">
        <p14:creationId xmlns:p14="http://schemas.microsoft.com/office/powerpoint/2010/main" val="2899760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MSI </a:t>
            </a:r>
            <a:r>
              <a:rPr lang="en-US" dirty="0"/>
              <a:t>Receiver </a:t>
            </a:r>
            <a:r>
              <a:rPr lang="en-US" dirty="0" smtClean="0"/>
              <a:t>MSI_LEN </a:t>
            </a:r>
            <a:r>
              <a:rPr lang="en-US" dirty="0"/>
              <a:t>Counter</a:t>
            </a:r>
            <a:endParaRPr lang="en-US" dirty="0" smtClean="0"/>
          </a:p>
          <a:p>
            <a:r>
              <a:rPr lang="en-US" dirty="0" smtClean="0"/>
              <a:t>An MLD that operates in synchronous mode shall</a:t>
            </a:r>
          </a:p>
          <a:p>
            <a:pPr lvl="1"/>
            <a:r>
              <a:rPr lang="en-US" dirty="0" smtClean="0"/>
              <a:t>Support MSI exchange</a:t>
            </a:r>
          </a:p>
          <a:p>
            <a:pPr lvl="1"/>
            <a:r>
              <a:rPr lang="en-US" dirty="0" smtClean="0"/>
              <a:t>Implement an MSI_LEN counter for each operating link</a:t>
            </a:r>
          </a:p>
          <a:p>
            <a:pPr lvl="2"/>
            <a:r>
              <a:rPr lang="en-US" dirty="0" smtClean="0"/>
              <a:t>The MSI_LEN counter for a link shall be set to the value of the received MSI_LEN field for that link and shall count down the appropriate units of time beginning at the end of the last symbol of the received PPDU which contained the MSI_LEN field</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smtClean="0"/>
              <a:t>MSI </a:t>
            </a:r>
            <a:r>
              <a:rPr lang="en-US" dirty="0"/>
              <a:t>Receiver Behavior </a:t>
            </a:r>
            <a:r>
              <a:rPr lang="en-US" dirty="0" smtClean="0"/>
              <a:t>(2)</a:t>
            </a:r>
            <a:endParaRPr lang="en-US" dirty="0"/>
          </a:p>
        </p:txBody>
      </p:sp>
    </p:spTree>
    <p:extLst>
      <p:ext uri="{BB962C8B-B14F-4D97-AF65-F5344CB8AC3E}">
        <p14:creationId xmlns:p14="http://schemas.microsoft.com/office/powerpoint/2010/main" val="1383655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STA that receives MSI for a specific link, shall, for that link:</a:t>
            </a:r>
          </a:p>
          <a:p>
            <a:pPr lvl="1"/>
            <a:r>
              <a:rPr lang="en-US" dirty="0" smtClean="0"/>
              <a:t>Replace the Intra NAV counter value with the received MSI_NAV_INTRA value after appropriate scaling, if the scaled received value is greater than the Intra NAV value at the time of the end of the last symbol of the PPDU that contained the MSI MPDU</a:t>
            </a:r>
          </a:p>
          <a:p>
            <a:pPr lvl="1"/>
            <a:r>
              <a:rPr lang="en-US" dirty="0"/>
              <a:t>Replace the </a:t>
            </a:r>
            <a:r>
              <a:rPr lang="en-US" dirty="0" smtClean="0"/>
              <a:t>Basic NAV </a:t>
            </a:r>
            <a:r>
              <a:rPr lang="en-US" dirty="0"/>
              <a:t>counter value with the received </a:t>
            </a:r>
            <a:r>
              <a:rPr lang="en-US" dirty="0" smtClean="0"/>
              <a:t>MSI_NAV_BASIC </a:t>
            </a:r>
            <a:r>
              <a:rPr lang="en-US" dirty="0"/>
              <a:t>value after appropriate scaling, if the scaled received value is greater than the </a:t>
            </a:r>
            <a:r>
              <a:rPr lang="en-US" dirty="0" smtClean="0"/>
              <a:t>Basic NAV </a:t>
            </a:r>
            <a:r>
              <a:rPr lang="en-US" dirty="0"/>
              <a:t>value at the time of the end of the last symbol of the PPDU that contained the </a:t>
            </a:r>
            <a:r>
              <a:rPr lang="en-US" dirty="0" smtClean="0"/>
              <a:t>MSI MPDU</a:t>
            </a:r>
          </a:p>
          <a:p>
            <a:pPr lvl="1"/>
            <a:endParaRPr lang="en-US" dirty="0"/>
          </a:p>
          <a:p>
            <a:pPr lvl="1"/>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p:nvPr>
        </p:nvSpPr>
        <p:spPr/>
        <p:txBody>
          <a:bodyPr/>
          <a:lstStyle/>
          <a:p>
            <a:r>
              <a:rPr lang="en-US" dirty="0" smtClean="0"/>
              <a:t>MSI Receiver Behavior (3)</a:t>
            </a:r>
            <a:endParaRPr lang="en-US" dirty="0"/>
          </a:p>
        </p:txBody>
      </p:sp>
    </p:spTree>
    <p:extLst>
      <p:ext uri="{BB962C8B-B14F-4D97-AF65-F5344CB8AC3E}">
        <p14:creationId xmlns:p14="http://schemas.microsoft.com/office/powerpoint/2010/main" val="2169277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Subsequent to </a:t>
            </a:r>
            <a:r>
              <a:rPr lang="en-US" dirty="0" smtClean="0"/>
              <a:t>a transmission by an MLD on a link that required EDCA to be suspended on another link, </a:t>
            </a:r>
            <a:r>
              <a:rPr lang="en-US" dirty="0"/>
              <a:t>the MLD may resume EDCA operation on the links on which it was suspended</a:t>
            </a:r>
          </a:p>
          <a:p>
            <a:pPr lvl="2"/>
            <a:r>
              <a:rPr lang="en-US" dirty="0" smtClean="0"/>
              <a:t>1. At </a:t>
            </a:r>
            <a:r>
              <a:rPr lang="en-US" dirty="0"/>
              <a:t>the end of a valid PHY signal field of a PPDU received on the link on which it was previously transmitting, when the received PHY signal field contains </a:t>
            </a:r>
            <a:r>
              <a:rPr lang="en-US" dirty="0" smtClean="0"/>
              <a:t>MSI </a:t>
            </a:r>
            <a:r>
              <a:rPr lang="en-US" dirty="0"/>
              <a:t>indication for the suspended </a:t>
            </a:r>
            <a:r>
              <a:rPr lang="en-US" dirty="0" smtClean="0"/>
              <a:t>link</a:t>
            </a:r>
          </a:p>
          <a:p>
            <a:pPr lvl="3"/>
            <a:r>
              <a:rPr lang="en-US" dirty="0" smtClean="0"/>
              <a:t>Either full MSI information or an indication that the suspended link is IDLE</a:t>
            </a:r>
            <a:endParaRPr lang="en-US" dirty="0"/>
          </a:p>
          <a:p>
            <a:pPr lvl="2"/>
            <a:r>
              <a:rPr lang="en-US" dirty="0" smtClean="0"/>
              <a:t>2. At </a:t>
            </a:r>
            <a:r>
              <a:rPr lang="en-US" dirty="0"/>
              <a:t>the end of the last symbol of a PPDU received on the link on which it was previously transmitting, when the received PPDU contained </a:t>
            </a:r>
            <a:r>
              <a:rPr lang="en-US" dirty="0" smtClean="0"/>
              <a:t>an MPDU that contained MSI </a:t>
            </a:r>
            <a:r>
              <a:rPr lang="en-US" dirty="0"/>
              <a:t>for the suspended link</a:t>
            </a:r>
          </a:p>
          <a:p>
            <a:pPr lvl="2"/>
            <a:r>
              <a:rPr lang="en-US" dirty="0" smtClean="0"/>
              <a:t>3. At any time after the end of the transmission, if </a:t>
            </a:r>
            <a:r>
              <a:rPr lang="en-US" dirty="0"/>
              <a:t>it receives any valid </a:t>
            </a:r>
            <a:r>
              <a:rPr lang="en-US" dirty="0" smtClean="0"/>
              <a:t>PPDU PHY Header on the suspended link</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smtClean="0"/>
              <a:t>MSI </a:t>
            </a:r>
            <a:r>
              <a:rPr lang="en-US" dirty="0"/>
              <a:t>Receiver Behavior </a:t>
            </a:r>
            <a:r>
              <a:rPr lang="en-US" dirty="0" smtClean="0"/>
              <a:t>(4)</a:t>
            </a:r>
            <a:endParaRPr lang="en-US" dirty="0"/>
          </a:p>
        </p:txBody>
      </p:sp>
    </p:spTree>
    <p:extLst>
      <p:ext uri="{BB962C8B-B14F-4D97-AF65-F5344CB8AC3E}">
        <p14:creationId xmlns:p14="http://schemas.microsoft.com/office/powerpoint/2010/main" val="2562322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an MSI parameter for a link is received with a negative value in a PPDU, then</a:t>
            </a:r>
          </a:p>
          <a:p>
            <a:pPr lvl="1"/>
            <a:r>
              <a:rPr lang="en-US" dirty="0" smtClean="0"/>
              <a:t>The recipient of the MSI may perform an adjustment to its </a:t>
            </a:r>
            <a:r>
              <a:rPr lang="en-US" dirty="0" err="1" smtClean="0"/>
              <a:t>backoff</a:t>
            </a:r>
            <a:r>
              <a:rPr lang="en-US" dirty="0" smtClean="0"/>
              <a:t> process on the affected link</a:t>
            </a:r>
          </a:p>
          <a:p>
            <a:pPr lvl="2"/>
            <a:r>
              <a:rPr lang="en-US" dirty="0" smtClean="0"/>
              <a:t>E.g. the </a:t>
            </a:r>
            <a:r>
              <a:rPr lang="en-US" dirty="0" err="1" smtClean="0"/>
              <a:t>backoff</a:t>
            </a:r>
            <a:r>
              <a:rPr lang="en-US" dirty="0" smtClean="0"/>
              <a:t> should be calculated at the end of the receipt of the PPDU containing the MSI, assuming that the magnitude of the negative value of the parameter is effectively that amount of IDLE time that has passed previous to the end of the PPDU</a:t>
            </a:r>
          </a:p>
          <a:p>
            <a:pPr lvl="3"/>
            <a:r>
              <a:rPr lang="en-US" dirty="0" smtClean="0"/>
              <a:t>For example, if all MSI parameters indicate either 0 or a negative value, then at the end of the receipt of the PPDU, the recipient determines the earliest time, backwards from the end of the PPDU, at which all parameters had reached zero, representing a sum IDLE indication for the link, and the amount of time from that point forward in time to the end of the PPDU is an amount of time considered IDLE for that link which can be used to determine the current state of the EDCA for that link,</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(5)</a:t>
            </a:r>
            <a:endParaRPr lang="en-US" dirty="0"/>
          </a:p>
        </p:txBody>
      </p:sp>
    </p:spTree>
    <p:extLst>
      <p:ext uri="{BB962C8B-B14F-4D97-AF65-F5344CB8AC3E}">
        <p14:creationId xmlns:p14="http://schemas.microsoft.com/office/powerpoint/2010/main" val="344686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3"/>
            <a:r>
              <a:rPr lang="en-US" dirty="0" smtClean="0"/>
              <a:t>Assuming that the EDCA for that link had resumed operation at the time when the link was determined to be IDLE</a:t>
            </a:r>
          </a:p>
          <a:p>
            <a:pPr lvl="3"/>
            <a:r>
              <a:rPr lang="en-US" dirty="0" smtClean="0"/>
              <a:t>E.g. if the earliest time from the end of the PPDU that was determined to be IDLE according to the values:</a:t>
            </a:r>
          </a:p>
          <a:p>
            <a:pPr lvl="4"/>
            <a:r>
              <a:rPr lang="en-US" dirty="0" smtClean="0"/>
              <a:t>MSI_INTRA_NAV == -70</a:t>
            </a:r>
          </a:p>
          <a:p>
            <a:pPr lvl="4"/>
            <a:r>
              <a:rPr lang="en-US" dirty="0" smtClean="0"/>
              <a:t>MSI_BASIC_NAV == -140</a:t>
            </a:r>
          </a:p>
          <a:p>
            <a:pPr lvl="4"/>
            <a:r>
              <a:rPr lang="en-US" dirty="0" smtClean="0"/>
              <a:t>MSI_LEN == -110</a:t>
            </a:r>
          </a:p>
          <a:p>
            <a:pPr lvl="4"/>
            <a:r>
              <a:rPr lang="en-US" dirty="0" smtClean="0"/>
              <a:t>Then the earliest IDLE backwards in time from the end of the received PPDU containing the MSI information is 70 </a:t>
            </a:r>
            <a:r>
              <a:rPr lang="en-US" dirty="0" err="1" smtClean="0"/>
              <a:t>usec</a:t>
            </a:r>
            <a:r>
              <a:rPr lang="en-US" dirty="0" smtClean="0"/>
              <a:t> from the end of the PPDU</a:t>
            </a:r>
          </a:p>
          <a:p>
            <a:pPr lvl="4"/>
            <a:r>
              <a:rPr lang="en-US" dirty="0" smtClean="0"/>
              <a:t>The recipient can then adjust the </a:t>
            </a:r>
            <a:r>
              <a:rPr lang="en-US" dirty="0" err="1" smtClean="0"/>
              <a:t>backoff</a:t>
            </a:r>
            <a:r>
              <a:rPr lang="en-US" dirty="0" smtClean="0"/>
              <a:t> process(</a:t>
            </a:r>
            <a:r>
              <a:rPr lang="en-US" dirty="0" err="1" smtClean="0"/>
              <a:t>es</a:t>
            </a:r>
            <a:r>
              <a:rPr lang="en-US" dirty="0" smtClean="0"/>
              <a:t>) to account for the fact that 70 </a:t>
            </a:r>
            <a:r>
              <a:rPr lang="en-US" dirty="0" err="1" smtClean="0"/>
              <a:t>usec</a:t>
            </a:r>
            <a:r>
              <a:rPr lang="en-US" dirty="0" smtClean="0"/>
              <a:t> of IDLE medium has elapsed previous to the end of the PPDU reception</a:t>
            </a:r>
          </a:p>
          <a:p>
            <a:pPr lvl="4"/>
            <a:r>
              <a:rPr lang="en-US" dirty="0" smtClean="0"/>
              <a:t>If the result of the adjustment is that an existing </a:t>
            </a:r>
            <a:r>
              <a:rPr lang="en-US" dirty="0" err="1" smtClean="0"/>
              <a:t>backoff</a:t>
            </a:r>
            <a:r>
              <a:rPr lang="en-US" dirty="0" smtClean="0"/>
              <a:t> function for the link would have reached 0 before the end of the received PPDU, then the recipient may perform the following steps</a:t>
            </a:r>
          </a:p>
          <a:p>
            <a:pPr lvl="3"/>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(6)</a:t>
            </a:r>
            <a:endParaRPr lang="en-US" dirty="0"/>
          </a:p>
        </p:txBody>
      </p:sp>
    </p:spTree>
    <p:extLst>
      <p:ext uri="{BB962C8B-B14F-4D97-AF65-F5344CB8AC3E}">
        <p14:creationId xmlns:p14="http://schemas.microsoft.com/office/powerpoint/2010/main" val="657502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3"/>
            <a:r>
              <a:rPr lang="en-US" dirty="0" smtClean="0"/>
              <a:t>Examine the current medium condition</a:t>
            </a:r>
          </a:p>
          <a:p>
            <a:pPr lvl="4"/>
            <a:r>
              <a:rPr lang="en-US" dirty="0" smtClean="0"/>
              <a:t>Using ED and Preamble detect</a:t>
            </a:r>
          </a:p>
          <a:p>
            <a:pPr lvl="5"/>
            <a:r>
              <a:rPr lang="en-US" dirty="0" smtClean="0"/>
              <a:t>For a period of one SLOT</a:t>
            </a:r>
          </a:p>
          <a:p>
            <a:pPr lvl="4"/>
            <a:r>
              <a:rPr lang="en-US" dirty="0" smtClean="0"/>
              <a:t>If the medium is IDLE, then the recipient may initiate a transmission</a:t>
            </a:r>
          </a:p>
          <a:p>
            <a:pPr lvl="4"/>
            <a:r>
              <a:rPr lang="en-US" dirty="0" smtClean="0"/>
              <a:t>If the medium is BUSY, then the recipient should restart each expired </a:t>
            </a:r>
            <a:r>
              <a:rPr lang="en-US" dirty="0" err="1" smtClean="0"/>
              <a:t>backoff</a:t>
            </a:r>
            <a:r>
              <a:rPr lang="en-US" dirty="0" smtClean="0"/>
              <a:t> function by choosing a new </a:t>
            </a:r>
            <a:r>
              <a:rPr lang="en-US" dirty="0" err="1" smtClean="0"/>
              <a:t>backoff</a:t>
            </a:r>
            <a:r>
              <a:rPr lang="en-US" dirty="0" smtClean="0"/>
              <a:t> number either:</a:t>
            </a:r>
          </a:p>
          <a:p>
            <a:pPr lvl="5"/>
            <a:r>
              <a:rPr lang="en-US" dirty="0" smtClean="0"/>
              <a:t>Randomly</a:t>
            </a:r>
          </a:p>
          <a:p>
            <a:pPr lvl="5"/>
            <a:r>
              <a:rPr lang="en-US" dirty="0" smtClean="0"/>
              <a:t>OR</a:t>
            </a:r>
          </a:p>
          <a:p>
            <a:pPr lvl="5"/>
            <a:r>
              <a:rPr lang="en-US" dirty="0" smtClean="0"/>
              <a:t>By using the number that is equal to the number of </a:t>
            </a:r>
            <a:r>
              <a:rPr lang="en-US" dirty="0" err="1" smtClean="0"/>
              <a:t>backoff</a:t>
            </a:r>
            <a:r>
              <a:rPr lang="en-US" dirty="0" smtClean="0"/>
              <a:t> slots between the  calculated IDLE medium start time and the end of the received PPDU</a:t>
            </a:r>
          </a:p>
          <a:p>
            <a:pPr lvl="6"/>
            <a:r>
              <a:rPr lang="en-US" dirty="0" smtClean="0"/>
              <a:t>This number is potentially different for each </a:t>
            </a:r>
            <a:r>
              <a:rPr lang="en-US" dirty="0" err="1" smtClean="0"/>
              <a:t>backoff</a:t>
            </a:r>
            <a:r>
              <a:rPr lang="en-US" dirty="0" smtClean="0"/>
              <a:t> function due to potential differences in the value of AIFSN for each </a:t>
            </a:r>
            <a:r>
              <a:rPr lang="en-US" dirty="0" err="1" smtClean="0"/>
              <a:t>backoff</a:t>
            </a:r>
            <a:r>
              <a:rPr lang="en-US" dirty="0" smtClean="0"/>
              <a:t> function</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(7)</a:t>
            </a:r>
            <a:endParaRPr lang="en-US" dirty="0"/>
          </a:p>
        </p:txBody>
      </p:sp>
    </p:spTree>
    <p:extLst>
      <p:ext uri="{BB962C8B-B14F-4D97-AF65-F5344CB8AC3E}">
        <p14:creationId xmlns:p14="http://schemas.microsoft.com/office/powerpoint/2010/main" val="3998694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EHT non-AP STA devices will have operating States with restrictions on TX and RX behavior</a:t>
            </a:r>
          </a:p>
          <a:p>
            <a:pPr lvl="1"/>
            <a:r>
              <a:rPr lang="en-US" dirty="0" smtClean="0"/>
              <a:t>E.g. Simultaneous TX/RX might be restricted for certain link channel combinations for non-AP STA </a:t>
            </a:r>
            <a:r>
              <a:rPr lang="en-US" i="1" u="sng" dirty="0" smtClean="0"/>
              <a:t>aka </a:t>
            </a:r>
            <a:r>
              <a:rPr lang="en-US" b="1" i="1" u="sng" dirty="0" smtClean="0"/>
              <a:t>Synchronous mode</a:t>
            </a:r>
            <a:endParaRPr lang="en-US" i="1" u="sng" dirty="0" smtClean="0"/>
          </a:p>
          <a:p>
            <a:r>
              <a:rPr lang="en-US" dirty="0" smtClean="0"/>
              <a:t>When a Synchronous STA starts a TX on one Link1, medium state of Link2 is lost</a:t>
            </a:r>
          </a:p>
          <a:p>
            <a:pPr lvl="1"/>
            <a:r>
              <a:rPr lang="en-US" dirty="0" smtClean="0"/>
              <a:t>Due to NEXT</a:t>
            </a:r>
          </a:p>
          <a:p>
            <a:r>
              <a:rPr lang="en-US" dirty="0" smtClean="0"/>
              <a:t>Need a mechanism to maintain Link2 medium state during Link1 TX operation</a:t>
            </a:r>
          </a:p>
          <a:p>
            <a:r>
              <a:rPr lang="en-US" dirty="0" smtClean="0"/>
              <a:t>Link1 TX recipient supplies Link2 state information</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Subsequent to a transmission by an MLD on a </a:t>
            </a:r>
            <a:r>
              <a:rPr lang="en-US" dirty="0" smtClean="0"/>
              <a:t>link (e.g. Link1) </a:t>
            </a:r>
            <a:r>
              <a:rPr lang="en-US" dirty="0"/>
              <a:t>that required EDCA to be suspended on another </a:t>
            </a:r>
            <a:r>
              <a:rPr lang="en-US" dirty="0" smtClean="0"/>
              <a:t>link (e.g. Link2), </a:t>
            </a:r>
            <a:r>
              <a:rPr lang="en-US" dirty="0"/>
              <a:t>the </a:t>
            </a:r>
            <a:r>
              <a:rPr lang="en-US" dirty="0" smtClean="0"/>
              <a:t>MLD</a:t>
            </a:r>
          </a:p>
          <a:p>
            <a:pPr lvl="1"/>
            <a:r>
              <a:rPr lang="en-US" dirty="0"/>
              <a:t>S</a:t>
            </a:r>
            <a:r>
              <a:rPr lang="en-US" dirty="0" smtClean="0"/>
              <a:t>hall perform EIFS on Link2 starting from the zero time point of the time value determined from the MSI_LEN value, if the MSI included MSI_LEN information for Link2</a:t>
            </a:r>
          </a:p>
          <a:p>
            <a:pPr lvl="2"/>
            <a:r>
              <a:rPr lang="en-US" dirty="0" smtClean="0"/>
              <a:t>Note that the MSI_LEN zero point might be in the past</a:t>
            </a:r>
          </a:p>
          <a:p>
            <a:pPr lvl="2"/>
            <a:r>
              <a:rPr lang="en-US" dirty="0" smtClean="0"/>
              <a:t>I.e. MSI_LEN might have a negative value</a:t>
            </a:r>
            <a:endParaRPr lang="en-US" dirty="0"/>
          </a:p>
          <a:p>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(8)</a:t>
            </a:r>
            <a:endParaRPr lang="en-US" dirty="0"/>
          </a:p>
        </p:txBody>
      </p:sp>
    </p:spTree>
    <p:extLst>
      <p:ext uri="{BB962C8B-B14F-4D97-AF65-F5344CB8AC3E}">
        <p14:creationId xmlns:p14="http://schemas.microsoft.com/office/powerpoint/2010/main" val="2677698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Synch Transmitter indication should be included in the PHY header of a PPDU</a:t>
            </a:r>
          </a:p>
          <a:p>
            <a:pPr lvl="1"/>
            <a:r>
              <a:rPr lang="en-US" dirty="0" smtClean="0"/>
              <a:t>So that the recipient of such a PPDU can prepare MSI to be included in the response</a:t>
            </a:r>
          </a:p>
          <a:p>
            <a:pPr lvl="1"/>
            <a:r>
              <a:rPr lang="en-US" dirty="0" smtClean="0"/>
              <a:t>The indication in the PHY Header could be a single bit that indicates that the PPDU transmitter is operating using synchronous mode</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dirty="0"/>
          </a:p>
        </p:txBody>
      </p:sp>
      <p:sp>
        <p:nvSpPr>
          <p:cNvPr id="6" name="Title 5"/>
          <p:cNvSpPr>
            <a:spLocks noGrp="1"/>
          </p:cNvSpPr>
          <p:nvPr>
            <p:ph type="title"/>
          </p:nvPr>
        </p:nvSpPr>
        <p:spPr/>
        <p:txBody>
          <a:bodyPr/>
          <a:lstStyle/>
          <a:p>
            <a:r>
              <a:rPr lang="en-US" dirty="0" smtClean="0"/>
              <a:t>Synch Transmitter Indication</a:t>
            </a:r>
            <a:endParaRPr lang="en-US" dirty="0"/>
          </a:p>
        </p:txBody>
      </p:sp>
    </p:spTree>
    <p:extLst>
      <p:ext uri="{BB962C8B-B14F-4D97-AF65-F5344CB8AC3E}">
        <p14:creationId xmlns:p14="http://schemas.microsoft.com/office/powerpoint/2010/main" val="1500322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a:t>
            </a:r>
            <a:r>
              <a:rPr lang="en-US" dirty="0" smtClean="0"/>
              <a:t>inclusion of the following in the SFD:</a:t>
            </a:r>
          </a:p>
          <a:p>
            <a:pPr lvl="1"/>
            <a:r>
              <a:rPr lang="en-US" dirty="0" smtClean="0"/>
              <a:t>802.11be shall include a mechanism for the exchange of Medium State Information and rules for the use of that information by a synchronous mode STA</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22</a:t>
            </a:fld>
            <a:endParaRPr lang="en-GB" altLang="en-US" dirty="0"/>
          </a:p>
        </p:txBody>
      </p:sp>
      <p:sp>
        <p:nvSpPr>
          <p:cNvPr id="6" name="Title 5"/>
          <p:cNvSpPr>
            <a:spLocks noGrp="1"/>
          </p:cNvSpPr>
          <p:nvPr>
            <p:ph type="title"/>
          </p:nvPr>
        </p:nvSpPr>
        <p:spPr/>
        <p:txBody>
          <a:bodyPr/>
          <a:lstStyle/>
          <a:p>
            <a:r>
              <a:rPr lang="en-US" dirty="0" smtClean="0"/>
              <a:t>Straw poll </a:t>
            </a:r>
            <a:r>
              <a:rPr lang="en-US" dirty="0" smtClean="0"/>
              <a:t>0</a:t>
            </a:r>
            <a:endParaRPr lang="en-US" dirty="0"/>
          </a:p>
        </p:txBody>
      </p:sp>
    </p:spTree>
    <p:extLst>
      <p:ext uri="{BB962C8B-B14F-4D97-AF65-F5344CB8AC3E}">
        <p14:creationId xmlns:p14="http://schemas.microsoft.com/office/powerpoint/2010/main" val="25863850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creation of a new frame for conveying other link Medium State Information?</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23</a:t>
            </a:fld>
            <a:endParaRPr lang="en-GB" altLang="en-US" dirty="0"/>
          </a:p>
        </p:txBody>
      </p:sp>
      <p:sp>
        <p:nvSpPr>
          <p:cNvPr id="6" name="Title 5"/>
          <p:cNvSpPr>
            <a:spLocks noGrp="1"/>
          </p:cNvSpPr>
          <p:nvPr>
            <p:ph type="title"/>
          </p:nvPr>
        </p:nvSpPr>
        <p:spPr/>
        <p:txBody>
          <a:bodyPr/>
          <a:lstStyle/>
          <a:p>
            <a:r>
              <a:rPr lang="en-US" smtClean="0"/>
              <a:t>Straw poll 1</a:t>
            </a:r>
            <a:endParaRPr lang="en-US" dirty="0"/>
          </a:p>
        </p:txBody>
      </p:sp>
    </p:spTree>
    <p:extLst>
      <p:ext uri="{BB962C8B-B14F-4D97-AF65-F5344CB8AC3E}">
        <p14:creationId xmlns:p14="http://schemas.microsoft.com/office/powerpoint/2010/main" val="3680883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creation of a new A-control subfield for conveying other link Medium State Information?</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24</a:t>
            </a:fld>
            <a:endParaRPr lang="en-GB" altLang="en-US" dirty="0"/>
          </a:p>
        </p:txBody>
      </p:sp>
      <p:sp>
        <p:nvSpPr>
          <p:cNvPr id="6" name="Title 5"/>
          <p:cNvSpPr>
            <a:spLocks noGrp="1"/>
          </p:cNvSpPr>
          <p:nvPr>
            <p:ph type="title"/>
          </p:nvPr>
        </p:nvSpPr>
        <p:spPr/>
        <p:txBody>
          <a:bodyPr/>
          <a:lstStyle/>
          <a:p>
            <a:r>
              <a:rPr lang="en-US" dirty="0" smtClean="0"/>
              <a:t>Straw poll 2</a:t>
            </a:r>
            <a:endParaRPr lang="en-US" dirty="0"/>
          </a:p>
        </p:txBody>
      </p:sp>
    </p:spTree>
    <p:extLst>
      <p:ext uri="{BB962C8B-B14F-4D97-AF65-F5344CB8AC3E}">
        <p14:creationId xmlns:p14="http://schemas.microsoft.com/office/powerpoint/2010/main" val="38251028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creation of a link IDLE indication to be added to the PHY header?</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25</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3</a:t>
            </a:r>
          </a:p>
        </p:txBody>
      </p:sp>
    </p:spTree>
    <p:extLst>
      <p:ext uri="{BB962C8B-B14F-4D97-AF65-F5344CB8AC3E}">
        <p14:creationId xmlns:p14="http://schemas.microsoft.com/office/powerpoint/2010/main" val="31239133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insertion of a TXOP-like value in a PHY header to indicate TXOP information for another link?</a:t>
            </a:r>
          </a:p>
          <a:p>
            <a:pPr lvl="1"/>
            <a:r>
              <a:rPr lang="en-US" dirty="0" smtClean="0"/>
              <a:t>I.e. a link other than the one on which the PPDU appears</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26</a:t>
            </a:fld>
            <a:endParaRPr lang="en-GB" altLang="en-US" dirty="0"/>
          </a:p>
        </p:txBody>
      </p:sp>
      <p:sp>
        <p:nvSpPr>
          <p:cNvPr id="6" name="Title 5"/>
          <p:cNvSpPr>
            <a:spLocks noGrp="1"/>
          </p:cNvSpPr>
          <p:nvPr>
            <p:ph type="title"/>
          </p:nvPr>
        </p:nvSpPr>
        <p:spPr/>
        <p:txBody>
          <a:bodyPr/>
          <a:lstStyle/>
          <a:p>
            <a:r>
              <a:rPr lang="en-US" dirty="0" smtClean="0"/>
              <a:t>Straw poll 4</a:t>
            </a:r>
            <a:endParaRPr lang="en-US" dirty="0"/>
          </a:p>
        </p:txBody>
      </p:sp>
    </p:spTree>
    <p:extLst>
      <p:ext uri="{BB962C8B-B14F-4D97-AF65-F5344CB8AC3E}">
        <p14:creationId xmlns:p14="http://schemas.microsoft.com/office/powerpoint/2010/main" val="6172271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a:t>
            </a:r>
            <a:r>
              <a:rPr lang="en-US" dirty="0" smtClean="0"/>
              <a:t>that an MLD that operates in synchronous mode shall support MSI information exchange and the rules for reception of MSI?</a:t>
            </a:r>
          </a:p>
          <a:p>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27</a:t>
            </a:fld>
            <a:endParaRPr lang="en-GB" altLang="en-US" dirty="0"/>
          </a:p>
        </p:txBody>
      </p:sp>
      <p:sp>
        <p:nvSpPr>
          <p:cNvPr id="6" name="Title 5"/>
          <p:cNvSpPr>
            <a:spLocks noGrp="1"/>
          </p:cNvSpPr>
          <p:nvPr>
            <p:ph type="title"/>
          </p:nvPr>
        </p:nvSpPr>
        <p:spPr/>
        <p:txBody>
          <a:bodyPr/>
          <a:lstStyle/>
          <a:p>
            <a:r>
              <a:rPr lang="en-US" dirty="0" smtClean="0"/>
              <a:t>Straw Poll 5</a:t>
            </a:r>
            <a:endParaRPr lang="en-US" dirty="0"/>
          </a:p>
        </p:txBody>
      </p:sp>
    </p:spTree>
    <p:extLst>
      <p:ext uri="{BB962C8B-B14F-4D97-AF65-F5344CB8AC3E}">
        <p14:creationId xmlns:p14="http://schemas.microsoft.com/office/powerpoint/2010/main" val="2454617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a:t>
            </a:r>
            <a:r>
              <a:rPr lang="en-US" dirty="0" smtClean="0"/>
              <a:t>that an MLD that operates in synchronous mode shall indicate such in a signaling bit within the PHY header of PPDUs that it transmits?</a:t>
            </a:r>
          </a:p>
          <a:p>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28</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6</a:t>
            </a:r>
          </a:p>
        </p:txBody>
      </p:sp>
    </p:spTree>
    <p:extLst>
      <p:ext uri="{BB962C8B-B14F-4D97-AF65-F5344CB8AC3E}">
        <p14:creationId xmlns:p14="http://schemas.microsoft.com/office/powerpoint/2010/main" val="1088843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P802.11REVmd_D3.0</a:t>
            </a:r>
            <a:endParaRPr lang="en-US" dirty="0"/>
          </a:p>
          <a:p>
            <a:r>
              <a:rPr lang="en-US" dirty="0"/>
              <a:t>[2] Draft </a:t>
            </a:r>
            <a:r>
              <a:rPr lang="en-US" dirty="0" smtClean="0"/>
              <a:t>P802.11ax_D5.0</a:t>
            </a:r>
            <a:endParaRPr lang="en-US" dirty="0"/>
          </a:p>
          <a:p>
            <a:endParaRPr lang="en-US"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29</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STA 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smtClean="0"/>
              <a:t>STA1 Link1 TX NEXT causes RX failure at STA1 Link2</a:t>
            </a:r>
          </a:p>
          <a:p>
            <a:r>
              <a:rPr lang="en-US" sz="2000" dirty="0" smtClean="0"/>
              <a:t>At end of TX on Link1, STA1 identifies Link2 as IDLE</a:t>
            </a:r>
          </a:p>
          <a:p>
            <a:pPr lvl="1"/>
            <a:r>
              <a:rPr lang="en-US" sz="1600" dirty="0" smtClean="0"/>
              <a:t>Unless TX on Link2 &gt; -62 at STA1 location</a:t>
            </a:r>
          </a:p>
          <a:p>
            <a:pPr lvl="2"/>
            <a:r>
              <a:rPr lang="en-US" sz="1400" dirty="0" smtClean="0"/>
              <a:t>Actually, no rule yet on STA1 Link2 CCA sensitivity during Link1 TX!</a:t>
            </a:r>
          </a:p>
          <a:p>
            <a:pPr lvl="1"/>
            <a:r>
              <a:rPr lang="en-US" sz="1600" dirty="0" smtClean="0"/>
              <a:t>STA1 Link2 </a:t>
            </a:r>
            <a:r>
              <a:rPr lang="en-US" sz="1600" dirty="0" err="1" smtClean="0"/>
              <a:t>Backoff</a:t>
            </a:r>
            <a:r>
              <a:rPr lang="en-US" sz="1600" dirty="0" smtClean="0"/>
              <a:t> quickly resumes and hits 0, STA1 TX on Link2 to </a:t>
            </a:r>
            <a:r>
              <a:rPr lang="en-US" sz="1600" dirty="0" err="1" smtClean="0"/>
              <a:t>STAw</a:t>
            </a:r>
            <a:r>
              <a:rPr lang="en-US" sz="1600" dirty="0" smtClean="0"/>
              <a:t> causes existing Link2 PPDU failures</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a:t>
            </a:fld>
            <a:endParaRPr lang="en-GB" altLang="en-US" dirty="0"/>
          </a:p>
        </p:txBody>
      </p:sp>
      <p:sp>
        <p:nvSpPr>
          <p:cNvPr id="6" name="Title 5"/>
          <p:cNvSpPr>
            <a:spLocks noGrp="1"/>
          </p:cNvSpPr>
          <p:nvPr>
            <p:ph type="title"/>
          </p:nvPr>
        </p:nvSpPr>
        <p:spPr/>
        <p:txBody>
          <a:bodyPr/>
          <a:lstStyle/>
          <a:p>
            <a:r>
              <a:rPr lang="en-US" dirty="0" smtClean="0"/>
              <a:t>Synchronous Transmitter EDCA Problem</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5527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3340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4724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3" name="Rectangle 22"/>
          <p:cNvSpPr/>
          <p:nvPr/>
        </p:nvSpPr>
        <p:spPr bwMode="auto">
          <a:xfrm>
            <a:off x="4724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5" name="Rectangle 24"/>
          <p:cNvSpPr/>
          <p:nvPr/>
        </p:nvSpPr>
        <p:spPr bwMode="auto">
          <a:xfrm>
            <a:off x="5105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6" name="Rectangle 25"/>
          <p:cNvSpPr/>
          <p:nvPr/>
        </p:nvSpPr>
        <p:spPr bwMode="auto">
          <a:xfrm>
            <a:off x="5334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7" name="Rectangle 26"/>
          <p:cNvSpPr/>
          <p:nvPr/>
        </p:nvSpPr>
        <p:spPr bwMode="auto">
          <a:xfrm>
            <a:off x="53340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8" name="Rectangle 27"/>
          <p:cNvSpPr/>
          <p:nvPr/>
        </p:nvSpPr>
        <p:spPr bwMode="auto">
          <a:xfrm>
            <a:off x="5867400" y="314325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STAw</a:t>
            </a:r>
            <a:endParaRPr kumimoji="0" lang="en-US" sz="1200" b="1" i="0" u="none" strike="noStrike" cap="none" normalizeH="0" baseline="0" dirty="0" smtClean="0">
              <a:ln>
                <a:noFill/>
              </a:ln>
              <a:solidFill>
                <a:srgbClr val="C00000"/>
              </a:solidFill>
              <a:effectLst/>
            </a:endParaRPr>
          </a:p>
        </p:txBody>
      </p:sp>
      <p:cxnSp>
        <p:nvCxnSpPr>
          <p:cNvPr id="31" name="Straight Arrow Connector 30"/>
          <p:cNvCxnSpPr/>
          <p:nvPr/>
        </p:nvCxnSpPr>
        <p:spPr bwMode="auto">
          <a:xfrm flipH="1" flipV="1">
            <a:off x="5524500" y="2971800"/>
            <a:ext cx="800100" cy="762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2" name="Straight Arrow Connector 31"/>
          <p:cNvCxnSpPr/>
          <p:nvPr/>
        </p:nvCxnSpPr>
        <p:spPr bwMode="auto">
          <a:xfrm flipH="1" flipV="1">
            <a:off x="5181600" y="3057524"/>
            <a:ext cx="857894" cy="219078"/>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5" name="Straight Arrow Connector 34"/>
          <p:cNvCxnSpPr/>
          <p:nvPr/>
        </p:nvCxnSpPr>
        <p:spPr bwMode="auto">
          <a:xfrm flipH="1" flipV="1">
            <a:off x="4800600" y="3057524"/>
            <a:ext cx="1238894" cy="219076"/>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40" name="Rectangle 39"/>
          <p:cNvSpPr/>
          <p:nvPr/>
        </p:nvSpPr>
        <p:spPr bwMode="auto">
          <a:xfrm>
            <a:off x="6172200" y="2743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STAx</a:t>
            </a:r>
            <a:endParaRPr kumimoji="0" lang="en-US" sz="12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1128117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MSI = Medium State Information</a:t>
            </a:r>
          </a:p>
          <a:p>
            <a:r>
              <a:rPr lang="en-US" dirty="0" smtClean="0"/>
              <a:t>AP knows that Link1 transmitter STA1 is synchronous mode STA</a:t>
            </a:r>
          </a:p>
          <a:p>
            <a:pPr lvl="1"/>
            <a:r>
              <a:rPr lang="en-US" dirty="0" smtClean="0"/>
              <a:t>Include bit in PHY header so that AP does not have to look it up</a:t>
            </a:r>
          </a:p>
          <a:p>
            <a:r>
              <a:rPr lang="en-US" dirty="0" smtClean="0"/>
              <a:t>AP is asynchronous</a:t>
            </a:r>
          </a:p>
          <a:p>
            <a:pPr lvl="1"/>
            <a:r>
              <a:rPr lang="en-US" dirty="0" smtClean="0"/>
              <a:t>Could be any asynchronously operating device, e.g. non-AP</a:t>
            </a:r>
          </a:p>
          <a:p>
            <a:r>
              <a:rPr lang="en-US" dirty="0" smtClean="0"/>
              <a:t>AP provides medium state information for Link2 to STA1 in the response to STA1 TX to AP</a:t>
            </a:r>
          </a:p>
          <a:p>
            <a:pPr lvl="1"/>
            <a:r>
              <a:rPr lang="en-US" dirty="0" smtClean="0"/>
              <a:t>AP provides:</a:t>
            </a:r>
          </a:p>
          <a:p>
            <a:pPr lvl="2"/>
            <a:r>
              <a:rPr lang="en-US" dirty="0" smtClean="0"/>
              <a:t>Duration/End time of concurrent Link2 PPDU</a:t>
            </a:r>
          </a:p>
          <a:p>
            <a:pPr lvl="2"/>
            <a:r>
              <a:rPr lang="en-US" dirty="0" smtClean="0"/>
              <a:t>Duration/End time of concurrent Link2 NAV</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Link2 Medium State Information</a:t>
            </a:r>
            <a:endParaRPr lang="en-US" dirty="0"/>
          </a:p>
        </p:txBody>
      </p:sp>
    </p:spTree>
    <p:extLst>
      <p:ext uri="{BB962C8B-B14F-4D97-AF65-F5344CB8AC3E}">
        <p14:creationId xmlns:p14="http://schemas.microsoft.com/office/powerpoint/2010/main" val="317600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E.g. a new PPDU</a:t>
            </a:r>
          </a:p>
          <a:p>
            <a:pPr lvl="1"/>
            <a:r>
              <a:rPr lang="en-US" dirty="0" smtClean="0"/>
              <a:t>Built to hold this information</a:t>
            </a:r>
          </a:p>
          <a:p>
            <a:r>
              <a:rPr lang="en-US" dirty="0" smtClean="0"/>
              <a:t>E.g. a Null DATA PPDU with A-control field value</a:t>
            </a:r>
          </a:p>
          <a:p>
            <a:r>
              <a:rPr lang="en-US" dirty="0" smtClean="0"/>
              <a:t>E.g. within a PHY Header </a:t>
            </a:r>
            <a:r>
              <a:rPr lang="en-US" dirty="0" smtClean="0"/>
              <a:t>field</a:t>
            </a:r>
          </a:p>
          <a:p>
            <a:endParaRPr lang="en-US" dirty="0"/>
          </a:p>
          <a:p>
            <a:r>
              <a:rPr lang="en-US" dirty="0" smtClean="0"/>
              <a:t>Not restricted to AP providing information to non-AP STA</a:t>
            </a:r>
          </a:p>
          <a:p>
            <a:pPr lvl="1"/>
            <a:r>
              <a:rPr lang="en-US" dirty="0" smtClean="0"/>
              <a:t>Any recipient of a PPDU transmitted by a Synch TX mode STA</a:t>
            </a:r>
          </a:p>
          <a:p>
            <a:pPr lvl="1"/>
            <a:r>
              <a:rPr lang="en-US" dirty="0" smtClean="0"/>
              <a:t>Even if the recipient is also synch mode STA</a:t>
            </a:r>
          </a:p>
          <a:p>
            <a:pPr lvl="2"/>
            <a:r>
              <a:rPr lang="en-US" dirty="0" smtClean="0"/>
              <a:t>Because that recipient is not performing TX, it has Link2 MSI</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t>MSI Conveyance</a:t>
            </a:r>
            <a:endParaRPr lang="en-US" dirty="0"/>
          </a:p>
        </p:txBody>
      </p:sp>
    </p:spTree>
    <p:extLst>
      <p:ext uri="{BB962C8B-B14F-4D97-AF65-F5344CB8AC3E}">
        <p14:creationId xmlns:p14="http://schemas.microsoft.com/office/powerpoint/2010/main" val="897317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bwMode="auto">
          <a:xfrm>
            <a:off x="4191000" y="2438400"/>
            <a:ext cx="1295400" cy="304800"/>
          </a:xfrm>
          <a:prstGeom prst="rect">
            <a:avLst/>
          </a:prstGeom>
          <a:pattFill prst="lgCheck">
            <a:fgClr>
              <a:srgbClr val="FF9999"/>
            </a:fgClr>
            <a:bgClr>
              <a:srgbClr val="FFCCCC"/>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dirty="0" smtClean="0"/>
              <a:t>L2 EDCA HOLD</a:t>
            </a:r>
            <a:endParaRPr kumimoji="0" lang="en-US" sz="1050" b="0" i="0" u="none" strike="noStrike" cap="none" normalizeH="0" baseline="0" dirty="0" smtClean="0">
              <a:ln>
                <a:noFill/>
              </a:ln>
              <a:solidFill>
                <a:schemeClr val="tx1"/>
              </a:solidFill>
              <a:effectLst/>
            </a:endParaRPr>
          </a:p>
        </p:txBody>
      </p:sp>
      <p:sp>
        <p:nvSpPr>
          <p:cNvPr id="11" name="Content Placeholder 1"/>
          <p:cNvSpPr>
            <a:spLocks noGrp="1"/>
          </p:cNvSpPr>
          <p:nvPr>
            <p:ph idx="1"/>
          </p:nvPr>
        </p:nvSpPr>
        <p:spPr>
          <a:xfrm>
            <a:off x="684213" y="3276600"/>
            <a:ext cx="7772400" cy="2827338"/>
          </a:xfrm>
        </p:spPr>
        <p:txBody>
          <a:bodyPr/>
          <a:lstStyle/>
          <a:p>
            <a:r>
              <a:rPr lang="en-US" sz="2000" dirty="0" smtClean="0"/>
              <a:t>STA1 receives MSI with BA on Link1</a:t>
            </a:r>
          </a:p>
          <a:p>
            <a:pPr lvl="1"/>
            <a:r>
              <a:rPr lang="en-US" sz="1600" dirty="0" smtClean="0"/>
              <a:t>STA1 cannot declare Link2 IDLE until it has MSI information</a:t>
            </a:r>
          </a:p>
          <a:p>
            <a:pPr lvl="1"/>
            <a:r>
              <a:rPr lang="en-US" sz="1600" dirty="0" smtClean="0"/>
              <a:t>STA1 Link2 deafness disappears at end of STA1 TX PPDU</a:t>
            </a:r>
          </a:p>
          <a:p>
            <a:pPr lvl="1"/>
            <a:r>
              <a:rPr lang="en-US" sz="1600" dirty="0" smtClean="0"/>
              <a:t>STA1 MSI information is determined at end of STA1 RX PPDU BA+MSI</a:t>
            </a:r>
          </a:p>
          <a:p>
            <a:pPr lvl="1"/>
            <a:r>
              <a:rPr lang="en-US" sz="1600" dirty="0" smtClean="0"/>
              <a:t>STA1 must suspend EDCA until MSI information is available at the end of RX PPDU BA+MSI</a:t>
            </a:r>
          </a:p>
          <a:p>
            <a:pPr lvl="2"/>
            <a:r>
              <a:rPr lang="en-US" sz="1400" dirty="0" smtClean="0"/>
              <a:t>i.e. L2 EDCA HOLD as shown in the diagram</a:t>
            </a:r>
          </a:p>
          <a:p>
            <a:r>
              <a:rPr lang="en-US" sz="2000" dirty="0" smtClean="0"/>
              <a:t>STA1 uses MSI to adjust Link2 Medium State</a:t>
            </a:r>
          </a:p>
          <a:p>
            <a:pPr lvl="1"/>
            <a:r>
              <a:rPr lang="en-US" sz="1600" dirty="0" smtClean="0"/>
              <a:t>E.g. set CRS, set NAV for Link2</a:t>
            </a:r>
          </a:p>
          <a:p>
            <a:pPr lvl="1"/>
            <a:r>
              <a:rPr lang="en-US" sz="1600" dirty="0" smtClean="0"/>
              <a:t>Subsequent operation is per normal EDCA</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6</a:t>
            </a:fld>
            <a:endParaRPr lang="en-GB" altLang="en-US" dirty="0"/>
          </a:p>
        </p:txBody>
      </p:sp>
      <p:sp>
        <p:nvSpPr>
          <p:cNvPr id="6" name="Title 5"/>
          <p:cNvSpPr>
            <a:spLocks noGrp="1"/>
          </p:cNvSpPr>
          <p:nvPr>
            <p:ph type="title"/>
          </p:nvPr>
        </p:nvSpPr>
        <p:spPr/>
        <p:txBody>
          <a:bodyPr/>
          <a:lstStyle/>
          <a:p>
            <a:r>
              <a:rPr lang="en-US" dirty="0" smtClean="0"/>
              <a:t>Synchronous Transmitter </a:t>
            </a:r>
            <a:r>
              <a:rPr lang="en-US" dirty="0" smtClean="0"/>
              <a:t>EDCA Fixed</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057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6289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191000" y="1981200"/>
            <a:ext cx="762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BA+MSI</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4102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6096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6" name="Rectangle 35"/>
          <p:cNvSpPr/>
          <p:nvPr/>
        </p:nvSpPr>
        <p:spPr bwMode="auto">
          <a:xfrm>
            <a:off x="6553200" y="2419351"/>
            <a:ext cx="1447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kumimoji="0" lang="en-US" sz="1000" b="1" i="0" u="none" strike="noStrike" cap="none" normalizeH="0" baseline="0" dirty="0" smtClean="0">
                <a:ln>
                  <a:noFill/>
                </a:ln>
                <a:solidFill>
                  <a:srgbClr val="0000FF"/>
                </a:solidFill>
                <a:effectLst/>
              </a:rPr>
              <a:t>TA=STA1</a:t>
            </a:r>
          </a:p>
        </p:txBody>
      </p:sp>
      <p:sp>
        <p:nvSpPr>
          <p:cNvPr id="37" name="Rectangle 36"/>
          <p:cNvSpPr/>
          <p:nvPr/>
        </p:nvSpPr>
        <p:spPr bwMode="auto">
          <a:xfrm>
            <a:off x="8077200" y="2419351"/>
            <a:ext cx="762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BA+MSI</a:t>
            </a:r>
            <a:endParaRPr kumimoji="0" lang="en-US" sz="1100" b="0" i="0" u="none" strike="noStrike" cap="none" normalizeH="0" baseline="0" dirty="0" smtClean="0">
              <a:ln>
                <a:noFill/>
              </a:ln>
              <a:solidFill>
                <a:schemeClr val="tx1"/>
              </a:solidFill>
              <a:effectLst/>
            </a:endParaRPr>
          </a:p>
        </p:txBody>
      </p:sp>
      <p:sp>
        <p:nvSpPr>
          <p:cNvPr id="38" name="Rectangle 37"/>
          <p:cNvSpPr/>
          <p:nvPr/>
        </p:nvSpPr>
        <p:spPr bwMode="auto">
          <a:xfrm>
            <a:off x="6296025" y="2428875"/>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4953000" y="2438400"/>
            <a:ext cx="838200" cy="304800"/>
          </a:xfrm>
          <a:prstGeom prst="rect">
            <a:avLst/>
          </a:prstGeom>
          <a:solidFill>
            <a:srgbClr val="FFFF99">
              <a:alpha val="39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endParaRPr>
          </a:p>
        </p:txBody>
      </p:sp>
      <p:sp>
        <p:nvSpPr>
          <p:cNvPr id="28" name="Rectangle 27"/>
          <p:cNvSpPr/>
          <p:nvPr/>
        </p:nvSpPr>
        <p:spPr bwMode="auto">
          <a:xfrm>
            <a:off x="2057400" y="2438400"/>
            <a:ext cx="20574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spTree>
    <p:extLst>
      <p:ext uri="{BB962C8B-B14F-4D97-AF65-F5344CB8AC3E}">
        <p14:creationId xmlns:p14="http://schemas.microsoft.com/office/powerpoint/2010/main" val="2831682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Because MSI information is in the response frame</a:t>
            </a:r>
          </a:p>
          <a:p>
            <a:pPr lvl="1"/>
            <a:r>
              <a:rPr lang="en-US" dirty="0" smtClean="0"/>
              <a:t>It is not available when the Link2 deafness first disappears</a:t>
            </a:r>
          </a:p>
          <a:p>
            <a:pPr lvl="1"/>
            <a:r>
              <a:rPr lang="en-US" dirty="0" smtClean="0"/>
              <a:t>If Link2 is IDLE, then STA1 is performing unnecessary EDCA hold</a:t>
            </a:r>
          </a:p>
          <a:p>
            <a:pPr lvl="2"/>
            <a:r>
              <a:rPr lang="en-US" dirty="0" smtClean="0"/>
              <a:t>I.e. as long as MSI is not yet available</a:t>
            </a:r>
          </a:p>
          <a:p>
            <a:r>
              <a:rPr lang="en-US" dirty="0" smtClean="0"/>
              <a:t>Can include a Link2 IDLE indication in the PHY header</a:t>
            </a:r>
          </a:p>
          <a:p>
            <a:pPr lvl="1"/>
            <a:r>
              <a:rPr lang="en-US" dirty="0" smtClean="0"/>
              <a:t>When, per the information obtained at the BA transmitter location, Link2 is IDLE at the end time of the Link1 PPDU, the Link2 IDLE indication can be asserted in the PHY Header of BA+MSI</a:t>
            </a:r>
          </a:p>
          <a:p>
            <a:pPr lvl="1"/>
            <a:r>
              <a:rPr lang="en-US" dirty="0" smtClean="0"/>
              <a:t>This information is available much earlier in the RX PPDU</a:t>
            </a:r>
          </a:p>
          <a:p>
            <a:pPr lvl="1"/>
            <a:r>
              <a:rPr lang="en-US" dirty="0" smtClean="0"/>
              <a:t>Reduces the wait time for Link2 EDCA resynchronization</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MSI Wait Time</a:t>
            </a:r>
            <a:endParaRPr lang="en-US" dirty="0"/>
          </a:p>
        </p:txBody>
      </p:sp>
    </p:spTree>
    <p:extLst>
      <p:ext uri="{BB962C8B-B14F-4D97-AF65-F5344CB8AC3E}">
        <p14:creationId xmlns:p14="http://schemas.microsoft.com/office/powerpoint/2010/main" val="121325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Could transform the Link IDLE information into a full wait time</a:t>
            </a:r>
          </a:p>
          <a:p>
            <a:pPr lvl="1"/>
            <a:r>
              <a:rPr lang="en-US" dirty="0" smtClean="0"/>
              <a:t>I.e. simply put the Link2 BUSY duration in the PHY header of the response frame</a:t>
            </a:r>
          </a:p>
          <a:p>
            <a:pPr lvl="1"/>
            <a:r>
              <a:rPr lang="en-US" dirty="0" smtClean="0"/>
              <a:t>Value of 0 indicates Link2 IDLE</a:t>
            </a:r>
          </a:p>
          <a:p>
            <a:pPr lvl="1"/>
            <a:r>
              <a:rPr lang="en-US" dirty="0" smtClean="0"/>
              <a:t>Non-zero value is equivalent of supplying PPDU Length and/or DUR NAV value</a:t>
            </a:r>
          </a:p>
          <a:p>
            <a:pPr lvl="1"/>
            <a:r>
              <a:rPr lang="en-US" dirty="0" smtClean="0"/>
              <a:t>I.e. equivalent of a PHY header TXOP value for another link</a:t>
            </a:r>
          </a:p>
          <a:p>
            <a:pPr lvl="1"/>
            <a:r>
              <a:rPr lang="en-US" dirty="0" smtClean="0"/>
              <a:t>I.e. equivalent of PHY header MSI, or a subset of that MSI</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t>MSI Time in PHY Header</a:t>
            </a:r>
            <a:endParaRPr lang="en-US" dirty="0"/>
          </a:p>
        </p:txBody>
      </p:sp>
    </p:spTree>
    <p:extLst>
      <p:ext uri="{BB962C8B-B14F-4D97-AF65-F5344CB8AC3E}">
        <p14:creationId xmlns:p14="http://schemas.microsoft.com/office/powerpoint/2010/main" val="87055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2743200"/>
            <a:ext cx="7772400" cy="3360738"/>
          </a:xfrm>
        </p:spPr>
        <p:txBody>
          <a:bodyPr/>
          <a:lstStyle/>
          <a:p>
            <a:pPr lvl="1"/>
            <a:r>
              <a:rPr lang="en-US" dirty="0" smtClean="0"/>
              <a:t>MSI Control</a:t>
            </a:r>
          </a:p>
          <a:p>
            <a:pPr lvl="2"/>
            <a:r>
              <a:rPr lang="en-US" dirty="0" smtClean="0"/>
              <a:t>Includes a bitmap that indicates the presence and absence of Medium State Information per link</a:t>
            </a:r>
          </a:p>
          <a:p>
            <a:pPr lvl="2"/>
            <a:r>
              <a:rPr lang="en-US" dirty="0" smtClean="0"/>
              <a:t>A “1” in the bitmap indicates that MSI is present for the link with </a:t>
            </a:r>
            <a:r>
              <a:rPr lang="en-US" dirty="0" err="1" smtClean="0"/>
              <a:t>LinkID</a:t>
            </a:r>
            <a:r>
              <a:rPr lang="en-US" dirty="0" smtClean="0"/>
              <a:t> corresponding to the position of the bit in the bitmap</a:t>
            </a:r>
          </a:p>
          <a:p>
            <a:pPr lvl="2"/>
            <a:r>
              <a:rPr lang="en-US" dirty="0" smtClean="0"/>
              <a:t>A “0” indicates that MSI is not present for the corresponding link</a:t>
            </a:r>
          </a:p>
          <a:p>
            <a:pPr lvl="1"/>
            <a:r>
              <a:rPr lang="en-US" dirty="0" smtClean="0"/>
              <a:t>MSI Block contains N copies of Per Link MSI</a:t>
            </a:r>
          </a:p>
          <a:p>
            <a:pPr lvl="2"/>
            <a:r>
              <a:rPr lang="en-US" dirty="0" smtClean="0"/>
              <a:t>Where N is equal to the number of bits in the MSI Control bitmap that are equal to “1”</a:t>
            </a:r>
          </a:p>
          <a:p>
            <a:pPr lvl="2"/>
            <a:r>
              <a:rPr lang="en-US" dirty="0" smtClean="0"/>
              <a:t>The Per Link MSI fields that are present are arranged in ascending order of </a:t>
            </a:r>
            <a:r>
              <a:rPr lang="en-US" dirty="0" err="1" smtClean="0"/>
              <a:t>LinkID</a:t>
            </a:r>
            <a:endParaRPr lang="en-US" dirty="0" smtClean="0"/>
          </a:p>
          <a:p>
            <a:pPr lvl="1"/>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t>MSI Frame as an MPDU (1)</a:t>
            </a:r>
            <a:endParaRPr lang="en-US" dirty="0"/>
          </a:p>
        </p:txBody>
      </p:sp>
      <p:sp>
        <p:nvSpPr>
          <p:cNvPr id="7" name="Rectangle 6"/>
          <p:cNvSpPr/>
          <p:nvPr/>
        </p:nvSpPr>
        <p:spPr bwMode="auto">
          <a:xfrm>
            <a:off x="4572000" y="1968016"/>
            <a:ext cx="1295400" cy="304800"/>
          </a:xfrm>
          <a:prstGeom prst="rect">
            <a:avLst/>
          </a:prstGeom>
          <a:solidFill>
            <a:srgbClr val="FFCCFF">
              <a:alpha val="8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dirty="0" smtClean="0"/>
              <a:t>MSI Block</a:t>
            </a:r>
            <a:endParaRPr kumimoji="0" lang="en-US" sz="1050" b="0" i="0" u="none" strike="noStrike" cap="none" normalizeH="0" baseline="0" dirty="0" smtClean="0">
              <a:ln>
                <a:noFill/>
              </a:ln>
              <a:solidFill>
                <a:schemeClr val="tx1"/>
              </a:solidFill>
              <a:effectLst/>
            </a:endParaRPr>
          </a:p>
        </p:txBody>
      </p:sp>
      <p:sp>
        <p:nvSpPr>
          <p:cNvPr id="8" name="Rectangle 7"/>
          <p:cNvSpPr/>
          <p:nvPr/>
        </p:nvSpPr>
        <p:spPr bwMode="auto">
          <a:xfrm>
            <a:off x="1562100" y="1981200"/>
            <a:ext cx="4191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FC</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9" name="Rectangle 8"/>
          <p:cNvSpPr/>
          <p:nvPr/>
        </p:nvSpPr>
        <p:spPr bwMode="auto">
          <a:xfrm>
            <a:off x="6096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3581400" y="1971674"/>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MSI Control</a:t>
            </a:r>
            <a:endParaRPr kumimoji="0" lang="en-US" sz="1100" b="0" i="0" u="none" strike="noStrike" cap="none" normalizeH="0" baseline="0" dirty="0" smtClean="0">
              <a:ln>
                <a:noFill/>
              </a:ln>
              <a:solidFill>
                <a:schemeClr val="tx1"/>
              </a:solidFill>
              <a:effectLst/>
            </a:endParaRPr>
          </a:p>
        </p:txBody>
      </p:sp>
      <p:sp>
        <p:nvSpPr>
          <p:cNvPr id="14" name="Rectangle 13"/>
          <p:cNvSpPr/>
          <p:nvPr/>
        </p:nvSpPr>
        <p:spPr bwMode="auto">
          <a:xfrm>
            <a:off x="1981200" y="1981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DUR</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15" name="Rectangle 14"/>
          <p:cNvSpPr/>
          <p:nvPr/>
        </p:nvSpPr>
        <p:spPr bwMode="auto">
          <a:xfrm>
            <a:off x="2514600" y="1981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16" name="Rectangle 15"/>
          <p:cNvSpPr/>
          <p:nvPr/>
        </p:nvSpPr>
        <p:spPr bwMode="auto">
          <a:xfrm>
            <a:off x="3048000" y="1981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T</a:t>
            </a:r>
            <a:r>
              <a:rPr lang="en-US" dirty="0" smtClean="0"/>
              <a:t>A</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18" name="Rectangle 17"/>
          <p:cNvSpPr/>
          <p:nvPr/>
        </p:nvSpPr>
        <p:spPr bwMode="auto">
          <a:xfrm>
            <a:off x="5867400" y="1981200"/>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FCS</a:t>
            </a:r>
            <a:endParaRPr kumimoji="0" 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28579856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199281</TotalTime>
  <Words>2697</Words>
  <Application>Microsoft Office PowerPoint</Application>
  <PresentationFormat>On-screen Show (4:3)</PresentationFormat>
  <Paragraphs>349</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802-11-Submission</vt:lpstr>
      <vt:lpstr>Synchronous Transmitter Medium State Information</vt:lpstr>
      <vt:lpstr>Abstract</vt:lpstr>
      <vt:lpstr>Synchronous Transmitter EDCA Problem</vt:lpstr>
      <vt:lpstr>Link2 Medium State Information</vt:lpstr>
      <vt:lpstr>MSI Conveyance</vt:lpstr>
      <vt:lpstr>Synchronous Transmitter EDCA Fixed</vt:lpstr>
      <vt:lpstr>MSI Wait Time</vt:lpstr>
      <vt:lpstr>MSI Time in PHY Header</vt:lpstr>
      <vt:lpstr>MSI Frame as an MPDU (1)</vt:lpstr>
      <vt:lpstr>MSI Frame as an MPDU (2)</vt:lpstr>
      <vt:lpstr>MSI Frame as an MPDU (3)</vt:lpstr>
      <vt:lpstr>MSI In the PHY Header</vt:lpstr>
      <vt:lpstr>MSI Receiver Behavior (1)</vt:lpstr>
      <vt:lpstr>MSI Receiver Behavior (2)</vt:lpstr>
      <vt:lpstr>MSI Receiver Behavior (3)</vt:lpstr>
      <vt:lpstr>MSI Receiver Behavior (4)</vt:lpstr>
      <vt:lpstr>MSI Receiver Behavior (5)</vt:lpstr>
      <vt:lpstr>MSI Receiver Behavior (6)</vt:lpstr>
      <vt:lpstr>MSI Receiver Behavior (7)</vt:lpstr>
      <vt:lpstr>MSI Receiver Behavior (8)</vt:lpstr>
      <vt:lpstr>Synch Transmitter Indication</vt:lpstr>
      <vt:lpstr>Straw poll 0</vt:lpstr>
      <vt:lpstr>Straw poll 1</vt:lpstr>
      <vt:lpstr>Straw poll 2</vt:lpstr>
      <vt:lpstr>Straw poll 3</vt:lpstr>
      <vt:lpstr>Straw poll 4</vt:lpstr>
      <vt:lpstr>Straw Poll 5</vt:lpstr>
      <vt:lpstr>Straw Poll 6</vt:lpstr>
      <vt:lpstr>Reference</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2236</cp:revision>
  <cp:lastPrinted>1998-02-10T13:28:06Z</cp:lastPrinted>
  <dcterms:created xsi:type="dcterms:W3CDTF">2004-12-02T14:01:45Z</dcterms:created>
  <dcterms:modified xsi:type="dcterms:W3CDTF">2020-01-10T02:35:54Z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