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1"/>
  </p:notesMasterIdLst>
  <p:handoutMasterIdLst>
    <p:handoutMasterId r:id="rId62"/>
  </p:handoutMasterIdLst>
  <p:sldIdLst>
    <p:sldId id="331" r:id="rId2"/>
    <p:sldId id="930" r:id="rId3"/>
    <p:sldId id="1049" r:id="rId4"/>
    <p:sldId id="1051" r:id="rId5"/>
    <p:sldId id="1085" r:id="rId6"/>
    <p:sldId id="1086" r:id="rId7"/>
    <p:sldId id="1087" r:id="rId8"/>
    <p:sldId id="1088" r:id="rId9"/>
    <p:sldId id="1099" r:id="rId10"/>
    <p:sldId id="1100" r:id="rId11"/>
    <p:sldId id="1101" r:id="rId12"/>
    <p:sldId id="1070" r:id="rId13"/>
    <p:sldId id="1064" r:id="rId14"/>
    <p:sldId id="1052" r:id="rId15"/>
    <p:sldId id="1054" r:id="rId16"/>
    <p:sldId id="1057" r:id="rId17"/>
    <p:sldId id="1065" r:id="rId18"/>
    <p:sldId id="1058" r:id="rId19"/>
    <p:sldId id="1059" r:id="rId20"/>
    <p:sldId id="1063" r:id="rId21"/>
    <p:sldId id="1068" r:id="rId22"/>
    <p:sldId id="1083" r:id="rId23"/>
    <p:sldId id="1071" r:id="rId24"/>
    <p:sldId id="1072" r:id="rId25"/>
    <p:sldId id="1055" r:id="rId26"/>
    <p:sldId id="1069" r:id="rId27"/>
    <p:sldId id="1073" r:id="rId28"/>
    <p:sldId id="1060" r:id="rId29"/>
    <p:sldId id="1066" r:id="rId30"/>
    <p:sldId id="1074" r:id="rId31"/>
    <p:sldId id="1075" r:id="rId32"/>
    <p:sldId id="1084" r:id="rId33"/>
    <p:sldId id="1076" r:id="rId34"/>
    <p:sldId id="1081" r:id="rId35"/>
    <p:sldId id="1078" r:id="rId36"/>
    <p:sldId id="1082" r:id="rId37"/>
    <p:sldId id="1079" r:id="rId38"/>
    <p:sldId id="1080" r:id="rId39"/>
    <p:sldId id="1089" r:id="rId40"/>
    <p:sldId id="1090" r:id="rId41"/>
    <p:sldId id="1091" r:id="rId42"/>
    <p:sldId id="1092" r:id="rId43"/>
    <p:sldId id="1093" r:id="rId44"/>
    <p:sldId id="1094" r:id="rId45"/>
    <p:sldId id="1095" r:id="rId46"/>
    <p:sldId id="1096" r:id="rId47"/>
    <p:sldId id="1097" r:id="rId48"/>
    <p:sldId id="1098" r:id="rId49"/>
    <p:sldId id="1077" r:id="rId50"/>
    <p:sldId id="1067" r:id="rId51"/>
    <p:sldId id="1061" r:id="rId52"/>
    <p:sldId id="1062" r:id="rId53"/>
    <p:sldId id="1102" r:id="rId54"/>
    <p:sldId id="1045" r:id="rId55"/>
    <p:sldId id="1103" r:id="rId56"/>
    <p:sldId id="1104" r:id="rId57"/>
    <p:sldId id="1105" r:id="rId58"/>
    <p:sldId id="1106" r:id="rId59"/>
    <p:sldId id="978" r:id="rId60"/>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CCFF"/>
    <a:srgbClr val="0000FF"/>
    <a:srgbClr val="EAEAEA"/>
    <a:srgbClr val="CCCCFF"/>
    <a:srgbClr val="FF5050"/>
    <a:srgbClr val="004232"/>
    <a:srgbClr val="000000"/>
    <a:srgbClr val="808080"/>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60" autoAdjust="0"/>
    <p:restoredTop sz="96649" autoAdjust="0"/>
  </p:normalViewPr>
  <p:slideViewPr>
    <p:cSldViewPr>
      <p:cViewPr>
        <p:scale>
          <a:sx n="90" d="100"/>
          <a:sy n="90" d="100"/>
        </p:scale>
        <p:origin x="-642" y="-186"/>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6" y="-72"/>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a16="http://schemas.microsoft.com/office/drawing/2014/main" xmlns=""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xmlns="" id="{0835B85C-0C92-4AAB-B5CD-5874F0F84968}"/>
              </a:ext>
            </a:extLst>
          </p:cNvPr>
          <p:cNvSpPr>
            <a:spLocks noGrp="1" noChangeArrowheads="1"/>
          </p:cNvSpPr>
          <p:nvPr>
            <p:ph type="ftr" sz="quarter" idx="2"/>
          </p:nvPr>
        </p:nvSpPr>
        <p:spPr bwMode="auto">
          <a:xfrm>
            <a:off x="4365446" y="96123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dirty="0" smtClean="0"/>
              <a:t>Matthew Fischer (Broadcom)</a:t>
            </a:r>
            <a:endParaRPr lang="en-GB" dirty="0"/>
          </a:p>
        </p:txBody>
      </p:sp>
      <p:sp>
        <p:nvSpPr>
          <p:cNvPr id="3077" name="Rectangle 5">
            <a:extLst>
              <a:ext uri="{FF2B5EF4-FFF2-40B4-BE49-F238E27FC236}">
                <a16:creationId xmlns:a16="http://schemas.microsoft.com/office/drawing/2014/main" xmlns=""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xmlns=""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xmlns=""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xmlns=""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a16="http://schemas.microsoft.com/office/drawing/2014/main" xmlns=""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xmlns=""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xmlns=""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xmlns="" id="{E2EF01C8-FB3D-4155-B52F-C120FD4754F2}"/>
              </a:ext>
            </a:extLst>
          </p:cNvPr>
          <p:cNvSpPr>
            <a:spLocks noGrp="1" noChangeArrowheads="1"/>
          </p:cNvSpPr>
          <p:nvPr>
            <p:ph type="ftr" sz="quarter" idx="4"/>
          </p:nvPr>
        </p:nvSpPr>
        <p:spPr bwMode="auto">
          <a:xfrm>
            <a:off x="3866932" y="9615488"/>
            <a:ext cx="22878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Matthew Fischer (Broadcom)</a:t>
            </a:r>
            <a:endParaRPr lang="en-GB" dirty="0"/>
          </a:p>
        </p:txBody>
      </p:sp>
      <p:sp>
        <p:nvSpPr>
          <p:cNvPr id="2055" name="Rectangle 7">
            <a:extLst>
              <a:ext uri="{FF2B5EF4-FFF2-40B4-BE49-F238E27FC236}">
                <a16:creationId xmlns:a16="http://schemas.microsoft.com/office/drawing/2014/main" xmlns=""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xmlns=""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xmlns=""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xmlns=""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xmlns=""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a16="http://schemas.microsoft.com/office/drawing/2014/main" xmlns="" id="{6389D189-BBDC-4D3B-87C2-07BBB8BCAA06}"/>
              </a:ext>
            </a:extLst>
          </p:cNvPr>
          <p:cNvSpPr txBox="1">
            <a:spLocks noGrp="1" noChangeArrowheads="1"/>
          </p:cNvSpPr>
          <p:nvPr/>
        </p:nvSpPr>
        <p:spPr bwMode="auto">
          <a:xfrm>
            <a:off x="641350" y="117931"/>
            <a:ext cx="1198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smtClean="0"/>
              <a:t>November </a:t>
            </a:r>
            <a:r>
              <a:rPr lang="en-GB" altLang="en-US" sz="1400" b="1" dirty="0"/>
              <a:t>2012</a:t>
            </a:r>
          </a:p>
        </p:txBody>
      </p:sp>
      <p:sp>
        <p:nvSpPr>
          <p:cNvPr id="16389" name="Rectangle 6">
            <a:extLst>
              <a:ext uri="{FF2B5EF4-FFF2-40B4-BE49-F238E27FC236}">
                <a16:creationId xmlns:a16="http://schemas.microsoft.com/office/drawing/2014/main" xmlns="" id="{44F662B7-7009-4912-B6F1-2566616E04FB}"/>
              </a:ext>
            </a:extLst>
          </p:cNvPr>
          <p:cNvSpPr>
            <a:spLocks noGrp="1" noChangeArrowheads="1"/>
          </p:cNvSpPr>
          <p:nvPr>
            <p:ph type="ftr" sz="quarter" idx="4"/>
          </p:nvPr>
        </p:nvSpPr>
        <p:spPr>
          <a:xfrm>
            <a:off x="3866932" y="9615488"/>
            <a:ext cx="22878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smtClean="0"/>
              <a:t>Matthew Fischer (Broadcom)</a:t>
            </a:r>
            <a:endParaRPr lang="en-GB" altLang="en-US" dirty="0"/>
          </a:p>
        </p:txBody>
      </p:sp>
      <p:sp>
        <p:nvSpPr>
          <p:cNvPr id="16390" name="Rectangle 7">
            <a:extLst>
              <a:ext uri="{FF2B5EF4-FFF2-40B4-BE49-F238E27FC236}">
                <a16:creationId xmlns:a16="http://schemas.microsoft.com/office/drawing/2014/main" xmlns=""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xmlns=""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xmlns=""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xmlns=""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5" name="Rectangle 5">
            <a:extLst>
              <a:ext uri="{FF2B5EF4-FFF2-40B4-BE49-F238E27FC236}">
                <a16:creationId xmlns:a16="http://schemas.microsoft.com/office/drawing/2014/main" xmlns="" id="{23CA8882-3F16-471A-B8DB-2643B3170DFB}"/>
              </a:ext>
            </a:extLst>
          </p:cNvPr>
          <p:cNvSpPr>
            <a:spLocks noGrp="1" noChangeArrowheads="1"/>
          </p:cNvSpPr>
          <p:nvPr>
            <p:ph type="ftr" sz="quarter" idx="11"/>
          </p:nvPr>
        </p:nvSpPr>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a16="http://schemas.microsoft.com/office/drawing/2014/main" xmlns=""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F62F9BB0-1D78-4E92-8AB5-CCA6C81C81B4}"/>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6" name="Rectangle 6">
            <a:extLst>
              <a:ext uri="{FF2B5EF4-FFF2-40B4-BE49-F238E27FC236}">
                <a16:creationId xmlns:a16="http://schemas.microsoft.com/office/drawing/2014/main" xmlns=""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
        <p:nvSpPr>
          <p:cNvPr id="7"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ADC25286-F119-41CC-B936-A99D615BEBF4}"/>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6" name="Rectangle 6">
            <a:extLst>
              <a:ext uri="{FF2B5EF4-FFF2-40B4-BE49-F238E27FC236}">
                <a16:creationId xmlns:a16="http://schemas.microsoft.com/office/drawing/2014/main" xmlns=""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
        <p:nvSpPr>
          <p:cNvPr id="7"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738835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1346AB4A-F2D2-4CAE-A247-7BBB1DA6E2BC}"/>
              </a:ext>
            </a:extLst>
          </p:cNvPr>
          <p:cNvSpPr>
            <a:spLocks noGrp="1" noChangeArrowheads="1"/>
          </p:cNvSpPr>
          <p:nvPr>
            <p:ph type="dt" sz="half" idx="10"/>
          </p:nvPr>
        </p:nvSpPr>
        <p:spPr>
          <a:xfrm>
            <a:off x="696913" y="332601"/>
            <a:ext cx="1340110" cy="276999"/>
          </a:xfrm>
        </p:spPr>
        <p:txBody>
          <a:bodyPr/>
          <a:lstStyle>
            <a:lvl1pPr>
              <a:defRPr/>
            </a:lvl1pPr>
          </a:lstStyle>
          <a:p>
            <a:pPr>
              <a:defRPr/>
            </a:pPr>
            <a:r>
              <a:rPr lang="en-US" altLang="en-US" dirty="0" smtClean="0"/>
              <a:t>January 2020</a:t>
            </a:r>
            <a:endParaRPr lang="en-GB" altLang="en-US" dirty="0"/>
          </a:p>
        </p:txBody>
      </p:sp>
      <p:sp>
        <p:nvSpPr>
          <p:cNvPr id="5" name="Rectangle 5">
            <a:extLst>
              <a:ext uri="{FF2B5EF4-FFF2-40B4-BE49-F238E27FC236}">
                <a16:creationId xmlns:a16="http://schemas.microsoft.com/office/drawing/2014/main" xmlns=""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a16="http://schemas.microsoft.com/office/drawing/2014/main" xmlns=""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Title 6">
            <a:extLst>
              <a:ext uri="{FF2B5EF4-FFF2-40B4-BE49-F238E27FC236}">
                <a16:creationId xmlns:a16="http://schemas.microsoft.com/office/drawing/2014/main" xmlns="" id="{0F0DBE41-23D8-4A5A-BF78-102A9350C2E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xmlns=""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5"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a16="http://schemas.microsoft.com/office/drawing/2014/main" xmlns=""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347B849B-93E3-4CC8-9DB0-6FACE6085CC5}"/>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6" name="Footer Placeholder 5">
            <a:extLst>
              <a:ext uri="{FF2B5EF4-FFF2-40B4-BE49-F238E27FC236}">
                <a16:creationId xmlns:a16="http://schemas.microsoft.com/office/drawing/2014/main" xmlns="" id="{C09D8205-394C-426D-8FC1-81C9ED9A72FF}"/>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7" name="Slide Number Placeholder 6">
            <a:extLst>
              <a:ext uri="{FF2B5EF4-FFF2-40B4-BE49-F238E27FC236}">
                <a16:creationId xmlns:a16="http://schemas.microsoft.com/office/drawing/2014/main" xmlns=""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xmlns="" id="{07747953-910E-41D0-B426-832112577580}"/>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9" name="Rectangle 6">
            <a:extLst>
              <a:ext uri="{FF2B5EF4-FFF2-40B4-BE49-F238E27FC236}">
                <a16:creationId xmlns:a16="http://schemas.microsoft.com/office/drawing/2014/main" xmlns=""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xmlns="" id="{14D0DD47-63E1-499C-8731-3DDE6710EC43}"/>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5" name="Rectangle 6">
            <a:extLst>
              <a:ext uri="{FF2B5EF4-FFF2-40B4-BE49-F238E27FC236}">
                <a16:creationId xmlns:a16="http://schemas.microsoft.com/office/drawing/2014/main" xmlns=""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
        <p:nvSpPr>
          <p:cNvPr id="6"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E3C34B0A-1C2A-4887-9294-5C1D0A38A828}"/>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4" name="Rectangle 6">
            <a:extLst>
              <a:ext uri="{FF2B5EF4-FFF2-40B4-BE49-F238E27FC236}">
                <a16:creationId xmlns:a16="http://schemas.microsoft.com/office/drawing/2014/main" xmlns=""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32FA0C2D-5E95-4491-9BC6-02C2914C9032}"/>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7" name="Slide Number Placeholder 6">
            <a:extLst>
              <a:ext uri="{FF2B5EF4-FFF2-40B4-BE49-F238E27FC236}">
                <a16:creationId xmlns:a16="http://schemas.microsoft.com/office/drawing/2014/main" xmlns=""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
        <p:nvSpPr>
          <p:cNvPr id="8"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24EF4FFA-7CBB-4BED-8002-05D415428EDB}"/>
              </a:ext>
            </a:extLst>
          </p:cNvPr>
          <p:cNvSpPr>
            <a:spLocks noGrp="1" noChangeArrowheads="1"/>
          </p:cNvSpPr>
          <p:nvPr>
            <p:ph type="dt" sz="half" idx="10"/>
          </p:nvPr>
        </p:nvSpPr>
        <p:spPr/>
        <p:txBody>
          <a:bodyPr/>
          <a:lstStyle>
            <a:lvl1pPr>
              <a:defRPr/>
            </a:lvl1pPr>
          </a:lstStyle>
          <a:p>
            <a:pPr>
              <a:defRPr/>
            </a:pPr>
            <a:r>
              <a:rPr lang="en-US" altLang="en-US" dirty="0" smtClean="0"/>
              <a:t>January 2020</a:t>
            </a:r>
            <a:endParaRPr lang="en-GB" altLang="en-US" dirty="0"/>
          </a:p>
        </p:txBody>
      </p:sp>
      <p:sp>
        <p:nvSpPr>
          <p:cNvPr id="7" name="Slide Number Placeholder 6">
            <a:extLst>
              <a:ext uri="{FF2B5EF4-FFF2-40B4-BE49-F238E27FC236}">
                <a16:creationId xmlns:a16="http://schemas.microsoft.com/office/drawing/2014/main" xmlns=""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
        <p:nvSpPr>
          <p:cNvPr id="8"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xmlns=""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January 2020</a:t>
            </a:r>
            <a:endParaRPr lang="en-GB" altLang="en-US" dirty="0"/>
          </a:p>
        </p:txBody>
      </p:sp>
      <p:sp>
        <p:nvSpPr>
          <p:cNvPr id="1029" name="Rectangle 5">
            <a:extLst>
              <a:ext uri="{FF2B5EF4-FFF2-40B4-BE49-F238E27FC236}">
                <a16:creationId xmlns:a16="http://schemas.microsoft.com/office/drawing/2014/main" xmlns="" id="{38AB3E98-49DA-464A-B03C-7E5902DC0D58}"/>
              </a:ext>
            </a:extLst>
          </p:cNvPr>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Matthew Fischer (Broadcom)</a:t>
            </a:r>
            <a:endParaRPr lang="en-GB" dirty="0"/>
          </a:p>
        </p:txBody>
      </p:sp>
      <p:sp>
        <p:nvSpPr>
          <p:cNvPr id="1030" name="Rectangle 6">
            <a:extLst>
              <a:ext uri="{FF2B5EF4-FFF2-40B4-BE49-F238E27FC236}">
                <a16:creationId xmlns:a16="http://schemas.microsoft.com/office/drawing/2014/main" xmlns=""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xmlns="" id="{F47EBAF5-52AC-49CF-A3FD-31E596F2D8C6}"/>
              </a:ext>
            </a:extLst>
          </p:cNvPr>
          <p:cNvSpPr>
            <a:spLocks noChangeArrowheads="1"/>
          </p:cNvSpPr>
          <p:nvPr/>
        </p:nvSpPr>
        <p:spPr bwMode="auto">
          <a:xfrm>
            <a:off x="5129149" y="331014"/>
            <a:ext cx="32830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802.11-20/0081r2</a:t>
            </a:r>
            <a:endParaRPr lang="en-GB" altLang="en-US" sz="1800" b="1" dirty="0"/>
          </a:p>
        </p:txBody>
      </p:sp>
      <p:sp>
        <p:nvSpPr>
          <p:cNvPr id="1032" name="Line 8">
            <a:extLst>
              <a:ext uri="{FF2B5EF4-FFF2-40B4-BE49-F238E27FC236}">
                <a16:creationId xmlns:a16="http://schemas.microsoft.com/office/drawing/2014/main" xmlns=""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xmlns=""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xmlns=""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fischer@broadcom.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xmlns=""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xmlns="" id="{5EB80220-6DDA-46D8-A532-4F8294B75F35}"/>
              </a:ext>
            </a:extLst>
          </p:cNvPr>
          <p:cNvSpPr>
            <a:spLocks noGrp="1" noChangeArrowheads="1"/>
          </p:cNvSpPr>
          <p:nvPr>
            <p:ph type="title"/>
          </p:nvPr>
        </p:nvSpPr>
        <p:spPr>
          <a:xfrm>
            <a:off x="685800" y="685800"/>
            <a:ext cx="7772400" cy="1066800"/>
          </a:xfrm>
          <a:noFill/>
        </p:spPr>
        <p:txBody>
          <a:bodyPr/>
          <a:lstStyle/>
          <a:p>
            <a:r>
              <a:rPr lang="en-US" altLang="en-US" dirty="0" smtClean="0"/>
              <a:t>MLO Synchronous Transmission</a:t>
            </a:r>
            <a:endParaRPr lang="en-GB" altLang="en-US" dirty="0"/>
          </a:p>
        </p:txBody>
      </p:sp>
      <p:sp>
        <p:nvSpPr>
          <p:cNvPr id="15366" name="Rectangle 4">
            <a:extLst>
              <a:ext uri="{FF2B5EF4-FFF2-40B4-BE49-F238E27FC236}">
                <a16:creationId xmlns:a16="http://schemas.microsoft.com/office/drawing/2014/main" xmlns=""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2020-01-10</a:t>
            </a:r>
            <a:endParaRPr lang="en-GB" altLang="en-US" sz="2000" b="0" dirty="0"/>
          </a:p>
        </p:txBody>
      </p:sp>
      <p:sp>
        <p:nvSpPr>
          <p:cNvPr id="15368" name="Rectangle 6">
            <a:extLst>
              <a:ext uri="{FF2B5EF4-FFF2-40B4-BE49-F238E27FC236}">
                <a16:creationId xmlns:a16="http://schemas.microsoft.com/office/drawing/2014/main" xmlns=""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xmlns="" id="{1EEAD0EE-0DFD-4F81-B0C3-618EF9CBFB8C}"/>
              </a:ext>
            </a:extLst>
          </p:cNvPr>
          <p:cNvGraphicFramePr>
            <a:graphicFrameLocks noGrp="1"/>
          </p:cNvGraphicFramePr>
          <p:nvPr>
            <p:extLst>
              <p:ext uri="{D42A27DB-BD31-4B8C-83A1-F6EECF244321}">
                <p14:modId xmlns:p14="http://schemas.microsoft.com/office/powerpoint/2010/main" val="739869172"/>
              </p:ext>
            </p:extLst>
          </p:nvPr>
        </p:nvGraphicFramePr>
        <p:xfrm>
          <a:off x="228598" y="2998720"/>
          <a:ext cx="8763001" cy="2166683"/>
        </p:xfrm>
        <a:graphic>
          <a:graphicData uri="http://schemas.openxmlformats.org/drawingml/2006/table">
            <a:tbl>
              <a:tblPr firstRow="1" bandRow="1">
                <a:tableStyleId>{21E4AEA4-8DFA-4A89-87EB-49C32662AFE0}</a:tableStyleId>
              </a:tblPr>
              <a:tblGrid>
                <a:gridCol w="2032602">
                  <a:extLst>
                    <a:ext uri="{9D8B030D-6E8A-4147-A177-3AD203B41FA5}">
                      <a16:colId xmlns:a16="http://schemas.microsoft.com/office/drawing/2014/main" xmlns="" val="20000"/>
                    </a:ext>
                  </a:extLst>
                </a:gridCol>
                <a:gridCol w="1015400">
                  <a:extLst>
                    <a:ext uri="{9D8B030D-6E8A-4147-A177-3AD203B41FA5}">
                      <a16:colId xmlns:a16="http://schemas.microsoft.com/office/drawing/2014/main" xmlns="" val="20001"/>
                    </a:ext>
                  </a:extLst>
                </a:gridCol>
                <a:gridCol w="2282071">
                  <a:extLst>
                    <a:ext uri="{9D8B030D-6E8A-4147-A177-3AD203B41FA5}">
                      <a16:colId xmlns:a16="http://schemas.microsoft.com/office/drawing/2014/main" xmlns="" val="20002"/>
                    </a:ext>
                  </a:extLst>
                </a:gridCol>
                <a:gridCol w="813062">
                  <a:extLst>
                    <a:ext uri="{9D8B030D-6E8A-4147-A177-3AD203B41FA5}">
                      <a16:colId xmlns:a16="http://schemas.microsoft.com/office/drawing/2014/main" xmlns="" val="20003"/>
                    </a:ext>
                  </a:extLst>
                </a:gridCol>
                <a:gridCol w="2619866">
                  <a:extLst>
                    <a:ext uri="{9D8B030D-6E8A-4147-A177-3AD203B41FA5}">
                      <a16:colId xmlns:a16="http://schemas.microsoft.com/office/drawing/2014/main" xmlns=""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Matthew Fischer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r>
                        <a:rPr lang="en-US" sz="1100" dirty="0" smtClean="0"/>
                        <a:t>Broadcom</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it-IT" sz="1100" kern="1200" dirty="0" smtClean="0">
                          <a:solidFill>
                            <a:schemeClr val="dk1"/>
                          </a:solidFill>
                          <a:latin typeface="+mn-lt"/>
                          <a:ea typeface="+mn-ea"/>
                          <a:cs typeface="+mn-cs"/>
                        </a:rPr>
                        <a:t>250 Innovation Dr, San Jose, CA 95134</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hlinkClick r:id="rId3"/>
                        </a:rPr>
                        <a:t>Matthew.fischer@broadcom.com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02084387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10"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657600"/>
            <a:ext cx="7772400" cy="2446338"/>
          </a:xfrm>
        </p:spPr>
        <p:txBody>
          <a:bodyPr/>
          <a:lstStyle/>
          <a:p>
            <a:r>
              <a:rPr lang="en-US" sz="1800" dirty="0" smtClean="0"/>
              <a:t>Link2 RTS DUR == 9500</a:t>
            </a:r>
          </a:p>
          <a:p>
            <a:r>
              <a:rPr lang="en-US" sz="1800" dirty="0" smtClean="0"/>
              <a:t>Link2 CTS DUR == 3000, AKA Negotiated DUR</a:t>
            </a:r>
          </a:p>
          <a:p>
            <a:r>
              <a:rPr lang="en-US" sz="1800" dirty="0" smtClean="0"/>
              <a:t>CTS indicates amount of time available for PPDU+BA to create aligned operation</a:t>
            </a:r>
          </a:p>
          <a:p>
            <a:pPr lvl="1"/>
            <a:r>
              <a:rPr lang="en-US" sz="1400" dirty="0" err="1" smtClean="0"/>
              <a:t>STAx</a:t>
            </a:r>
            <a:r>
              <a:rPr lang="en-US" sz="1400" dirty="0" smtClean="0"/>
              <a:t> obeys CTS DUR in its following PPDU transmission, causing RX/TX alignment</a:t>
            </a:r>
          </a:p>
          <a:p>
            <a:r>
              <a:rPr lang="en-US" sz="2000" dirty="0" smtClean="0"/>
              <a:t>Alternatively, </a:t>
            </a:r>
            <a:r>
              <a:rPr lang="en-US" sz="2000" dirty="0" err="1" smtClean="0"/>
              <a:t>STAx</a:t>
            </a:r>
            <a:r>
              <a:rPr lang="en-US" sz="2000" dirty="0" smtClean="0"/>
              <a:t> can read PHY LEN from Link1 TX</a:t>
            </a:r>
          </a:p>
          <a:p>
            <a:pPr lvl="1"/>
            <a:r>
              <a:rPr lang="en-US" sz="1600" dirty="0" smtClean="0"/>
              <a:t>Uses PHY LEN to create alignment</a:t>
            </a:r>
          </a:p>
          <a:p>
            <a:r>
              <a:rPr lang="en-US" sz="1800" dirty="0" smtClean="0"/>
              <a:t>BA+Q contains AMPDU BA + </a:t>
            </a:r>
            <a:r>
              <a:rPr lang="en-US" sz="1800" dirty="0" err="1" smtClean="0"/>
              <a:t>QoS</a:t>
            </a:r>
            <a:r>
              <a:rPr lang="en-US" sz="1800" dirty="0" smtClean="0"/>
              <a:t> Data</a:t>
            </a:r>
          </a:p>
          <a:p>
            <a:pPr lvl="1"/>
            <a:r>
              <a:rPr lang="en-US" sz="1400" dirty="0" smtClean="0"/>
              <a:t>Enough symbols to align next transmissions, AKA Forced TXOP Sharing</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10</a:t>
            </a:fld>
            <a:endParaRPr lang="en-GB" altLang="en-US" dirty="0"/>
          </a:p>
        </p:txBody>
      </p:sp>
      <p:sp>
        <p:nvSpPr>
          <p:cNvPr id="6" name="Title 5"/>
          <p:cNvSpPr>
            <a:spLocks noGrp="1"/>
          </p:cNvSpPr>
          <p:nvPr>
            <p:ph type="title"/>
          </p:nvPr>
        </p:nvSpPr>
        <p:spPr/>
        <p:txBody>
          <a:bodyPr/>
          <a:lstStyle/>
          <a:p>
            <a:r>
              <a:rPr lang="en-US" dirty="0" smtClean="0"/>
              <a:t>Unrelated Transmission Alignment (2)</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9" name="Rectangle 8"/>
          <p:cNvSpPr/>
          <p:nvPr/>
        </p:nvSpPr>
        <p:spPr bwMode="auto">
          <a:xfrm>
            <a:off x="2057400" y="2352676"/>
            <a:ext cx="23622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a:t>
            </a:r>
            <a:r>
              <a:rPr kumimoji="0" lang="en-US" sz="1200" b="1" i="0" u="none" strike="noStrike" cap="none" normalizeH="0" baseline="0" dirty="0" smtClean="0">
                <a:ln>
                  <a:noFill/>
                </a:ln>
                <a:solidFill>
                  <a:srgbClr val="C00000"/>
                </a:solidFill>
                <a:effectLst/>
                <a:latin typeface="Times New Roman" pitchFamily="18" charset="0"/>
              </a:rPr>
              <a:t>TA=</a:t>
            </a:r>
            <a:r>
              <a:rPr kumimoji="0" lang="en-US" sz="1200" b="1" i="0" u="none" strike="noStrike" cap="none" normalizeH="0" baseline="0" dirty="0" err="1" smtClean="0">
                <a:ln>
                  <a:noFill/>
                </a:ln>
                <a:solidFill>
                  <a:srgbClr val="C00000"/>
                </a:solidFill>
                <a:effectLst/>
                <a:latin typeface="Times New Roman" pitchFamily="18" charset="0"/>
              </a:rPr>
              <a:t>STAw</a:t>
            </a:r>
            <a:endParaRPr kumimoji="0" lang="en-US" sz="1200" b="1" i="0" u="none" strike="noStrike" cap="none" normalizeH="0" baseline="0" dirty="0" smtClean="0">
              <a:ln>
                <a:noFill/>
              </a:ln>
              <a:solidFill>
                <a:srgbClr val="C00000"/>
              </a:solidFill>
              <a:effectLst/>
              <a:latin typeface="Times New Roman" pitchFamily="18" charset="0"/>
            </a:endParaRPr>
          </a:p>
        </p:txBody>
      </p:sp>
      <p:cxnSp>
        <p:nvCxnSpPr>
          <p:cNvPr id="13" name="Straight Arrow Connector 12"/>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3200400" y="2809876"/>
            <a:ext cx="12192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a:t>
            </a:r>
            <a:r>
              <a:rPr lang="en-US" b="1" dirty="0" smtClean="0">
                <a:solidFill>
                  <a:srgbClr val="C00000"/>
                </a:solidFill>
              </a:rPr>
              <a:t>TA=</a:t>
            </a:r>
            <a:r>
              <a:rPr kumimoji="0" lang="en-US" b="1" i="0" u="none" strike="noStrike" cap="none" normalizeH="0" baseline="0" dirty="0" err="1" smtClean="0">
                <a:ln>
                  <a:noFill/>
                </a:ln>
                <a:solidFill>
                  <a:srgbClr val="C00000"/>
                </a:solidFill>
                <a:effectLst/>
              </a:rPr>
              <a:t>STAx</a:t>
            </a:r>
            <a:endParaRPr kumimoji="0" lang="en-US" b="1" i="0" u="none" strike="noStrike" cap="none" normalizeH="0" baseline="0" dirty="0" smtClean="0">
              <a:ln>
                <a:noFill/>
              </a:ln>
              <a:solidFill>
                <a:srgbClr val="C00000"/>
              </a:solidFill>
              <a:effectLst/>
            </a:endParaRPr>
          </a:p>
        </p:txBody>
      </p:sp>
      <p:sp>
        <p:nvSpPr>
          <p:cNvPr id="16" name="Rectangle 15"/>
          <p:cNvSpPr/>
          <p:nvPr/>
        </p:nvSpPr>
        <p:spPr bwMode="auto">
          <a:xfrm>
            <a:off x="4495800" y="2352676"/>
            <a:ext cx="3810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BA</a:t>
            </a:r>
            <a:endParaRPr kumimoji="0" lang="en-US" sz="1050" b="0" i="0" u="none" strike="noStrike" cap="none" normalizeH="0" baseline="0" dirty="0" smtClean="0">
              <a:ln>
                <a:noFill/>
              </a:ln>
              <a:solidFill>
                <a:schemeClr val="tx1"/>
              </a:solidFill>
              <a:effectLst/>
            </a:endParaRPr>
          </a:p>
        </p:txBody>
      </p:sp>
      <p:sp>
        <p:nvSpPr>
          <p:cNvPr id="18" name="Rectangle 17"/>
          <p:cNvSpPr/>
          <p:nvPr/>
        </p:nvSpPr>
        <p:spPr bwMode="auto">
          <a:xfrm>
            <a:off x="4953000" y="2352676"/>
            <a:ext cx="18669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a:t>
            </a:r>
            <a:r>
              <a:rPr kumimoji="0" lang="en-US" sz="1200" b="0" i="0" u="none" strike="noStrike" cap="none" normalizeH="0" baseline="0" dirty="0" smtClean="0">
                <a:ln>
                  <a:noFill/>
                </a:ln>
                <a:solidFill>
                  <a:schemeClr val="tx1"/>
                </a:solidFill>
                <a:effectLst/>
                <a:latin typeface="Times New Roman" pitchFamily="18" charset="0"/>
              </a:rPr>
              <a:t>TA=</a:t>
            </a:r>
            <a:r>
              <a:rPr kumimoji="0" lang="en-US" sz="1200" b="0" i="0" u="none" strike="noStrike" cap="none" normalizeH="0" baseline="0" dirty="0" err="1" smtClean="0">
                <a:ln>
                  <a:noFill/>
                </a:ln>
                <a:solidFill>
                  <a:schemeClr val="tx1"/>
                </a:solidFill>
                <a:effectLst/>
                <a:latin typeface="Times New Roman" pitchFamily="18" charset="0"/>
              </a:rPr>
              <a:t>STAw</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4953000" y="2809876"/>
            <a:ext cx="16002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TA=</a:t>
            </a:r>
            <a:r>
              <a:rPr kumimoji="0" lang="en-US" sz="1200" b="0" i="0" u="none" strike="noStrike" cap="none" normalizeH="0" baseline="0" dirty="0" err="1" smtClean="0">
                <a:ln>
                  <a:noFill/>
                </a:ln>
                <a:solidFill>
                  <a:schemeClr val="tx1"/>
                </a:solidFill>
                <a:effectLst/>
                <a:latin typeface="Times New Roman" pitchFamily="18" charset="0"/>
              </a:rPr>
              <a:t>STAx</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6" name="Rectangle 25"/>
          <p:cNvSpPr/>
          <p:nvPr/>
        </p:nvSpPr>
        <p:spPr bwMode="auto">
          <a:xfrm>
            <a:off x="3457577" y="3276600"/>
            <a:ext cx="1219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Potential Loss of MPDUs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6" name="Rectangle 35"/>
          <p:cNvSpPr/>
          <p:nvPr/>
        </p:nvSpPr>
        <p:spPr bwMode="auto">
          <a:xfrm>
            <a:off x="6629400" y="2352676"/>
            <a:ext cx="1905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40" name="Rectangle 39"/>
          <p:cNvSpPr/>
          <p:nvPr/>
        </p:nvSpPr>
        <p:spPr bwMode="auto">
          <a:xfrm>
            <a:off x="4495800" y="2819400"/>
            <a:ext cx="3810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BA</a:t>
            </a:r>
            <a:endParaRPr kumimoji="0" lang="en-US" sz="1050" b="0" i="0" u="none" strike="noStrike" cap="none" normalizeH="0" baseline="0" dirty="0" smtClean="0">
              <a:ln>
                <a:noFill/>
              </a:ln>
              <a:solidFill>
                <a:schemeClr val="tx1"/>
              </a:solidFill>
              <a:effectLst/>
            </a:endParaRPr>
          </a:p>
        </p:txBody>
      </p:sp>
      <p:sp>
        <p:nvSpPr>
          <p:cNvPr id="41" name="Rectangle 40"/>
          <p:cNvSpPr/>
          <p:nvPr/>
        </p:nvSpPr>
        <p:spPr bwMode="auto">
          <a:xfrm>
            <a:off x="6858000" y="2352676"/>
            <a:ext cx="3810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BA</a:t>
            </a:r>
            <a:endParaRPr kumimoji="0" lang="en-US" sz="1050" b="0" i="0" u="none" strike="noStrike" cap="none" normalizeH="0" baseline="0" dirty="0" smtClean="0">
              <a:ln>
                <a:noFill/>
              </a:ln>
              <a:solidFill>
                <a:schemeClr val="tx1"/>
              </a:solidFill>
              <a:effectLst/>
            </a:endParaRPr>
          </a:p>
        </p:txBody>
      </p:sp>
      <p:sp>
        <p:nvSpPr>
          <p:cNvPr id="42" name="Rectangle 41"/>
          <p:cNvSpPr/>
          <p:nvPr/>
        </p:nvSpPr>
        <p:spPr bwMode="auto">
          <a:xfrm>
            <a:off x="6629400" y="2819400"/>
            <a:ext cx="6096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BA+Q</a:t>
            </a:r>
            <a:endParaRPr kumimoji="0" lang="en-US" sz="1050" b="0" i="0" u="none" strike="noStrike" cap="none" normalizeH="0" baseline="0" dirty="0" smtClean="0">
              <a:ln>
                <a:noFill/>
              </a:ln>
              <a:solidFill>
                <a:schemeClr val="tx1"/>
              </a:solidFill>
              <a:effectLst/>
            </a:endParaRPr>
          </a:p>
        </p:txBody>
      </p:sp>
      <p:sp>
        <p:nvSpPr>
          <p:cNvPr id="29" name="Rectangle 28"/>
          <p:cNvSpPr/>
          <p:nvPr/>
        </p:nvSpPr>
        <p:spPr bwMode="auto">
          <a:xfrm>
            <a:off x="1600200" y="2362200"/>
            <a:ext cx="1524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1800225" y="2362200"/>
            <a:ext cx="18097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1" name="Rectangle 30"/>
          <p:cNvSpPr/>
          <p:nvPr/>
        </p:nvSpPr>
        <p:spPr bwMode="auto">
          <a:xfrm>
            <a:off x="2743200" y="2809876"/>
            <a:ext cx="1524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2" name="Rectangle 31"/>
          <p:cNvSpPr/>
          <p:nvPr/>
        </p:nvSpPr>
        <p:spPr bwMode="auto">
          <a:xfrm>
            <a:off x="2922500" y="2807677"/>
            <a:ext cx="20955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4" name="Rectangle 33"/>
          <p:cNvSpPr/>
          <p:nvPr/>
        </p:nvSpPr>
        <p:spPr bwMode="auto">
          <a:xfrm>
            <a:off x="2917790" y="2352676"/>
            <a:ext cx="21426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cxnSp>
        <p:nvCxnSpPr>
          <p:cNvPr id="35" name="Straight Arrow Connector 34"/>
          <p:cNvCxnSpPr/>
          <p:nvPr/>
        </p:nvCxnSpPr>
        <p:spPr bwMode="auto">
          <a:xfrm flipH="1" flipV="1">
            <a:off x="3024920" y="2667001"/>
            <a:ext cx="432657" cy="685799"/>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7" name="Left Brace 16"/>
          <p:cNvSpPr/>
          <p:nvPr/>
        </p:nvSpPr>
        <p:spPr bwMode="auto">
          <a:xfrm rot="5400000">
            <a:off x="3813925" y="1163593"/>
            <a:ext cx="381000" cy="174475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7" name="Rectangle 36"/>
          <p:cNvSpPr/>
          <p:nvPr/>
        </p:nvSpPr>
        <p:spPr bwMode="auto">
          <a:xfrm>
            <a:off x="3505200" y="1583532"/>
            <a:ext cx="12192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3000</a:t>
            </a:r>
            <a:endParaRPr kumimoji="0" lang="en-US" sz="1200" b="1" i="0" u="none" strike="noStrike" cap="none" normalizeH="0" baseline="0" dirty="0" smtClean="0">
              <a:ln>
                <a:noFill/>
              </a:ln>
              <a:solidFill>
                <a:srgbClr val="C00000"/>
              </a:solidFill>
              <a:effectLst/>
            </a:endParaRPr>
          </a:p>
        </p:txBody>
      </p:sp>
      <p:cxnSp>
        <p:nvCxnSpPr>
          <p:cNvPr id="38" name="Straight Arrow Connector 37"/>
          <p:cNvCxnSpPr>
            <a:endCxn id="36" idx="2"/>
          </p:cNvCxnSpPr>
          <p:nvPr/>
        </p:nvCxnSpPr>
        <p:spPr bwMode="auto">
          <a:xfrm flipV="1">
            <a:off x="4495800" y="2657476"/>
            <a:ext cx="2228850" cy="695324"/>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44" name="Rectangle 43"/>
          <p:cNvSpPr/>
          <p:nvPr/>
        </p:nvSpPr>
        <p:spPr bwMode="auto">
          <a:xfrm>
            <a:off x="7315200" y="2352676"/>
            <a:ext cx="1143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5" name="Rectangle 44"/>
          <p:cNvSpPr/>
          <p:nvPr/>
        </p:nvSpPr>
        <p:spPr bwMode="auto">
          <a:xfrm>
            <a:off x="7315200" y="2809876"/>
            <a:ext cx="11430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6" name="Left Brace 45"/>
          <p:cNvSpPr/>
          <p:nvPr/>
        </p:nvSpPr>
        <p:spPr bwMode="auto">
          <a:xfrm rot="5400000">
            <a:off x="2240050" y="1366836"/>
            <a:ext cx="381000" cy="13716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Rectangle 46"/>
          <p:cNvSpPr/>
          <p:nvPr/>
        </p:nvSpPr>
        <p:spPr bwMode="auto">
          <a:xfrm>
            <a:off x="1828800" y="1600200"/>
            <a:ext cx="12192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2000</a:t>
            </a:r>
            <a:endParaRPr kumimoji="0" lang="en-US" sz="1200" b="1" i="0" u="none" strike="noStrike" cap="none" normalizeH="0" baseline="0" dirty="0" smtClean="0">
              <a:ln>
                <a:noFill/>
              </a:ln>
              <a:solidFill>
                <a:srgbClr val="C00000"/>
              </a:solidFill>
              <a:effectLst/>
            </a:endParaRPr>
          </a:p>
        </p:txBody>
      </p:sp>
      <p:sp>
        <p:nvSpPr>
          <p:cNvPr id="39" name="Rectangle 38"/>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43" name="Rectangle 42"/>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48" name="Left Brace 47"/>
          <p:cNvSpPr/>
          <p:nvPr/>
        </p:nvSpPr>
        <p:spPr bwMode="auto">
          <a:xfrm rot="16200000">
            <a:off x="1981200" y="2743201"/>
            <a:ext cx="381000" cy="1143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Rectangle 48"/>
          <p:cNvSpPr/>
          <p:nvPr/>
        </p:nvSpPr>
        <p:spPr bwMode="auto">
          <a:xfrm>
            <a:off x="1676400" y="3429000"/>
            <a:ext cx="11430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err="1" smtClean="0"/>
              <a:t>STAx</a:t>
            </a:r>
            <a:r>
              <a:rPr lang="en-US" b="1" dirty="0" smtClean="0"/>
              <a:t> EDCA</a:t>
            </a:r>
            <a:endParaRPr kumimoji="0" lang="en-US" sz="1200" b="1" i="0" u="none" strike="noStrike" cap="none" normalizeH="0" baseline="0" dirty="0" smtClean="0">
              <a:ln>
                <a:noFill/>
              </a:ln>
              <a:effectLst/>
            </a:endParaRPr>
          </a:p>
        </p:txBody>
      </p:sp>
    </p:spTree>
    <p:extLst>
      <p:ext uri="{BB962C8B-B14F-4D97-AF65-F5344CB8AC3E}">
        <p14:creationId xmlns:p14="http://schemas.microsoft.com/office/powerpoint/2010/main" val="25757670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886200"/>
            <a:ext cx="7772400" cy="2217738"/>
          </a:xfrm>
        </p:spPr>
        <p:txBody>
          <a:bodyPr/>
          <a:lstStyle/>
          <a:p>
            <a:r>
              <a:rPr lang="en-US" sz="2000" dirty="0" smtClean="0"/>
              <a:t>BA+T contains AMPDU BA + Time/DUR information</a:t>
            </a:r>
          </a:p>
          <a:p>
            <a:pPr lvl="1"/>
            <a:r>
              <a:rPr lang="en-US" sz="1600" dirty="0" smtClean="0"/>
              <a:t>Time/DUR information indicates exact duration of next PPDU</a:t>
            </a:r>
          </a:p>
          <a:p>
            <a:pPr lvl="2"/>
            <a:r>
              <a:rPr lang="en-US" sz="1400" dirty="0" smtClean="0"/>
              <a:t>And other information similar to a Trigger</a:t>
            </a:r>
          </a:p>
          <a:p>
            <a:pPr lvl="3"/>
            <a:r>
              <a:rPr lang="en-US" sz="1200" dirty="0" smtClean="0"/>
              <a:t>E.g. TX power, Target RSSI, MCS, </a:t>
            </a:r>
            <a:r>
              <a:rPr lang="en-US" sz="1200" dirty="0" err="1" smtClean="0"/>
              <a:t>etc</a:t>
            </a:r>
            <a:r>
              <a:rPr lang="en-US" sz="1200" dirty="0" smtClean="0"/>
              <a:t>, as optionally desired</a:t>
            </a:r>
          </a:p>
          <a:p>
            <a:pPr lvl="2"/>
            <a:r>
              <a:rPr lang="en-US" sz="1400" dirty="0" smtClean="0"/>
              <a:t>And a suggested BA duration</a:t>
            </a:r>
          </a:p>
          <a:p>
            <a:pPr lvl="3"/>
            <a:r>
              <a:rPr lang="en-US" sz="1200" dirty="0" smtClean="0"/>
              <a:t>Same BA transmitter on both links, so they will be aligned</a:t>
            </a:r>
          </a:p>
          <a:p>
            <a:pPr lvl="2"/>
            <a:r>
              <a:rPr lang="en-US" sz="1400" dirty="0" smtClean="0"/>
              <a:t>All to be used if there is a next PPDU</a:t>
            </a:r>
          </a:p>
          <a:p>
            <a:pPr lvl="2"/>
            <a:r>
              <a:rPr lang="en-US" sz="1400" dirty="0" smtClean="0"/>
              <a:t>All intended to create alignment of subsequent PPDUs</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11</a:t>
            </a:fld>
            <a:endParaRPr lang="en-GB" altLang="en-US" dirty="0"/>
          </a:p>
        </p:txBody>
      </p:sp>
      <p:sp>
        <p:nvSpPr>
          <p:cNvPr id="6" name="Title 5"/>
          <p:cNvSpPr>
            <a:spLocks noGrp="1"/>
          </p:cNvSpPr>
          <p:nvPr>
            <p:ph type="title"/>
          </p:nvPr>
        </p:nvSpPr>
        <p:spPr/>
        <p:txBody>
          <a:bodyPr/>
          <a:lstStyle/>
          <a:p>
            <a:r>
              <a:rPr lang="en-US" dirty="0" smtClean="0"/>
              <a:t>UTA RX </a:t>
            </a:r>
            <a:r>
              <a:rPr lang="en-US" dirty="0" err="1" smtClean="0"/>
              <a:t>RX</a:t>
            </a:r>
            <a:r>
              <a:rPr lang="en-US" dirty="0" smtClean="0"/>
              <a:t> with T</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9" name="Rectangle 8"/>
          <p:cNvSpPr/>
          <p:nvPr/>
        </p:nvSpPr>
        <p:spPr bwMode="auto">
          <a:xfrm>
            <a:off x="2057400" y="2352676"/>
            <a:ext cx="23622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a:t>
            </a:r>
            <a:r>
              <a:rPr kumimoji="0" lang="en-US" sz="1200" b="1" i="0" u="none" strike="noStrike" cap="none" normalizeH="0" baseline="0" dirty="0" smtClean="0">
                <a:ln>
                  <a:noFill/>
                </a:ln>
                <a:solidFill>
                  <a:srgbClr val="C00000"/>
                </a:solidFill>
                <a:effectLst/>
                <a:latin typeface="Times New Roman" pitchFamily="18" charset="0"/>
              </a:rPr>
              <a:t>TA=</a:t>
            </a:r>
            <a:r>
              <a:rPr kumimoji="0" lang="en-US" sz="1200" b="1" i="0" u="none" strike="noStrike" cap="none" normalizeH="0" baseline="0" dirty="0" err="1" smtClean="0">
                <a:ln>
                  <a:noFill/>
                </a:ln>
                <a:solidFill>
                  <a:srgbClr val="C00000"/>
                </a:solidFill>
                <a:effectLst/>
                <a:latin typeface="Times New Roman" pitchFamily="18" charset="0"/>
              </a:rPr>
              <a:t>STAw</a:t>
            </a:r>
            <a:endParaRPr kumimoji="0" lang="en-US" sz="1200" b="1" i="0" u="none" strike="noStrike" cap="none" normalizeH="0" baseline="0" dirty="0" smtClean="0">
              <a:ln>
                <a:noFill/>
              </a:ln>
              <a:solidFill>
                <a:srgbClr val="C00000"/>
              </a:solidFill>
              <a:effectLst/>
              <a:latin typeface="Times New Roman" pitchFamily="18" charset="0"/>
            </a:endParaRPr>
          </a:p>
        </p:txBody>
      </p:sp>
      <p:cxnSp>
        <p:nvCxnSpPr>
          <p:cNvPr id="13" name="Straight Arrow Connector 12"/>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3200400" y="2809876"/>
            <a:ext cx="12192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a:t>
            </a:r>
            <a:r>
              <a:rPr lang="en-US" b="1" dirty="0" smtClean="0">
                <a:solidFill>
                  <a:srgbClr val="C00000"/>
                </a:solidFill>
              </a:rPr>
              <a:t>TA=</a:t>
            </a:r>
            <a:r>
              <a:rPr kumimoji="0" lang="en-US" b="1" i="0" u="none" strike="noStrike" cap="none" normalizeH="0" baseline="0" dirty="0" err="1" smtClean="0">
                <a:ln>
                  <a:noFill/>
                </a:ln>
                <a:solidFill>
                  <a:srgbClr val="C00000"/>
                </a:solidFill>
                <a:effectLst/>
              </a:rPr>
              <a:t>STAx</a:t>
            </a:r>
            <a:endParaRPr kumimoji="0" lang="en-US" b="1" i="0" u="none" strike="noStrike" cap="none" normalizeH="0" baseline="0" dirty="0" smtClean="0">
              <a:ln>
                <a:noFill/>
              </a:ln>
              <a:solidFill>
                <a:srgbClr val="C00000"/>
              </a:solidFill>
              <a:effectLst/>
            </a:endParaRPr>
          </a:p>
        </p:txBody>
      </p:sp>
      <p:sp>
        <p:nvSpPr>
          <p:cNvPr id="16" name="Rectangle 15"/>
          <p:cNvSpPr/>
          <p:nvPr/>
        </p:nvSpPr>
        <p:spPr bwMode="auto">
          <a:xfrm>
            <a:off x="4495800" y="2352676"/>
            <a:ext cx="533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18" name="Rectangle 17"/>
          <p:cNvSpPr/>
          <p:nvPr/>
        </p:nvSpPr>
        <p:spPr bwMode="auto">
          <a:xfrm>
            <a:off x="5105400" y="2352676"/>
            <a:ext cx="16002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a:t>
            </a:r>
            <a:r>
              <a:rPr kumimoji="0" lang="en-US" sz="1200" b="0" i="0" u="none" strike="noStrike" cap="none" normalizeH="0" baseline="0" dirty="0" smtClean="0">
                <a:ln>
                  <a:noFill/>
                </a:ln>
                <a:solidFill>
                  <a:schemeClr val="tx1"/>
                </a:solidFill>
                <a:effectLst/>
                <a:latin typeface="Times New Roman" pitchFamily="18" charset="0"/>
              </a:rPr>
              <a:t>TA=</a:t>
            </a:r>
            <a:r>
              <a:rPr kumimoji="0" lang="en-US" sz="1200" b="0" i="0" u="none" strike="noStrike" cap="none" normalizeH="0" baseline="0" dirty="0" err="1" smtClean="0">
                <a:ln>
                  <a:noFill/>
                </a:ln>
                <a:solidFill>
                  <a:schemeClr val="tx1"/>
                </a:solidFill>
                <a:effectLst/>
                <a:latin typeface="Times New Roman" pitchFamily="18" charset="0"/>
              </a:rPr>
              <a:t>STAw</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5105400" y="2809876"/>
            <a:ext cx="16002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RA=STA1, TA=</a:t>
            </a:r>
            <a:r>
              <a:rPr kumimoji="0" lang="en-US" sz="1200" b="0" i="0" u="none" strike="noStrike" cap="none" normalizeH="0" baseline="0" dirty="0" err="1" smtClean="0">
                <a:ln>
                  <a:noFill/>
                </a:ln>
                <a:solidFill>
                  <a:schemeClr val="tx1"/>
                </a:solidFill>
                <a:effectLst/>
                <a:latin typeface="Times New Roman" pitchFamily="18" charset="0"/>
              </a:rPr>
              <a:t>STAx</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6" name="Rectangle 25"/>
          <p:cNvSpPr/>
          <p:nvPr/>
        </p:nvSpPr>
        <p:spPr bwMode="auto">
          <a:xfrm>
            <a:off x="3457577" y="3276600"/>
            <a:ext cx="1219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Potential Loss of MPDUs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0" name="Rectangle 39"/>
          <p:cNvSpPr/>
          <p:nvPr/>
        </p:nvSpPr>
        <p:spPr bwMode="auto">
          <a:xfrm>
            <a:off x="4495800" y="2819400"/>
            <a:ext cx="533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29" name="Rectangle 28"/>
          <p:cNvSpPr/>
          <p:nvPr/>
        </p:nvSpPr>
        <p:spPr bwMode="auto">
          <a:xfrm>
            <a:off x="1600200" y="2362200"/>
            <a:ext cx="1524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1800225" y="2362200"/>
            <a:ext cx="18097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1" name="Rectangle 30"/>
          <p:cNvSpPr/>
          <p:nvPr/>
        </p:nvSpPr>
        <p:spPr bwMode="auto">
          <a:xfrm>
            <a:off x="2743200" y="2809876"/>
            <a:ext cx="1524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2" name="Rectangle 31"/>
          <p:cNvSpPr/>
          <p:nvPr/>
        </p:nvSpPr>
        <p:spPr bwMode="auto">
          <a:xfrm>
            <a:off x="2922500" y="2807677"/>
            <a:ext cx="20955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4" name="Rectangle 33"/>
          <p:cNvSpPr/>
          <p:nvPr/>
        </p:nvSpPr>
        <p:spPr bwMode="auto">
          <a:xfrm>
            <a:off x="2917790" y="2352676"/>
            <a:ext cx="21426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cxnSp>
        <p:nvCxnSpPr>
          <p:cNvPr id="35" name="Straight Arrow Connector 34"/>
          <p:cNvCxnSpPr/>
          <p:nvPr/>
        </p:nvCxnSpPr>
        <p:spPr bwMode="auto">
          <a:xfrm flipH="1" flipV="1">
            <a:off x="3024920" y="2667001"/>
            <a:ext cx="432657" cy="685799"/>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7" name="Left Brace 16"/>
          <p:cNvSpPr/>
          <p:nvPr/>
        </p:nvSpPr>
        <p:spPr bwMode="auto">
          <a:xfrm rot="5400000">
            <a:off x="3890125" y="1087393"/>
            <a:ext cx="381000" cy="189715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7" name="Rectangle 36"/>
          <p:cNvSpPr/>
          <p:nvPr/>
        </p:nvSpPr>
        <p:spPr bwMode="auto">
          <a:xfrm>
            <a:off x="3505200" y="1583532"/>
            <a:ext cx="112126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3000</a:t>
            </a:r>
            <a:endParaRPr kumimoji="0" lang="en-US" sz="1200" b="1" i="0" u="none" strike="noStrike" cap="none" normalizeH="0" baseline="0" dirty="0" smtClean="0">
              <a:ln>
                <a:noFill/>
              </a:ln>
              <a:solidFill>
                <a:srgbClr val="C00000"/>
              </a:solidFill>
              <a:effectLst/>
            </a:endParaRPr>
          </a:p>
        </p:txBody>
      </p:sp>
      <p:sp>
        <p:nvSpPr>
          <p:cNvPr id="44" name="Rectangle 43"/>
          <p:cNvSpPr/>
          <p:nvPr/>
        </p:nvSpPr>
        <p:spPr bwMode="auto">
          <a:xfrm>
            <a:off x="7391400" y="2352676"/>
            <a:ext cx="9906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5" name="Rectangle 44"/>
          <p:cNvSpPr/>
          <p:nvPr/>
        </p:nvSpPr>
        <p:spPr bwMode="auto">
          <a:xfrm>
            <a:off x="7391400" y="2809876"/>
            <a:ext cx="9906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6" name="Left Brace 45"/>
          <p:cNvSpPr/>
          <p:nvPr/>
        </p:nvSpPr>
        <p:spPr bwMode="auto">
          <a:xfrm rot="5400000">
            <a:off x="2240050" y="1366836"/>
            <a:ext cx="381000" cy="13716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Rectangle 46"/>
          <p:cNvSpPr/>
          <p:nvPr/>
        </p:nvSpPr>
        <p:spPr bwMode="auto">
          <a:xfrm>
            <a:off x="1828800" y="1600200"/>
            <a:ext cx="12192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2000</a:t>
            </a:r>
            <a:endParaRPr kumimoji="0" lang="en-US" sz="1200" b="1" i="0" u="none" strike="noStrike" cap="none" normalizeH="0" baseline="0" dirty="0" smtClean="0">
              <a:ln>
                <a:noFill/>
              </a:ln>
              <a:solidFill>
                <a:srgbClr val="C00000"/>
              </a:solidFill>
              <a:effectLst/>
            </a:endParaRPr>
          </a:p>
        </p:txBody>
      </p:sp>
      <p:sp>
        <p:nvSpPr>
          <p:cNvPr id="39" name="Rectangle 38"/>
          <p:cNvSpPr/>
          <p:nvPr/>
        </p:nvSpPr>
        <p:spPr bwMode="auto">
          <a:xfrm>
            <a:off x="6781800" y="2362200"/>
            <a:ext cx="533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43" name="Rectangle 42"/>
          <p:cNvSpPr/>
          <p:nvPr/>
        </p:nvSpPr>
        <p:spPr bwMode="auto">
          <a:xfrm>
            <a:off x="6781800" y="2828924"/>
            <a:ext cx="533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48" name="Left Brace 47"/>
          <p:cNvSpPr/>
          <p:nvPr/>
        </p:nvSpPr>
        <p:spPr bwMode="auto">
          <a:xfrm rot="5400000">
            <a:off x="5676900" y="1214436"/>
            <a:ext cx="381000" cy="16764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Rectangle 48"/>
          <p:cNvSpPr/>
          <p:nvPr/>
        </p:nvSpPr>
        <p:spPr bwMode="auto">
          <a:xfrm>
            <a:off x="5257800" y="1600200"/>
            <a:ext cx="12192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T</a:t>
            </a:r>
            <a:endParaRPr kumimoji="0" lang="en-US" sz="1200" b="1" i="0" u="none" strike="noStrike" cap="none" normalizeH="0" baseline="0" dirty="0" smtClean="0">
              <a:ln>
                <a:noFill/>
              </a:ln>
              <a:solidFill>
                <a:srgbClr val="C00000"/>
              </a:solidFill>
              <a:effectLst/>
            </a:endParaRPr>
          </a:p>
        </p:txBody>
      </p:sp>
      <p:sp>
        <p:nvSpPr>
          <p:cNvPr id="36" name="Rectangle 35"/>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38" name="Rectangle 37"/>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41" name="Left Brace 40"/>
          <p:cNvSpPr/>
          <p:nvPr/>
        </p:nvSpPr>
        <p:spPr bwMode="auto">
          <a:xfrm rot="16200000">
            <a:off x="1981200" y="2819399"/>
            <a:ext cx="381000" cy="1143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2" name="Rectangle 41"/>
          <p:cNvSpPr/>
          <p:nvPr/>
        </p:nvSpPr>
        <p:spPr bwMode="auto">
          <a:xfrm>
            <a:off x="1524000" y="3564732"/>
            <a:ext cx="11430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err="1" smtClean="0"/>
              <a:t>STAx</a:t>
            </a:r>
            <a:r>
              <a:rPr lang="en-US" b="1" dirty="0" smtClean="0"/>
              <a:t> EDCA</a:t>
            </a:r>
            <a:endParaRPr kumimoji="0" lang="en-US" sz="1200" b="1" i="0" u="none" strike="noStrike" cap="none" normalizeH="0" baseline="0" dirty="0" smtClean="0">
              <a:ln>
                <a:noFill/>
              </a:ln>
              <a:effectLst/>
            </a:endParaRPr>
          </a:p>
        </p:txBody>
      </p:sp>
      <p:sp>
        <p:nvSpPr>
          <p:cNvPr id="50" name="Rectangle 49"/>
          <p:cNvSpPr/>
          <p:nvPr/>
        </p:nvSpPr>
        <p:spPr bwMode="auto">
          <a:xfrm>
            <a:off x="4733925" y="1600200"/>
            <a:ext cx="1240366"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Same Transmitter</a:t>
            </a:r>
            <a:endParaRPr kumimoji="0" lang="en-US" sz="1200" b="1" i="0" u="none" strike="noStrike" cap="none" normalizeH="0" baseline="0" dirty="0" smtClean="0">
              <a:ln>
                <a:noFill/>
              </a:ln>
              <a:effectLst/>
            </a:endParaRPr>
          </a:p>
        </p:txBody>
      </p:sp>
      <p:cxnSp>
        <p:nvCxnSpPr>
          <p:cNvPr id="51" name="Straight Arrow Connector 50"/>
          <p:cNvCxnSpPr/>
          <p:nvPr/>
        </p:nvCxnSpPr>
        <p:spPr bwMode="auto">
          <a:xfrm flipH="1">
            <a:off x="4686300" y="2074068"/>
            <a:ext cx="647700" cy="278608"/>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52" name="Straight Arrow Connector 51"/>
          <p:cNvCxnSpPr/>
          <p:nvPr/>
        </p:nvCxnSpPr>
        <p:spPr bwMode="auto">
          <a:xfrm flipH="1">
            <a:off x="4686300" y="2074068"/>
            <a:ext cx="647700" cy="745332"/>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15262781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Rules</a:t>
            </a:r>
          </a:p>
          <a:p>
            <a:pPr lvl="1"/>
            <a:r>
              <a:rPr lang="en-US" dirty="0" smtClean="0"/>
              <a:t>Alignment</a:t>
            </a:r>
          </a:p>
          <a:p>
            <a:r>
              <a:rPr lang="en-US" dirty="0" smtClean="0"/>
              <a:t>B Rules</a:t>
            </a:r>
          </a:p>
          <a:p>
            <a:pPr lvl="1"/>
            <a:r>
              <a:rPr lang="en-US" dirty="0" err="1" smtClean="0"/>
              <a:t>Backoff</a:t>
            </a:r>
            <a:endParaRPr lang="en-US" dirty="0" smtClean="0"/>
          </a:p>
          <a:p>
            <a:r>
              <a:rPr lang="en-US" dirty="0" smtClean="0"/>
              <a:t>C Rules</a:t>
            </a:r>
          </a:p>
          <a:p>
            <a:pPr lvl="1"/>
            <a:r>
              <a:rPr lang="en-US" dirty="0" smtClean="0"/>
              <a:t>CTS, CTA</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Title 5"/>
          <p:cNvSpPr>
            <a:spLocks noGrp="1"/>
          </p:cNvSpPr>
          <p:nvPr>
            <p:ph type="title"/>
          </p:nvPr>
        </p:nvSpPr>
        <p:spPr/>
        <p:txBody>
          <a:bodyPr/>
          <a:lstStyle/>
          <a:p>
            <a:r>
              <a:rPr lang="en-US" dirty="0" smtClean="0"/>
              <a:t>Rule Sets</a:t>
            </a:r>
            <a:endParaRPr lang="en-US" dirty="0"/>
          </a:p>
        </p:txBody>
      </p:sp>
    </p:spTree>
    <p:extLst>
      <p:ext uri="{BB962C8B-B14F-4D97-AF65-F5344CB8AC3E}">
        <p14:creationId xmlns:p14="http://schemas.microsoft.com/office/powerpoint/2010/main" val="17477523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An MLD shall advertise whether it is operating as an </a:t>
            </a:r>
            <a:r>
              <a:rPr lang="en-US" dirty="0" smtClean="0"/>
              <a:t>NSTR </a:t>
            </a:r>
            <a:r>
              <a:rPr lang="en-US" dirty="0"/>
              <a:t>or </a:t>
            </a:r>
            <a:r>
              <a:rPr lang="en-US" dirty="0" smtClean="0"/>
              <a:t>STR </a:t>
            </a:r>
            <a:r>
              <a:rPr lang="en-US" dirty="0"/>
              <a:t>for a given pair of links</a:t>
            </a:r>
          </a:p>
          <a:p>
            <a:pPr lvl="1"/>
            <a:r>
              <a:rPr lang="en-US" dirty="0"/>
              <a:t>The advertisement is dynamic, the relationship may </a:t>
            </a:r>
            <a:r>
              <a:rPr lang="en-US" dirty="0" smtClean="0"/>
              <a:t>change</a:t>
            </a:r>
          </a:p>
          <a:p>
            <a:pPr lvl="1"/>
            <a:endParaRPr lang="en-US" dirty="0"/>
          </a:p>
          <a:p>
            <a:r>
              <a:rPr lang="en-US" dirty="0" smtClean="0"/>
              <a:t>An AP MLD shall indicate whether any </a:t>
            </a:r>
            <a:r>
              <a:rPr lang="en-US" dirty="0" smtClean="0"/>
              <a:t>NSTR </a:t>
            </a:r>
            <a:r>
              <a:rPr lang="en-US" dirty="0" smtClean="0"/>
              <a:t>mode MLD are operating in the BSS</a:t>
            </a:r>
          </a:p>
          <a:p>
            <a:pPr lvl="1"/>
            <a:r>
              <a:rPr lang="en-US" dirty="0" smtClean="0"/>
              <a:t>The AP shall indicate the condition in Beacons and Probe Responses</a:t>
            </a:r>
          </a:p>
          <a:p>
            <a:pPr lvl="1"/>
            <a:r>
              <a:rPr lang="en-US" dirty="0" smtClean="0"/>
              <a:t>The existence of the condition invokes the use of A Rules, B Rules and C Rules</a:t>
            </a:r>
          </a:p>
          <a:p>
            <a:pPr lvl="1"/>
            <a:r>
              <a:rPr lang="en-US" dirty="0" smtClean="0"/>
              <a:t>The mode of operation is called SLBSS</a:t>
            </a:r>
          </a:p>
          <a:p>
            <a:pPr lvl="2"/>
            <a:r>
              <a:rPr lang="en-US" dirty="0" smtClean="0"/>
              <a:t>Synchronous Link BSS</a:t>
            </a:r>
            <a:endParaRPr lang="en-US" dirty="0"/>
          </a:p>
          <a:p>
            <a:pPr lvl="1"/>
            <a:endParaRPr lang="en-US" dirty="0"/>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Title 5"/>
          <p:cNvSpPr>
            <a:spLocks noGrp="1"/>
          </p:cNvSpPr>
          <p:nvPr>
            <p:ph type="title"/>
          </p:nvPr>
        </p:nvSpPr>
        <p:spPr/>
        <p:txBody>
          <a:bodyPr/>
          <a:lstStyle/>
          <a:p>
            <a:r>
              <a:rPr lang="en-US" dirty="0" smtClean="0"/>
              <a:t>A Rules (1)</a:t>
            </a:r>
            <a:endParaRPr lang="en-US" dirty="0"/>
          </a:p>
        </p:txBody>
      </p:sp>
    </p:spTree>
    <p:extLst>
      <p:ext uri="{BB962C8B-B14F-4D97-AF65-F5344CB8AC3E}">
        <p14:creationId xmlns:p14="http://schemas.microsoft.com/office/powerpoint/2010/main" val="459206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An </a:t>
            </a:r>
            <a:r>
              <a:rPr lang="en-US" dirty="0" smtClean="0"/>
              <a:t>MLD </a:t>
            </a:r>
            <a:r>
              <a:rPr lang="en-US" dirty="0"/>
              <a:t>that transmits a PPDU on a link to an </a:t>
            </a:r>
            <a:r>
              <a:rPr lang="en-US" dirty="0" smtClean="0"/>
              <a:t>MLD </a:t>
            </a:r>
            <a:r>
              <a:rPr lang="en-US" dirty="0"/>
              <a:t>may request the </a:t>
            </a:r>
            <a:r>
              <a:rPr lang="en-US" dirty="0" smtClean="0"/>
              <a:t>MLD </a:t>
            </a:r>
            <a:r>
              <a:rPr lang="en-US" dirty="0"/>
              <a:t>to transmit a Trigger on another link eliciting a response from the </a:t>
            </a:r>
            <a:r>
              <a:rPr lang="en-US" dirty="0" smtClean="0"/>
              <a:t>MLD </a:t>
            </a:r>
            <a:r>
              <a:rPr lang="en-US" dirty="0"/>
              <a:t>on that other link</a:t>
            </a:r>
          </a:p>
          <a:p>
            <a:pPr lvl="1"/>
            <a:r>
              <a:rPr lang="en-US" dirty="0"/>
              <a:t>An </a:t>
            </a:r>
            <a:r>
              <a:rPr lang="en-US" dirty="0" smtClean="0"/>
              <a:t>MLD </a:t>
            </a:r>
            <a:r>
              <a:rPr lang="en-US" dirty="0"/>
              <a:t>that receives a request for a trigger may send such a Trigger</a:t>
            </a:r>
          </a:p>
          <a:p>
            <a:r>
              <a:rPr lang="en-US" dirty="0" smtClean="0"/>
              <a:t>An MLD that is receiving a PPDU from an </a:t>
            </a:r>
            <a:r>
              <a:rPr lang="en-US" dirty="0" smtClean="0"/>
              <a:t>NSTR </a:t>
            </a:r>
            <a:r>
              <a:rPr lang="en-US" dirty="0" smtClean="0"/>
              <a:t>on Link1 may send a trigger to the same </a:t>
            </a:r>
            <a:r>
              <a:rPr lang="en-US" dirty="0" smtClean="0"/>
              <a:t>NSTR </a:t>
            </a:r>
            <a:r>
              <a:rPr lang="en-US" dirty="0" smtClean="0"/>
              <a:t>on Link2</a:t>
            </a:r>
          </a:p>
          <a:p>
            <a:pPr lvl="1"/>
            <a:r>
              <a:rPr lang="en-US" dirty="0" smtClean="0"/>
              <a:t>The trigger shall include an UL Length field value that elicits a response transmission whose last symbol end time matches the last symbol end time of the PPDU on Link1</a:t>
            </a:r>
          </a:p>
          <a:p>
            <a:pPr lvl="1"/>
            <a:r>
              <a:rPr lang="en-US" dirty="0" smtClean="0"/>
              <a:t>The trigger may elicit an SU PPDU or an HE TB PPDU</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Title 5"/>
          <p:cNvSpPr>
            <a:spLocks noGrp="1"/>
          </p:cNvSpPr>
          <p:nvPr>
            <p:ph type="title"/>
          </p:nvPr>
        </p:nvSpPr>
        <p:spPr/>
        <p:txBody>
          <a:bodyPr/>
          <a:lstStyle/>
          <a:p>
            <a:r>
              <a:rPr lang="en-US" dirty="0" smtClean="0"/>
              <a:t>A Rules (2)</a:t>
            </a:r>
            <a:endParaRPr lang="en-US" dirty="0"/>
          </a:p>
        </p:txBody>
      </p:sp>
    </p:spTree>
    <p:extLst>
      <p:ext uri="{BB962C8B-B14F-4D97-AF65-F5344CB8AC3E}">
        <p14:creationId xmlns:p14="http://schemas.microsoft.com/office/powerpoint/2010/main" val="23048000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non-AP MLD may transmit up to one Trigger per link that is addressed to one user per link</a:t>
            </a:r>
          </a:p>
          <a:p>
            <a:pPr lvl="1"/>
            <a:r>
              <a:rPr lang="en-US" dirty="0" smtClean="0"/>
              <a:t>Including TRS type triggers</a:t>
            </a:r>
          </a:p>
          <a:p>
            <a:r>
              <a:rPr lang="en-US" dirty="0" smtClean="0"/>
              <a:t>An MLD </a:t>
            </a:r>
            <a:r>
              <a:rPr lang="en-US" dirty="0"/>
              <a:t>that has received two PPDUs with the same end time from one </a:t>
            </a:r>
            <a:r>
              <a:rPr lang="en-US" dirty="0" smtClean="0"/>
              <a:t>or more MLDs </a:t>
            </a:r>
            <a:r>
              <a:rPr lang="en-US" dirty="0"/>
              <a:t>on two links </a:t>
            </a:r>
            <a:r>
              <a:rPr lang="en-US" dirty="0" smtClean="0"/>
              <a:t>should </a:t>
            </a:r>
            <a:r>
              <a:rPr lang="en-US" dirty="0"/>
              <a:t>ensure that the transmitted response PPDUs </a:t>
            </a:r>
            <a:r>
              <a:rPr lang="en-US" dirty="0" smtClean="0"/>
              <a:t>have the same end time</a:t>
            </a:r>
          </a:p>
          <a:p>
            <a:r>
              <a:rPr lang="en-US" dirty="0" smtClean="0"/>
              <a:t>An </a:t>
            </a:r>
            <a:r>
              <a:rPr lang="en-US" dirty="0"/>
              <a:t>MLD that transmits a response to an MLD may include a Trigger in the response that elicits a PPDU from a different </a:t>
            </a:r>
            <a:r>
              <a:rPr lang="en-US" dirty="0" smtClean="0"/>
              <a:t>MLD or from the same MLD</a:t>
            </a:r>
          </a:p>
          <a:p>
            <a:endParaRPr lang="en-US" dirty="0"/>
          </a:p>
          <a:p>
            <a:endParaRPr lang="en-US" dirty="0"/>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15</a:t>
            </a:fld>
            <a:endParaRPr lang="en-GB" altLang="en-US" dirty="0"/>
          </a:p>
        </p:txBody>
      </p:sp>
      <p:sp>
        <p:nvSpPr>
          <p:cNvPr id="11" name="Title 10"/>
          <p:cNvSpPr>
            <a:spLocks noGrp="1"/>
          </p:cNvSpPr>
          <p:nvPr>
            <p:ph type="title"/>
          </p:nvPr>
        </p:nvSpPr>
        <p:spPr/>
        <p:txBody>
          <a:bodyPr/>
          <a:lstStyle/>
          <a:p>
            <a:r>
              <a:rPr lang="en-US" dirty="0" smtClean="0"/>
              <a:t>A Rules (3)</a:t>
            </a:r>
            <a:endParaRPr lang="en-US" dirty="0"/>
          </a:p>
        </p:txBody>
      </p:sp>
    </p:spTree>
    <p:extLst>
      <p:ext uri="{BB962C8B-B14F-4D97-AF65-F5344CB8AC3E}">
        <p14:creationId xmlns:p14="http://schemas.microsoft.com/office/powerpoint/2010/main" val="8726240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 MLD that initiates transmission of a PPDU on a link should attempt to align the end of the last symbol of the transmission with the last symbol of any ongoing transmission on the other link</a:t>
            </a:r>
          </a:p>
          <a:p>
            <a:pPr lvl="1"/>
            <a:r>
              <a:rPr lang="en-US" dirty="0" smtClean="0"/>
              <a:t>If the associated AP MLD of the MLD has indicated that synchronous alignment is requested within the BSS</a:t>
            </a:r>
          </a:p>
          <a:p>
            <a:r>
              <a:rPr lang="en-US" dirty="0" smtClean="0"/>
              <a:t>An AP MLD shall indicate that synchronous alignment of transmissions is requested within the BSS if at least one associated MLD is operating </a:t>
            </a:r>
            <a:r>
              <a:rPr lang="en-US" dirty="0" smtClean="0"/>
              <a:t>in</a:t>
            </a:r>
            <a:r>
              <a:rPr lang="en-US" dirty="0" smtClean="0"/>
              <a:t> NSTR mode</a:t>
            </a:r>
            <a:endParaRPr lang="en-US" dirty="0" smtClean="0"/>
          </a:p>
          <a:p>
            <a:pPr lvl="1"/>
            <a:r>
              <a:rPr lang="en-US" dirty="0" smtClean="0"/>
              <a:t>The indication is a dynamic indication and shall appear in the operation information of Beacons and Probe Responses</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dirty="0"/>
          </a:p>
        </p:txBody>
      </p:sp>
      <p:sp>
        <p:nvSpPr>
          <p:cNvPr id="6" name="Title 5"/>
          <p:cNvSpPr>
            <a:spLocks noGrp="1"/>
          </p:cNvSpPr>
          <p:nvPr>
            <p:ph type="title"/>
          </p:nvPr>
        </p:nvSpPr>
        <p:spPr/>
        <p:txBody>
          <a:bodyPr/>
          <a:lstStyle/>
          <a:p>
            <a:r>
              <a:rPr lang="en-US" dirty="0" smtClean="0"/>
              <a:t>A Rules (4)</a:t>
            </a:r>
            <a:endParaRPr lang="en-US" dirty="0"/>
          </a:p>
        </p:txBody>
      </p:sp>
    </p:spTree>
    <p:extLst>
      <p:ext uri="{BB962C8B-B14F-4D97-AF65-F5344CB8AC3E}">
        <p14:creationId xmlns:p14="http://schemas.microsoft.com/office/powerpoint/2010/main" val="30420435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An MLD that initiates transmission of a PPDU on a link </a:t>
            </a:r>
            <a:r>
              <a:rPr lang="en-US" dirty="0" smtClean="0"/>
              <a:t>during an </a:t>
            </a:r>
            <a:r>
              <a:rPr lang="en-US" dirty="0"/>
              <a:t>ongoing transmission on the other link </a:t>
            </a:r>
            <a:r>
              <a:rPr lang="en-US" dirty="0" smtClean="0"/>
              <a:t>should </a:t>
            </a:r>
            <a:r>
              <a:rPr lang="en-US" dirty="0"/>
              <a:t>attempt to </a:t>
            </a:r>
            <a:r>
              <a:rPr lang="en-US" dirty="0" smtClean="0"/>
              <a:t>trigger the response to the PPDU to align with the response to the ongoing transmission</a:t>
            </a:r>
          </a:p>
          <a:p>
            <a:pPr lvl="1"/>
            <a:r>
              <a:rPr lang="en-US" dirty="0" smtClean="0"/>
              <a:t>By predicting the response length of the ongoing transmission</a:t>
            </a:r>
          </a:p>
          <a:p>
            <a:pPr lvl="1"/>
            <a:r>
              <a:rPr lang="en-US" dirty="0" smtClean="0"/>
              <a:t>By examining the trigger information from the ongoing transmission</a:t>
            </a:r>
          </a:p>
          <a:p>
            <a:pPr lvl="2"/>
            <a:r>
              <a:rPr lang="en-US" dirty="0" smtClean="0"/>
              <a:t>And using the trigger information to directly determine the length </a:t>
            </a:r>
            <a:r>
              <a:rPr lang="en-US" dirty="0" err="1" smtClean="0"/>
              <a:t>fo</a:t>
            </a:r>
            <a:r>
              <a:rPr lang="en-US" dirty="0" smtClean="0"/>
              <a:t> the response transmission on the other link</a:t>
            </a:r>
            <a:endParaRPr lang="en-US" dirty="0"/>
          </a:p>
          <a:p>
            <a:pPr lvl="1"/>
            <a:endParaRPr lang="en-US" dirty="0" smtClean="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17</a:t>
            </a:fld>
            <a:endParaRPr lang="en-GB" altLang="en-US" dirty="0"/>
          </a:p>
        </p:txBody>
      </p:sp>
      <p:sp>
        <p:nvSpPr>
          <p:cNvPr id="6" name="Title 5"/>
          <p:cNvSpPr>
            <a:spLocks noGrp="1"/>
          </p:cNvSpPr>
          <p:nvPr>
            <p:ph type="title"/>
          </p:nvPr>
        </p:nvSpPr>
        <p:spPr/>
        <p:txBody>
          <a:bodyPr/>
          <a:lstStyle/>
          <a:p>
            <a:r>
              <a:rPr lang="en-US" dirty="0" smtClean="0"/>
              <a:t>A Rules (5)</a:t>
            </a:r>
            <a:endParaRPr lang="en-US" dirty="0"/>
          </a:p>
        </p:txBody>
      </p:sp>
    </p:spTree>
    <p:extLst>
      <p:ext uri="{BB962C8B-B14F-4D97-AF65-F5344CB8AC3E}">
        <p14:creationId xmlns:p14="http://schemas.microsoft.com/office/powerpoint/2010/main" val="19614601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An MLD that initiates transmission of a </a:t>
            </a:r>
            <a:r>
              <a:rPr lang="en-US" dirty="0" smtClean="0"/>
              <a:t>response PPDU on </a:t>
            </a:r>
            <a:r>
              <a:rPr lang="en-US" dirty="0"/>
              <a:t>a link should attempt to align the end of the last symbol of the transmission with the last symbol of any ongoing transmission on the other link</a:t>
            </a:r>
          </a:p>
          <a:p>
            <a:pPr lvl="1"/>
            <a:r>
              <a:rPr lang="en-US" dirty="0"/>
              <a:t>If the associated AP MLD of the MLD has indicated that synchronous alignment is requested within the </a:t>
            </a:r>
            <a:r>
              <a:rPr lang="en-US" dirty="0" smtClean="0"/>
              <a:t>BSS</a:t>
            </a:r>
          </a:p>
          <a:p>
            <a:pPr lvl="1"/>
            <a:r>
              <a:rPr lang="en-US" dirty="0" smtClean="0"/>
              <a:t>Including its own transmission</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18</a:t>
            </a:fld>
            <a:endParaRPr lang="en-GB" altLang="en-US" dirty="0"/>
          </a:p>
        </p:txBody>
      </p:sp>
      <p:sp>
        <p:nvSpPr>
          <p:cNvPr id="6" name="Title 5"/>
          <p:cNvSpPr>
            <a:spLocks noGrp="1"/>
          </p:cNvSpPr>
          <p:nvPr>
            <p:ph type="title"/>
          </p:nvPr>
        </p:nvSpPr>
        <p:spPr/>
        <p:txBody>
          <a:bodyPr/>
          <a:lstStyle/>
          <a:p>
            <a:r>
              <a:rPr lang="en-US" dirty="0" smtClean="0"/>
              <a:t>A Rules (6)</a:t>
            </a:r>
            <a:endParaRPr lang="en-US" dirty="0"/>
          </a:p>
        </p:txBody>
      </p:sp>
    </p:spTree>
    <p:extLst>
      <p:ext uri="{BB962C8B-B14F-4D97-AF65-F5344CB8AC3E}">
        <p14:creationId xmlns:p14="http://schemas.microsoft.com/office/powerpoint/2010/main" val="17256301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Inserted Triggers should be:</a:t>
            </a:r>
          </a:p>
          <a:p>
            <a:pPr lvl="1"/>
            <a:r>
              <a:rPr lang="en-US" dirty="0" smtClean="0"/>
              <a:t>Repeated in multiple MPDUs within a PPDU</a:t>
            </a:r>
          </a:p>
          <a:p>
            <a:pPr lvl="2"/>
            <a:r>
              <a:rPr lang="en-US" dirty="0" smtClean="0"/>
              <a:t>To allow opportunity for 3</a:t>
            </a:r>
            <a:r>
              <a:rPr lang="en-US" baseline="30000" dirty="0" smtClean="0"/>
              <a:t>rd</a:t>
            </a:r>
            <a:r>
              <a:rPr lang="en-US" dirty="0" smtClean="0"/>
              <a:t> parties to receive the information and use it for alignment of their transmissions</a:t>
            </a:r>
          </a:p>
          <a:p>
            <a:pPr lvl="1"/>
            <a:r>
              <a:rPr lang="en-US" dirty="0" smtClean="0"/>
              <a:t>As a separate Trigger MPDU, at the start of the PPDU</a:t>
            </a:r>
          </a:p>
          <a:p>
            <a:pPr lvl="2"/>
            <a:r>
              <a:rPr lang="en-US" dirty="0" smtClean="0"/>
              <a:t>To be identified early when decoding is possible</a:t>
            </a:r>
          </a:p>
          <a:p>
            <a:pPr lvl="1"/>
            <a:r>
              <a:rPr lang="en-US" dirty="0" smtClean="0"/>
              <a:t>Indicated in a new PHY Header field Response Length</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19</a:t>
            </a:fld>
            <a:endParaRPr lang="en-GB" altLang="en-US" dirty="0"/>
          </a:p>
        </p:txBody>
      </p:sp>
      <p:sp>
        <p:nvSpPr>
          <p:cNvPr id="6" name="Title 5"/>
          <p:cNvSpPr>
            <a:spLocks noGrp="1"/>
          </p:cNvSpPr>
          <p:nvPr>
            <p:ph type="title"/>
          </p:nvPr>
        </p:nvSpPr>
        <p:spPr/>
        <p:txBody>
          <a:bodyPr/>
          <a:lstStyle/>
          <a:p>
            <a:r>
              <a:rPr lang="en-US" dirty="0" smtClean="0"/>
              <a:t>A Rules (7)</a:t>
            </a:r>
            <a:endParaRPr lang="en-US" dirty="0"/>
          </a:p>
        </p:txBody>
      </p:sp>
    </p:spTree>
    <p:extLst>
      <p:ext uri="{BB962C8B-B14F-4D97-AF65-F5344CB8AC3E}">
        <p14:creationId xmlns:p14="http://schemas.microsoft.com/office/powerpoint/2010/main" val="33356542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EHT non-AP STA devices will have operating conditions with restrictions on TX and RX behavior</a:t>
            </a:r>
          </a:p>
          <a:p>
            <a:pPr lvl="1"/>
            <a:r>
              <a:rPr lang="en-US" dirty="0" smtClean="0"/>
              <a:t>E.g. Simultaneous TX/RX might be restricted for certain link channel combinations for non-AP STA </a:t>
            </a:r>
            <a:r>
              <a:rPr lang="en-US" i="1" u="sng" dirty="0" smtClean="0"/>
              <a:t>aka </a:t>
            </a:r>
            <a:r>
              <a:rPr lang="en-US" b="1" i="1" u="sng" dirty="0" smtClean="0"/>
              <a:t>NSTR</a:t>
            </a:r>
            <a:endParaRPr lang="en-US" i="1" u="sng" dirty="0" smtClean="0"/>
          </a:p>
          <a:p>
            <a:r>
              <a:rPr lang="en-US" dirty="0" smtClean="0"/>
              <a:t>When a </a:t>
            </a:r>
            <a:r>
              <a:rPr lang="en-US" dirty="0" smtClean="0"/>
              <a:t>NSTR </a:t>
            </a:r>
            <a:r>
              <a:rPr lang="en-US" dirty="0" smtClean="0"/>
              <a:t>STA starts a TX on one Link1, medium state of Link2 is lost</a:t>
            </a:r>
          </a:p>
          <a:p>
            <a:pPr lvl="1"/>
            <a:r>
              <a:rPr lang="en-US" dirty="0" smtClean="0"/>
              <a:t>Due to NEXT</a:t>
            </a:r>
          </a:p>
          <a:p>
            <a:r>
              <a:rPr lang="en-US" dirty="0" smtClean="0"/>
              <a:t>Need mechanisms and rules to maintain Link2 medium state during Link1 TX operation</a:t>
            </a:r>
          </a:p>
          <a:p>
            <a:pPr lvl="1"/>
            <a:r>
              <a:rPr lang="en-US" dirty="0" smtClean="0"/>
              <a:t>Main mechanism is to synchronize PPDUs on both links</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a:t>
            </a:fld>
            <a:endParaRPr lang="en-GB" altLang="en-US" dirty="0"/>
          </a:p>
        </p:txBody>
      </p:sp>
      <p:sp>
        <p:nvSpPr>
          <p:cNvPr id="6" name="Title 5"/>
          <p:cNvSpPr>
            <a:spLocks noGrp="1"/>
          </p:cNvSpPr>
          <p:nvPr>
            <p:ph type="title"/>
          </p:nvPr>
        </p:nvSpPr>
        <p:spPr/>
        <p:txBody>
          <a:bodyPr/>
          <a:lstStyle/>
          <a:p>
            <a:r>
              <a:rPr lang="en-US" smtClean="0"/>
              <a:t>Abstract</a:t>
            </a:r>
            <a:endParaRPr lang="en-US" dirty="0"/>
          </a:p>
        </p:txBody>
      </p:sp>
    </p:spTree>
    <p:extLst>
      <p:ext uri="{BB962C8B-B14F-4D97-AF65-F5344CB8AC3E}">
        <p14:creationId xmlns:p14="http://schemas.microsoft.com/office/powerpoint/2010/main" val="27806108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Add a new PHY Header field</a:t>
            </a:r>
          </a:p>
          <a:p>
            <a:pPr lvl="1"/>
            <a:r>
              <a:rPr lang="en-US" dirty="0" smtClean="0"/>
              <a:t>Response length</a:t>
            </a:r>
          </a:p>
          <a:p>
            <a:pPr lvl="1"/>
            <a:endParaRPr lang="en-US" dirty="0"/>
          </a:p>
          <a:p>
            <a:r>
              <a:rPr lang="en-US" dirty="0" smtClean="0"/>
              <a:t>Add a new PHY Header field</a:t>
            </a:r>
          </a:p>
          <a:p>
            <a:pPr lvl="1"/>
            <a:r>
              <a:rPr lang="en-US" dirty="0" smtClean="0"/>
              <a:t>“Transmitting MLD is </a:t>
            </a:r>
            <a:r>
              <a:rPr lang="en-US" dirty="0" smtClean="0"/>
              <a:t>an NSTR mode </a:t>
            </a:r>
            <a:r>
              <a:rPr lang="en-US" dirty="0" smtClean="0"/>
              <a:t>MLD”</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20</a:t>
            </a:fld>
            <a:endParaRPr lang="en-GB" altLang="en-US" dirty="0"/>
          </a:p>
        </p:txBody>
      </p:sp>
      <p:sp>
        <p:nvSpPr>
          <p:cNvPr id="6" name="Title 5"/>
          <p:cNvSpPr>
            <a:spLocks noGrp="1"/>
          </p:cNvSpPr>
          <p:nvPr>
            <p:ph type="title"/>
          </p:nvPr>
        </p:nvSpPr>
        <p:spPr/>
        <p:txBody>
          <a:bodyPr/>
          <a:lstStyle/>
          <a:p>
            <a:r>
              <a:rPr lang="en-US" dirty="0" smtClean="0"/>
              <a:t>A Rules (8)</a:t>
            </a:r>
            <a:endParaRPr lang="en-US" dirty="0"/>
          </a:p>
        </p:txBody>
      </p:sp>
    </p:spTree>
    <p:extLst>
      <p:ext uri="{BB962C8B-B14F-4D97-AF65-F5344CB8AC3E}">
        <p14:creationId xmlns:p14="http://schemas.microsoft.com/office/powerpoint/2010/main" val="31684682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Everything is made simpler if one link is simply always operated as Trigger-only</a:t>
            </a:r>
          </a:p>
          <a:p>
            <a:pPr lvl="1"/>
            <a:r>
              <a:rPr lang="en-US" dirty="0" smtClean="0"/>
              <a:t>The STA that is transmitting the trigger can only transmit a trigger if:</a:t>
            </a:r>
          </a:p>
          <a:p>
            <a:pPr lvl="2"/>
            <a:r>
              <a:rPr lang="en-US" dirty="0" smtClean="0"/>
              <a:t>It knows the condition on the other link</a:t>
            </a:r>
          </a:p>
          <a:p>
            <a:pPr lvl="2"/>
            <a:r>
              <a:rPr lang="en-US" dirty="0" smtClean="0"/>
              <a:t>It creates a trigger that causes PPDU alignment on the triggered link with the ongoing PPDU on the non-triggered link</a:t>
            </a:r>
          </a:p>
          <a:p>
            <a:pPr lvl="2"/>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21</a:t>
            </a:fld>
            <a:endParaRPr lang="en-GB" altLang="en-US" dirty="0"/>
          </a:p>
        </p:txBody>
      </p:sp>
      <p:sp>
        <p:nvSpPr>
          <p:cNvPr id="6" name="Title 5"/>
          <p:cNvSpPr>
            <a:spLocks noGrp="1"/>
          </p:cNvSpPr>
          <p:nvPr>
            <p:ph type="title"/>
          </p:nvPr>
        </p:nvSpPr>
        <p:spPr/>
        <p:txBody>
          <a:bodyPr/>
          <a:lstStyle/>
          <a:p>
            <a:r>
              <a:rPr lang="en-US" dirty="0" smtClean="0"/>
              <a:t>A Rules (9)</a:t>
            </a:r>
            <a:endParaRPr lang="en-US" dirty="0"/>
          </a:p>
        </p:txBody>
      </p:sp>
    </p:spTree>
    <p:extLst>
      <p:ext uri="{BB962C8B-B14F-4D97-AF65-F5344CB8AC3E}">
        <p14:creationId xmlns:p14="http://schemas.microsoft.com/office/powerpoint/2010/main" val="14752331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An MLD that has received two PPDUs with </a:t>
            </a:r>
            <a:r>
              <a:rPr lang="en-US" dirty="0" smtClean="0"/>
              <a:t>different end times </a:t>
            </a:r>
            <a:r>
              <a:rPr lang="en-US" dirty="0"/>
              <a:t>from one or more MLDs on two links should </a:t>
            </a:r>
            <a:r>
              <a:rPr lang="en-US" dirty="0" smtClean="0"/>
              <a:t>attempt to ensure </a:t>
            </a:r>
            <a:r>
              <a:rPr lang="en-US" dirty="0"/>
              <a:t>that the transmitted response </a:t>
            </a:r>
            <a:r>
              <a:rPr lang="en-US" dirty="0" smtClean="0"/>
              <a:t>PPDUs have the same end time</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22</a:t>
            </a:fld>
            <a:endParaRPr lang="en-GB" altLang="en-US" dirty="0"/>
          </a:p>
        </p:txBody>
      </p:sp>
      <p:sp>
        <p:nvSpPr>
          <p:cNvPr id="6" name="Title 5"/>
          <p:cNvSpPr>
            <a:spLocks noGrp="1"/>
          </p:cNvSpPr>
          <p:nvPr>
            <p:ph type="title"/>
          </p:nvPr>
        </p:nvSpPr>
        <p:spPr/>
        <p:txBody>
          <a:bodyPr/>
          <a:lstStyle/>
          <a:p>
            <a:r>
              <a:rPr lang="en-US" dirty="0" smtClean="0"/>
              <a:t>A Rules (1)</a:t>
            </a:r>
            <a:endParaRPr lang="en-US" dirty="0"/>
          </a:p>
        </p:txBody>
      </p:sp>
    </p:spTree>
    <p:extLst>
      <p:ext uri="{BB962C8B-B14F-4D97-AF65-F5344CB8AC3E}">
        <p14:creationId xmlns:p14="http://schemas.microsoft.com/office/powerpoint/2010/main" val="19052861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 </a:t>
            </a:r>
            <a:r>
              <a:rPr lang="en-US" dirty="0" smtClean="0"/>
              <a:t>NSTR </a:t>
            </a:r>
            <a:r>
              <a:rPr lang="en-US" dirty="0" smtClean="0"/>
              <a:t>shall suspend EDCA </a:t>
            </a:r>
            <a:r>
              <a:rPr lang="en-US" dirty="0" err="1" smtClean="0"/>
              <a:t>backoff</a:t>
            </a:r>
            <a:r>
              <a:rPr lang="en-US" dirty="0" smtClean="0"/>
              <a:t> countdown on a link when a transmission by </a:t>
            </a:r>
            <a:r>
              <a:rPr lang="en-US" dirty="0"/>
              <a:t>the same </a:t>
            </a:r>
            <a:r>
              <a:rPr lang="en-US" dirty="0" smtClean="0"/>
              <a:t>NSTR </a:t>
            </a:r>
            <a:r>
              <a:rPr lang="en-US" dirty="0"/>
              <a:t>on another link has caused an inability to assess the medium condition on this link within the required performance limit of receiver minimum </a:t>
            </a:r>
            <a:r>
              <a:rPr lang="en-US" dirty="0" smtClean="0"/>
              <a:t>sensitivity</a:t>
            </a:r>
          </a:p>
          <a:p>
            <a:pPr lvl="1"/>
            <a:r>
              <a:rPr lang="en-US" dirty="0" smtClean="0"/>
              <a:t>NAV counters and PHY Length based BUSY indication shall not be suspended</a:t>
            </a:r>
          </a:p>
          <a:p>
            <a:pPr lvl="1"/>
            <a:r>
              <a:rPr lang="en-US" dirty="0" smtClean="0"/>
              <a:t>The link is called an EBSL</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23</a:t>
            </a:fld>
            <a:endParaRPr lang="en-GB" altLang="en-US" dirty="0"/>
          </a:p>
        </p:txBody>
      </p:sp>
      <p:sp>
        <p:nvSpPr>
          <p:cNvPr id="6" name="Title 5"/>
          <p:cNvSpPr>
            <a:spLocks noGrp="1"/>
          </p:cNvSpPr>
          <p:nvPr>
            <p:ph type="title"/>
          </p:nvPr>
        </p:nvSpPr>
        <p:spPr/>
        <p:txBody>
          <a:bodyPr/>
          <a:lstStyle/>
          <a:p>
            <a:r>
              <a:rPr lang="en-US" dirty="0" smtClean="0"/>
              <a:t>B Rules (1)</a:t>
            </a:r>
            <a:endParaRPr lang="en-US" dirty="0"/>
          </a:p>
        </p:txBody>
      </p:sp>
    </p:spTree>
    <p:extLst>
      <p:ext uri="{BB962C8B-B14F-4D97-AF65-F5344CB8AC3E}">
        <p14:creationId xmlns:p14="http://schemas.microsoft.com/office/powerpoint/2010/main" val="14559767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An </a:t>
            </a:r>
            <a:r>
              <a:rPr lang="en-US" dirty="0" smtClean="0"/>
              <a:t>EBSL </a:t>
            </a:r>
            <a:r>
              <a:rPr lang="en-US" dirty="0"/>
              <a:t>of an </a:t>
            </a:r>
            <a:r>
              <a:rPr lang="en-US" dirty="0" smtClean="0"/>
              <a:t>NSTR </a:t>
            </a:r>
            <a:r>
              <a:rPr lang="en-US" dirty="0"/>
              <a:t>shall remain suspended until</a:t>
            </a:r>
          </a:p>
          <a:p>
            <a:pPr lvl="1"/>
            <a:r>
              <a:rPr lang="en-US" dirty="0" smtClean="0"/>
              <a:t>The NEXT disappears</a:t>
            </a:r>
          </a:p>
          <a:p>
            <a:pPr lvl="1"/>
            <a:r>
              <a:rPr lang="en-US" dirty="0" smtClean="0"/>
              <a:t>AND a minimum medium observation time equal to MMOT is performed</a:t>
            </a:r>
          </a:p>
          <a:p>
            <a:pPr lvl="2"/>
            <a:r>
              <a:rPr lang="en-US" dirty="0" smtClean="0"/>
              <a:t>Or</a:t>
            </a:r>
          </a:p>
          <a:p>
            <a:pPr lvl="1"/>
            <a:r>
              <a:rPr lang="en-US" dirty="0" smtClean="0"/>
              <a:t>A BUSY medium indication is detected using either frame detection or energy detection, or received Medium State Information, before MMOT time has elapsed</a:t>
            </a:r>
          </a:p>
          <a:p>
            <a:pPr lvl="2"/>
            <a:r>
              <a:rPr lang="en-US" dirty="0" smtClean="0"/>
              <a:t>Where medium observation time for a link is time during which there is no transmission on an interfering link, and during which there is an attempt to ascertain the state of the medium through detection of frame transmissions and energy detection</a:t>
            </a:r>
            <a:endParaRPr lang="en-US" dirty="0"/>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24</a:t>
            </a:fld>
            <a:endParaRPr lang="en-GB" altLang="en-US" dirty="0"/>
          </a:p>
        </p:txBody>
      </p:sp>
      <p:sp>
        <p:nvSpPr>
          <p:cNvPr id="6" name="Title 5"/>
          <p:cNvSpPr>
            <a:spLocks noGrp="1"/>
          </p:cNvSpPr>
          <p:nvPr>
            <p:ph type="title"/>
          </p:nvPr>
        </p:nvSpPr>
        <p:spPr/>
        <p:txBody>
          <a:bodyPr/>
          <a:lstStyle/>
          <a:p>
            <a:r>
              <a:rPr lang="en-US" dirty="0"/>
              <a:t>B</a:t>
            </a:r>
            <a:r>
              <a:rPr lang="en-US" dirty="0" smtClean="0"/>
              <a:t> Rules (2)</a:t>
            </a:r>
            <a:endParaRPr lang="en-US" dirty="0"/>
          </a:p>
        </p:txBody>
      </p:sp>
    </p:spTree>
    <p:extLst>
      <p:ext uri="{BB962C8B-B14F-4D97-AF65-F5344CB8AC3E}">
        <p14:creationId xmlns:p14="http://schemas.microsoft.com/office/powerpoint/2010/main" val="4481543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An </a:t>
            </a:r>
            <a:r>
              <a:rPr lang="en-US" sz="1800" dirty="0" smtClean="0"/>
              <a:t>NSTR </a:t>
            </a:r>
            <a:r>
              <a:rPr lang="en-US" sz="1800" dirty="0" smtClean="0"/>
              <a:t>monitors the medium on both Link1 and Link2 while not transmitting on either Link</a:t>
            </a:r>
          </a:p>
          <a:p>
            <a:pPr lvl="1"/>
            <a:r>
              <a:rPr lang="en-US" sz="1600" dirty="0" smtClean="0"/>
              <a:t>If the </a:t>
            </a:r>
            <a:r>
              <a:rPr lang="en-US" sz="1600" dirty="0" smtClean="0"/>
              <a:t>NSTR </a:t>
            </a:r>
            <a:r>
              <a:rPr lang="en-US" sz="1600" dirty="0" smtClean="0"/>
              <a:t>begins a transmission on Link1, then on Link2:</a:t>
            </a:r>
          </a:p>
          <a:p>
            <a:pPr lvl="2"/>
            <a:r>
              <a:rPr lang="en-US" sz="1400" dirty="0" smtClean="0"/>
              <a:t>The Intra NAV and Basic NAV counters continue to count down if not already at zero</a:t>
            </a:r>
          </a:p>
          <a:p>
            <a:pPr lvl="2"/>
            <a:r>
              <a:rPr lang="en-US" sz="1400" dirty="0" smtClean="0"/>
              <a:t>Any BUSY indication that is asserted as a result of a PHY Length field value is maintained per the PHY Length field value</a:t>
            </a:r>
          </a:p>
          <a:p>
            <a:pPr lvl="2"/>
            <a:r>
              <a:rPr lang="en-US" sz="1400" dirty="0" smtClean="0"/>
              <a:t>If the Link1 to Link2 NEXT allows ED operation on Link2 according to the ED threshold, ED operation continues on Link2</a:t>
            </a:r>
          </a:p>
          <a:p>
            <a:pPr lvl="3"/>
            <a:r>
              <a:rPr lang="en-US" sz="1200" dirty="0" smtClean="0"/>
              <a:t>If the NEXT is above the ED threshold, Link2 shall be indicated as BUSY for the duration of the NEXT</a:t>
            </a:r>
          </a:p>
          <a:p>
            <a:r>
              <a:rPr lang="en-US" dirty="0" smtClean="0"/>
              <a:t>Optional transmission allowance</a:t>
            </a:r>
          </a:p>
          <a:p>
            <a:pPr lvl="2"/>
            <a:r>
              <a:rPr lang="en-US" sz="1400" dirty="0" smtClean="0"/>
              <a:t>If the Link2 Intra NAV and Basic NAV both are at or reach 0 and any PHY Length field value based BUSY indication has reverted to IDLE and NEXT is below the ED threshold and the ED indicates IDLE, then the </a:t>
            </a:r>
            <a:r>
              <a:rPr lang="en-US" sz="1400" dirty="0" smtClean="0"/>
              <a:t>NSTR </a:t>
            </a:r>
            <a:r>
              <a:rPr lang="en-US" sz="1400" dirty="0" smtClean="0"/>
              <a:t>may transmit on Link2 at DIFS following the transition from BUSY to IDLE of the last of the aforementioned items to have attained its zero or IDLE state, a PPDU from the AC with the lowest current </a:t>
            </a:r>
            <a:r>
              <a:rPr lang="en-US" sz="1400" dirty="0" err="1" smtClean="0"/>
              <a:t>backoff</a:t>
            </a:r>
            <a:r>
              <a:rPr lang="en-US" sz="1400" dirty="0" smtClean="0"/>
              <a:t> countdown value</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25</a:t>
            </a:fld>
            <a:endParaRPr lang="en-GB" altLang="en-US" dirty="0"/>
          </a:p>
        </p:txBody>
      </p:sp>
      <p:sp>
        <p:nvSpPr>
          <p:cNvPr id="6" name="Title 5"/>
          <p:cNvSpPr>
            <a:spLocks noGrp="1"/>
          </p:cNvSpPr>
          <p:nvPr>
            <p:ph type="title"/>
          </p:nvPr>
        </p:nvSpPr>
        <p:spPr/>
        <p:txBody>
          <a:bodyPr/>
          <a:lstStyle/>
          <a:p>
            <a:r>
              <a:rPr lang="en-US" dirty="0" smtClean="0"/>
              <a:t>B Rules (3)</a:t>
            </a:r>
            <a:endParaRPr lang="en-US" dirty="0"/>
          </a:p>
        </p:txBody>
      </p:sp>
    </p:spTree>
    <p:extLst>
      <p:ext uri="{BB962C8B-B14F-4D97-AF65-F5344CB8AC3E}">
        <p14:creationId xmlns:p14="http://schemas.microsoft.com/office/powerpoint/2010/main" val="40548531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A STA performing EDCA on a link for which MLO Synch Rules are enabled should</a:t>
            </a:r>
          </a:p>
          <a:p>
            <a:pPr lvl="1"/>
            <a:r>
              <a:rPr lang="en-US" sz="1800" dirty="0" smtClean="0"/>
              <a:t>Suspend the EDCA function if the start of a preamble is detected on another link of a set which is operating synchronously</a:t>
            </a:r>
          </a:p>
          <a:p>
            <a:pPr lvl="1"/>
            <a:r>
              <a:rPr lang="en-US" sz="1800" dirty="0" smtClean="0"/>
              <a:t>Should resume EDCA function after the PHY Header LENGTH information has been decoded, or has failed to be decoded</a:t>
            </a:r>
          </a:p>
          <a:p>
            <a:pPr lvl="2"/>
            <a:r>
              <a:rPr lang="en-US" sz="1600" dirty="0" smtClean="0"/>
              <a:t>At this resumption, no AIFS needs to be performed before resuming the countdown of IDLE slots</a:t>
            </a:r>
          </a:p>
          <a:p>
            <a:r>
              <a:rPr lang="en-US" sz="2000" dirty="0" smtClean="0"/>
              <a:t>If a STA does not suspend its EDCA function</a:t>
            </a:r>
          </a:p>
          <a:p>
            <a:pPr lvl="1"/>
            <a:r>
              <a:rPr lang="en-US" sz="1800" dirty="0" smtClean="0"/>
              <a:t>At the start of a preamble on another </a:t>
            </a:r>
            <a:r>
              <a:rPr lang="en-US" sz="1800" dirty="0"/>
              <a:t>link of a set which is operating </a:t>
            </a:r>
            <a:r>
              <a:rPr lang="en-US" sz="1800" dirty="0" smtClean="0"/>
              <a:t>synchronously</a:t>
            </a:r>
          </a:p>
          <a:p>
            <a:pPr lvl="2"/>
            <a:r>
              <a:rPr lang="en-US" sz="1600" dirty="0" smtClean="0"/>
              <a:t>Then the STA shall use RTS-CTS or RTS-CTA or RTS-Trigger when it accesses the medium on that link and obey the timing constraints received in those frames</a:t>
            </a:r>
            <a:endParaRPr lang="en-US" sz="1600"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26</a:t>
            </a:fld>
            <a:endParaRPr lang="en-GB" altLang="en-US" dirty="0"/>
          </a:p>
        </p:txBody>
      </p:sp>
      <p:sp>
        <p:nvSpPr>
          <p:cNvPr id="6" name="Title 5"/>
          <p:cNvSpPr>
            <a:spLocks noGrp="1"/>
          </p:cNvSpPr>
          <p:nvPr>
            <p:ph type="title"/>
          </p:nvPr>
        </p:nvSpPr>
        <p:spPr/>
        <p:txBody>
          <a:bodyPr/>
          <a:lstStyle/>
          <a:p>
            <a:r>
              <a:rPr lang="en-US" dirty="0" smtClean="0"/>
              <a:t>B Rules (4)</a:t>
            </a:r>
            <a:endParaRPr lang="en-US" dirty="0"/>
          </a:p>
        </p:txBody>
      </p:sp>
    </p:spTree>
    <p:extLst>
      <p:ext uri="{BB962C8B-B14F-4D97-AF65-F5344CB8AC3E}">
        <p14:creationId xmlns:p14="http://schemas.microsoft.com/office/powerpoint/2010/main" val="34058026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 MLD operating </a:t>
            </a:r>
            <a:r>
              <a:rPr lang="en-US" dirty="0" smtClean="0"/>
              <a:t>as STR may</a:t>
            </a:r>
            <a:endParaRPr lang="en-US" dirty="0" smtClean="0"/>
          </a:p>
          <a:p>
            <a:pPr lvl="1"/>
            <a:r>
              <a:rPr lang="en-US" dirty="0" smtClean="0"/>
              <a:t>Provide Medium State Information to another STA</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27</a:t>
            </a:fld>
            <a:endParaRPr lang="en-GB" altLang="en-US" dirty="0"/>
          </a:p>
        </p:txBody>
      </p:sp>
      <p:sp>
        <p:nvSpPr>
          <p:cNvPr id="6" name="Title 5"/>
          <p:cNvSpPr>
            <a:spLocks noGrp="1"/>
          </p:cNvSpPr>
          <p:nvPr>
            <p:ph type="title"/>
          </p:nvPr>
        </p:nvSpPr>
        <p:spPr/>
        <p:txBody>
          <a:bodyPr/>
          <a:lstStyle/>
          <a:p>
            <a:r>
              <a:rPr lang="en-US" dirty="0" smtClean="0"/>
              <a:t>B Rules (5)</a:t>
            </a:r>
            <a:endParaRPr lang="en-US" dirty="0"/>
          </a:p>
        </p:txBody>
      </p:sp>
    </p:spTree>
    <p:extLst>
      <p:ext uri="{BB962C8B-B14F-4D97-AF65-F5344CB8AC3E}">
        <p14:creationId xmlns:p14="http://schemas.microsoft.com/office/powerpoint/2010/main" val="37884048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An EHT STA that receives a CTS in response to an RTS where:</a:t>
            </a:r>
          </a:p>
          <a:p>
            <a:pPr lvl="1"/>
            <a:r>
              <a:rPr lang="en-US" sz="1800" dirty="0" smtClean="0"/>
              <a:t>The DUR field value of the CTS is not equal to RTS DUR field value minus 2xSIFS minus CTS Time</a:t>
            </a:r>
          </a:p>
          <a:p>
            <a:pPr lvl="2"/>
            <a:r>
              <a:rPr lang="en-US" sz="1600" dirty="0" smtClean="0"/>
              <a:t>Where CTS Time is the amount of time required to transmit the PPDU containing the CTS</a:t>
            </a:r>
          </a:p>
          <a:p>
            <a:pPr lvl="1"/>
            <a:r>
              <a:rPr lang="en-US" sz="1800" dirty="0" smtClean="0"/>
              <a:t>Shall ensure that the sum of 2xSIFS plus:</a:t>
            </a:r>
          </a:p>
          <a:p>
            <a:pPr lvl="3"/>
            <a:r>
              <a:rPr lang="en-US" sz="1400" dirty="0" smtClean="0"/>
              <a:t>The length in time of  the Data PPDU that it transmits in response to the receipt of the CTS</a:t>
            </a:r>
          </a:p>
          <a:p>
            <a:pPr lvl="3"/>
            <a:r>
              <a:rPr lang="en-US" sz="1400" dirty="0" smtClean="0"/>
              <a:t>The length of the PPDU that is elicited in response to the Data PPDU</a:t>
            </a:r>
          </a:p>
          <a:p>
            <a:pPr lvl="2"/>
            <a:r>
              <a:rPr lang="en-US" sz="1600" dirty="0" smtClean="0"/>
              <a:t>Is equal to the value of the DUR field of the CTS</a:t>
            </a:r>
          </a:p>
          <a:p>
            <a:pPr lvl="2"/>
            <a:r>
              <a:rPr lang="en-US" sz="1600" dirty="0" smtClean="0"/>
              <a:t>Note that a value of 0 may be included in the CTS to indicate</a:t>
            </a:r>
          </a:p>
          <a:p>
            <a:pPr lvl="3"/>
            <a:r>
              <a:rPr lang="en-US" sz="1400" dirty="0" smtClean="0"/>
              <a:t>RTS recipient cannot accept the expected Data PPDU at this time</a:t>
            </a:r>
          </a:p>
          <a:p>
            <a:pPr lvl="3"/>
            <a:r>
              <a:rPr lang="en-US" sz="1400" dirty="0" smtClean="0"/>
              <a:t>RTS transmitter should not assume collision failure or BER failure</a:t>
            </a:r>
          </a:p>
          <a:p>
            <a:pPr lvl="3"/>
            <a:r>
              <a:rPr lang="en-US" sz="1400" dirty="0" smtClean="0"/>
              <a:t>RTS transmitter may retain current CW in </a:t>
            </a:r>
            <a:r>
              <a:rPr lang="en-US" sz="1400" dirty="0" err="1" smtClean="0"/>
              <a:t>backoff</a:t>
            </a:r>
            <a:r>
              <a:rPr lang="en-US" sz="1400" dirty="0" smtClean="0"/>
              <a:t> process instead of CW increment in response to CTS failure</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28</a:t>
            </a:fld>
            <a:endParaRPr lang="en-GB" altLang="en-US" dirty="0"/>
          </a:p>
        </p:txBody>
      </p:sp>
      <p:sp>
        <p:nvSpPr>
          <p:cNvPr id="6" name="Title 5"/>
          <p:cNvSpPr>
            <a:spLocks noGrp="1"/>
          </p:cNvSpPr>
          <p:nvPr>
            <p:ph type="title"/>
          </p:nvPr>
        </p:nvSpPr>
        <p:spPr/>
        <p:txBody>
          <a:bodyPr/>
          <a:lstStyle/>
          <a:p>
            <a:r>
              <a:rPr lang="en-US" smtClean="0"/>
              <a:t>C Rules (1)</a:t>
            </a:r>
            <a:endParaRPr lang="en-US" dirty="0"/>
          </a:p>
        </p:txBody>
      </p:sp>
    </p:spTree>
    <p:extLst>
      <p:ext uri="{BB962C8B-B14F-4D97-AF65-F5344CB8AC3E}">
        <p14:creationId xmlns:p14="http://schemas.microsoft.com/office/powerpoint/2010/main" val="42699070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Allow CTA response to RTS</a:t>
            </a:r>
          </a:p>
          <a:p>
            <a:pPr lvl="1"/>
            <a:r>
              <a:rPr lang="en-US" dirty="0" smtClean="0"/>
              <a:t>CTA includes</a:t>
            </a:r>
          </a:p>
          <a:p>
            <a:pPr lvl="2"/>
            <a:r>
              <a:rPr lang="en-US" dirty="0" smtClean="0"/>
              <a:t>DUR field as in CTS</a:t>
            </a:r>
          </a:p>
          <a:p>
            <a:pPr lvl="2"/>
            <a:r>
              <a:rPr lang="en-US" dirty="0" smtClean="0"/>
              <a:t>Specific information for the following frame including:</a:t>
            </a:r>
          </a:p>
          <a:p>
            <a:pPr lvl="3"/>
            <a:r>
              <a:rPr lang="en-US" dirty="0" smtClean="0"/>
              <a:t>PPDU duration</a:t>
            </a:r>
          </a:p>
          <a:p>
            <a:pPr lvl="3"/>
            <a:r>
              <a:rPr lang="en-US" dirty="0" smtClean="0"/>
              <a:t>MCS</a:t>
            </a:r>
          </a:p>
          <a:p>
            <a:pPr lvl="3"/>
            <a:r>
              <a:rPr lang="en-US" dirty="0" smtClean="0"/>
              <a:t>TX power</a:t>
            </a:r>
          </a:p>
          <a:p>
            <a:pPr lvl="3"/>
            <a:r>
              <a:rPr lang="en-US" dirty="0" smtClean="0"/>
              <a:t>Other parameters that would normally be found in a Trigger frame</a:t>
            </a:r>
          </a:p>
          <a:p>
            <a:pPr lvl="3"/>
            <a:r>
              <a:rPr lang="en-US" dirty="0" smtClean="0"/>
              <a:t>Duration of the BA or other elicited response frame</a:t>
            </a:r>
          </a:p>
          <a:p>
            <a:pPr lvl="1"/>
            <a:r>
              <a:rPr lang="en-US" dirty="0" smtClean="0"/>
              <a:t>CTA recipient transmits a PPDU according to the trigger-like information, including a trigger in the PPDU that triggers a response that corresponds to the response duration from the CTA</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29</a:t>
            </a:fld>
            <a:endParaRPr lang="en-GB" altLang="en-US" dirty="0"/>
          </a:p>
        </p:txBody>
      </p:sp>
      <p:sp>
        <p:nvSpPr>
          <p:cNvPr id="6" name="Title 5"/>
          <p:cNvSpPr>
            <a:spLocks noGrp="1"/>
          </p:cNvSpPr>
          <p:nvPr>
            <p:ph type="title"/>
          </p:nvPr>
        </p:nvSpPr>
        <p:spPr/>
        <p:txBody>
          <a:bodyPr/>
          <a:lstStyle/>
          <a:p>
            <a:r>
              <a:rPr lang="en-US" dirty="0" smtClean="0"/>
              <a:t>C Rules (2)</a:t>
            </a:r>
            <a:endParaRPr lang="en-US" dirty="0"/>
          </a:p>
        </p:txBody>
      </p:sp>
    </p:spTree>
    <p:extLst>
      <p:ext uri="{BB962C8B-B14F-4D97-AF65-F5344CB8AC3E}">
        <p14:creationId xmlns:p14="http://schemas.microsoft.com/office/powerpoint/2010/main" val="6544738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MLD = Multi Link Device</a:t>
            </a:r>
          </a:p>
          <a:p>
            <a:pPr lvl="1"/>
            <a:r>
              <a:rPr lang="en-US" dirty="0"/>
              <a:t> </a:t>
            </a:r>
            <a:r>
              <a:rPr lang="en-US" dirty="0" smtClean="0"/>
              <a:t>A device that can perform transmissions and receptions on more than one wireless interface link</a:t>
            </a:r>
          </a:p>
          <a:p>
            <a:r>
              <a:rPr lang="en-US" dirty="0" smtClean="0"/>
              <a:t>NSTR </a:t>
            </a:r>
            <a:r>
              <a:rPr lang="en-US" dirty="0" smtClean="0"/>
              <a:t>= </a:t>
            </a:r>
            <a:r>
              <a:rPr lang="en-US" dirty="0"/>
              <a:t>Non Simultaneous TX RX capable MLD</a:t>
            </a:r>
            <a:endParaRPr lang="en-US" dirty="0" smtClean="0"/>
          </a:p>
          <a:p>
            <a:pPr lvl="1"/>
            <a:r>
              <a:rPr lang="en-US" dirty="0" smtClean="0"/>
              <a:t>Is an MLD that, during </a:t>
            </a:r>
            <a:r>
              <a:rPr lang="en-US" dirty="0"/>
              <a:t>transmission on </a:t>
            </a:r>
            <a:r>
              <a:rPr lang="en-US" dirty="0" smtClean="0"/>
              <a:t>one link is </a:t>
            </a:r>
            <a:r>
              <a:rPr lang="en-US" dirty="0"/>
              <a:t>unable to assess the medium condition </a:t>
            </a:r>
            <a:r>
              <a:rPr lang="en-US" dirty="0" smtClean="0"/>
              <a:t>on at least one other link according </a:t>
            </a:r>
            <a:r>
              <a:rPr lang="en-US" dirty="0"/>
              <a:t>to the </a:t>
            </a:r>
            <a:r>
              <a:rPr lang="en-US" dirty="0" smtClean="0"/>
              <a:t>required performance limit of </a:t>
            </a:r>
            <a:r>
              <a:rPr lang="en-US" dirty="0"/>
              <a:t>receiver minimum </a:t>
            </a:r>
            <a:r>
              <a:rPr lang="en-US" dirty="0" smtClean="0"/>
              <a:t>sensitivity</a:t>
            </a:r>
          </a:p>
          <a:p>
            <a:r>
              <a:rPr lang="en-US" dirty="0" smtClean="0"/>
              <a:t>EBSL = EDCA </a:t>
            </a:r>
            <a:r>
              <a:rPr lang="en-US" dirty="0" err="1" smtClean="0"/>
              <a:t>Backoff</a:t>
            </a:r>
            <a:r>
              <a:rPr lang="en-US" dirty="0" smtClean="0"/>
              <a:t> Suspended Link</a:t>
            </a:r>
          </a:p>
          <a:p>
            <a:pPr lvl="1"/>
            <a:r>
              <a:rPr lang="en-US" dirty="0" smtClean="0"/>
              <a:t>Is a link of an MLD for which EDCA has been suspended because a transmission by the same MLD on another link has caused an inability to assess the medium condition on this link within the required performance limit of </a:t>
            </a:r>
            <a:r>
              <a:rPr lang="en-US" dirty="0"/>
              <a:t>receiver minimum sensitivity</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p:nvPr>
        </p:nvSpPr>
        <p:spPr/>
        <p:txBody>
          <a:bodyPr/>
          <a:lstStyle/>
          <a:p>
            <a:r>
              <a:rPr lang="en-US" dirty="0" smtClean="0"/>
              <a:t>Terms (1)</a:t>
            </a:r>
            <a:endParaRPr lang="en-US" dirty="0"/>
          </a:p>
        </p:txBody>
      </p:sp>
    </p:spTree>
    <p:extLst>
      <p:ext uri="{BB962C8B-B14F-4D97-AF65-F5344CB8AC3E}">
        <p14:creationId xmlns:p14="http://schemas.microsoft.com/office/powerpoint/2010/main" val="11326862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RTS recipient may respond with</a:t>
            </a:r>
          </a:p>
          <a:p>
            <a:pPr lvl="1"/>
            <a:r>
              <a:rPr lang="en-US" dirty="0" smtClean="0"/>
              <a:t>Trigger instead of CTS or CTA</a:t>
            </a:r>
          </a:p>
          <a:p>
            <a:pPr lvl="1"/>
            <a:endParaRPr lang="en-US" dirty="0"/>
          </a:p>
          <a:p>
            <a:pPr lvl="1"/>
            <a:r>
              <a:rPr lang="en-US" dirty="0" smtClean="0"/>
              <a:t>Choice of responding with Trigger can be made based on RTS RA value</a:t>
            </a:r>
          </a:p>
          <a:p>
            <a:pPr lvl="2"/>
            <a:r>
              <a:rPr lang="en-US" dirty="0" smtClean="0"/>
              <a:t>RA is set to the unique MLD address of the RTS recipient</a:t>
            </a:r>
          </a:p>
          <a:p>
            <a:pPr lvl="2"/>
            <a:r>
              <a:rPr lang="en-US" dirty="0" smtClean="0"/>
              <a:t>I.e. an RTS transmitter that addresses the RTS to the MLD address is capable of receiving a Trigger in response</a:t>
            </a:r>
          </a:p>
          <a:p>
            <a:pPr lvl="2"/>
            <a:endParaRPr lang="en-US" dirty="0"/>
          </a:p>
          <a:p>
            <a:pPr lvl="2"/>
            <a:r>
              <a:rPr lang="en-US" dirty="0" smtClean="0"/>
              <a:t>A RTS recipient may choose to attempt to transmit a Trigger in response to an RTS without knowledge of the ability of the RTS transmitter to receive such a sequence</a:t>
            </a:r>
          </a:p>
          <a:p>
            <a:pPr lvl="3"/>
            <a:r>
              <a:rPr lang="en-US" dirty="0" smtClean="0"/>
              <a:t>It might just work</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30</a:t>
            </a:fld>
            <a:endParaRPr lang="en-GB" altLang="en-US" dirty="0"/>
          </a:p>
        </p:txBody>
      </p:sp>
      <p:sp>
        <p:nvSpPr>
          <p:cNvPr id="6" name="Title 5"/>
          <p:cNvSpPr>
            <a:spLocks noGrp="1"/>
          </p:cNvSpPr>
          <p:nvPr>
            <p:ph type="title"/>
          </p:nvPr>
        </p:nvSpPr>
        <p:spPr/>
        <p:txBody>
          <a:bodyPr/>
          <a:lstStyle/>
          <a:p>
            <a:r>
              <a:rPr lang="en-US" dirty="0" smtClean="0"/>
              <a:t>C Rules (3)</a:t>
            </a:r>
            <a:endParaRPr lang="en-US" dirty="0"/>
          </a:p>
        </p:txBody>
      </p:sp>
    </p:spTree>
    <p:extLst>
      <p:ext uri="{BB962C8B-B14F-4D97-AF65-F5344CB8AC3E}">
        <p14:creationId xmlns:p14="http://schemas.microsoft.com/office/powerpoint/2010/main" val="38667174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3725466"/>
            <a:ext cx="7772400" cy="2378472"/>
          </a:xfrm>
        </p:spPr>
        <p:txBody>
          <a:bodyPr/>
          <a:lstStyle/>
          <a:p>
            <a:r>
              <a:rPr lang="en-US" dirty="0" smtClean="0"/>
              <a:t>Trigger response to RTS</a:t>
            </a:r>
          </a:p>
          <a:p>
            <a:pPr lvl="1"/>
            <a:r>
              <a:rPr lang="en-US" dirty="0" smtClean="0"/>
              <a:t>Link1 recipient either:</a:t>
            </a:r>
          </a:p>
          <a:p>
            <a:pPr lvl="2"/>
            <a:r>
              <a:rPr lang="en-US" dirty="0" smtClean="0"/>
              <a:t>Wins contention on Link2 and transmits a Data PPDU that matches the duration of the Link1 transmission</a:t>
            </a:r>
          </a:p>
          <a:p>
            <a:pPr lvl="3"/>
            <a:r>
              <a:rPr lang="en-US" dirty="0" smtClean="0"/>
              <a:t>Not shown in the diagram</a:t>
            </a:r>
          </a:p>
          <a:p>
            <a:pPr lvl="2"/>
            <a:r>
              <a:rPr lang="en-US" dirty="0" smtClean="0"/>
              <a:t>Receives an RTS from some other STA and responds with a Trigger to force alignment of that STA transmission with the Link1 PPDU</a:t>
            </a:r>
          </a:p>
          <a:p>
            <a:pPr lvl="3"/>
            <a:r>
              <a:rPr lang="en-US" dirty="0" smtClean="0"/>
              <a:t>As depicted in the diagram</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31</a:t>
            </a:fld>
            <a:endParaRPr lang="en-GB" altLang="en-US" dirty="0"/>
          </a:p>
        </p:txBody>
      </p:sp>
      <p:sp>
        <p:nvSpPr>
          <p:cNvPr id="6" name="Title 5"/>
          <p:cNvSpPr>
            <a:spLocks noGrp="1"/>
          </p:cNvSpPr>
          <p:nvPr>
            <p:ph type="title"/>
          </p:nvPr>
        </p:nvSpPr>
        <p:spPr/>
        <p:txBody>
          <a:bodyPr/>
          <a:lstStyle/>
          <a:p>
            <a:r>
              <a:rPr lang="en-US" dirty="0" smtClean="0"/>
              <a:t>RTS Trigger Sequence</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8" name="Rectangle 7"/>
          <p:cNvSpPr/>
          <p:nvPr/>
        </p:nvSpPr>
        <p:spPr bwMode="auto">
          <a:xfrm>
            <a:off x="2057400" y="2352676"/>
            <a:ext cx="25908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C00000"/>
                </a:solidFill>
                <a:effectLst/>
                <a:latin typeface="Times New Roman" pitchFamily="18" charset="0"/>
              </a:rPr>
              <a:t>TA=STA2</a:t>
            </a:r>
          </a:p>
        </p:txBody>
      </p:sp>
      <p:cxnSp>
        <p:nvCxnSpPr>
          <p:cNvPr id="9" name="Straight Arrow Connector 8"/>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0" name="Rectangle 9"/>
          <p:cNvSpPr/>
          <p:nvPr/>
        </p:nvSpPr>
        <p:spPr bwMode="auto">
          <a:xfrm>
            <a:off x="3048000" y="2809876"/>
            <a:ext cx="1600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RA=</a:t>
            </a:r>
            <a:r>
              <a:rPr lang="en-US" sz="1000" dirty="0" err="1" smtClean="0"/>
              <a:t>STAw</a:t>
            </a:r>
            <a:r>
              <a:rPr lang="en-US" sz="1000" dirty="0" smtClean="0"/>
              <a:t>, </a:t>
            </a:r>
            <a:r>
              <a:rPr lang="en-US" sz="1000" b="1" dirty="0" smtClean="0"/>
              <a:t>TA=</a:t>
            </a:r>
            <a:r>
              <a:rPr kumimoji="0" lang="en-US" sz="1000" b="1" i="0" u="none" strike="noStrike" cap="none" normalizeH="0" baseline="0" dirty="0" smtClean="0">
                <a:ln>
                  <a:noFill/>
                </a:ln>
                <a:effectLst/>
              </a:rPr>
              <a:t>STA1</a:t>
            </a:r>
          </a:p>
        </p:txBody>
      </p:sp>
      <p:sp>
        <p:nvSpPr>
          <p:cNvPr id="11" name="Rectangle 10"/>
          <p:cNvSpPr/>
          <p:nvPr/>
        </p:nvSpPr>
        <p:spPr bwMode="auto">
          <a:xfrm>
            <a:off x="4724400" y="2352676"/>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12" name="Rectangle 11"/>
          <p:cNvSpPr/>
          <p:nvPr/>
        </p:nvSpPr>
        <p:spPr bwMode="auto">
          <a:xfrm>
            <a:off x="5562600" y="2352676"/>
            <a:ext cx="17526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RA=</a:t>
            </a:r>
            <a:r>
              <a:rPr lang="en-US" sz="1100" dirty="0" err="1" smtClean="0"/>
              <a:t>STAz</a:t>
            </a:r>
            <a:r>
              <a:rPr lang="en-US" sz="1100" dirty="0" smtClean="0"/>
              <a:t>, </a:t>
            </a:r>
            <a:r>
              <a:rPr kumimoji="0" lang="en-US" sz="1100" b="0" i="0" u="none" strike="noStrike" cap="none" normalizeH="0" baseline="0" dirty="0" smtClean="0">
                <a:ln>
                  <a:noFill/>
                </a:ln>
                <a:solidFill>
                  <a:schemeClr val="tx1"/>
                </a:solidFill>
                <a:effectLst/>
                <a:latin typeface="Times New Roman" pitchFamily="18" charset="0"/>
              </a:rPr>
              <a:t>TA=</a:t>
            </a:r>
            <a:r>
              <a:rPr kumimoji="0" lang="en-US" sz="1100" b="0" i="0" u="none" strike="noStrike" cap="none" normalizeH="0" baseline="0" dirty="0" err="1" smtClean="0">
                <a:ln>
                  <a:noFill/>
                </a:ln>
                <a:solidFill>
                  <a:schemeClr val="tx1"/>
                </a:solidFill>
                <a:effectLst/>
                <a:latin typeface="Times New Roman" pitchFamily="18" charset="0"/>
              </a:rPr>
              <a:t>STAw+T</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14" name="Rectangle 13"/>
          <p:cNvSpPr/>
          <p:nvPr/>
        </p:nvSpPr>
        <p:spPr bwMode="auto">
          <a:xfrm>
            <a:off x="1600200" y="2362200"/>
            <a:ext cx="1524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5" name="Rectangle 14"/>
          <p:cNvSpPr/>
          <p:nvPr/>
        </p:nvSpPr>
        <p:spPr bwMode="auto">
          <a:xfrm>
            <a:off x="1800225" y="2362200"/>
            <a:ext cx="180975"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16" name="Rectangle 15"/>
          <p:cNvSpPr/>
          <p:nvPr/>
        </p:nvSpPr>
        <p:spPr bwMode="auto">
          <a:xfrm>
            <a:off x="2590800" y="2809876"/>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7" name="Rectangle 16"/>
          <p:cNvSpPr/>
          <p:nvPr/>
        </p:nvSpPr>
        <p:spPr bwMode="auto">
          <a:xfrm>
            <a:off x="2770100" y="2807677"/>
            <a:ext cx="209550" cy="304800"/>
          </a:xfrm>
          <a:prstGeom prst="rect">
            <a:avLst/>
          </a:prstGeom>
          <a:solidFill>
            <a:srgbClr val="CC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18" name="Rectangle 17"/>
          <p:cNvSpPr/>
          <p:nvPr/>
        </p:nvSpPr>
        <p:spPr bwMode="auto">
          <a:xfrm>
            <a:off x="2590800" y="2352676"/>
            <a:ext cx="13806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0" name="Rectangle 19"/>
          <p:cNvSpPr/>
          <p:nvPr/>
        </p:nvSpPr>
        <p:spPr bwMode="auto">
          <a:xfrm>
            <a:off x="7467600" y="2362200"/>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23" name="Rectangle 22"/>
          <p:cNvSpPr/>
          <p:nvPr/>
        </p:nvSpPr>
        <p:spPr bwMode="auto">
          <a:xfrm>
            <a:off x="3048000" y="2362200"/>
            <a:ext cx="16002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5" name="Rectangle 24"/>
          <p:cNvSpPr/>
          <p:nvPr/>
        </p:nvSpPr>
        <p:spPr bwMode="auto">
          <a:xfrm>
            <a:off x="5562600" y="2809876"/>
            <a:ext cx="17526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RA=</a:t>
            </a:r>
            <a:r>
              <a:rPr lang="en-US" sz="1100" dirty="0" err="1" smtClean="0"/>
              <a:t>STAx</a:t>
            </a:r>
            <a:r>
              <a:rPr lang="en-US" sz="1100" dirty="0" smtClean="0"/>
              <a:t>, TA=</a:t>
            </a:r>
            <a:r>
              <a:rPr kumimoji="0" lang="en-US" sz="1100" b="0" i="0" u="none" strike="noStrike" cap="none" normalizeH="0" baseline="0" dirty="0" smtClean="0">
                <a:ln>
                  <a:noFill/>
                </a:ln>
                <a:solidFill>
                  <a:schemeClr val="tx1"/>
                </a:solidFill>
                <a:effectLst/>
                <a:latin typeface="Times New Roman" pitchFamily="18" charset="0"/>
              </a:rPr>
              <a:t>STA1+T</a:t>
            </a:r>
          </a:p>
        </p:txBody>
      </p:sp>
      <p:sp>
        <p:nvSpPr>
          <p:cNvPr id="26" name="Left Brace 25"/>
          <p:cNvSpPr/>
          <p:nvPr/>
        </p:nvSpPr>
        <p:spPr bwMode="auto">
          <a:xfrm rot="16200000">
            <a:off x="1905000" y="2895599"/>
            <a:ext cx="381000" cy="9906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7" name="Rectangle 26"/>
          <p:cNvSpPr/>
          <p:nvPr/>
        </p:nvSpPr>
        <p:spPr bwMode="auto">
          <a:xfrm>
            <a:off x="1655233" y="3564732"/>
            <a:ext cx="880533"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EDCA</a:t>
            </a:r>
            <a:endParaRPr kumimoji="0" lang="en-US" sz="1200" b="1" i="0" u="none" strike="noStrike" cap="none" normalizeH="0" baseline="0" dirty="0" smtClean="0">
              <a:ln>
                <a:noFill/>
              </a:ln>
              <a:solidFill>
                <a:srgbClr val="C00000"/>
              </a:solidFill>
              <a:effectLst/>
            </a:endParaRPr>
          </a:p>
        </p:txBody>
      </p:sp>
      <p:sp>
        <p:nvSpPr>
          <p:cNvPr id="28" name="Rectangle 27"/>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29" name="Rectangle 28"/>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30" name="Rectangle 29"/>
          <p:cNvSpPr/>
          <p:nvPr/>
        </p:nvSpPr>
        <p:spPr bwMode="auto">
          <a:xfrm>
            <a:off x="4724400" y="2809876"/>
            <a:ext cx="762000" cy="304800"/>
          </a:xfrm>
          <a:prstGeom prst="rect">
            <a:avLst/>
          </a:prstGeom>
          <a:solidFill>
            <a:srgbClr val="FF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31" name="Rectangle 30"/>
          <p:cNvSpPr/>
          <p:nvPr/>
        </p:nvSpPr>
        <p:spPr bwMode="auto">
          <a:xfrm>
            <a:off x="7467600" y="2819400"/>
            <a:ext cx="762000" cy="304800"/>
          </a:xfrm>
          <a:prstGeom prst="rect">
            <a:avLst/>
          </a:prstGeom>
          <a:solidFill>
            <a:srgbClr val="FF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32" name="Rectangle 31"/>
          <p:cNvSpPr/>
          <p:nvPr/>
        </p:nvSpPr>
        <p:spPr bwMode="auto">
          <a:xfrm>
            <a:off x="5562600" y="2362200"/>
            <a:ext cx="17526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34" name="Rectangle 33"/>
          <p:cNvSpPr/>
          <p:nvPr/>
        </p:nvSpPr>
        <p:spPr bwMode="auto">
          <a:xfrm>
            <a:off x="3810000" y="17526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Don’t care, potential loss of MPDUs</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35" name="Straight Arrow Connector 34"/>
          <p:cNvCxnSpPr/>
          <p:nvPr/>
        </p:nvCxnSpPr>
        <p:spPr bwMode="auto">
          <a:xfrm flipH="1">
            <a:off x="2659830" y="2057400"/>
            <a:ext cx="137877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36" name="Straight Arrow Connector 35"/>
          <p:cNvCxnSpPr/>
          <p:nvPr/>
        </p:nvCxnSpPr>
        <p:spPr bwMode="auto">
          <a:xfrm flipH="1">
            <a:off x="3790950" y="2057400"/>
            <a:ext cx="24765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37" name="Straight Arrow Connector 36"/>
          <p:cNvCxnSpPr/>
          <p:nvPr/>
        </p:nvCxnSpPr>
        <p:spPr bwMode="auto">
          <a:xfrm>
            <a:off x="5105400" y="2057400"/>
            <a:ext cx="97155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22601649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All discussions referring to Trigger frames can be extended to TRS</a:t>
            </a:r>
          </a:p>
          <a:p>
            <a:pPr lvl="1"/>
            <a:r>
              <a:rPr lang="en-US" dirty="0" smtClean="0"/>
              <a:t>Where TRS is a shortened form of a Trigger that is included in an A-control field</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32</a:t>
            </a:fld>
            <a:endParaRPr lang="en-GB" altLang="en-US" dirty="0"/>
          </a:p>
        </p:txBody>
      </p:sp>
      <p:sp>
        <p:nvSpPr>
          <p:cNvPr id="6" name="Title 5"/>
          <p:cNvSpPr>
            <a:spLocks noGrp="1"/>
          </p:cNvSpPr>
          <p:nvPr>
            <p:ph type="title"/>
          </p:nvPr>
        </p:nvSpPr>
        <p:spPr/>
        <p:txBody>
          <a:bodyPr/>
          <a:lstStyle/>
          <a:p>
            <a:r>
              <a:rPr lang="en-US" dirty="0" smtClean="0"/>
              <a:t>Trigger vs TRS</a:t>
            </a:r>
            <a:endParaRPr lang="en-US" dirty="0"/>
          </a:p>
        </p:txBody>
      </p:sp>
    </p:spTree>
    <p:extLst>
      <p:ext uri="{BB962C8B-B14F-4D97-AF65-F5344CB8AC3E}">
        <p14:creationId xmlns:p14="http://schemas.microsoft.com/office/powerpoint/2010/main" val="2709744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Any STA is allowed to transmit a Trigger</a:t>
            </a:r>
          </a:p>
          <a:p>
            <a:pPr lvl="1"/>
            <a:r>
              <a:rPr lang="en-US" dirty="0" smtClean="0"/>
              <a:t>I.e. not only an AP is allowed to transmit a Trigger</a:t>
            </a:r>
          </a:p>
          <a:p>
            <a:pPr lvl="1"/>
            <a:r>
              <a:rPr lang="en-US" dirty="0" smtClean="0"/>
              <a:t>Either in response to an RTS, or as an initial PPDU of a TXOP</a:t>
            </a:r>
          </a:p>
          <a:p>
            <a:r>
              <a:rPr lang="en-US" dirty="0" smtClean="0"/>
              <a:t>The Trigger should include parameters that cause</a:t>
            </a:r>
          </a:p>
          <a:p>
            <a:pPr lvl="1"/>
            <a:r>
              <a:rPr lang="en-US" dirty="0" smtClean="0"/>
              <a:t>The triggered PPDU to align with the other link PPDU</a:t>
            </a:r>
          </a:p>
          <a:p>
            <a:r>
              <a:rPr lang="en-US" dirty="0" smtClean="0"/>
              <a:t>The trigger is modified to include a field to indicate that the response to the Trigger is an SU PPDU</a:t>
            </a:r>
          </a:p>
          <a:p>
            <a:pPr lvl="1"/>
            <a:r>
              <a:rPr lang="en-US" dirty="0" smtClean="0"/>
              <a:t>Instead of an HE TB PPDU</a:t>
            </a:r>
          </a:p>
          <a:p>
            <a:r>
              <a:rPr lang="en-US" dirty="0" smtClean="0"/>
              <a:t>The Trigger may trigger more than one user to respond</a:t>
            </a:r>
          </a:p>
          <a:p>
            <a:pPr lvl="1"/>
            <a:r>
              <a:rPr lang="en-US" dirty="0" smtClean="0"/>
              <a:t>In which case, the response would be HE TB PPDU, not SU PPDU</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33</a:t>
            </a:fld>
            <a:endParaRPr lang="en-GB" altLang="en-US" dirty="0"/>
          </a:p>
        </p:txBody>
      </p:sp>
      <p:sp>
        <p:nvSpPr>
          <p:cNvPr id="6" name="Title 5"/>
          <p:cNvSpPr>
            <a:spLocks noGrp="1"/>
          </p:cNvSpPr>
          <p:nvPr>
            <p:ph type="title"/>
          </p:nvPr>
        </p:nvSpPr>
        <p:spPr/>
        <p:txBody>
          <a:bodyPr/>
          <a:lstStyle/>
          <a:p>
            <a:r>
              <a:rPr lang="en-US" dirty="0" smtClean="0"/>
              <a:t>Trigger Modifications (1)</a:t>
            </a:r>
            <a:endParaRPr lang="en-US" dirty="0"/>
          </a:p>
        </p:txBody>
      </p:sp>
    </p:spTree>
    <p:extLst>
      <p:ext uri="{BB962C8B-B14F-4D97-AF65-F5344CB8AC3E}">
        <p14:creationId xmlns:p14="http://schemas.microsoft.com/office/powerpoint/2010/main" val="21199192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a:t>The trigger i</a:t>
            </a:r>
            <a:r>
              <a:rPr lang="en-US" sz="2000" dirty="0" smtClean="0"/>
              <a:t>s </a:t>
            </a:r>
            <a:r>
              <a:rPr lang="en-US" sz="2000" dirty="0"/>
              <a:t>modified to </a:t>
            </a:r>
            <a:r>
              <a:rPr lang="en-US" sz="2000" dirty="0" smtClean="0"/>
              <a:t>allow the trigger to specify that the recipient is allowed to choose some of the parameters of the trigger response PPDU</a:t>
            </a:r>
          </a:p>
          <a:p>
            <a:pPr lvl="1"/>
            <a:r>
              <a:rPr lang="en-US" sz="1800" dirty="0" smtClean="0"/>
              <a:t>E.g. the trigger includes some means to signal that specific parameters are to be chosen by the trigger recipient, parameters, such as:</a:t>
            </a:r>
          </a:p>
          <a:p>
            <a:pPr lvl="2"/>
            <a:r>
              <a:rPr lang="en-US" sz="1600" dirty="0" smtClean="0"/>
              <a:t>MCS, RSSI Target, Spatial Reuse</a:t>
            </a:r>
          </a:p>
          <a:p>
            <a:pPr lvl="1"/>
            <a:r>
              <a:rPr lang="en-US" sz="1800" dirty="0" smtClean="0"/>
              <a:t>But the PPDU duration must be present and must be used by the trigger recipient</a:t>
            </a:r>
          </a:p>
          <a:p>
            <a:pPr lvl="2"/>
            <a:r>
              <a:rPr lang="en-US" sz="1600" dirty="0" smtClean="0"/>
              <a:t>In order to align the PPDU with the PPDU on other link(s)</a:t>
            </a:r>
          </a:p>
          <a:p>
            <a:r>
              <a:rPr lang="en-US" sz="2000" dirty="0" smtClean="0"/>
              <a:t>CS is not required</a:t>
            </a:r>
          </a:p>
          <a:p>
            <a:pPr lvl="1"/>
            <a:r>
              <a:rPr lang="en-US" sz="1800" dirty="0" smtClean="0"/>
              <a:t>Because RTS was used to solicit the Trigger, so medium IDLE condition and </a:t>
            </a:r>
            <a:r>
              <a:rPr lang="en-US" sz="1800" dirty="0" err="1" smtClean="0"/>
              <a:t>backoff</a:t>
            </a:r>
            <a:r>
              <a:rPr lang="en-US" sz="1800" dirty="0" smtClean="0"/>
              <a:t> access requirement is already satisfied</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34</a:t>
            </a:fld>
            <a:endParaRPr lang="en-GB" altLang="en-US" dirty="0"/>
          </a:p>
        </p:txBody>
      </p:sp>
      <p:sp>
        <p:nvSpPr>
          <p:cNvPr id="6" name="Title 5"/>
          <p:cNvSpPr>
            <a:spLocks noGrp="1"/>
          </p:cNvSpPr>
          <p:nvPr>
            <p:ph type="title"/>
          </p:nvPr>
        </p:nvSpPr>
        <p:spPr/>
        <p:txBody>
          <a:bodyPr/>
          <a:lstStyle/>
          <a:p>
            <a:r>
              <a:rPr lang="en-US" dirty="0"/>
              <a:t>Trigger Modifications </a:t>
            </a:r>
            <a:r>
              <a:rPr lang="en-US" dirty="0" smtClean="0"/>
              <a:t>(2)</a:t>
            </a:r>
            <a:endParaRPr lang="en-US" dirty="0"/>
          </a:p>
        </p:txBody>
      </p:sp>
    </p:spTree>
    <p:extLst>
      <p:ext uri="{BB962C8B-B14F-4D97-AF65-F5344CB8AC3E}">
        <p14:creationId xmlns:p14="http://schemas.microsoft.com/office/powerpoint/2010/main" val="8465474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Need LSIG field from DATA PPDU to synchronize PPDU end times of different links</a:t>
            </a:r>
          </a:p>
          <a:p>
            <a:endParaRPr lang="en-US" dirty="0"/>
          </a:p>
          <a:p>
            <a:r>
              <a:rPr lang="en-US" dirty="0" smtClean="0"/>
              <a:t>But, what if:</a:t>
            </a:r>
          </a:p>
          <a:p>
            <a:pPr lvl="1"/>
            <a:r>
              <a:rPr lang="en-US" dirty="0" smtClean="0"/>
              <a:t>RTS transmitter only see the CTS, but not the DATA PPDU?</a:t>
            </a:r>
          </a:p>
          <a:p>
            <a:pPr lvl="1"/>
            <a:r>
              <a:rPr lang="en-US" dirty="0" smtClean="0"/>
              <a:t>RTS transmitter’s two link MACs do not talk to each other</a:t>
            </a:r>
          </a:p>
          <a:p>
            <a:pPr lvl="2"/>
            <a:r>
              <a:rPr lang="en-US" dirty="0" smtClean="0"/>
              <a:t>Then RTS transmitter cannot synchronize it’s Link2 PPDU end time with the PPDU end time of Link1</a:t>
            </a:r>
          </a:p>
          <a:p>
            <a:pPr lvl="1"/>
            <a:endParaRPr lang="en-US" dirty="0"/>
          </a:p>
          <a:p>
            <a:pPr lvl="1"/>
            <a:r>
              <a:rPr lang="en-US" dirty="0" smtClean="0"/>
              <a:t>Trigger solves these problems</a:t>
            </a:r>
          </a:p>
          <a:p>
            <a:pPr lvl="1"/>
            <a:endParaRPr lang="en-US" dirty="0"/>
          </a:p>
          <a:p>
            <a:pPr lvl="1"/>
            <a:r>
              <a:rPr lang="en-US" dirty="0" smtClean="0"/>
              <a:t>But there’s a period of ignorance to examine:</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35</a:t>
            </a:fld>
            <a:endParaRPr lang="en-GB" altLang="en-US" dirty="0"/>
          </a:p>
        </p:txBody>
      </p:sp>
      <p:sp>
        <p:nvSpPr>
          <p:cNvPr id="6" name="Title 5"/>
          <p:cNvSpPr>
            <a:spLocks noGrp="1"/>
          </p:cNvSpPr>
          <p:nvPr>
            <p:ph type="title"/>
          </p:nvPr>
        </p:nvSpPr>
        <p:spPr/>
        <p:txBody>
          <a:bodyPr/>
          <a:lstStyle/>
          <a:p>
            <a:r>
              <a:rPr lang="en-US" dirty="0" smtClean="0"/>
              <a:t>Why Use RTS Trigger Sequence</a:t>
            </a:r>
            <a:endParaRPr lang="en-US" dirty="0"/>
          </a:p>
        </p:txBody>
      </p:sp>
    </p:spTree>
    <p:extLst>
      <p:ext uri="{BB962C8B-B14F-4D97-AF65-F5344CB8AC3E}">
        <p14:creationId xmlns:p14="http://schemas.microsoft.com/office/powerpoint/2010/main" val="41769624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RTS DUR field value causes NAV to be set at 3</a:t>
            </a:r>
            <a:r>
              <a:rPr lang="en-US" baseline="30000" dirty="0" smtClean="0"/>
              <a:t>rd</a:t>
            </a:r>
            <a:r>
              <a:rPr lang="en-US" dirty="0" smtClean="0"/>
              <a:t> party STAs</a:t>
            </a:r>
          </a:p>
          <a:p>
            <a:pPr lvl="1"/>
            <a:r>
              <a:rPr lang="en-US" dirty="0" smtClean="0"/>
              <a:t>Trigger might not allow transmission covering entire NAV</a:t>
            </a:r>
          </a:p>
          <a:p>
            <a:pPr lvl="1"/>
            <a:r>
              <a:rPr lang="en-US" dirty="0" smtClean="0"/>
              <a:t>3</a:t>
            </a:r>
            <a:r>
              <a:rPr lang="en-US" baseline="30000" dirty="0" smtClean="0"/>
              <a:t>rd</a:t>
            </a:r>
            <a:r>
              <a:rPr lang="en-US" dirty="0" smtClean="0"/>
              <a:t> party STAs might be stuck with NAV&lt;&gt;0 after triggered exchange is completed</a:t>
            </a:r>
          </a:p>
          <a:p>
            <a:pPr lvl="2"/>
            <a:r>
              <a:rPr lang="en-US" dirty="0" smtClean="0"/>
              <a:t>Those STAs are locked off of the channel</a:t>
            </a:r>
          </a:p>
          <a:p>
            <a:r>
              <a:rPr lang="en-US" dirty="0" smtClean="0"/>
              <a:t>RTS DUR field value should be a shorter value</a:t>
            </a:r>
          </a:p>
          <a:p>
            <a:pPr lvl="1"/>
            <a:r>
              <a:rPr lang="en-US" dirty="0" smtClean="0"/>
              <a:t>Since the Trigger response will dictate the final duration</a:t>
            </a:r>
          </a:p>
          <a:p>
            <a:pPr lvl="2"/>
            <a:r>
              <a:rPr lang="en-US" dirty="0" smtClean="0"/>
              <a:t>If the Link1 RTS-CTS exchange was observed, then the Link2 RTS should use the same NAV as the Link1 exchange, accounting for the passage of time</a:t>
            </a:r>
          </a:p>
          <a:p>
            <a:pPr lvl="2"/>
            <a:r>
              <a:rPr lang="en-US" dirty="0" smtClean="0"/>
              <a:t>RTS receiver does not know how much time the RTS transmitter needs, because the DUR is short</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36</a:t>
            </a:fld>
            <a:endParaRPr lang="en-GB" altLang="en-US" dirty="0"/>
          </a:p>
        </p:txBody>
      </p:sp>
      <p:sp>
        <p:nvSpPr>
          <p:cNvPr id="6" name="Title 5"/>
          <p:cNvSpPr>
            <a:spLocks noGrp="1"/>
          </p:cNvSpPr>
          <p:nvPr>
            <p:ph type="title"/>
          </p:nvPr>
        </p:nvSpPr>
        <p:spPr/>
        <p:txBody>
          <a:bodyPr/>
          <a:lstStyle/>
          <a:p>
            <a:r>
              <a:rPr lang="en-US" dirty="0" smtClean="0"/>
              <a:t>RTS Considerations</a:t>
            </a:r>
            <a:endParaRPr lang="en-US" dirty="0"/>
          </a:p>
        </p:txBody>
      </p:sp>
    </p:spTree>
    <p:extLst>
      <p:ext uri="{BB962C8B-B14F-4D97-AF65-F5344CB8AC3E}">
        <p14:creationId xmlns:p14="http://schemas.microsoft.com/office/powerpoint/2010/main" val="407040474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3886200"/>
            <a:ext cx="7772400" cy="2217738"/>
          </a:xfrm>
        </p:spPr>
        <p:txBody>
          <a:bodyPr/>
          <a:lstStyle/>
          <a:p>
            <a:pPr lvl="1"/>
            <a:r>
              <a:rPr lang="en-US" dirty="0" smtClean="0"/>
              <a:t>If Link2 </a:t>
            </a:r>
            <a:r>
              <a:rPr lang="en-US" dirty="0" err="1" smtClean="0"/>
              <a:t>backoff</a:t>
            </a:r>
            <a:r>
              <a:rPr lang="en-US" dirty="0" smtClean="0"/>
              <a:t> </a:t>
            </a:r>
            <a:r>
              <a:rPr lang="en-US" dirty="0"/>
              <a:t>expires in the window from </a:t>
            </a:r>
            <a:r>
              <a:rPr lang="en-US" dirty="0" smtClean="0"/>
              <a:t>Link1 start </a:t>
            </a:r>
            <a:r>
              <a:rPr lang="en-US" dirty="0"/>
              <a:t>of RTS to completion of </a:t>
            </a:r>
            <a:r>
              <a:rPr lang="en-US" dirty="0" smtClean="0"/>
              <a:t>Link1 Data </a:t>
            </a:r>
            <a:r>
              <a:rPr lang="en-US" dirty="0"/>
              <a:t>PPDU LSIG </a:t>
            </a:r>
            <a:r>
              <a:rPr lang="en-US" dirty="0" smtClean="0"/>
              <a:t>field</a:t>
            </a:r>
            <a:endParaRPr lang="en-US" dirty="0"/>
          </a:p>
          <a:p>
            <a:pPr lvl="2"/>
            <a:r>
              <a:rPr lang="en-US" dirty="0" smtClean="0"/>
              <a:t>Link1 PPDU LSIG </a:t>
            </a:r>
            <a:r>
              <a:rPr lang="en-US" dirty="0"/>
              <a:t>LENGTH not available in this </a:t>
            </a:r>
            <a:r>
              <a:rPr lang="en-US" dirty="0" smtClean="0"/>
              <a:t>window</a:t>
            </a:r>
          </a:p>
          <a:p>
            <a:pPr lvl="2"/>
            <a:r>
              <a:rPr lang="en-US" dirty="0" smtClean="0"/>
              <a:t>Responder to RTS can use techniques to delay the Trigger transmission until it has the LSIG LENGTH information to transmit</a:t>
            </a:r>
          </a:p>
          <a:p>
            <a:pPr lvl="3"/>
            <a:r>
              <a:rPr lang="en-US" dirty="0" smtClean="0"/>
              <a:t>E.g. send an NDP or two, or otherwise keep the Link2 medium BUSY</a:t>
            </a:r>
          </a:p>
          <a:p>
            <a:pPr lvl="3"/>
            <a:r>
              <a:rPr lang="en-US" dirty="0" smtClean="0"/>
              <a:t>Transmit the trigger once the LSIG LENGTH information is known</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37</a:t>
            </a:fld>
            <a:endParaRPr lang="en-GB" altLang="en-US" dirty="0"/>
          </a:p>
        </p:txBody>
      </p:sp>
      <p:sp>
        <p:nvSpPr>
          <p:cNvPr id="6" name="Title 5"/>
          <p:cNvSpPr>
            <a:spLocks noGrp="1"/>
          </p:cNvSpPr>
          <p:nvPr>
            <p:ph type="title"/>
          </p:nvPr>
        </p:nvSpPr>
        <p:spPr/>
        <p:txBody>
          <a:bodyPr/>
          <a:lstStyle/>
          <a:p>
            <a:r>
              <a:rPr lang="en-US" dirty="0" smtClean="0"/>
              <a:t>Maybe Need to Delay The Trigger</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8" name="Rectangle 7"/>
          <p:cNvSpPr/>
          <p:nvPr/>
        </p:nvSpPr>
        <p:spPr bwMode="auto">
          <a:xfrm>
            <a:off x="2057400" y="2352676"/>
            <a:ext cx="25908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C00000"/>
                </a:solidFill>
                <a:effectLst/>
                <a:latin typeface="Times New Roman" pitchFamily="18" charset="0"/>
              </a:rPr>
              <a:t>TA=STA2</a:t>
            </a:r>
          </a:p>
        </p:txBody>
      </p:sp>
      <p:cxnSp>
        <p:nvCxnSpPr>
          <p:cNvPr id="9" name="Straight Arrow Connector 8"/>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0" name="Rectangle 9"/>
          <p:cNvSpPr/>
          <p:nvPr/>
        </p:nvSpPr>
        <p:spPr bwMode="auto">
          <a:xfrm>
            <a:off x="2535766" y="2809876"/>
            <a:ext cx="2112434"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RA=</a:t>
            </a:r>
            <a:r>
              <a:rPr lang="en-US" sz="1000" dirty="0" err="1" smtClean="0"/>
              <a:t>STAw</a:t>
            </a:r>
            <a:r>
              <a:rPr lang="en-US" sz="1000" dirty="0" smtClean="0"/>
              <a:t>, </a:t>
            </a:r>
            <a:r>
              <a:rPr lang="en-US" sz="1000" b="1" dirty="0" smtClean="0"/>
              <a:t>TA=</a:t>
            </a:r>
            <a:r>
              <a:rPr kumimoji="0" lang="en-US" sz="1000" b="1" i="0" u="none" strike="noStrike" cap="none" normalizeH="0" baseline="0" dirty="0" smtClean="0">
                <a:ln>
                  <a:noFill/>
                </a:ln>
                <a:effectLst/>
              </a:rPr>
              <a:t>STA1</a:t>
            </a:r>
          </a:p>
        </p:txBody>
      </p:sp>
      <p:sp>
        <p:nvSpPr>
          <p:cNvPr id="11" name="Rectangle 10"/>
          <p:cNvSpPr/>
          <p:nvPr/>
        </p:nvSpPr>
        <p:spPr bwMode="auto">
          <a:xfrm>
            <a:off x="4724400" y="2352676"/>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12" name="Rectangle 11"/>
          <p:cNvSpPr/>
          <p:nvPr/>
        </p:nvSpPr>
        <p:spPr bwMode="auto">
          <a:xfrm>
            <a:off x="5562600" y="2352676"/>
            <a:ext cx="17526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RA=</a:t>
            </a:r>
            <a:r>
              <a:rPr lang="en-US" sz="1100" dirty="0" err="1" smtClean="0"/>
              <a:t>STAw</a:t>
            </a:r>
            <a:r>
              <a:rPr lang="en-US" sz="1100" dirty="0" smtClean="0"/>
              <a:t>, </a:t>
            </a:r>
            <a:r>
              <a:rPr kumimoji="0" lang="en-US" sz="1100" b="0" i="0" u="none" strike="noStrike" cap="none" normalizeH="0" baseline="0" dirty="0" smtClean="0">
                <a:ln>
                  <a:noFill/>
                </a:ln>
                <a:solidFill>
                  <a:schemeClr val="tx1"/>
                </a:solidFill>
                <a:effectLst/>
                <a:latin typeface="Times New Roman" pitchFamily="18" charset="0"/>
              </a:rPr>
              <a:t>TA=STA2+T</a:t>
            </a:r>
          </a:p>
        </p:txBody>
      </p:sp>
      <p:sp>
        <p:nvSpPr>
          <p:cNvPr id="14" name="Rectangle 13"/>
          <p:cNvSpPr/>
          <p:nvPr/>
        </p:nvSpPr>
        <p:spPr bwMode="auto">
          <a:xfrm>
            <a:off x="1600200" y="2362200"/>
            <a:ext cx="1524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5" name="Rectangle 14"/>
          <p:cNvSpPr/>
          <p:nvPr/>
        </p:nvSpPr>
        <p:spPr bwMode="auto">
          <a:xfrm>
            <a:off x="1800225" y="2362200"/>
            <a:ext cx="180975"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16" name="Rectangle 15"/>
          <p:cNvSpPr/>
          <p:nvPr/>
        </p:nvSpPr>
        <p:spPr bwMode="auto">
          <a:xfrm>
            <a:off x="1752600" y="2809876"/>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7" name="Rectangle 16"/>
          <p:cNvSpPr/>
          <p:nvPr/>
        </p:nvSpPr>
        <p:spPr bwMode="auto">
          <a:xfrm>
            <a:off x="2286000" y="2807677"/>
            <a:ext cx="20955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20" name="Rectangle 19"/>
          <p:cNvSpPr/>
          <p:nvPr/>
        </p:nvSpPr>
        <p:spPr bwMode="auto">
          <a:xfrm>
            <a:off x="7467600" y="2362200"/>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21" name="Rectangle 20"/>
          <p:cNvSpPr/>
          <p:nvPr/>
        </p:nvSpPr>
        <p:spPr bwMode="auto">
          <a:xfrm>
            <a:off x="2535766" y="2362200"/>
            <a:ext cx="2112434"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3" name="Rectangle 22"/>
          <p:cNvSpPr/>
          <p:nvPr/>
        </p:nvSpPr>
        <p:spPr bwMode="auto">
          <a:xfrm>
            <a:off x="5562600" y="2809876"/>
            <a:ext cx="17526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RA=</a:t>
            </a:r>
            <a:r>
              <a:rPr lang="en-US" sz="1100" dirty="0" err="1" smtClean="0"/>
              <a:t>STAw</a:t>
            </a:r>
            <a:r>
              <a:rPr lang="en-US" sz="1100" dirty="0" smtClean="0"/>
              <a:t>, TA=</a:t>
            </a:r>
            <a:r>
              <a:rPr kumimoji="0" lang="en-US" sz="1100" b="0" i="0" u="none" strike="noStrike" cap="none" normalizeH="0" baseline="0" dirty="0" smtClean="0">
                <a:ln>
                  <a:noFill/>
                </a:ln>
                <a:solidFill>
                  <a:schemeClr val="tx1"/>
                </a:solidFill>
                <a:effectLst/>
                <a:latin typeface="Times New Roman" pitchFamily="18" charset="0"/>
              </a:rPr>
              <a:t>STA1+T</a:t>
            </a:r>
          </a:p>
        </p:txBody>
      </p:sp>
      <p:sp>
        <p:nvSpPr>
          <p:cNvPr id="24" name="Left Brace 23"/>
          <p:cNvSpPr/>
          <p:nvPr/>
        </p:nvSpPr>
        <p:spPr bwMode="auto">
          <a:xfrm rot="16200000">
            <a:off x="1371600" y="3200399"/>
            <a:ext cx="381000" cy="381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Rectangle 24"/>
          <p:cNvSpPr/>
          <p:nvPr/>
        </p:nvSpPr>
        <p:spPr bwMode="auto">
          <a:xfrm>
            <a:off x="1143000" y="3564732"/>
            <a:ext cx="880533"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EDCA</a:t>
            </a:r>
            <a:endParaRPr kumimoji="0" lang="en-US" sz="1200" b="1" i="0" u="none" strike="noStrike" cap="none" normalizeH="0" baseline="0" dirty="0" smtClean="0">
              <a:ln>
                <a:noFill/>
              </a:ln>
              <a:solidFill>
                <a:srgbClr val="C00000"/>
              </a:solidFill>
              <a:effectLst/>
            </a:endParaRPr>
          </a:p>
        </p:txBody>
      </p:sp>
      <p:sp>
        <p:nvSpPr>
          <p:cNvPr id="26" name="Rectangle 25"/>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27" name="Rectangle 26"/>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28" name="Rectangle 27"/>
          <p:cNvSpPr/>
          <p:nvPr/>
        </p:nvSpPr>
        <p:spPr bwMode="auto">
          <a:xfrm>
            <a:off x="4724400" y="2809876"/>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7467600" y="2819400"/>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30" name="Rectangle 29"/>
          <p:cNvSpPr/>
          <p:nvPr/>
        </p:nvSpPr>
        <p:spPr bwMode="auto">
          <a:xfrm>
            <a:off x="5562600" y="2362200"/>
            <a:ext cx="17526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33" name="Rectangle 32"/>
          <p:cNvSpPr/>
          <p:nvPr/>
        </p:nvSpPr>
        <p:spPr bwMode="auto">
          <a:xfrm>
            <a:off x="1981200" y="2798332"/>
            <a:ext cx="20955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a:t>N</a:t>
            </a:r>
            <a:endParaRPr kumimoji="0" lang="en-US" sz="900" b="0" i="0" u="none" strike="noStrike" cap="none" normalizeH="0" baseline="0" dirty="0" smtClean="0">
              <a:ln>
                <a:noFill/>
              </a:ln>
              <a:solidFill>
                <a:schemeClr val="tx1"/>
              </a:solidFill>
              <a:effectLst/>
            </a:endParaRPr>
          </a:p>
        </p:txBody>
      </p:sp>
      <p:cxnSp>
        <p:nvCxnSpPr>
          <p:cNvPr id="34" name="Straight Arrow Connector 33"/>
          <p:cNvCxnSpPr/>
          <p:nvPr/>
        </p:nvCxnSpPr>
        <p:spPr bwMode="auto">
          <a:xfrm>
            <a:off x="2190750" y="2133600"/>
            <a:ext cx="0" cy="219076"/>
          </a:xfrm>
          <a:prstGeom prst="straightConnector1">
            <a:avLst/>
          </a:prstGeom>
          <a:solidFill>
            <a:schemeClr val="accent1"/>
          </a:solidFill>
          <a:ln w="12700" cap="flat" cmpd="sng" algn="ctr">
            <a:solidFill>
              <a:srgbClr val="0000FF"/>
            </a:solidFill>
            <a:prstDash val="solid"/>
            <a:round/>
            <a:headEnd type="none" w="med" len="med"/>
            <a:tailEnd type="triangle" w="med" len="med"/>
          </a:ln>
          <a:effectLst/>
        </p:spPr>
      </p:cxnSp>
      <p:sp>
        <p:nvSpPr>
          <p:cNvPr id="37" name="Rectangle 36"/>
          <p:cNvSpPr/>
          <p:nvPr/>
        </p:nvSpPr>
        <p:spPr bwMode="auto">
          <a:xfrm>
            <a:off x="1905000" y="17526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rgbClr val="0000FF"/>
                </a:solidFill>
              </a:rPr>
              <a:t>LSIG LENGTH info available</a:t>
            </a:r>
            <a:endParaRPr kumimoji="0" lang="en-US" sz="1200" b="0" i="0" u="none" strike="noStrike" cap="none" normalizeH="0" baseline="0" dirty="0" smtClean="0">
              <a:ln>
                <a:noFill/>
              </a:ln>
              <a:solidFill>
                <a:srgbClr val="0000FF"/>
              </a:solidFill>
              <a:effectLst/>
            </a:endParaRPr>
          </a:p>
        </p:txBody>
      </p:sp>
      <p:cxnSp>
        <p:nvCxnSpPr>
          <p:cNvPr id="38" name="Straight Arrow Connector 37"/>
          <p:cNvCxnSpPr/>
          <p:nvPr/>
        </p:nvCxnSpPr>
        <p:spPr bwMode="auto">
          <a:xfrm>
            <a:off x="2190750" y="2362200"/>
            <a:ext cx="0" cy="295276"/>
          </a:xfrm>
          <a:prstGeom prst="straightConnector1">
            <a:avLst/>
          </a:prstGeom>
          <a:solidFill>
            <a:schemeClr val="accent1"/>
          </a:solidFill>
          <a:ln w="12700" cap="flat" cmpd="sng" algn="ctr">
            <a:solidFill>
              <a:srgbClr val="0000FF"/>
            </a:solidFill>
            <a:prstDash val="sysDot"/>
            <a:round/>
            <a:headEnd type="none" w="med" len="med"/>
            <a:tailEnd type="none" w="med" len="med"/>
          </a:ln>
          <a:effectLst/>
        </p:spPr>
      </p:cxnSp>
      <p:sp>
        <p:nvSpPr>
          <p:cNvPr id="40" name="Left Brace 39"/>
          <p:cNvSpPr/>
          <p:nvPr/>
        </p:nvSpPr>
        <p:spPr bwMode="auto">
          <a:xfrm rot="5400000">
            <a:off x="1687992" y="1893408"/>
            <a:ext cx="381000" cy="556583"/>
          </a:xfrm>
          <a:prstGeom prst="leftBrace">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Rectangle 40"/>
          <p:cNvSpPr/>
          <p:nvPr/>
        </p:nvSpPr>
        <p:spPr bwMode="auto">
          <a:xfrm>
            <a:off x="838200" y="16002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rgbClr val="0000FF"/>
                </a:solidFill>
              </a:rPr>
              <a:t>LSIG LENGTH not yet available</a:t>
            </a:r>
            <a:endParaRPr kumimoji="0" lang="en-US" sz="1200" b="0" i="0" u="none" strike="noStrike" cap="none" normalizeH="0" baseline="0" dirty="0" smtClean="0">
              <a:ln>
                <a:noFill/>
              </a:ln>
              <a:solidFill>
                <a:srgbClr val="0000FF"/>
              </a:solidFill>
              <a:effectLst/>
            </a:endParaRPr>
          </a:p>
        </p:txBody>
      </p:sp>
      <p:sp>
        <p:nvSpPr>
          <p:cNvPr id="42" name="Rectangle 41"/>
          <p:cNvSpPr/>
          <p:nvPr/>
        </p:nvSpPr>
        <p:spPr bwMode="auto">
          <a:xfrm>
            <a:off x="3810000" y="17526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Don’t care, potential loss of MPDUs</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44" name="Straight Arrow Connector 43"/>
          <p:cNvCxnSpPr/>
          <p:nvPr/>
        </p:nvCxnSpPr>
        <p:spPr bwMode="auto">
          <a:xfrm flipH="1">
            <a:off x="3790950" y="2057400"/>
            <a:ext cx="24765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45" name="Straight Arrow Connector 44"/>
          <p:cNvCxnSpPr/>
          <p:nvPr/>
        </p:nvCxnSpPr>
        <p:spPr bwMode="auto">
          <a:xfrm>
            <a:off x="5105400" y="2057400"/>
            <a:ext cx="97155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206121547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4038600"/>
            <a:ext cx="7772400" cy="2065338"/>
          </a:xfrm>
        </p:spPr>
        <p:txBody>
          <a:bodyPr/>
          <a:lstStyle/>
          <a:p>
            <a:r>
              <a:rPr lang="en-US" dirty="0" smtClean="0"/>
              <a:t>Respond to RTS with a Trigger for a “short” duration</a:t>
            </a:r>
          </a:p>
          <a:p>
            <a:pPr lvl="1"/>
            <a:r>
              <a:rPr lang="en-US" dirty="0" smtClean="0"/>
              <a:t>I.e. a “short” trigger</a:t>
            </a:r>
          </a:p>
          <a:p>
            <a:pPr lvl="2"/>
            <a:r>
              <a:rPr lang="en-US" dirty="0" smtClean="0"/>
              <a:t>Really, a trigger that elicits a “short” response</a:t>
            </a:r>
          </a:p>
          <a:p>
            <a:r>
              <a:rPr lang="en-US" dirty="0" smtClean="0"/>
              <a:t>Follow up with a second trigger that matches the remainder of the Link1 PPDU</a:t>
            </a:r>
          </a:p>
          <a:p>
            <a:pPr lvl="1"/>
            <a:r>
              <a:rPr lang="en-US" dirty="0" smtClean="0"/>
              <a:t>I.e. a trigger that enforces an alignment with the other link</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38</a:t>
            </a:fld>
            <a:endParaRPr lang="en-GB" altLang="en-US" dirty="0"/>
          </a:p>
        </p:txBody>
      </p:sp>
      <p:sp>
        <p:nvSpPr>
          <p:cNvPr id="6" name="Title 5"/>
          <p:cNvSpPr>
            <a:spLocks noGrp="1"/>
          </p:cNvSpPr>
          <p:nvPr>
            <p:ph type="title"/>
          </p:nvPr>
        </p:nvSpPr>
        <p:spPr/>
        <p:txBody>
          <a:bodyPr/>
          <a:lstStyle/>
          <a:p>
            <a:r>
              <a:rPr lang="en-US" dirty="0" smtClean="0"/>
              <a:t>Or Trigger A Short PPDU</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8" name="Rectangle 7"/>
          <p:cNvSpPr/>
          <p:nvPr/>
        </p:nvSpPr>
        <p:spPr bwMode="auto">
          <a:xfrm>
            <a:off x="2057400" y="2352676"/>
            <a:ext cx="25908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C00000"/>
                </a:solidFill>
                <a:effectLst/>
                <a:latin typeface="Times New Roman" pitchFamily="18" charset="0"/>
              </a:rPr>
              <a:t>TA=STA2</a:t>
            </a:r>
          </a:p>
        </p:txBody>
      </p:sp>
      <p:cxnSp>
        <p:nvCxnSpPr>
          <p:cNvPr id="9" name="Straight Arrow Connector 8"/>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0" name="Rectangle 9"/>
          <p:cNvSpPr/>
          <p:nvPr/>
        </p:nvSpPr>
        <p:spPr bwMode="auto">
          <a:xfrm>
            <a:off x="3429000" y="2809876"/>
            <a:ext cx="1219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RA=</a:t>
            </a:r>
            <a:r>
              <a:rPr lang="en-US" sz="1000" dirty="0" err="1" smtClean="0"/>
              <a:t>STAw</a:t>
            </a:r>
            <a:r>
              <a:rPr lang="en-US" sz="1000" dirty="0" smtClean="0"/>
              <a:t>, </a:t>
            </a:r>
            <a:r>
              <a:rPr lang="en-US" sz="1000" b="1" dirty="0" smtClean="0"/>
              <a:t>TA=</a:t>
            </a:r>
            <a:r>
              <a:rPr kumimoji="0" lang="en-US" sz="1000" b="1" i="0" u="none" strike="noStrike" cap="none" normalizeH="0" baseline="0" dirty="0" smtClean="0">
                <a:ln>
                  <a:noFill/>
                </a:ln>
                <a:effectLst/>
              </a:rPr>
              <a:t>STA1</a:t>
            </a:r>
          </a:p>
        </p:txBody>
      </p:sp>
      <p:sp>
        <p:nvSpPr>
          <p:cNvPr id="11" name="Rectangle 10"/>
          <p:cNvSpPr/>
          <p:nvPr/>
        </p:nvSpPr>
        <p:spPr bwMode="auto">
          <a:xfrm>
            <a:off x="4724400" y="2352676"/>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12" name="Rectangle 11"/>
          <p:cNvSpPr/>
          <p:nvPr/>
        </p:nvSpPr>
        <p:spPr bwMode="auto">
          <a:xfrm>
            <a:off x="5562600" y="2352676"/>
            <a:ext cx="17526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RA=</a:t>
            </a:r>
            <a:r>
              <a:rPr lang="en-US" sz="1100" dirty="0" err="1" smtClean="0"/>
              <a:t>STAz</a:t>
            </a:r>
            <a:r>
              <a:rPr lang="en-US" sz="1100" dirty="0" smtClean="0"/>
              <a:t>, </a:t>
            </a:r>
            <a:r>
              <a:rPr kumimoji="0" lang="en-US" sz="1100" b="0" i="0" u="none" strike="noStrike" cap="none" normalizeH="0" baseline="0" dirty="0" smtClean="0">
                <a:ln>
                  <a:noFill/>
                </a:ln>
                <a:solidFill>
                  <a:schemeClr val="tx1"/>
                </a:solidFill>
                <a:effectLst/>
                <a:latin typeface="Times New Roman" pitchFamily="18" charset="0"/>
              </a:rPr>
              <a:t>TA=STA2+T</a:t>
            </a:r>
          </a:p>
        </p:txBody>
      </p:sp>
      <p:sp>
        <p:nvSpPr>
          <p:cNvPr id="13" name="Rectangle 12"/>
          <p:cNvSpPr/>
          <p:nvPr/>
        </p:nvSpPr>
        <p:spPr bwMode="auto">
          <a:xfrm>
            <a:off x="3810000" y="17526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Don’t care, potential loss of MPDUs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 name="Rectangle 13"/>
          <p:cNvSpPr/>
          <p:nvPr/>
        </p:nvSpPr>
        <p:spPr bwMode="auto">
          <a:xfrm>
            <a:off x="1600200" y="2362200"/>
            <a:ext cx="1524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5" name="Rectangle 14"/>
          <p:cNvSpPr/>
          <p:nvPr/>
        </p:nvSpPr>
        <p:spPr bwMode="auto">
          <a:xfrm>
            <a:off x="1800225" y="2362200"/>
            <a:ext cx="180975"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16" name="Rectangle 15"/>
          <p:cNvSpPr/>
          <p:nvPr/>
        </p:nvSpPr>
        <p:spPr bwMode="auto">
          <a:xfrm>
            <a:off x="1752600" y="2809876"/>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7" name="Rectangle 16"/>
          <p:cNvSpPr/>
          <p:nvPr/>
        </p:nvSpPr>
        <p:spPr bwMode="auto">
          <a:xfrm>
            <a:off x="1981200" y="2807677"/>
            <a:ext cx="20955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18" name="Rectangle 17"/>
          <p:cNvSpPr/>
          <p:nvPr/>
        </p:nvSpPr>
        <p:spPr bwMode="auto">
          <a:xfrm>
            <a:off x="2286000" y="2352676"/>
            <a:ext cx="6477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cxnSp>
        <p:nvCxnSpPr>
          <p:cNvPr id="19" name="Straight Arrow Connector 18"/>
          <p:cNvCxnSpPr/>
          <p:nvPr/>
        </p:nvCxnSpPr>
        <p:spPr bwMode="auto">
          <a:xfrm flipH="1">
            <a:off x="2628900" y="2057400"/>
            <a:ext cx="140970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20" name="Rectangle 19"/>
          <p:cNvSpPr/>
          <p:nvPr/>
        </p:nvSpPr>
        <p:spPr bwMode="auto">
          <a:xfrm>
            <a:off x="7467600" y="2362200"/>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21" name="Rectangle 20"/>
          <p:cNvSpPr/>
          <p:nvPr/>
        </p:nvSpPr>
        <p:spPr bwMode="auto">
          <a:xfrm>
            <a:off x="3429000" y="2362200"/>
            <a:ext cx="12192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cxnSp>
        <p:nvCxnSpPr>
          <p:cNvPr id="22" name="Straight Arrow Connector 21"/>
          <p:cNvCxnSpPr/>
          <p:nvPr/>
        </p:nvCxnSpPr>
        <p:spPr bwMode="auto">
          <a:xfrm flipH="1">
            <a:off x="3790950" y="2057400"/>
            <a:ext cx="24765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23" name="Rectangle 22"/>
          <p:cNvSpPr/>
          <p:nvPr/>
        </p:nvSpPr>
        <p:spPr bwMode="auto">
          <a:xfrm>
            <a:off x="5562600" y="2809876"/>
            <a:ext cx="17526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RA=</a:t>
            </a:r>
            <a:r>
              <a:rPr lang="en-US" sz="1100" dirty="0" err="1" smtClean="0"/>
              <a:t>STAx</a:t>
            </a:r>
            <a:r>
              <a:rPr lang="en-US" sz="1100" dirty="0" smtClean="0"/>
              <a:t>, TA=</a:t>
            </a:r>
            <a:r>
              <a:rPr kumimoji="0" lang="en-US" sz="1100" b="0" i="0" u="none" strike="noStrike" cap="none" normalizeH="0" baseline="0" dirty="0" smtClean="0">
                <a:ln>
                  <a:noFill/>
                </a:ln>
                <a:solidFill>
                  <a:schemeClr val="tx1"/>
                </a:solidFill>
                <a:effectLst/>
                <a:latin typeface="Times New Roman" pitchFamily="18" charset="0"/>
              </a:rPr>
              <a:t>STA1+T</a:t>
            </a:r>
          </a:p>
        </p:txBody>
      </p:sp>
      <p:sp>
        <p:nvSpPr>
          <p:cNvPr id="24" name="Left Brace 23"/>
          <p:cNvSpPr/>
          <p:nvPr/>
        </p:nvSpPr>
        <p:spPr bwMode="auto">
          <a:xfrm rot="16200000">
            <a:off x="1371600" y="3200399"/>
            <a:ext cx="381000" cy="381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Rectangle 24"/>
          <p:cNvSpPr/>
          <p:nvPr/>
        </p:nvSpPr>
        <p:spPr bwMode="auto">
          <a:xfrm>
            <a:off x="1143000" y="3564732"/>
            <a:ext cx="880533"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EDCA</a:t>
            </a:r>
            <a:endParaRPr kumimoji="0" lang="en-US" sz="1200" b="1" i="0" u="none" strike="noStrike" cap="none" normalizeH="0" baseline="0" dirty="0" smtClean="0">
              <a:ln>
                <a:noFill/>
              </a:ln>
              <a:solidFill>
                <a:srgbClr val="C00000"/>
              </a:solidFill>
              <a:effectLst/>
            </a:endParaRPr>
          </a:p>
        </p:txBody>
      </p:sp>
      <p:sp>
        <p:nvSpPr>
          <p:cNvPr id="26" name="Rectangle 25"/>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27" name="Rectangle 26"/>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28" name="Rectangle 27"/>
          <p:cNvSpPr/>
          <p:nvPr/>
        </p:nvSpPr>
        <p:spPr bwMode="auto">
          <a:xfrm>
            <a:off x="4724400" y="2809876"/>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7467600" y="2819400"/>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30" name="Rectangle 29"/>
          <p:cNvSpPr/>
          <p:nvPr/>
        </p:nvSpPr>
        <p:spPr bwMode="auto">
          <a:xfrm>
            <a:off x="5562600" y="2362200"/>
            <a:ext cx="17526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cxnSp>
        <p:nvCxnSpPr>
          <p:cNvPr id="31" name="Straight Arrow Connector 30"/>
          <p:cNvCxnSpPr/>
          <p:nvPr/>
        </p:nvCxnSpPr>
        <p:spPr bwMode="auto">
          <a:xfrm>
            <a:off x="5105400" y="2057400"/>
            <a:ext cx="97155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33" name="Straight Arrow Connector 32"/>
          <p:cNvCxnSpPr/>
          <p:nvPr/>
        </p:nvCxnSpPr>
        <p:spPr bwMode="auto">
          <a:xfrm>
            <a:off x="2190750" y="2133600"/>
            <a:ext cx="0" cy="219076"/>
          </a:xfrm>
          <a:prstGeom prst="straightConnector1">
            <a:avLst/>
          </a:prstGeom>
          <a:solidFill>
            <a:schemeClr val="accent1"/>
          </a:solidFill>
          <a:ln w="12700" cap="flat" cmpd="sng" algn="ctr">
            <a:solidFill>
              <a:srgbClr val="0000FF"/>
            </a:solidFill>
            <a:prstDash val="solid"/>
            <a:round/>
            <a:headEnd type="none" w="med" len="med"/>
            <a:tailEnd type="triangle" w="med" len="med"/>
          </a:ln>
          <a:effectLst/>
        </p:spPr>
      </p:cxnSp>
      <p:sp>
        <p:nvSpPr>
          <p:cNvPr id="34" name="Rectangle 33"/>
          <p:cNvSpPr/>
          <p:nvPr/>
        </p:nvSpPr>
        <p:spPr bwMode="auto">
          <a:xfrm>
            <a:off x="1905000" y="17526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rgbClr val="0000FF"/>
                </a:solidFill>
              </a:rPr>
              <a:t>LSIG LENGTH info available</a:t>
            </a:r>
            <a:endParaRPr kumimoji="0" lang="en-US" sz="1200" b="0" i="0" u="none" strike="noStrike" cap="none" normalizeH="0" baseline="0" dirty="0" smtClean="0">
              <a:ln>
                <a:noFill/>
              </a:ln>
              <a:solidFill>
                <a:srgbClr val="0000FF"/>
              </a:solidFill>
              <a:effectLst/>
            </a:endParaRPr>
          </a:p>
        </p:txBody>
      </p:sp>
      <p:cxnSp>
        <p:nvCxnSpPr>
          <p:cNvPr id="35" name="Straight Arrow Connector 34"/>
          <p:cNvCxnSpPr/>
          <p:nvPr/>
        </p:nvCxnSpPr>
        <p:spPr bwMode="auto">
          <a:xfrm>
            <a:off x="2190750" y="2362200"/>
            <a:ext cx="0" cy="295276"/>
          </a:xfrm>
          <a:prstGeom prst="straightConnector1">
            <a:avLst/>
          </a:prstGeom>
          <a:solidFill>
            <a:schemeClr val="accent1"/>
          </a:solidFill>
          <a:ln w="12700" cap="flat" cmpd="sng" algn="ctr">
            <a:solidFill>
              <a:srgbClr val="0000FF"/>
            </a:solidFill>
            <a:prstDash val="sysDot"/>
            <a:round/>
            <a:headEnd type="none" w="med" len="med"/>
            <a:tailEnd type="none" w="med" len="med"/>
          </a:ln>
          <a:effectLst/>
        </p:spPr>
      </p:cxnSp>
      <p:sp>
        <p:nvSpPr>
          <p:cNvPr id="36" name="Left Brace 35"/>
          <p:cNvSpPr/>
          <p:nvPr/>
        </p:nvSpPr>
        <p:spPr bwMode="auto">
          <a:xfrm rot="5400000">
            <a:off x="1687992" y="1893408"/>
            <a:ext cx="381000" cy="556583"/>
          </a:xfrm>
          <a:prstGeom prst="leftBrace">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7" name="Rectangle 36"/>
          <p:cNvSpPr/>
          <p:nvPr/>
        </p:nvSpPr>
        <p:spPr bwMode="auto">
          <a:xfrm>
            <a:off x="838200" y="16002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rgbClr val="0000FF"/>
                </a:solidFill>
              </a:rPr>
              <a:t>LSIG LENGTH not yet available</a:t>
            </a:r>
            <a:endParaRPr kumimoji="0" lang="en-US" sz="1200" b="0" i="0" u="none" strike="noStrike" cap="none" normalizeH="0" baseline="0" dirty="0" smtClean="0">
              <a:ln>
                <a:noFill/>
              </a:ln>
              <a:solidFill>
                <a:srgbClr val="0000FF"/>
              </a:solidFill>
              <a:effectLst/>
            </a:endParaRPr>
          </a:p>
        </p:txBody>
      </p:sp>
      <p:sp>
        <p:nvSpPr>
          <p:cNvPr id="38" name="Rectangle 37"/>
          <p:cNvSpPr/>
          <p:nvPr/>
        </p:nvSpPr>
        <p:spPr bwMode="auto">
          <a:xfrm>
            <a:off x="2286000" y="2819400"/>
            <a:ext cx="6477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t>RA=</a:t>
            </a:r>
            <a:r>
              <a:rPr lang="en-US" sz="800" dirty="0" err="1" smtClean="0"/>
              <a:t>STAw</a:t>
            </a:r>
            <a:r>
              <a:rPr lang="en-US" sz="800" b="1" dirty="0" err="1" smtClean="0"/>
              <a:t>TA</a:t>
            </a:r>
            <a:r>
              <a:rPr lang="en-US" sz="800" b="1" dirty="0" smtClean="0"/>
              <a:t>=</a:t>
            </a:r>
            <a:r>
              <a:rPr kumimoji="0" lang="en-US" sz="800" b="1" i="0" u="none" strike="noStrike" cap="none" normalizeH="0" baseline="0" dirty="0" smtClean="0">
                <a:ln>
                  <a:noFill/>
                </a:ln>
                <a:effectLst/>
              </a:rPr>
              <a:t>STA1</a:t>
            </a:r>
          </a:p>
        </p:txBody>
      </p:sp>
      <p:sp>
        <p:nvSpPr>
          <p:cNvPr id="39" name="Rectangle 38"/>
          <p:cNvSpPr/>
          <p:nvPr/>
        </p:nvSpPr>
        <p:spPr bwMode="auto">
          <a:xfrm>
            <a:off x="2997628" y="2819400"/>
            <a:ext cx="381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t>BA+T</a:t>
            </a:r>
            <a:endParaRPr kumimoji="0" lang="en-US" sz="1050" b="0" i="0" u="none" strike="noStrike" cap="none" normalizeH="0" baseline="0" dirty="0" smtClean="0">
              <a:ln>
                <a:noFill/>
              </a:ln>
              <a:solidFill>
                <a:schemeClr val="tx1"/>
              </a:solidFill>
              <a:effectLst/>
            </a:endParaRPr>
          </a:p>
        </p:txBody>
      </p:sp>
      <p:sp>
        <p:nvSpPr>
          <p:cNvPr id="42" name="Rectangle 41"/>
          <p:cNvSpPr/>
          <p:nvPr/>
        </p:nvSpPr>
        <p:spPr bwMode="auto">
          <a:xfrm>
            <a:off x="1934862" y="35052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rgbClr val="00B050"/>
                </a:solidFill>
              </a:rPr>
              <a:t>First “short” trigger</a:t>
            </a:r>
            <a:endParaRPr kumimoji="0" lang="en-US" sz="1200" b="0" i="0" u="none" strike="noStrike" cap="none" normalizeH="0" baseline="0" dirty="0" smtClean="0">
              <a:ln>
                <a:noFill/>
              </a:ln>
              <a:solidFill>
                <a:srgbClr val="00B050"/>
              </a:solidFill>
              <a:effectLst/>
            </a:endParaRPr>
          </a:p>
        </p:txBody>
      </p:sp>
      <p:sp>
        <p:nvSpPr>
          <p:cNvPr id="43" name="Rectangle 42"/>
          <p:cNvSpPr/>
          <p:nvPr/>
        </p:nvSpPr>
        <p:spPr bwMode="auto">
          <a:xfrm>
            <a:off x="3333750" y="3428999"/>
            <a:ext cx="169545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rgbClr val="00B050"/>
                </a:solidFill>
              </a:rPr>
              <a:t>Second, “alignment” trigger, maybe combined with BA</a:t>
            </a:r>
            <a:endParaRPr kumimoji="0" lang="en-US" sz="1200" b="0" i="0" u="none" strike="noStrike" cap="none" normalizeH="0" baseline="0" dirty="0" smtClean="0">
              <a:ln>
                <a:noFill/>
              </a:ln>
              <a:solidFill>
                <a:srgbClr val="00B050"/>
              </a:solidFill>
              <a:effectLst/>
            </a:endParaRPr>
          </a:p>
        </p:txBody>
      </p:sp>
      <p:cxnSp>
        <p:nvCxnSpPr>
          <p:cNvPr id="44" name="Straight Arrow Connector 43"/>
          <p:cNvCxnSpPr>
            <a:endCxn id="17" idx="2"/>
          </p:cNvCxnSpPr>
          <p:nvPr/>
        </p:nvCxnSpPr>
        <p:spPr bwMode="auto">
          <a:xfrm flipH="1" flipV="1">
            <a:off x="2085975" y="3112477"/>
            <a:ext cx="352425" cy="392723"/>
          </a:xfrm>
          <a:prstGeom prst="straightConnector1">
            <a:avLst/>
          </a:prstGeom>
          <a:solidFill>
            <a:schemeClr val="accent1"/>
          </a:solidFill>
          <a:ln w="12700" cap="flat" cmpd="sng" algn="ctr">
            <a:solidFill>
              <a:srgbClr val="00B050"/>
            </a:solidFill>
            <a:prstDash val="solid"/>
            <a:round/>
            <a:headEnd type="none" w="med" len="med"/>
            <a:tailEnd type="triangle" w="med" len="med"/>
          </a:ln>
          <a:effectLst/>
        </p:spPr>
      </p:cxnSp>
      <p:cxnSp>
        <p:nvCxnSpPr>
          <p:cNvPr id="47" name="Straight Arrow Connector 46"/>
          <p:cNvCxnSpPr>
            <a:endCxn id="39" idx="2"/>
          </p:cNvCxnSpPr>
          <p:nvPr/>
        </p:nvCxnSpPr>
        <p:spPr bwMode="auto">
          <a:xfrm flipH="1" flipV="1">
            <a:off x="3188128" y="3124200"/>
            <a:ext cx="469472" cy="440532"/>
          </a:xfrm>
          <a:prstGeom prst="straightConnector1">
            <a:avLst/>
          </a:prstGeom>
          <a:solidFill>
            <a:schemeClr val="accent1"/>
          </a:solidFill>
          <a:ln w="12700" cap="flat" cmpd="sng" algn="ctr">
            <a:solidFill>
              <a:srgbClr val="00B050"/>
            </a:solidFill>
            <a:prstDash val="solid"/>
            <a:round/>
            <a:headEnd type="none" w="med" len="med"/>
            <a:tailEnd type="triangle" w="med" len="med"/>
          </a:ln>
          <a:effectLst/>
        </p:spPr>
      </p:cxnSp>
    </p:spTree>
    <p:extLst>
      <p:ext uri="{BB962C8B-B14F-4D97-AF65-F5344CB8AC3E}">
        <p14:creationId xmlns:p14="http://schemas.microsoft.com/office/powerpoint/2010/main" val="27358063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530202"/>
            <a:ext cx="7772400" cy="2573736"/>
          </a:xfrm>
        </p:spPr>
        <p:txBody>
          <a:bodyPr/>
          <a:lstStyle/>
          <a:p>
            <a:r>
              <a:rPr lang="en-US" sz="1800" dirty="0" smtClean="0"/>
              <a:t>MLD AP has declared Link2 as Triggered only</a:t>
            </a:r>
          </a:p>
          <a:p>
            <a:r>
              <a:rPr lang="en-US" sz="1800" dirty="0" smtClean="0"/>
              <a:t>STA1 is the first TXOP winner, begins TX on Link1 with RTS</a:t>
            </a:r>
          </a:p>
          <a:p>
            <a:pPr lvl="1"/>
            <a:r>
              <a:rPr lang="en-US" sz="1400" dirty="0" err="1" smtClean="0"/>
              <a:t>STAw</a:t>
            </a:r>
            <a:r>
              <a:rPr lang="en-US" sz="1400" dirty="0"/>
              <a:t> </a:t>
            </a:r>
            <a:r>
              <a:rPr lang="en-US" sz="1400" dirty="0" smtClean="0"/>
              <a:t>estimates time when </a:t>
            </a:r>
            <a:r>
              <a:rPr lang="en-US" sz="1400" dirty="0" err="1" smtClean="0"/>
              <a:t>backoff</a:t>
            </a:r>
            <a:r>
              <a:rPr lang="en-US" sz="1400" dirty="0" smtClean="0"/>
              <a:t>==0 on Link2</a:t>
            </a:r>
          </a:p>
          <a:p>
            <a:pPr lvl="2"/>
            <a:r>
              <a:rPr lang="en-US" sz="1200" dirty="0" smtClean="0"/>
              <a:t>Potentially after the RTS reception</a:t>
            </a:r>
          </a:p>
          <a:p>
            <a:pPr lvl="1"/>
            <a:r>
              <a:rPr lang="en-US" sz="1400" dirty="0" err="1" smtClean="0"/>
              <a:t>STAw</a:t>
            </a:r>
            <a:r>
              <a:rPr lang="en-US" sz="1400" dirty="0" smtClean="0"/>
              <a:t> prepares Link1 Trigger response to RTS based on expected start time of Trigger on Link2, to align Trigger end times</a:t>
            </a:r>
          </a:p>
          <a:p>
            <a:pPr lvl="2"/>
            <a:r>
              <a:rPr lang="en-US" sz="1200" dirty="0" smtClean="0"/>
              <a:t>E.g. create Link1 Trigger that is longer than it needed to be</a:t>
            </a:r>
          </a:p>
          <a:p>
            <a:pPr lvl="1"/>
            <a:r>
              <a:rPr lang="en-US" sz="1400" dirty="0" err="1" smtClean="0"/>
              <a:t>STAw</a:t>
            </a:r>
            <a:r>
              <a:rPr lang="en-US" sz="1400" dirty="0" smtClean="0"/>
              <a:t> prepares Link1 and Link2 Triggers to have identical elicited response PPDU end times</a:t>
            </a:r>
          </a:p>
          <a:p>
            <a:pPr lvl="1"/>
            <a:r>
              <a:rPr lang="en-US" sz="1400" dirty="0" smtClean="0"/>
              <a:t>Link2 EDCA </a:t>
            </a:r>
            <a:r>
              <a:rPr lang="en-US" sz="1400" dirty="0" err="1" smtClean="0"/>
              <a:t>backoff</a:t>
            </a:r>
            <a:r>
              <a:rPr lang="en-US" sz="1400" dirty="0" smtClean="0"/>
              <a:t>==0 time is fairly predictable because of Trigger-only restricted operation on Link2</a:t>
            </a:r>
          </a:p>
          <a:p>
            <a:pPr lvl="1"/>
            <a:r>
              <a:rPr lang="en-US" sz="1400" dirty="0" smtClean="0"/>
              <a:t>Data PPDUs potentially need TRS or Trigger to ensure that BA response PPDU durations are equal</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39</a:t>
            </a:fld>
            <a:endParaRPr lang="en-GB" altLang="en-US" dirty="0"/>
          </a:p>
        </p:txBody>
      </p:sp>
      <p:sp>
        <p:nvSpPr>
          <p:cNvPr id="6" name="Title 5"/>
          <p:cNvSpPr>
            <a:spLocks noGrp="1"/>
          </p:cNvSpPr>
          <p:nvPr>
            <p:ph type="title"/>
          </p:nvPr>
        </p:nvSpPr>
        <p:spPr/>
        <p:txBody>
          <a:bodyPr/>
          <a:lstStyle/>
          <a:p>
            <a:r>
              <a:rPr lang="en-US" dirty="0" smtClean="0"/>
              <a:t>UTA TX </a:t>
            </a:r>
            <a:r>
              <a:rPr lang="en-US" dirty="0" err="1" smtClean="0"/>
              <a:t>TX</a:t>
            </a:r>
            <a:r>
              <a:rPr lang="en-US" dirty="0" smtClean="0"/>
              <a:t> Case RTS Trigger (1)</a:t>
            </a:r>
            <a:endParaRPr lang="en-US" dirty="0"/>
          </a:p>
        </p:txBody>
      </p:sp>
      <p:sp>
        <p:nvSpPr>
          <p:cNvPr id="9" name="Rectangle 8"/>
          <p:cNvSpPr/>
          <p:nvPr/>
        </p:nvSpPr>
        <p:spPr bwMode="auto">
          <a:xfrm>
            <a:off x="4181474" y="2216944"/>
            <a:ext cx="214312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C00000"/>
                </a:solidFill>
                <a:effectLst/>
                <a:latin typeface="Times New Roman" pitchFamily="18" charset="0"/>
              </a:rPr>
              <a:t>TA=STA1</a:t>
            </a:r>
          </a:p>
        </p:txBody>
      </p:sp>
      <p:cxnSp>
        <p:nvCxnSpPr>
          <p:cNvPr id="13" name="Straight Arrow Connector 12"/>
          <p:cNvCxnSpPr/>
          <p:nvPr/>
        </p:nvCxnSpPr>
        <p:spPr bwMode="auto">
          <a:xfrm>
            <a:off x="1371600" y="2978944"/>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4181474" y="2674144"/>
            <a:ext cx="2143126"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B0F0"/>
                </a:solidFill>
              </a:rPr>
              <a:t>TA=</a:t>
            </a:r>
            <a:r>
              <a:rPr kumimoji="0" lang="en-US" b="1" i="0" u="none" strike="noStrike" cap="none" normalizeH="0" baseline="0" dirty="0" smtClean="0">
                <a:ln>
                  <a:noFill/>
                </a:ln>
                <a:solidFill>
                  <a:srgbClr val="00B0F0"/>
                </a:solidFill>
                <a:effectLst/>
              </a:rPr>
              <a:t>STA1</a:t>
            </a:r>
          </a:p>
        </p:txBody>
      </p:sp>
      <p:sp>
        <p:nvSpPr>
          <p:cNvPr id="16" name="Rectangle 15"/>
          <p:cNvSpPr/>
          <p:nvPr/>
        </p:nvSpPr>
        <p:spPr bwMode="auto">
          <a:xfrm>
            <a:off x="6400800" y="2216944"/>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3048000" y="2226468"/>
            <a:ext cx="3810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3467101" y="2226468"/>
            <a:ext cx="6477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50" name="Left Brace 49"/>
          <p:cNvSpPr/>
          <p:nvPr/>
        </p:nvSpPr>
        <p:spPr bwMode="auto">
          <a:xfrm rot="16200000">
            <a:off x="2895600" y="2683667"/>
            <a:ext cx="381000" cy="1143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1" name="Rectangle 50"/>
          <p:cNvSpPr/>
          <p:nvPr/>
        </p:nvSpPr>
        <p:spPr bwMode="auto">
          <a:xfrm>
            <a:off x="1524001" y="3369468"/>
            <a:ext cx="2514599"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err="1" smtClean="0"/>
              <a:t>STAw</a:t>
            </a:r>
            <a:r>
              <a:rPr lang="en-US" b="1" dirty="0" smtClean="0"/>
              <a:t> EDCA counts down to 0</a:t>
            </a:r>
            <a:endParaRPr kumimoji="0" lang="en-US" sz="1200" b="1" i="0" u="none" strike="noStrike" cap="none" normalizeH="0" baseline="0" dirty="0" smtClean="0">
              <a:ln>
                <a:noFill/>
              </a:ln>
              <a:effectLst/>
            </a:endParaRPr>
          </a:p>
        </p:txBody>
      </p:sp>
      <p:sp>
        <p:nvSpPr>
          <p:cNvPr id="34" name="Rectangle 33"/>
          <p:cNvSpPr/>
          <p:nvPr/>
        </p:nvSpPr>
        <p:spPr bwMode="auto">
          <a:xfrm>
            <a:off x="6400800" y="2683668"/>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46" name="Rectangle 45"/>
          <p:cNvSpPr/>
          <p:nvPr/>
        </p:nvSpPr>
        <p:spPr bwMode="auto">
          <a:xfrm>
            <a:off x="609600" y="2226468"/>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47" name="Rectangle 46"/>
          <p:cNvSpPr/>
          <p:nvPr/>
        </p:nvSpPr>
        <p:spPr bwMode="auto">
          <a:xfrm>
            <a:off x="609600" y="2683668"/>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33" name="Rectangle 32"/>
          <p:cNvSpPr/>
          <p:nvPr/>
        </p:nvSpPr>
        <p:spPr bwMode="auto">
          <a:xfrm>
            <a:off x="3657600" y="2674144"/>
            <a:ext cx="457201"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38" name="Rectangle 37"/>
          <p:cNvSpPr/>
          <p:nvPr/>
        </p:nvSpPr>
        <p:spPr bwMode="auto">
          <a:xfrm>
            <a:off x="1462087" y="2674143"/>
            <a:ext cx="1052513"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40" name="Rectangle 39"/>
          <p:cNvSpPr/>
          <p:nvPr/>
        </p:nvSpPr>
        <p:spPr bwMode="auto">
          <a:xfrm>
            <a:off x="1462088" y="2226468"/>
            <a:ext cx="1190626" cy="304800"/>
          </a:xfrm>
          <a:prstGeom prst="rect">
            <a:avLst/>
          </a:prstGeom>
          <a:pattFill prst="wdUpDiag">
            <a:fgClr>
              <a:srgbClr val="00B0F0"/>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41" name="Left Brace 40"/>
          <p:cNvSpPr/>
          <p:nvPr/>
        </p:nvSpPr>
        <p:spPr bwMode="auto">
          <a:xfrm rot="5400000">
            <a:off x="2667000" y="1835944"/>
            <a:ext cx="381000" cy="381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Rectangle 47"/>
          <p:cNvSpPr/>
          <p:nvPr/>
        </p:nvSpPr>
        <p:spPr bwMode="auto">
          <a:xfrm>
            <a:off x="2286000" y="1524000"/>
            <a:ext cx="13716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STA1 EDCA counts down to 0</a:t>
            </a:r>
            <a:endParaRPr kumimoji="0" lang="en-US" sz="1200" b="1" i="0" u="none" strike="noStrike" cap="none" normalizeH="0" baseline="0" dirty="0" smtClean="0">
              <a:ln>
                <a:noFill/>
              </a:ln>
              <a:effectLst/>
            </a:endParaRPr>
          </a:p>
        </p:txBody>
      </p:sp>
      <p:sp>
        <p:nvSpPr>
          <p:cNvPr id="49" name="Rectangle 48"/>
          <p:cNvSpPr/>
          <p:nvPr/>
        </p:nvSpPr>
        <p:spPr bwMode="auto">
          <a:xfrm>
            <a:off x="4419600" y="1694259"/>
            <a:ext cx="13716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DATA PPDUs</a:t>
            </a:r>
            <a:endParaRPr kumimoji="0" lang="en-US" sz="1200" b="1" i="0" u="none" strike="noStrike" cap="none" normalizeH="0" baseline="0" dirty="0" smtClean="0">
              <a:ln>
                <a:noFill/>
              </a:ln>
              <a:effectLst/>
            </a:endParaRPr>
          </a:p>
        </p:txBody>
      </p:sp>
      <p:cxnSp>
        <p:nvCxnSpPr>
          <p:cNvPr id="53" name="Straight Arrow Connector 52"/>
          <p:cNvCxnSpPr/>
          <p:nvPr/>
        </p:nvCxnSpPr>
        <p:spPr bwMode="auto">
          <a:xfrm flipH="1">
            <a:off x="4572000" y="2015727"/>
            <a:ext cx="228601" cy="65841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56" name="Straight Arrow Connector 55"/>
          <p:cNvCxnSpPr/>
          <p:nvPr/>
        </p:nvCxnSpPr>
        <p:spPr bwMode="auto">
          <a:xfrm>
            <a:off x="4800601" y="2026444"/>
            <a:ext cx="76199" cy="19050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14280892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STR </a:t>
            </a:r>
            <a:r>
              <a:rPr lang="en-US" dirty="0"/>
              <a:t>= </a:t>
            </a:r>
            <a:r>
              <a:rPr lang="en-US" dirty="0" smtClean="0"/>
              <a:t>Simultaneous TX RX capable </a:t>
            </a:r>
            <a:r>
              <a:rPr lang="en-US" dirty="0"/>
              <a:t>MLD</a:t>
            </a:r>
          </a:p>
          <a:p>
            <a:pPr lvl="1"/>
            <a:r>
              <a:rPr lang="en-US" dirty="0"/>
              <a:t>Is an MLD that, during transmission on one link is </a:t>
            </a:r>
            <a:r>
              <a:rPr lang="en-US" dirty="0" smtClean="0"/>
              <a:t>able </a:t>
            </a:r>
            <a:r>
              <a:rPr lang="en-US" dirty="0"/>
              <a:t>to assess the medium condition on at least one other link according to the required performance limit of receiver minimum </a:t>
            </a:r>
            <a:r>
              <a:rPr lang="en-US" dirty="0" smtClean="0"/>
              <a:t>sensitivity</a:t>
            </a:r>
          </a:p>
          <a:p>
            <a:r>
              <a:rPr lang="en-US" dirty="0" smtClean="0"/>
              <a:t>Note:</a:t>
            </a:r>
          </a:p>
          <a:p>
            <a:pPr lvl="1"/>
            <a:r>
              <a:rPr lang="en-US" dirty="0" smtClean="0"/>
              <a:t>An MLD may have N links for which the relationship of any two links may be either </a:t>
            </a:r>
            <a:r>
              <a:rPr lang="en-US" dirty="0" smtClean="0"/>
              <a:t>Synchronous (NSTR) </a:t>
            </a:r>
            <a:r>
              <a:rPr lang="en-US" dirty="0" smtClean="0"/>
              <a:t>or </a:t>
            </a:r>
            <a:r>
              <a:rPr lang="en-US" dirty="0" smtClean="0"/>
              <a:t>Asynchronous (STR)</a:t>
            </a:r>
            <a:endParaRPr lang="en-US" dirty="0" smtClean="0"/>
          </a:p>
          <a:p>
            <a:r>
              <a:rPr lang="en-US" dirty="0" smtClean="0"/>
              <a:t>EHT STA = Extremely High Throughput STA</a:t>
            </a:r>
          </a:p>
          <a:p>
            <a:pPr lvl="1"/>
            <a:r>
              <a:rPr lang="en-US" dirty="0" smtClean="0"/>
              <a:t>A STA that conforms to Extremely High Throughput definition of 802.11 TGbe </a:t>
            </a:r>
          </a:p>
          <a:p>
            <a:r>
              <a:rPr lang="en-US" dirty="0" smtClean="0"/>
              <a:t>EBSL</a:t>
            </a:r>
          </a:p>
          <a:p>
            <a:pPr lvl="1"/>
            <a:r>
              <a:rPr lang="en-US" dirty="0" smtClean="0"/>
              <a:t>EDCA </a:t>
            </a:r>
            <a:r>
              <a:rPr lang="en-US" dirty="0" err="1" smtClean="0"/>
              <a:t>Backoff</a:t>
            </a:r>
            <a:r>
              <a:rPr lang="en-US" dirty="0" smtClean="0"/>
              <a:t> Suspended Link</a:t>
            </a:r>
            <a:endParaRPr lang="en-US" dirty="0"/>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p:nvPr>
        </p:nvSpPr>
        <p:spPr/>
        <p:txBody>
          <a:bodyPr/>
          <a:lstStyle/>
          <a:p>
            <a:r>
              <a:rPr lang="en-US" dirty="0" smtClean="0"/>
              <a:t>Terms (2)</a:t>
            </a:r>
            <a:endParaRPr lang="en-US" dirty="0"/>
          </a:p>
        </p:txBody>
      </p:sp>
    </p:spTree>
    <p:extLst>
      <p:ext uri="{BB962C8B-B14F-4D97-AF65-F5344CB8AC3E}">
        <p14:creationId xmlns:p14="http://schemas.microsoft.com/office/powerpoint/2010/main" val="51805694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581400"/>
            <a:ext cx="7772400" cy="2522538"/>
          </a:xfrm>
        </p:spPr>
        <p:txBody>
          <a:bodyPr/>
          <a:lstStyle/>
          <a:p>
            <a:r>
              <a:rPr lang="en-US" sz="2000" dirty="0" smtClean="0"/>
              <a:t>MLD AP has declared Link2 as Triggered only</a:t>
            </a:r>
          </a:p>
          <a:p>
            <a:r>
              <a:rPr lang="en-US" sz="2000" dirty="0" smtClean="0"/>
              <a:t>STA1 is the first TXOP winner, begins TX on Link1 with RTS</a:t>
            </a:r>
          </a:p>
          <a:p>
            <a:pPr lvl="1"/>
            <a:r>
              <a:rPr lang="en-US" sz="1600" dirty="0" err="1" smtClean="0"/>
              <a:t>STAw</a:t>
            </a:r>
            <a:r>
              <a:rPr lang="en-US" sz="1600" dirty="0"/>
              <a:t> </a:t>
            </a:r>
            <a:r>
              <a:rPr lang="en-US" sz="1600" dirty="0" smtClean="0"/>
              <a:t>sees start of RTS transmission</a:t>
            </a:r>
          </a:p>
          <a:p>
            <a:pPr lvl="1"/>
            <a:r>
              <a:rPr lang="en-US" sz="1600" dirty="0" err="1" smtClean="0"/>
              <a:t>STAw</a:t>
            </a:r>
            <a:r>
              <a:rPr lang="en-US" sz="1600" dirty="0" smtClean="0"/>
              <a:t> Link2 </a:t>
            </a:r>
            <a:r>
              <a:rPr lang="en-US" sz="1600" dirty="0" err="1" smtClean="0"/>
              <a:t>backoff</a:t>
            </a:r>
            <a:r>
              <a:rPr lang="en-US" sz="1600" dirty="0" smtClean="0"/>
              <a:t> expires during or even Before RTS reception</a:t>
            </a:r>
          </a:p>
          <a:p>
            <a:pPr lvl="2"/>
            <a:r>
              <a:rPr lang="en-US" sz="1400" dirty="0" err="1" smtClean="0"/>
              <a:t>Backoff</a:t>
            </a:r>
            <a:r>
              <a:rPr lang="en-US" sz="1400" dirty="0" smtClean="0"/>
              <a:t> on Link2 might have expired long before Link1 RTS reception begins!</a:t>
            </a:r>
          </a:p>
          <a:p>
            <a:pPr lvl="2"/>
            <a:r>
              <a:rPr lang="en-US" sz="1400" dirty="0" smtClean="0"/>
              <a:t>In any case, </a:t>
            </a:r>
            <a:r>
              <a:rPr lang="en-US" sz="1400" dirty="0" err="1" smtClean="0"/>
              <a:t>STAw</a:t>
            </a:r>
            <a:r>
              <a:rPr lang="en-US" sz="1400" dirty="0" smtClean="0"/>
              <a:t> optionally waits for outcome of RTS reception before transmitting on Link2</a:t>
            </a:r>
          </a:p>
          <a:p>
            <a:pPr lvl="1"/>
            <a:r>
              <a:rPr lang="en-US" sz="1600" dirty="0" err="1" smtClean="0"/>
              <a:t>STAw</a:t>
            </a:r>
            <a:r>
              <a:rPr lang="en-US" sz="1600" dirty="0" smtClean="0"/>
              <a:t> detects opportunity for parallel Triggers to STA1 on Link1 and Link2</a:t>
            </a:r>
          </a:p>
          <a:p>
            <a:pPr lvl="1"/>
            <a:r>
              <a:rPr lang="en-US" sz="1600" dirty="0" err="1" smtClean="0"/>
              <a:t>STAw</a:t>
            </a:r>
            <a:r>
              <a:rPr lang="en-US" sz="1600" dirty="0" smtClean="0"/>
              <a:t> transmits parallel Triggers to STA1 on Link1 and Link2</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40</a:t>
            </a:fld>
            <a:endParaRPr lang="en-GB" altLang="en-US" dirty="0"/>
          </a:p>
        </p:txBody>
      </p:sp>
      <p:sp>
        <p:nvSpPr>
          <p:cNvPr id="6" name="Title 5"/>
          <p:cNvSpPr>
            <a:spLocks noGrp="1"/>
          </p:cNvSpPr>
          <p:nvPr>
            <p:ph type="title"/>
          </p:nvPr>
        </p:nvSpPr>
        <p:spPr/>
        <p:txBody>
          <a:bodyPr/>
          <a:lstStyle/>
          <a:p>
            <a:r>
              <a:rPr lang="en-US" dirty="0" smtClean="0"/>
              <a:t>UTA TX </a:t>
            </a:r>
            <a:r>
              <a:rPr lang="en-US" dirty="0" err="1" smtClean="0"/>
              <a:t>TX</a:t>
            </a:r>
            <a:r>
              <a:rPr lang="en-US" dirty="0" smtClean="0"/>
              <a:t> Case RTS Trigger (2)</a:t>
            </a:r>
            <a:endParaRPr lang="en-US" dirty="0"/>
          </a:p>
        </p:txBody>
      </p:sp>
      <p:sp>
        <p:nvSpPr>
          <p:cNvPr id="9" name="Rectangle 8"/>
          <p:cNvSpPr/>
          <p:nvPr/>
        </p:nvSpPr>
        <p:spPr bwMode="auto">
          <a:xfrm>
            <a:off x="3962400" y="2216944"/>
            <a:ext cx="214312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C00000"/>
                </a:solidFill>
                <a:effectLst/>
                <a:latin typeface="Times New Roman" pitchFamily="18" charset="0"/>
              </a:rPr>
              <a:t>TA=STA1</a:t>
            </a:r>
          </a:p>
        </p:txBody>
      </p:sp>
      <p:cxnSp>
        <p:nvCxnSpPr>
          <p:cNvPr id="13" name="Straight Arrow Connector 12"/>
          <p:cNvCxnSpPr/>
          <p:nvPr/>
        </p:nvCxnSpPr>
        <p:spPr bwMode="auto">
          <a:xfrm>
            <a:off x="1371600" y="2978944"/>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3962400" y="2674144"/>
            <a:ext cx="2143126"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B0F0"/>
                </a:solidFill>
              </a:rPr>
              <a:t>TA=</a:t>
            </a:r>
            <a:r>
              <a:rPr kumimoji="0" lang="en-US" b="1" i="0" u="none" strike="noStrike" cap="none" normalizeH="0" baseline="0" dirty="0" smtClean="0">
                <a:ln>
                  <a:noFill/>
                </a:ln>
                <a:solidFill>
                  <a:srgbClr val="00B0F0"/>
                </a:solidFill>
                <a:effectLst/>
              </a:rPr>
              <a:t>STA1</a:t>
            </a:r>
          </a:p>
        </p:txBody>
      </p:sp>
      <p:sp>
        <p:nvSpPr>
          <p:cNvPr id="16" name="Rectangle 15"/>
          <p:cNvSpPr/>
          <p:nvPr/>
        </p:nvSpPr>
        <p:spPr bwMode="auto">
          <a:xfrm>
            <a:off x="6181726" y="2216944"/>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3048000" y="2226468"/>
            <a:ext cx="3810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3467101" y="2226468"/>
            <a:ext cx="419099"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50" name="Left Brace 49"/>
          <p:cNvSpPr/>
          <p:nvPr/>
        </p:nvSpPr>
        <p:spPr bwMode="auto">
          <a:xfrm rot="16200000">
            <a:off x="2686050" y="2893217"/>
            <a:ext cx="381000" cy="7239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1" name="Rectangle 50"/>
          <p:cNvSpPr/>
          <p:nvPr/>
        </p:nvSpPr>
        <p:spPr bwMode="auto">
          <a:xfrm>
            <a:off x="762000" y="3369468"/>
            <a:ext cx="2514599"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err="1" smtClean="0">
                <a:solidFill>
                  <a:schemeClr val="accent1">
                    <a:lumMod val="50000"/>
                  </a:schemeClr>
                </a:solidFill>
              </a:rPr>
              <a:t>STAw</a:t>
            </a:r>
            <a:r>
              <a:rPr lang="en-US" b="1" dirty="0" smtClean="0">
                <a:solidFill>
                  <a:schemeClr val="accent1">
                    <a:lumMod val="50000"/>
                  </a:schemeClr>
                </a:solidFill>
              </a:rPr>
              <a:t> EDCA counts down to 0</a:t>
            </a:r>
            <a:endParaRPr kumimoji="0" lang="en-US" sz="1200" b="1" i="0" u="none" strike="noStrike" cap="none" normalizeH="0" baseline="0" dirty="0" smtClean="0">
              <a:ln>
                <a:noFill/>
              </a:ln>
              <a:solidFill>
                <a:schemeClr val="accent1">
                  <a:lumMod val="50000"/>
                </a:schemeClr>
              </a:solidFill>
              <a:effectLst/>
            </a:endParaRPr>
          </a:p>
        </p:txBody>
      </p:sp>
      <p:sp>
        <p:nvSpPr>
          <p:cNvPr id="34" name="Rectangle 33"/>
          <p:cNvSpPr/>
          <p:nvPr/>
        </p:nvSpPr>
        <p:spPr bwMode="auto">
          <a:xfrm>
            <a:off x="6181726" y="2683668"/>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46" name="Rectangle 45"/>
          <p:cNvSpPr/>
          <p:nvPr/>
        </p:nvSpPr>
        <p:spPr bwMode="auto">
          <a:xfrm>
            <a:off x="609600" y="2226468"/>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47" name="Rectangle 46"/>
          <p:cNvSpPr/>
          <p:nvPr/>
        </p:nvSpPr>
        <p:spPr bwMode="auto">
          <a:xfrm>
            <a:off x="609600" y="2683668"/>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33" name="Rectangle 32"/>
          <p:cNvSpPr/>
          <p:nvPr/>
        </p:nvSpPr>
        <p:spPr bwMode="auto">
          <a:xfrm>
            <a:off x="3467102" y="2674144"/>
            <a:ext cx="41909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38" name="Rectangle 37"/>
          <p:cNvSpPr/>
          <p:nvPr/>
        </p:nvSpPr>
        <p:spPr bwMode="auto">
          <a:xfrm>
            <a:off x="1462087" y="2674143"/>
            <a:ext cx="1052513"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40" name="Rectangle 39"/>
          <p:cNvSpPr/>
          <p:nvPr/>
        </p:nvSpPr>
        <p:spPr bwMode="auto">
          <a:xfrm>
            <a:off x="1462088" y="2226468"/>
            <a:ext cx="1190626" cy="304800"/>
          </a:xfrm>
          <a:prstGeom prst="rect">
            <a:avLst/>
          </a:prstGeom>
          <a:pattFill prst="wdUpDiag">
            <a:fgClr>
              <a:srgbClr val="00B0F0"/>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41" name="Left Brace 40"/>
          <p:cNvSpPr/>
          <p:nvPr/>
        </p:nvSpPr>
        <p:spPr bwMode="auto">
          <a:xfrm rot="5400000">
            <a:off x="2667000" y="1835944"/>
            <a:ext cx="381000" cy="381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Rectangle 47"/>
          <p:cNvSpPr/>
          <p:nvPr/>
        </p:nvSpPr>
        <p:spPr bwMode="auto">
          <a:xfrm>
            <a:off x="2286000" y="1524000"/>
            <a:ext cx="13716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STA1 EDCA counts down to 0</a:t>
            </a:r>
            <a:endParaRPr kumimoji="0" lang="en-US" sz="1200" b="1" i="0" u="none" strike="noStrike" cap="none" normalizeH="0" baseline="0" dirty="0" smtClean="0">
              <a:ln>
                <a:noFill/>
              </a:ln>
              <a:effectLst/>
            </a:endParaRPr>
          </a:p>
        </p:txBody>
      </p:sp>
      <p:sp>
        <p:nvSpPr>
          <p:cNvPr id="23" name="Left Brace 22"/>
          <p:cNvSpPr/>
          <p:nvPr/>
        </p:nvSpPr>
        <p:spPr bwMode="auto">
          <a:xfrm rot="16200000">
            <a:off x="3162301" y="3121815"/>
            <a:ext cx="381000" cy="228602"/>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Rectangle 23"/>
          <p:cNvSpPr/>
          <p:nvPr/>
        </p:nvSpPr>
        <p:spPr bwMode="auto">
          <a:xfrm>
            <a:off x="2971800" y="3369468"/>
            <a:ext cx="26670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err="1" smtClean="0">
                <a:solidFill>
                  <a:srgbClr val="0000FF"/>
                </a:solidFill>
              </a:rPr>
              <a:t>STAw</a:t>
            </a:r>
            <a:r>
              <a:rPr lang="en-US" b="1" dirty="0" smtClean="0">
                <a:solidFill>
                  <a:srgbClr val="0000FF"/>
                </a:solidFill>
              </a:rPr>
              <a:t> chooses to delay transmission</a:t>
            </a:r>
            <a:endParaRPr kumimoji="0" lang="en-US" sz="1200" b="1" i="0" u="none" strike="noStrike" cap="none" normalizeH="0" baseline="0" dirty="0" smtClean="0">
              <a:ln>
                <a:noFill/>
              </a:ln>
              <a:solidFill>
                <a:srgbClr val="0000FF"/>
              </a:solidFill>
              <a:effectLst/>
            </a:endParaRPr>
          </a:p>
        </p:txBody>
      </p:sp>
    </p:spTree>
    <p:extLst>
      <p:ext uri="{BB962C8B-B14F-4D97-AF65-F5344CB8AC3E}">
        <p14:creationId xmlns:p14="http://schemas.microsoft.com/office/powerpoint/2010/main" val="180650003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In general in this scheme either:</a:t>
            </a:r>
          </a:p>
          <a:p>
            <a:pPr lvl="1"/>
            <a:r>
              <a:rPr lang="en-US" sz="1800" dirty="0" smtClean="0"/>
              <a:t>AP wins contention on Link1 and begins parallel, synchronized transmissions to one or more recipients</a:t>
            </a:r>
          </a:p>
          <a:p>
            <a:pPr lvl="1"/>
            <a:r>
              <a:rPr lang="en-US" sz="1800" dirty="0" smtClean="0"/>
              <a:t>Non-AP wins contention on Link1 and AP responds to RTS or RFT (see next slide) with Trigger on Link1 and optionally also on Link2</a:t>
            </a:r>
          </a:p>
          <a:p>
            <a:pPr lvl="2"/>
            <a:r>
              <a:rPr lang="en-US" sz="1600" dirty="0" smtClean="0"/>
              <a:t>Triggers with common end times</a:t>
            </a:r>
          </a:p>
          <a:p>
            <a:pPr lvl="2"/>
            <a:r>
              <a:rPr lang="en-US" sz="1600" dirty="0" smtClean="0"/>
              <a:t>Trigger on Link1 is to RTS/RFT transmitter</a:t>
            </a:r>
          </a:p>
          <a:p>
            <a:pPr lvl="2"/>
            <a:r>
              <a:rPr lang="en-US" sz="1600" dirty="0" smtClean="0"/>
              <a:t>Trigger on Link2 is to either RTS/RFT transmitter or to another STA</a:t>
            </a:r>
          </a:p>
          <a:p>
            <a:pPr lvl="2"/>
            <a:r>
              <a:rPr lang="en-US" sz="1600" dirty="0" smtClean="0"/>
              <a:t>AP optionally transmits to data on Link2 to another STA that is synchronized to the Link1 transmission (e.g. TX RX case)</a:t>
            </a:r>
          </a:p>
          <a:p>
            <a:pPr lvl="3"/>
            <a:r>
              <a:rPr lang="en-US" sz="1400" dirty="0" smtClean="0"/>
              <a:t>I.e. synchronized in this case means common start and end times of the PPDUs</a:t>
            </a:r>
          </a:p>
          <a:p>
            <a:pPr lvl="1"/>
            <a:r>
              <a:rPr lang="en-US" sz="1800" dirty="0" smtClean="0"/>
              <a:t>I.e. generally, contention is only performed on Link1 while Link2 is triggered only for uplink (i.e. transmission of data to the AP)</a:t>
            </a:r>
          </a:p>
          <a:p>
            <a:pPr lvl="2"/>
            <a:r>
              <a:rPr lang="en-US" sz="1600" dirty="0" smtClean="0"/>
              <a:t>AP normal access for downlink on Link2, but normally synchronized with PPDUs on Link1</a:t>
            </a:r>
            <a:endParaRPr lang="en-US" sz="1600"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41</a:t>
            </a:fld>
            <a:endParaRPr lang="en-GB" altLang="en-US" dirty="0"/>
          </a:p>
        </p:txBody>
      </p:sp>
      <p:sp>
        <p:nvSpPr>
          <p:cNvPr id="6" name="Title 5"/>
          <p:cNvSpPr>
            <a:spLocks noGrp="1"/>
          </p:cNvSpPr>
          <p:nvPr>
            <p:ph type="title"/>
          </p:nvPr>
        </p:nvSpPr>
        <p:spPr/>
        <p:txBody>
          <a:bodyPr/>
          <a:lstStyle/>
          <a:p>
            <a:r>
              <a:rPr lang="en-US" dirty="0"/>
              <a:t>UTA TX </a:t>
            </a:r>
            <a:r>
              <a:rPr lang="en-US" dirty="0" err="1"/>
              <a:t>TX</a:t>
            </a:r>
            <a:r>
              <a:rPr lang="en-US" dirty="0"/>
              <a:t> Case RTS Trigger </a:t>
            </a:r>
            <a:r>
              <a:rPr lang="en-US" dirty="0" smtClean="0"/>
              <a:t>(3)</a:t>
            </a:r>
            <a:endParaRPr lang="en-US" dirty="0"/>
          </a:p>
        </p:txBody>
      </p:sp>
    </p:spTree>
    <p:extLst>
      <p:ext uri="{BB962C8B-B14F-4D97-AF65-F5344CB8AC3E}">
        <p14:creationId xmlns:p14="http://schemas.microsoft.com/office/powerpoint/2010/main" val="401394417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One link is EDCA operation</a:t>
            </a:r>
          </a:p>
          <a:p>
            <a:pPr lvl="1"/>
            <a:r>
              <a:rPr lang="en-US" sz="1400" dirty="0" smtClean="0"/>
              <a:t>Other link(s) triggered only (i.e. number of links may be greater than 2)</a:t>
            </a:r>
          </a:p>
          <a:p>
            <a:r>
              <a:rPr lang="en-US" sz="1800" dirty="0" smtClean="0"/>
              <a:t>Allow Any STA to TX Trigger</a:t>
            </a:r>
          </a:p>
          <a:p>
            <a:pPr lvl="1"/>
            <a:r>
              <a:rPr lang="en-US" sz="1400" dirty="0" smtClean="0"/>
              <a:t>i.e. not only AP</a:t>
            </a:r>
          </a:p>
          <a:p>
            <a:pPr lvl="1"/>
            <a:r>
              <a:rPr lang="en-US" sz="1400" dirty="0" smtClean="0"/>
              <a:t>Non-AP sends modified Triggers only</a:t>
            </a:r>
          </a:p>
          <a:p>
            <a:pPr lvl="2"/>
            <a:r>
              <a:rPr lang="en-US" sz="1400" dirty="0" smtClean="0"/>
              <a:t>I.e. no MU response, only SU response</a:t>
            </a:r>
          </a:p>
          <a:p>
            <a:r>
              <a:rPr lang="en-US" sz="1800" dirty="0" smtClean="0"/>
              <a:t>Generally maintain PPDU alignment between links</a:t>
            </a:r>
          </a:p>
          <a:p>
            <a:pPr lvl="1"/>
            <a:r>
              <a:rPr lang="en-US" sz="1600" dirty="0" smtClean="0"/>
              <a:t>E.g. common start and end times of PPDUs</a:t>
            </a:r>
            <a:endParaRPr lang="en-US" sz="1600" dirty="0"/>
          </a:p>
          <a:p>
            <a:r>
              <a:rPr lang="en-US" sz="1800" dirty="0" smtClean="0"/>
              <a:t>Create alternate to RTS</a:t>
            </a:r>
          </a:p>
          <a:p>
            <a:pPr lvl="1"/>
            <a:r>
              <a:rPr lang="en-US" sz="1600" dirty="0" smtClean="0"/>
              <a:t>E.g. RFT Request For Trigger</a:t>
            </a:r>
          </a:p>
          <a:p>
            <a:pPr lvl="2"/>
            <a:r>
              <a:rPr lang="en-US" sz="1400" dirty="0" smtClean="0"/>
              <a:t>Similar to RTS, but also:</a:t>
            </a:r>
          </a:p>
          <a:p>
            <a:pPr lvl="2"/>
            <a:r>
              <a:rPr lang="en-US" sz="1400" dirty="0" smtClean="0"/>
              <a:t>Include information in RFT regarding</a:t>
            </a:r>
          </a:p>
          <a:p>
            <a:pPr lvl="3"/>
            <a:r>
              <a:rPr lang="en-US" sz="1200" dirty="0" smtClean="0"/>
              <a:t>Whether RFT transmitter desires Trigger on other links, and if so, which links</a:t>
            </a:r>
          </a:p>
          <a:p>
            <a:pPr lvl="3"/>
            <a:r>
              <a:rPr lang="en-US" sz="1200" dirty="0" smtClean="0"/>
              <a:t>Desired length of trigger-elicited transmissions</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42</a:t>
            </a:fld>
            <a:endParaRPr lang="en-GB" altLang="en-US" dirty="0"/>
          </a:p>
        </p:txBody>
      </p:sp>
      <p:sp>
        <p:nvSpPr>
          <p:cNvPr id="6" name="Title 5"/>
          <p:cNvSpPr>
            <a:spLocks noGrp="1"/>
          </p:cNvSpPr>
          <p:nvPr>
            <p:ph type="title"/>
          </p:nvPr>
        </p:nvSpPr>
        <p:spPr/>
        <p:txBody>
          <a:bodyPr/>
          <a:lstStyle/>
          <a:p>
            <a:r>
              <a:rPr lang="en-US" dirty="0" smtClean="0"/>
              <a:t>Additional TX </a:t>
            </a:r>
            <a:r>
              <a:rPr lang="en-US" dirty="0" err="1" smtClean="0"/>
              <a:t>TX</a:t>
            </a:r>
            <a:r>
              <a:rPr lang="en-US" dirty="0" smtClean="0"/>
              <a:t> Rules</a:t>
            </a:r>
            <a:endParaRPr lang="en-US" dirty="0"/>
          </a:p>
        </p:txBody>
      </p:sp>
    </p:spTree>
    <p:extLst>
      <p:ext uri="{BB962C8B-B14F-4D97-AF65-F5344CB8AC3E}">
        <p14:creationId xmlns:p14="http://schemas.microsoft.com/office/powerpoint/2010/main" val="391534209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Response to Triggered Link2 PPDU might not match the length of the response to the Link1 PPDU</a:t>
            </a:r>
          </a:p>
          <a:p>
            <a:pPr lvl="1"/>
            <a:r>
              <a:rPr lang="en-US" dirty="0" smtClean="0"/>
              <a:t>Provide response length information in the trigger to ensure that the two responses match</a:t>
            </a:r>
          </a:p>
          <a:p>
            <a:pPr lvl="1"/>
            <a:r>
              <a:rPr lang="en-US" dirty="0" smtClean="0"/>
              <a:t>Not necessary if the responder is the same on both Links</a:t>
            </a:r>
          </a:p>
          <a:p>
            <a:pPr lvl="2"/>
            <a:r>
              <a:rPr lang="en-US" dirty="0" smtClean="0"/>
              <a:t>If responder is the same, then responder should align responses</a:t>
            </a:r>
          </a:p>
          <a:p>
            <a:pPr lvl="2"/>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43</a:t>
            </a:fld>
            <a:endParaRPr lang="en-GB" altLang="en-US" dirty="0"/>
          </a:p>
        </p:txBody>
      </p:sp>
      <p:sp>
        <p:nvSpPr>
          <p:cNvPr id="6" name="Title 5"/>
          <p:cNvSpPr>
            <a:spLocks noGrp="1"/>
          </p:cNvSpPr>
          <p:nvPr>
            <p:ph type="title"/>
          </p:nvPr>
        </p:nvSpPr>
        <p:spPr/>
        <p:txBody>
          <a:bodyPr/>
          <a:lstStyle/>
          <a:p>
            <a:r>
              <a:rPr lang="en-US" dirty="0" smtClean="0"/>
              <a:t>TX </a:t>
            </a:r>
            <a:r>
              <a:rPr lang="en-US" dirty="0" err="1" smtClean="0"/>
              <a:t>TX</a:t>
            </a:r>
            <a:r>
              <a:rPr lang="en-US" dirty="0" smtClean="0"/>
              <a:t> Last Word, Sort Of</a:t>
            </a:r>
            <a:endParaRPr lang="en-US" dirty="0"/>
          </a:p>
        </p:txBody>
      </p:sp>
    </p:spTree>
    <p:extLst>
      <p:ext uri="{BB962C8B-B14F-4D97-AF65-F5344CB8AC3E}">
        <p14:creationId xmlns:p14="http://schemas.microsoft.com/office/powerpoint/2010/main" val="314222568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If AP estimates that Link1 transmitter will not receive a trigger, then AP would likely trigger a different STA</a:t>
            </a:r>
          </a:p>
          <a:p>
            <a:pPr lvl="1"/>
            <a:r>
              <a:rPr lang="en-US" dirty="0"/>
              <a:t>If AP triggers a different STA, then AP aligns Link transmissions using Trigger </a:t>
            </a:r>
            <a:r>
              <a:rPr lang="en-US" dirty="0" smtClean="0"/>
              <a:t>parameters</a:t>
            </a:r>
          </a:p>
          <a:p>
            <a:pPr lvl="1"/>
            <a:r>
              <a:rPr lang="en-US" dirty="0" smtClean="0"/>
              <a:t>At end of aligned Link1 and Link2 transmissions, AP responds with BA on each Link</a:t>
            </a:r>
          </a:p>
          <a:p>
            <a:pPr lvl="2"/>
            <a:r>
              <a:rPr lang="en-US" dirty="0" smtClean="0"/>
              <a:t>AP can change the TXOP owner on Link2</a:t>
            </a:r>
          </a:p>
          <a:p>
            <a:pPr lvl="2"/>
            <a:r>
              <a:rPr lang="en-US" dirty="0" smtClean="0"/>
              <a:t>AP can be encouraged to do this by a Trigger request</a:t>
            </a:r>
          </a:p>
          <a:p>
            <a:pPr lvl="3"/>
            <a:r>
              <a:rPr lang="en-US" dirty="0" smtClean="0"/>
              <a:t>Immediate trigger to requester is not possible, so switching TXOP owner is a delayed response to the trigger request</a:t>
            </a:r>
          </a:p>
          <a:p>
            <a:pPr lvl="2"/>
            <a:r>
              <a:rPr lang="en-US" dirty="0" smtClean="0"/>
              <a:t>See next slide</a:t>
            </a:r>
            <a:endParaRPr lang="en-US" dirty="0"/>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44</a:t>
            </a:fld>
            <a:endParaRPr lang="en-GB" altLang="en-US" dirty="0"/>
          </a:p>
        </p:txBody>
      </p:sp>
      <p:sp>
        <p:nvSpPr>
          <p:cNvPr id="6" name="Title 5"/>
          <p:cNvSpPr>
            <a:spLocks noGrp="1"/>
          </p:cNvSpPr>
          <p:nvPr>
            <p:ph type="title"/>
          </p:nvPr>
        </p:nvSpPr>
        <p:spPr/>
        <p:txBody>
          <a:bodyPr/>
          <a:lstStyle/>
          <a:p>
            <a:r>
              <a:rPr lang="en-US" dirty="0" smtClean="0"/>
              <a:t>Switching TXOP Owners</a:t>
            </a:r>
            <a:endParaRPr lang="en-US" dirty="0"/>
          </a:p>
        </p:txBody>
      </p:sp>
    </p:spTree>
    <p:extLst>
      <p:ext uri="{BB962C8B-B14F-4D97-AF65-F5344CB8AC3E}">
        <p14:creationId xmlns:p14="http://schemas.microsoft.com/office/powerpoint/2010/main" val="2815229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886200"/>
            <a:ext cx="7772400" cy="2217738"/>
          </a:xfrm>
        </p:spPr>
        <p:txBody>
          <a:bodyPr/>
          <a:lstStyle/>
          <a:p>
            <a:r>
              <a:rPr lang="en-US" sz="2000" dirty="0" err="1" smtClean="0"/>
              <a:t>STAw</a:t>
            </a:r>
            <a:r>
              <a:rPr lang="en-US" sz="2000" dirty="0" smtClean="0"/>
              <a:t> triggers STA2 on Link2 because Trigger reception will fail on Link2 for STA1</a:t>
            </a:r>
          </a:p>
          <a:p>
            <a:pPr lvl="1"/>
            <a:r>
              <a:rPr lang="en-US" sz="1600" dirty="0" smtClean="0"/>
              <a:t>STA1 resumes monitoring Link2 at end of Link1 TX</a:t>
            </a:r>
          </a:p>
          <a:p>
            <a:pPr lvl="1"/>
            <a:r>
              <a:rPr lang="en-US" sz="1600" dirty="0" err="1" smtClean="0"/>
              <a:t>STAw</a:t>
            </a:r>
            <a:r>
              <a:rPr lang="en-US" sz="1600" dirty="0" smtClean="0"/>
              <a:t> BA response on Link2 includes a Trigger for STA1</a:t>
            </a:r>
          </a:p>
          <a:p>
            <a:pPr lvl="2"/>
            <a:r>
              <a:rPr lang="en-US" sz="1400" dirty="0" smtClean="0"/>
              <a:t>I.e. delayed response to the request for trigger</a:t>
            </a:r>
          </a:p>
          <a:p>
            <a:pPr lvl="1"/>
            <a:r>
              <a:rPr lang="en-US" sz="1600" dirty="0" smtClean="0"/>
              <a:t>STA1 is now transmitting synchronously on Link1 and Link2</a:t>
            </a:r>
          </a:p>
          <a:p>
            <a:pPr lvl="1"/>
            <a:endParaRPr lang="en-US" sz="1600" dirty="0" smtClean="0"/>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45</a:t>
            </a:fld>
            <a:endParaRPr lang="en-GB" altLang="en-US" dirty="0"/>
          </a:p>
        </p:txBody>
      </p:sp>
      <p:sp>
        <p:nvSpPr>
          <p:cNvPr id="6" name="Title 5"/>
          <p:cNvSpPr>
            <a:spLocks noGrp="1"/>
          </p:cNvSpPr>
          <p:nvPr>
            <p:ph type="title"/>
          </p:nvPr>
        </p:nvSpPr>
        <p:spPr/>
        <p:txBody>
          <a:bodyPr/>
          <a:lstStyle/>
          <a:p>
            <a:r>
              <a:rPr lang="en-US" dirty="0" smtClean="0"/>
              <a:t>UTA TX </a:t>
            </a:r>
            <a:r>
              <a:rPr lang="en-US" dirty="0" err="1" smtClean="0"/>
              <a:t>TX</a:t>
            </a:r>
            <a:r>
              <a:rPr lang="en-US" dirty="0" smtClean="0"/>
              <a:t> Case Triggered Swap</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9" name="Rectangle 8"/>
          <p:cNvSpPr/>
          <p:nvPr/>
        </p:nvSpPr>
        <p:spPr bwMode="auto">
          <a:xfrm>
            <a:off x="2057400" y="2352676"/>
            <a:ext cx="2362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effectLst/>
                <a:latin typeface="Times New Roman" pitchFamily="18" charset="0"/>
              </a:rPr>
              <a:t>TA=STA1</a:t>
            </a:r>
          </a:p>
        </p:txBody>
      </p:sp>
      <p:cxnSp>
        <p:nvCxnSpPr>
          <p:cNvPr id="13" name="Straight Arrow Connector 12"/>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3048000" y="2809876"/>
            <a:ext cx="13716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B0F0"/>
                </a:solidFill>
              </a:rPr>
              <a:t>TA=</a:t>
            </a:r>
            <a:r>
              <a:rPr kumimoji="0" lang="en-US" b="1" i="0" u="none" strike="noStrike" cap="none" normalizeH="0" baseline="0" dirty="0" smtClean="0">
                <a:ln>
                  <a:noFill/>
                </a:ln>
                <a:solidFill>
                  <a:srgbClr val="00B0F0"/>
                </a:solidFill>
                <a:effectLst/>
              </a:rPr>
              <a:t>STA2</a:t>
            </a:r>
          </a:p>
        </p:txBody>
      </p:sp>
      <p:sp>
        <p:nvSpPr>
          <p:cNvPr id="16" name="Rectangle 15"/>
          <p:cNvSpPr/>
          <p:nvPr/>
        </p:nvSpPr>
        <p:spPr bwMode="auto">
          <a:xfrm>
            <a:off x="4495800" y="2352676"/>
            <a:ext cx="6858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18" name="Rectangle 17"/>
          <p:cNvSpPr/>
          <p:nvPr/>
        </p:nvSpPr>
        <p:spPr bwMode="auto">
          <a:xfrm>
            <a:off x="5257800" y="2352676"/>
            <a:ext cx="1219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Q+T TA=STA1</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29" name="Rectangle 28"/>
          <p:cNvSpPr/>
          <p:nvPr/>
        </p:nvSpPr>
        <p:spPr bwMode="auto">
          <a:xfrm>
            <a:off x="1600200" y="23622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1800225" y="2362200"/>
            <a:ext cx="180975"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1" name="Rectangle 30"/>
          <p:cNvSpPr/>
          <p:nvPr/>
        </p:nvSpPr>
        <p:spPr bwMode="auto">
          <a:xfrm>
            <a:off x="2590800" y="2809876"/>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Trig</a:t>
            </a:r>
            <a:endParaRPr kumimoji="0" lang="en-US" sz="900" b="1" i="0" u="none" strike="noStrike" cap="none" normalizeH="0" baseline="0" dirty="0" smtClean="0">
              <a:ln>
                <a:noFill/>
              </a:ln>
              <a:solidFill>
                <a:srgbClr val="C00000"/>
              </a:solidFill>
              <a:effectLst/>
            </a:endParaRPr>
          </a:p>
        </p:txBody>
      </p:sp>
      <p:sp>
        <p:nvSpPr>
          <p:cNvPr id="37" name="Rectangle 36"/>
          <p:cNvSpPr/>
          <p:nvPr/>
        </p:nvSpPr>
        <p:spPr bwMode="auto">
          <a:xfrm>
            <a:off x="3552825" y="1905000"/>
            <a:ext cx="1273215"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Trigger Request</a:t>
            </a:r>
            <a:endParaRPr kumimoji="0" lang="en-US" sz="1200" b="1" i="0" u="none" strike="noStrike" cap="none" normalizeH="0" baseline="0" dirty="0" smtClean="0">
              <a:ln>
                <a:noFill/>
              </a:ln>
              <a:solidFill>
                <a:srgbClr val="C00000"/>
              </a:solidFill>
              <a:effectLst/>
            </a:endParaRPr>
          </a:p>
        </p:txBody>
      </p:sp>
      <p:sp>
        <p:nvSpPr>
          <p:cNvPr id="39" name="Rectangle 38"/>
          <p:cNvSpPr/>
          <p:nvPr/>
        </p:nvSpPr>
        <p:spPr bwMode="auto">
          <a:xfrm>
            <a:off x="6553200" y="2362200"/>
            <a:ext cx="12192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BA+Q</a:t>
            </a:r>
            <a:endParaRPr kumimoji="0" lang="en-US" sz="1000" b="0" i="0" u="none" strike="noStrike" cap="none" normalizeH="0" baseline="0" dirty="0" smtClean="0">
              <a:ln>
                <a:noFill/>
              </a:ln>
              <a:solidFill>
                <a:schemeClr val="tx1"/>
              </a:solidFill>
              <a:effectLst/>
            </a:endParaRPr>
          </a:p>
        </p:txBody>
      </p:sp>
      <p:sp>
        <p:nvSpPr>
          <p:cNvPr id="43" name="Rectangle 42"/>
          <p:cNvSpPr/>
          <p:nvPr/>
        </p:nvSpPr>
        <p:spPr bwMode="auto">
          <a:xfrm>
            <a:off x="6553200" y="2828924"/>
            <a:ext cx="12192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BA+Q</a:t>
            </a:r>
            <a:endParaRPr kumimoji="0" lang="en-US" sz="1000" b="0" i="0" u="none" strike="noStrike" cap="none" normalizeH="0" baseline="0" dirty="0" smtClean="0">
              <a:ln>
                <a:noFill/>
              </a:ln>
              <a:solidFill>
                <a:schemeClr val="tx1"/>
              </a:solidFill>
              <a:effectLst/>
            </a:endParaRPr>
          </a:p>
        </p:txBody>
      </p:sp>
      <p:sp>
        <p:nvSpPr>
          <p:cNvPr id="42" name="Rectangle 41"/>
          <p:cNvSpPr/>
          <p:nvPr/>
        </p:nvSpPr>
        <p:spPr bwMode="auto">
          <a:xfrm>
            <a:off x="5257800" y="2809876"/>
            <a:ext cx="1219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Q+T TA=STA1</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50" name="Left Brace 49"/>
          <p:cNvSpPr/>
          <p:nvPr/>
        </p:nvSpPr>
        <p:spPr bwMode="auto">
          <a:xfrm rot="16200000">
            <a:off x="1905000" y="2895599"/>
            <a:ext cx="381000" cy="9906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1" name="Rectangle 50"/>
          <p:cNvSpPr/>
          <p:nvPr/>
        </p:nvSpPr>
        <p:spPr bwMode="auto">
          <a:xfrm>
            <a:off x="1524000" y="3564732"/>
            <a:ext cx="11430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err="1" smtClean="0"/>
              <a:t>STAw</a:t>
            </a:r>
            <a:r>
              <a:rPr lang="en-US" b="1" dirty="0" smtClean="0"/>
              <a:t> EDCA</a:t>
            </a:r>
            <a:endParaRPr kumimoji="0" lang="en-US" sz="1200" b="1" i="0" u="none" strike="noStrike" cap="none" normalizeH="0" baseline="0" dirty="0" smtClean="0">
              <a:ln>
                <a:noFill/>
              </a:ln>
              <a:effectLst/>
            </a:endParaRPr>
          </a:p>
        </p:txBody>
      </p:sp>
      <p:sp>
        <p:nvSpPr>
          <p:cNvPr id="54" name="Rectangle 53"/>
          <p:cNvSpPr/>
          <p:nvPr/>
        </p:nvSpPr>
        <p:spPr bwMode="auto">
          <a:xfrm>
            <a:off x="7848600" y="2362200"/>
            <a:ext cx="6096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55" name="Rectangle 54"/>
          <p:cNvSpPr/>
          <p:nvPr/>
        </p:nvSpPr>
        <p:spPr bwMode="auto">
          <a:xfrm>
            <a:off x="7848600" y="2819400"/>
            <a:ext cx="6096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34" name="Rectangle 33"/>
          <p:cNvSpPr/>
          <p:nvPr/>
        </p:nvSpPr>
        <p:spPr bwMode="auto">
          <a:xfrm>
            <a:off x="4495800" y="2819400"/>
            <a:ext cx="6858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35" name="Rectangle 34"/>
          <p:cNvSpPr/>
          <p:nvPr/>
        </p:nvSpPr>
        <p:spPr bwMode="auto">
          <a:xfrm>
            <a:off x="1371600" y="1676400"/>
            <a:ext cx="18097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endParaRPr>
          </a:p>
        </p:txBody>
      </p:sp>
      <p:sp>
        <p:nvSpPr>
          <p:cNvPr id="36" name="Rectangle 35"/>
          <p:cNvSpPr/>
          <p:nvPr/>
        </p:nvSpPr>
        <p:spPr bwMode="auto">
          <a:xfrm>
            <a:off x="1600200" y="1600200"/>
            <a:ext cx="2209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RED is STA1 TX, other colors are STA1 RX</a:t>
            </a:r>
          </a:p>
        </p:txBody>
      </p:sp>
      <p:sp>
        <p:nvSpPr>
          <p:cNvPr id="46" name="Rectangle 45"/>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47" name="Rectangle 46"/>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8" name="Arc 7"/>
          <p:cNvSpPr/>
          <p:nvPr/>
        </p:nvSpPr>
        <p:spPr bwMode="auto">
          <a:xfrm flipH="1">
            <a:off x="2243136" y="2065734"/>
            <a:ext cx="2633663" cy="400050"/>
          </a:xfrm>
          <a:prstGeom prst="arc">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3" name="Rectangle 32"/>
          <p:cNvSpPr/>
          <p:nvPr/>
        </p:nvSpPr>
        <p:spPr bwMode="auto">
          <a:xfrm>
            <a:off x="5048250" y="3352800"/>
            <a:ext cx="150495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 RA==STA2, but T is for STA1</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38" name="Straight Arrow Connector 37"/>
          <p:cNvCxnSpPr>
            <a:endCxn id="34" idx="2"/>
          </p:cNvCxnSpPr>
          <p:nvPr/>
        </p:nvCxnSpPr>
        <p:spPr bwMode="auto">
          <a:xfrm flipH="1" flipV="1">
            <a:off x="4838700" y="3124200"/>
            <a:ext cx="342900" cy="45720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40" name="Rectangle 39"/>
          <p:cNvSpPr/>
          <p:nvPr/>
        </p:nvSpPr>
        <p:spPr bwMode="auto">
          <a:xfrm>
            <a:off x="5562600" y="1828800"/>
            <a:ext cx="150495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 RA==STA1, and T is for STA1</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41" name="Straight Arrow Connector 40"/>
          <p:cNvCxnSpPr/>
          <p:nvPr/>
        </p:nvCxnSpPr>
        <p:spPr bwMode="auto">
          <a:xfrm flipH="1">
            <a:off x="5048250" y="2065734"/>
            <a:ext cx="438150" cy="286942"/>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36775579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Allow Link1 Transmitter to transmit on Link2 when NAV</a:t>
            </a:r>
            <a:r>
              <a:rPr lang="en-US" sz="2000" dirty="0"/>
              <a:t> </a:t>
            </a:r>
            <a:r>
              <a:rPr lang="en-US" sz="2000" dirty="0" smtClean="0"/>
              <a:t>and LENGTH collected </a:t>
            </a:r>
            <a:r>
              <a:rPr lang="en-US" sz="2000" dirty="0"/>
              <a:t>and active on </a:t>
            </a:r>
            <a:r>
              <a:rPr lang="en-US" sz="2000" dirty="0" smtClean="0"/>
              <a:t>Link2 has expired:</a:t>
            </a:r>
          </a:p>
          <a:p>
            <a:pPr lvl="1"/>
            <a:r>
              <a:rPr lang="en-US" sz="1800" dirty="0" smtClean="0"/>
              <a:t>I.e. Link2 NAV, CRS LENGTH from before the start of the TX on Link1</a:t>
            </a:r>
          </a:p>
          <a:p>
            <a:pPr lvl="2"/>
            <a:r>
              <a:rPr lang="en-US" sz="1600" dirty="0" smtClean="0"/>
              <a:t>Optionally use only Intra-BSS NAV, i.e. inter-BSS NAV is ignored</a:t>
            </a:r>
          </a:p>
          <a:p>
            <a:pPr lvl="1"/>
            <a:r>
              <a:rPr lang="en-US" sz="1800" dirty="0" smtClean="0"/>
              <a:t>When the last Link2 NAV, LENGTH expires, then:</a:t>
            </a:r>
          </a:p>
          <a:p>
            <a:pPr lvl="2"/>
            <a:r>
              <a:rPr lang="en-US" sz="1600" dirty="0" smtClean="0"/>
              <a:t>Any fully active EDCA STAs on Link2 will be resuming their </a:t>
            </a:r>
            <a:r>
              <a:rPr lang="en-US" sz="1600" dirty="0" err="1" smtClean="0"/>
              <a:t>backoff</a:t>
            </a:r>
            <a:endParaRPr lang="en-US" sz="1600" dirty="0"/>
          </a:p>
          <a:p>
            <a:pPr lvl="3"/>
            <a:r>
              <a:rPr lang="en-US" sz="1400" dirty="0" smtClean="0"/>
              <a:t>i.e. not initiating any TX</a:t>
            </a:r>
          </a:p>
          <a:p>
            <a:pPr lvl="2"/>
            <a:r>
              <a:rPr lang="en-US" sz="1600" dirty="0" smtClean="0"/>
              <a:t>STA1 may access Link2 after </a:t>
            </a:r>
            <a:r>
              <a:rPr lang="en-US" sz="1600" dirty="0"/>
              <a:t>L</a:t>
            </a:r>
            <a:r>
              <a:rPr lang="en-US" sz="1600" dirty="0" smtClean="0"/>
              <a:t>IFS, no </a:t>
            </a:r>
            <a:r>
              <a:rPr lang="en-US" sz="1600" dirty="0" err="1" smtClean="0"/>
              <a:t>backoff</a:t>
            </a:r>
            <a:r>
              <a:rPr lang="en-US" sz="1600" dirty="0" smtClean="0"/>
              <a:t> resumption</a:t>
            </a:r>
          </a:p>
          <a:p>
            <a:pPr lvl="3"/>
            <a:r>
              <a:rPr lang="en-US" sz="1400" dirty="0" smtClean="0"/>
              <a:t>No other competition for Link2 because everyone else has a non-zero </a:t>
            </a:r>
            <a:r>
              <a:rPr lang="en-US" sz="1400" dirty="0" err="1" smtClean="0"/>
              <a:t>backoff</a:t>
            </a:r>
            <a:r>
              <a:rPr lang="en-US" sz="1400" dirty="0" smtClean="0"/>
              <a:t> and</a:t>
            </a:r>
          </a:p>
          <a:p>
            <a:pPr lvl="3"/>
            <a:r>
              <a:rPr lang="en-US" sz="1400" dirty="0" smtClean="0"/>
              <a:t>There is only one TX </a:t>
            </a:r>
            <a:r>
              <a:rPr lang="en-US" sz="1400" dirty="0" err="1" smtClean="0"/>
              <a:t>TX</a:t>
            </a:r>
            <a:r>
              <a:rPr lang="en-US" sz="1400" dirty="0" smtClean="0"/>
              <a:t> Priority access STA coming from Link1 (i.e. STA1) because there is only one winner on Link1</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46</a:t>
            </a:fld>
            <a:endParaRPr lang="en-GB" altLang="en-US" dirty="0"/>
          </a:p>
        </p:txBody>
      </p:sp>
      <p:sp>
        <p:nvSpPr>
          <p:cNvPr id="6" name="Title 5"/>
          <p:cNvSpPr>
            <a:spLocks noGrp="1"/>
          </p:cNvSpPr>
          <p:nvPr>
            <p:ph type="title"/>
          </p:nvPr>
        </p:nvSpPr>
        <p:spPr/>
        <p:txBody>
          <a:bodyPr/>
          <a:lstStyle/>
          <a:p>
            <a:r>
              <a:rPr lang="en-US" dirty="0" smtClean="0"/>
              <a:t>TX </a:t>
            </a:r>
            <a:r>
              <a:rPr lang="en-US" dirty="0" err="1" smtClean="0"/>
              <a:t>TX</a:t>
            </a:r>
            <a:r>
              <a:rPr lang="en-US" dirty="0" smtClean="0"/>
              <a:t> Priority Access (1)</a:t>
            </a:r>
            <a:endParaRPr lang="en-US" dirty="0"/>
          </a:p>
        </p:txBody>
      </p:sp>
    </p:spTree>
    <p:extLst>
      <p:ext uri="{BB962C8B-B14F-4D97-AF65-F5344CB8AC3E}">
        <p14:creationId xmlns:p14="http://schemas.microsoft.com/office/powerpoint/2010/main" val="246396163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4038600"/>
            <a:ext cx="7772400" cy="2065338"/>
          </a:xfrm>
        </p:spPr>
        <p:txBody>
          <a:bodyPr/>
          <a:lstStyle/>
          <a:p>
            <a:r>
              <a:rPr lang="en-US" sz="1800" dirty="0" smtClean="0"/>
              <a:t>LIFS</a:t>
            </a:r>
          </a:p>
          <a:p>
            <a:pPr lvl="1"/>
            <a:r>
              <a:rPr lang="en-US" sz="1600" dirty="0" smtClean="0"/>
              <a:t>Link IFS, a delay of [SIFS,SIFS+2xSLOT], without examining the medium</a:t>
            </a:r>
          </a:p>
          <a:p>
            <a:r>
              <a:rPr lang="en-US" sz="1800" dirty="0" smtClean="0"/>
              <a:t>Note that Link2 RTS CTS is absent</a:t>
            </a:r>
          </a:p>
          <a:p>
            <a:pPr lvl="1"/>
            <a:r>
              <a:rPr lang="en-US" sz="1600" dirty="0" smtClean="0"/>
              <a:t>RTS CTS exchange is not possible because STA1 cannot RX a CTS on Link2</a:t>
            </a:r>
          </a:p>
          <a:p>
            <a:r>
              <a:rPr lang="en-US" sz="1800" dirty="0" smtClean="0"/>
              <a:t>Optionally only allowed when the previous occupant on Link2 was intra-BSS</a:t>
            </a:r>
          </a:p>
          <a:p>
            <a:pPr lvl="1"/>
            <a:r>
              <a:rPr lang="en-US" sz="1400" dirty="0" smtClean="0"/>
              <a:t>E.g. STA1 BSS Color match observed in PPDU(s) within the preceding Link2 exchange</a:t>
            </a:r>
            <a:endParaRPr lang="en-US" sz="1400"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47</a:t>
            </a:fld>
            <a:endParaRPr lang="en-GB" altLang="en-US" dirty="0"/>
          </a:p>
        </p:txBody>
      </p:sp>
      <p:sp>
        <p:nvSpPr>
          <p:cNvPr id="6" name="Title 5"/>
          <p:cNvSpPr>
            <a:spLocks noGrp="1"/>
          </p:cNvSpPr>
          <p:nvPr>
            <p:ph type="title"/>
          </p:nvPr>
        </p:nvSpPr>
        <p:spPr/>
        <p:txBody>
          <a:bodyPr/>
          <a:lstStyle/>
          <a:p>
            <a:r>
              <a:rPr lang="en-US" dirty="0"/>
              <a:t>TX </a:t>
            </a:r>
            <a:r>
              <a:rPr lang="en-US" dirty="0" err="1"/>
              <a:t>TX</a:t>
            </a:r>
            <a:r>
              <a:rPr lang="en-US" dirty="0"/>
              <a:t> Priority Access </a:t>
            </a:r>
            <a:r>
              <a:rPr lang="en-US" dirty="0" smtClean="0"/>
              <a:t>(2)</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8" name="Rectangle 7"/>
          <p:cNvSpPr/>
          <p:nvPr/>
        </p:nvSpPr>
        <p:spPr bwMode="auto">
          <a:xfrm>
            <a:off x="3752851" y="2352676"/>
            <a:ext cx="2057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effectLst/>
                <a:latin typeface="Times New Roman" pitchFamily="18" charset="0"/>
              </a:rPr>
              <a:t>TA=STA1</a:t>
            </a:r>
          </a:p>
        </p:txBody>
      </p:sp>
      <p:cxnSp>
        <p:nvCxnSpPr>
          <p:cNvPr id="9" name="Straight Arrow Connector 8"/>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0" name="Rectangle 9"/>
          <p:cNvSpPr/>
          <p:nvPr/>
        </p:nvSpPr>
        <p:spPr bwMode="auto">
          <a:xfrm>
            <a:off x="4286251" y="2809876"/>
            <a:ext cx="15240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t>TA=</a:t>
            </a:r>
            <a:r>
              <a:rPr kumimoji="0" lang="en-US" b="1" i="0" u="none" strike="noStrike" cap="none" normalizeH="0" baseline="0" dirty="0" smtClean="0">
                <a:ln>
                  <a:noFill/>
                </a:ln>
                <a:effectLst/>
              </a:rPr>
              <a:t>STA1</a:t>
            </a:r>
          </a:p>
        </p:txBody>
      </p:sp>
      <p:sp>
        <p:nvSpPr>
          <p:cNvPr id="11" name="Rectangle 10"/>
          <p:cNvSpPr/>
          <p:nvPr/>
        </p:nvSpPr>
        <p:spPr bwMode="auto">
          <a:xfrm>
            <a:off x="5911890" y="2352676"/>
            <a:ext cx="50796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BA+T</a:t>
            </a:r>
            <a:endParaRPr kumimoji="0" lang="en-US" sz="900" b="0" i="0" u="none" strike="noStrike" cap="none" normalizeH="0" baseline="0" dirty="0" smtClean="0">
              <a:ln>
                <a:noFill/>
              </a:ln>
              <a:solidFill>
                <a:schemeClr val="tx1"/>
              </a:solidFill>
              <a:effectLst/>
            </a:endParaRPr>
          </a:p>
        </p:txBody>
      </p:sp>
      <p:sp>
        <p:nvSpPr>
          <p:cNvPr id="12" name="Rectangle 11"/>
          <p:cNvSpPr/>
          <p:nvPr/>
        </p:nvSpPr>
        <p:spPr bwMode="auto">
          <a:xfrm>
            <a:off x="6496050" y="2352676"/>
            <a:ext cx="10668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Q+T TA=STA1</a:t>
            </a:r>
            <a:endParaRPr kumimoji="0" lang="en-US" sz="1000" b="0" i="0" u="none" strike="noStrike" cap="none" normalizeH="0" baseline="0" dirty="0" smtClean="0">
              <a:ln>
                <a:noFill/>
              </a:ln>
              <a:solidFill>
                <a:schemeClr val="tx1"/>
              </a:solidFill>
              <a:effectLst/>
            </a:endParaRPr>
          </a:p>
        </p:txBody>
      </p:sp>
      <p:sp>
        <p:nvSpPr>
          <p:cNvPr id="13" name="Rectangle 12"/>
          <p:cNvSpPr/>
          <p:nvPr/>
        </p:nvSpPr>
        <p:spPr bwMode="auto">
          <a:xfrm>
            <a:off x="3295651" y="23622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4" name="Rectangle 13"/>
          <p:cNvSpPr/>
          <p:nvPr/>
        </p:nvSpPr>
        <p:spPr bwMode="auto">
          <a:xfrm>
            <a:off x="3495676" y="2362200"/>
            <a:ext cx="180975"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17" name="Rectangle 16"/>
          <p:cNvSpPr/>
          <p:nvPr/>
        </p:nvSpPr>
        <p:spPr bwMode="auto">
          <a:xfrm>
            <a:off x="7639050" y="2362200"/>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a:t>
            </a:r>
            <a:endParaRPr kumimoji="0" lang="en-US" sz="1000" b="0" i="0" u="none" strike="noStrike" cap="none" normalizeH="0" baseline="0" dirty="0" smtClean="0">
              <a:ln>
                <a:noFill/>
              </a:ln>
              <a:solidFill>
                <a:schemeClr val="tx1"/>
              </a:solidFill>
              <a:effectLst/>
            </a:endParaRPr>
          </a:p>
        </p:txBody>
      </p:sp>
      <p:sp>
        <p:nvSpPr>
          <p:cNvPr id="18" name="Rectangle 17"/>
          <p:cNvSpPr/>
          <p:nvPr/>
        </p:nvSpPr>
        <p:spPr bwMode="auto">
          <a:xfrm>
            <a:off x="7639050" y="2828924"/>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a:t>
            </a:r>
            <a:endParaRPr kumimoji="0" lang="en-US" sz="1000" b="0" i="0" u="none" strike="noStrike" cap="none" normalizeH="0" baseline="0" dirty="0" smtClean="0">
              <a:ln>
                <a:noFill/>
              </a:ln>
              <a:solidFill>
                <a:schemeClr val="tx1"/>
              </a:solidFill>
              <a:effectLst/>
            </a:endParaRPr>
          </a:p>
        </p:txBody>
      </p:sp>
      <p:sp>
        <p:nvSpPr>
          <p:cNvPr id="19" name="Rectangle 18"/>
          <p:cNvSpPr/>
          <p:nvPr/>
        </p:nvSpPr>
        <p:spPr bwMode="auto">
          <a:xfrm>
            <a:off x="6496050" y="2809876"/>
            <a:ext cx="10668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Q+T TA=STA1</a:t>
            </a:r>
            <a:endParaRPr kumimoji="0" lang="en-US" sz="1000" b="0" i="0" u="none" strike="noStrike" cap="none" normalizeH="0" baseline="0" dirty="0" smtClean="0">
              <a:ln>
                <a:noFill/>
              </a:ln>
              <a:solidFill>
                <a:schemeClr val="tx1"/>
              </a:solidFill>
              <a:effectLst/>
            </a:endParaRPr>
          </a:p>
        </p:txBody>
      </p:sp>
      <p:sp>
        <p:nvSpPr>
          <p:cNvPr id="20" name="Left Brace 19"/>
          <p:cNvSpPr/>
          <p:nvPr/>
        </p:nvSpPr>
        <p:spPr bwMode="auto">
          <a:xfrm rot="16200000">
            <a:off x="4010025" y="3305173"/>
            <a:ext cx="381000" cy="171451"/>
          </a:xfrm>
          <a:prstGeom prst="leftBrac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 name="Rectangle 20"/>
          <p:cNvSpPr/>
          <p:nvPr/>
        </p:nvSpPr>
        <p:spPr bwMode="auto">
          <a:xfrm>
            <a:off x="3752851" y="3581401"/>
            <a:ext cx="11430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C00000"/>
                </a:solidFill>
              </a:rPr>
              <a:t>STA1 LIFS</a:t>
            </a:r>
            <a:endParaRPr kumimoji="0" lang="en-US" sz="1200" b="1" i="0" u="none" strike="noStrike" cap="none" normalizeH="0" baseline="0" dirty="0" smtClean="0">
              <a:ln>
                <a:noFill/>
              </a:ln>
              <a:solidFill>
                <a:srgbClr val="C00000"/>
              </a:solidFill>
              <a:effectLst/>
            </a:endParaRPr>
          </a:p>
        </p:txBody>
      </p:sp>
      <p:sp>
        <p:nvSpPr>
          <p:cNvPr id="24" name="Rectangle 23"/>
          <p:cNvSpPr/>
          <p:nvPr/>
        </p:nvSpPr>
        <p:spPr bwMode="auto">
          <a:xfrm>
            <a:off x="5911890" y="2819400"/>
            <a:ext cx="50796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BA+T</a:t>
            </a:r>
            <a:endParaRPr kumimoji="0" lang="en-US" sz="900" b="0" i="0" u="none" strike="noStrike" cap="none" normalizeH="0" baseline="0" dirty="0" smtClean="0">
              <a:ln>
                <a:noFill/>
              </a:ln>
              <a:solidFill>
                <a:schemeClr val="tx1"/>
              </a:solidFill>
              <a:effectLst/>
            </a:endParaRPr>
          </a:p>
        </p:txBody>
      </p:sp>
      <p:sp>
        <p:nvSpPr>
          <p:cNvPr id="25" name="Rectangle 24"/>
          <p:cNvSpPr/>
          <p:nvPr/>
        </p:nvSpPr>
        <p:spPr bwMode="auto">
          <a:xfrm>
            <a:off x="1371600" y="1676400"/>
            <a:ext cx="18097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endParaRPr>
          </a:p>
        </p:txBody>
      </p:sp>
      <p:sp>
        <p:nvSpPr>
          <p:cNvPr id="26" name="Rectangle 25"/>
          <p:cNvSpPr/>
          <p:nvPr/>
        </p:nvSpPr>
        <p:spPr bwMode="auto">
          <a:xfrm>
            <a:off x="1600200" y="1600200"/>
            <a:ext cx="2209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RED is STA1 TX, other colors are STA1 RX</a:t>
            </a:r>
          </a:p>
        </p:txBody>
      </p:sp>
      <p:sp>
        <p:nvSpPr>
          <p:cNvPr id="27" name="Rectangle 26"/>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28" name="Rectangle 27"/>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36" name="Left Brace 35"/>
          <p:cNvSpPr/>
          <p:nvPr/>
        </p:nvSpPr>
        <p:spPr bwMode="auto">
          <a:xfrm rot="5400000">
            <a:off x="2609850" y="1828800"/>
            <a:ext cx="381000" cy="990600"/>
          </a:xfrm>
          <a:prstGeom prst="leftBrac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7" name="Rectangle 36"/>
          <p:cNvSpPr/>
          <p:nvPr/>
        </p:nvSpPr>
        <p:spPr bwMode="auto">
          <a:xfrm>
            <a:off x="2286000" y="1981200"/>
            <a:ext cx="11430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C00000"/>
                </a:solidFill>
              </a:rPr>
              <a:t>STA1 EDCA</a:t>
            </a:r>
            <a:endParaRPr kumimoji="0" lang="en-US" sz="1200" b="1" i="0" u="none" strike="noStrike" cap="none" normalizeH="0" baseline="0" dirty="0" smtClean="0">
              <a:ln>
                <a:noFill/>
              </a:ln>
              <a:solidFill>
                <a:srgbClr val="C00000"/>
              </a:solidFill>
              <a:effectLst/>
            </a:endParaRPr>
          </a:p>
        </p:txBody>
      </p:sp>
      <p:sp>
        <p:nvSpPr>
          <p:cNvPr id="38" name="Left Brace 37"/>
          <p:cNvSpPr/>
          <p:nvPr/>
        </p:nvSpPr>
        <p:spPr bwMode="auto">
          <a:xfrm rot="16200000">
            <a:off x="2849164" y="2315766"/>
            <a:ext cx="381000" cy="2150269"/>
          </a:xfrm>
          <a:prstGeom prst="leftBrac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9" name="Rectangle 38"/>
          <p:cNvSpPr/>
          <p:nvPr/>
        </p:nvSpPr>
        <p:spPr bwMode="auto">
          <a:xfrm>
            <a:off x="2209800" y="3564734"/>
            <a:ext cx="11430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C00000"/>
                </a:solidFill>
              </a:rPr>
              <a:t>STA1 NAV</a:t>
            </a:r>
            <a:endParaRPr kumimoji="0" lang="en-US" sz="1200" b="1" i="0" u="none" strike="noStrike" cap="none" normalizeH="0" baseline="0" dirty="0" smtClean="0">
              <a:ln>
                <a:noFill/>
              </a:ln>
              <a:solidFill>
                <a:srgbClr val="C00000"/>
              </a:solidFill>
              <a:effectLst/>
            </a:endParaRPr>
          </a:p>
        </p:txBody>
      </p:sp>
      <p:sp>
        <p:nvSpPr>
          <p:cNvPr id="40" name="Rectangle 39"/>
          <p:cNvSpPr/>
          <p:nvPr/>
        </p:nvSpPr>
        <p:spPr bwMode="auto">
          <a:xfrm>
            <a:off x="1462087" y="2352676"/>
            <a:ext cx="823913"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rPr>
              <a:t>BUSY</a:t>
            </a:r>
          </a:p>
        </p:txBody>
      </p:sp>
      <p:sp>
        <p:nvSpPr>
          <p:cNvPr id="41" name="Rectangle 40"/>
          <p:cNvSpPr/>
          <p:nvPr/>
        </p:nvSpPr>
        <p:spPr bwMode="auto">
          <a:xfrm>
            <a:off x="2057400" y="2819399"/>
            <a:ext cx="1733552" cy="3048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Data PPDU, TA=</a:t>
            </a:r>
            <a:r>
              <a:rPr lang="en-US" sz="1000" dirty="0" err="1" smtClean="0"/>
              <a:t>STAw</a:t>
            </a:r>
            <a:endParaRPr kumimoji="0" lang="en-US" sz="1000" b="0" i="0" u="none" strike="noStrike" cap="none" normalizeH="0" baseline="0" dirty="0" smtClean="0">
              <a:ln>
                <a:noFill/>
              </a:ln>
              <a:solidFill>
                <a:schemeClr val="tx1"/>
              </a:solidFill>
              <a:effectLst/>
            </a:endParaRPr>
          </a:p>
        </p:txBody>
      </p:sp>
      <p:sp>
        <p:nvSpPr>
          <p:cNvPr id="42" name="Rectangle 41"/>
          <p:cNvSpPr/>
          <p:nvPr/>
        </p:nvSpPr>
        <p:spPr bwMode="auto">
          <a:xfrm>
            <a:off x="3848099" y="2828924"/>
            <a:ext cx="266701"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800" dirty="0" smtClean="0"/>
              <a:t>BA</a:t>
            </a:r>
            <a:endParaRPr lang="en-US" sz="900" dirty="0"/>
          </a:p>
        </p:txBody>
      </p:sp>
      <p:sp>
        <p:nvSpPr>
          <p:cNvPr id="43" name="Rectangle 42"/>
          <p:cNvSpPr/>
          <p:nvPr/>
        </p:nvSpPr>
        <p:spPr bwMode="auto">
          <a:xfrm>
            <a:off x="1583530" y="2828924"/>
            <a:ext cx="152400" cy="3048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44" name="Rectangle 43"/>
          <p:cNvSpPr/>
          <p:nvPr/>
        </p:nvSpPr>
        <p:spPr bwMode="auto">
          <a:xfrm>
            <a:off x="1783555" y="2828924"/>
            <a:ext cx="180975"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45" name="Rectangle 44"/>
          <p:cNvSpPr/>
          <p:nvPr/>
        </p:nvSpPr>
        <p:spPr bwMode="auto">
          <a:xfrm>
            <a:off x="388143" y="3589735"/>
            <a:ext cx="150495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STA1 BSS Color observed, optional</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46" name="Straight Arrow Connector 45"/>
          <p:cNvCxnSpPr/>
          <p:nvPr/>
        </p:nvCxnSpPr>
        <p:spPr bwMode="auto">
          <a:xfrm flipV="1">
            <a:off x="1219200" y="3133724"/>
            <a:ext cx="990600" cy="43101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25617610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Link2 preceding exchange might be a longer sequence</a:t>
            </a:r>
          </a:p>
          <a:p>
            <a:pPr lvl="1"/>
            <a:r>
              <a:rPr lang="en-US" dirty="0" smtClean="0"/>
              <a:t>E.g. the BA might be followed by another Data PPDU</a:t>
            </a:r>
          </a:p>
          <a:p>
            <a:pPr lvl="2"/>
            <a:r>
              <a:rPr lang="en-US" dirty="0" smtClean="0"/>
              <a:t>E.g. NAV value did not anticipate another transmission</a:t>
            </a:r>
          </a:p>
          <a:p>
            <a:pPr lvl="1"/>
            <a:r>
              <a:rPr lang="en-US" dirty="0" smtClean="0"/>
              <a:t>Add a bit to PHY Header to indicate if another PPDU will follow</a:t>
            </a:r>
          </a:p>
          <a:p>
            <a:pPr lvl="2"/>
            <a:r>
              <a:rPr lang="en-US" dirty="0" smtClean="0"/>
              <a:t>I.e. a bit that indicates that this PPDU is the next to last PPDU of a sequence</a:t>
            </a:r>
          </a:p>
          <a:p>
            <a:pPr lvl="2"/>
            <a:r>
              <a:rPr lang="en-US" dirty="0" smtClean="0"/>
              <a:t>I.e. set this bit to “1” in the PHY header of the Data PPDU with TA = </a:t>
            </a:r>
            <a:r>
              <a:rPr lang="en-US" dirty="0" err="1" smtClean="0"/>
              <a:t>STAw</a:t>
            </a:r>
            <a:endParaRPr lang="en-US" dirty="0" smtClean="0"/>
          </a:p>
          <a:p>
            <a:pPr lvl="3"/>
            <a:r>
              <a:rPr lang="en-US" dirty="0" smtClean="0"/>
              <a:t>Optionally only allow the Priority access when the bit is found set to “1”</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48</a:t>
            </a:fld>
            <a:endParaRPr lang="en-GB" altLang="en-US" dirty="0"/>
          </a:p>
        </p:txBody>
      </p:sp>
      <p:sp>
        <p:nvSpPr>
          <p:cNvPr id="6" name="Title 5"/>
          <p:cNvSpPr>
            <a:spLocks noGrp="1"/>
          </p:cNvSpPr>
          <p:nvPr>
            <p:ph type="title"/>
          </p:nvPr>
        </p:nvSpPr>
        <p:spPr/>
        <p:txBody>
          <a:bodyPr/>
          <a:lstStyle/>
          <a:p>
            <a:r>
              <a:rPr lang="en-US" dirty="0"/>
              <a:t>TX </a:t>
            </a:r>
            <a:r>
              <a:rPr lang="en-US" dirty="0" err="1"/>
              <a:t>TX</a:t>
            </a:r>
            <a:r>
              <a:rPr lang="en-US" dirty="0"/>
              <a:t> Priority Access </a:t>
            </a:r>
            <a:r>
              <a:rPr lang="en-US" dirty="0" smtClean="0"/>
              <a:t>(3)</a:t>
            </a:r>
            <a:endParaRPr lang="en-US" dirty="0"/>
          </a:p>
        </p:txBody>
      </p:sp>
    </p:spTree>
    <p:extLst>
      <p:ext uri="{BB962C8B-B14F-4D97-AF65-F5344CB8AC3E}">
        <p14:creationId xmlns:p14="http://schemas.microsoft.com/office/powerpoint/2010/main" val="38111545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When the AP indicates SLBSS Mode of operation</a:t>
            </a:r>
          </a:p>
          <a:p>
            <a:pPr lvl="1"/>
            <a:r>
              <a:rPr lang="en-US" dirty="0" smtClean="0"/>
              <a:t>All STA should initiate TXOPs with RTS</a:t>
            </a:r>
          </a:p>
          <a:p>
            <a:pPr lvl="2"/>
            <a:r>
              <a:rPr lang="en-US" dirty="0" smtClean="0"/>
              <a:t>Optional, if for example, the initiating STA has received PPDU length information from a link that is synchronous to the link on which it is initiating the TXOP</a:t>
            </a:r>
          </a:p>
          <a:p>
            <a:pPr lvl="2"/>
            <a:r>
              <a:rPr lang="en-US" dirty="0" smtClean="0"/>
              <a:t>In this case, the initiating STA can align its transmission end time to the ongoing PPDU end time without the need for assistance from a trigger</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49</a:t>
            </a:fld>
            <a:endParaRPr lang="en-GB" altLang="en-US" dirty="0"/>
          </a:p>
        </p:txBody>
      </p:sp>
      <p:sp>
        <p:nvSpPr>
          <p:cNvPr id="6" name="Title 5"/>
          <p:cNvSpPr>
            <a:spLocks noGrp="1"/>
          </p:cNvSpPr>
          <p:nvPr>
            <p:ph type="title"/>
          </p:nvPr>
        </p:nvSpPr>
        <p:spPr/>
        <p:txBody>
          <a:bodyPr/>
          <a:lstStyle/>
          <a:p>
            <a:r>
              <a:rPr lang="en-US" dirty="0" smtClean="0"/>
              <a:t>SLBSS Rules</a:t>
            </a:r>
            <a:endParaRPr lang="en-US" dirty="0"/>
          </a:p>
        </p:txBody>
      </p:sp>
    </p:spTree>
    <p:extLst>
      <p:ext uri="{BB962C8B-B14F-4D97-AF65-F5344CB8AC3E}">
        <p14:creationId xmlns:p14="http://schemas.microsoft.com/office/powerpoint/2010/main" val="10529156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SLBSS</a:t>
            </a:r>
          </a:p>
          <a:p>
            <a:pPr lvl="1"/>
            <a:r>
              <a:rPr lang="en-US" dirty="0"/>
              <a:t>Synchronized Links BSS</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p:nvPr>
        </p:nvSpPr>
        <p:spPr/>
        <p:txBody>
          <a:bodyPr/>
          <a:lstStyle/>
          <a:p>
            <a:r>
              <a:rPr lang="en-US" dirty="0" smtClean="0"/>
              <a:t>Terms (3)</a:t>
            </a:r>
            <a:endParaRPr lang="en-US" dirty="0"/>
          </a:p>
        </p:txBody>
      </p:sp>
    </p:spTree>
    <p:extLst>
      <p:ext uri="{BB962C8B-B14F-4D97-AF65-F5344CB8AC3E}">
        <p14:creationId xmlns:p14="http://schemas.microsoft.com/office/powerpoint/2010/main" val="364640589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STA1 tries to force alignment by </a:t>
            </a:r>
            <a:r>
              <a:rPr lang="en-US" dirty="0" err="1"/>
              <a:t>STAx</a:t>
            </a:r>
            <a:endParaRPr lang="en-US" dirty="0"/>
          </a:p>
          <a:p>
            <a:pPr lvl="1"/>
            <a:r>
              <a:rPr lang="en-US" dirty="0" err="1"/>
              <a:t>STAx</a:t>
            </a:r>
            <a:r>
              <a:rPr lang="en-US" dirty="0"/>
              <a:t> might have its own TX/RX issues and might want to force </a:t>
            </a:r>
            <a:r>
              <a:rPr lang="en-US" dirty="0" err="1"/>
              <a:t>ailgnment</a:t>
            </a:r>
            <a:r>
              <a:rPr lang="en-US" dirty="0"/>
              <a:t> by STA1</a:t>
            </a:r>
          </a:p>
          <a:p>
            <a:pPr lvl="1"/>
            <a:endParaRPr lang="en-US" dirty="0"/>
          </a:p>
          <a:p>
            <a:pPr lvl="1"/>
            <a:r>
              <a:rPr lang="en-US" dirty="0"/>
              <a:t>Who has priority?</a:t>
            </a:r>
          </a:p>
          <a:p>
            <a:pPr lvl="2"/>
            <a:r>
              <a:rPr lang="en-US" dirty="0"/>
              <a:t>First frame transmitted in time determines priority</a:t>
            </a:r>
          </a:p>
          <a:p>
            <a:pPr lvl="1"/>
            <a:endParaRPr lang="en-US" dirty="0"/>
          </a:p>
          <a:p>
            <a:pPr lvl="1"/>
            <a:r>
              <a:rPr lang="en-US" dirty="0"/>
              <a:t>How is this resolved?</a:t>
            </a:r>
          </a:p>
          <a:p>
            <a:pPr lvl="2"/>
            <a:r>
              <a:rPr lang="en-US" dirty="0"/>
              <a:t>No request translates to a requirement</a:t>
            </a:r>
          </a:p>
          <a:p>
            <a:pPr lvl="2"/>
            <a:r>
              <a:rPr lang="en-US" dirty="0"/>
              <a:t>Each STA receiving instructions can decide on its own to obey or not</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50</a:t>
            </a:fld>
            <a:endParaRPr lang="en-GB" altLang="en-US" dirty="0"/>
          </a:p>
        </p:txBody>
      </p:sp>
      <p:sp>
        <p:nvSpPr>
          <p:cNvPr id="6" name="Title 5"/>
          <p:cNvSpPr>
            <a:spLocks noGrp="1"/>
          </p:cNvSpPr>
          <p:nvPr>
            <p:ph type="title"/>
          </p:nvPr>
        </p:nvSpPr>
        <p:spPr/>
        <p:txBody>
          <a:bodyPr/>
          <a:lstStyle/>
          <a:p>
            <a:r>
              <a:rPr lang="en-US" dirty="0"/>
              <a:t>Resolving Conflict</a:t>
            </a:r>
          </a:p>
        </p:txBody>
      </p:sp>
    </p:spTree>
    <p:extLst>
      <p:ext uri="{BB962C8B-B14F-4D97-AF65-F5344CB8AC3E}">
        <p14:creationId xmlns:p14="http://schemas.microsoft.com/office/powerpoint/2010/main" val="19233221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Same rules, written assuming that each PPDU carries an indication of whether the transmitter of the PPDU is </a:t>
            </a:r>
            <a:r>
              <a:rPr lang="en-US" dirty="0" smtClean="0"/>
              <a:t>NSTR </a:t>
            </a:r>
            <a:r>
              <a:rPr lang="en-US" dirty="0" smtClean="0"/>
              <a:t>or not</a:t>
            </a:r>
          </a:p>
          <a:p>
            <a:pPr lvl="1"/>
            <a:r>
              <a:rPr lang="en-US" dirty="0" smtClean="0"/>
              <a:t>An MLD shall enforce PPDU end time alignment of a new transmission on Link2 with the PPDU end time of an ongoing transmission on Link1 if either:</a:t>
            </a:r>
          </a:p>
          <a:p>
            <a:pPr lvl="2"/>
            <a:r>
              <a:rPr lang="en-US" dirty="0" smtClean="0"/>
              <a:t>The Link1 transmission indicates that the source is an </a:t>
            </a:r>
            <a:r>
              <a:rPr lang="en-US" dirty="0" smtClean="0"/>
              <a:t>NSTR</a:t>
            </a:r>
            <a:endParaRPr lang="en-US" dirty="0" smtClean="0"/>
          </a:p>
          <a:p>
            <a:pPr lvl="2"/>
            <a:r>
              <a:rPr lang="en-US" dirty="0" smtClean="0"/>
              <a:t>The transmitter on Link2 is an </a:t>
            </a:r>
            <a:r>
              <a:rPr lang="en-US" dirty="0" smtClean="0"/>
              <a:t>NSTR</a:t>
            </a:r>
            <a:endParaRPr lang="en-US" dirty="0" smtClean="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51</a:t>
            </a:fld>
            <a:endParaRPr lang="en-GB" altLang="en-US" dirty="0"/>
          </a:p>
        </p:txBody>
      </p:sp>
      <p:sp>
        <p:nvSpPr>
          <p:cNvPr id="6" name="Title 5"/>
          <p:cNvSpPr>
            <a:spLocks noGrp="1"/>
          </p:cNvSpPr>
          <p:nvPr>
            <p:ph type="title"/>
          </p:nvPr>
        </p:nvSpPr>
        <p:spPr/>
        <p:txBody>
          <a:bodyPr/>
          <a:lstStyle/>
          <a:p>
            <a:r>
              <a:rPr lang="en-US" dirty="0" smtClean="0"/>
              <a:t>Rules Assuming PPDU </a:t>
            </a:r>
            <a:r>
              <a:rPr lang="en-US" dirty="0" smtClean="0"/>
              <a:t>NSTR </a:t>
            </a:r>
            <a:r>
              <a:rPr lang="en-US" dirty="0" smtClean="0"/>
              <a:t>Indication</a:t>
            </a:r>
            <a:endParaRPr lang="en-US" dirty="0"/>
          </a:p>
        </p:txBody>
      </p:sp>
    </p:spTree>
    <p:extLst>
      <p:ext uri="{BB962C8B-B14F-4D97-AF65-F5344CB8AC3E}">
        <p14:creationId xmlns:p14="http://schemas.microsoft.com/office/powerpoint/2010/main" val="421773024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Any of the aforementioned information for PHY Header or other information for triggering can be placed in an A-control field of an MPDU</a:t>
            </a:r>
          </a:p>
          <a:p>
            <a:pPr lvl="1"/>
            <a:r>
              <a:rPr lang="en-US" dirty="0" smtClean="0"/>
              <a:t>Or within a trigger frame</a:t>
            </a:r>
          </a:p>
          <a:p>
            <a:pPr lvl="1"/>
            <a:r>
              <a:rPr lang="en-US" dirty="0" smtClean="0"/>
              <a:t>Or within a new frame</a:t>
            </a:r>
          </a:p>
          <a:p>
            <a:pPr lvl="1"/>
            <a:r>
              <a:rPr lang="en-US" dirty="0" smtClean="0"/>
              <a:t>Or within the PHY header</a:t>
            </a:r>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52</a:t>
            </a:fld>
            <a:endParaRPr lang="en-GB" altLang="en-US" dirty="0"/>
          </a:p>
        </p:txBody>
      </p:sp>
      <p:sp>
        <p:nvSpPr>
          <p:cNvPr id="6" name="Title 5"/>
          <p:cNvSpPr>
            <a:spLocks noGrp="1"/>
          </p:cNvSpPr>
          <p:nvPr>
            <p:ph type="title"/>
          </p:nvPr>
        </p:nvSpPr>
        <p:spPr/>
        <p:txBody>
          <a:bodyPr/>
          <a:lstStyle/>
          <a:p>
            <a:r>
              <a:rPr lang="en-US" dirty="0" smtClean="0"/>
              <a:t>Alternate Placement</a:t>
            </a:r>
            <a:endParaRPr lang="en-US" dirty="0"/>
          </a:p>
        </p:txBody>
      </p:sp>
    </p:spTree>
    <p:extLst>
      <p:ext uri="{BB962C8B-B14F-4D97-AF65-F5344CB8AC3E}">
        <p14:creationId xmlns:p14="http://schemas.microsoft.com/office/powerpoint/2010/main" val="19937896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the inclusion of the following in the SFD:</a:t>
            </a:r>
          </a:p>
          <a:p>
            <a:pPr lvl="1"/>
            <a:r>
              <a:rPr lang="en-US" dirty="0"/>
              <a:t>802.11be shall </a:t>
            </a:r>
            <a:r>
              <a:rPr lang="en-US" dirty="0" smtClean="0"/>
              <a:t>define </a:t>
            </a:r>
            <a:r>
              <a:rPr lang="en-US" dirty="0" smtClean="0"/>
              <a:t>an NSTR STA </a:t>
            </a:r>
            <a:r>
              <a:rPr lang="en-US" dirty="0" smtClean="0"/>
              <a:t>wherein the STA</a:t>
            </a:r>
          </a:p>
          <a:p>
            <a:pPr lvl="2"/>
            <a:r>
              <a:rPr lang="en-US" dirty="0" smtClean="0"/>
              <a:t>Is unable to meet the ED and minimum receiver sensitivity requirements on at least one other link (i.e. an EDCA impaired link) while transmitting on at least one link (i.e. the transmitting link)</a:t>
            </a:r>
          </a:p>
          <a:p>
            <a:pPr lvl="2"/>
            <a:r>
              <a:rPr lang="en-US" dirty="0" smtClean="0"/>
              <a:t>Shall act as though the medium state is BUSY on all EDCA impaired links during transmission on the transmitting link</a:t>
            </a:r>
          </a:p>
          <a:p>
            <a:pPr lvl="2"/>
            <a:r>
              <a:rPr lang="en-US" dirty="0" smtClean="0"/>
              <a:t>Dynamically indicates that it is </a:t>
            </a:r>
            <a:r>
              <a:rPr lang="en-US" dirty="0" smtClean="0"/>
              <a:t>an NSTR STA</a:t>
            </a:r>
            <a:endParaRPr lang="en-US" dirty="0" smtClean="0"/>
          </a:p>
          <a:p>
            <a:pPr lvl="1"/>
            <a:r>
              <a:rPr lang="en-US" dirty="0" smtClean="0"/>
              <a:t>YES</a:t>
            </a:r>
            <a:endParaRPr lang="en-US" dirty="0"/>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53</a:t>
            </a:fld>
            <a:endParaRPr lang="en-GB" altLang="en-US" dirty="0"/>
          </a:p>
        </p:txBody>
      </p:sp>
      <p:sp>
        <p:nvSpPr>
          <p:cNvPr id="6" name="Title 5"/>
          <p:cNvSpPr>
            <a:spLocks noGrp="1"/>
          </p:cNvSpPr>
          <p:nvPr>
            <p:ph type="title"/>
          </p:nvPr>
        </p:nvSpPr>
        <p:spPr/>
        <p:txBody>
          <a:bodyPr/>
          <a:lstStyle/>
          <a:p>
            <a:r>
              <a:rPr lang="en-US" dirty="0" smtClean="0"/>
              <a:t>Straw Poll 1</a:t>
            </a:r>
            <a:endParaRPr lang="en-US" dirty="0"/>
          </a:p>
        </p:txBody>
      </p:sp>
    </p:spTree>
    <p:extLst>
      <p:ext uri="{BB962C8B-B14F-4D97-AF65-F5344CB8AC3E}">
        <p14:creationId xmlns:p14="http://schemas.microsoft.com/office/powerpoint/2010/main" val="200965473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the inclusion of the following in the SFD:</a:t>
            </a:r>
          </a:p>
          <a:p>
            <a:pPr lvl="1"/>
            <a:r>
              <a:rPr lang="en-US" dirty="0"/>
              <a:t>802.11be shall </a:t>
            </a:r>
            <a:r>
              <a:rPr lang="en-US" dirty="0" smtClean="0"/>
              <a:t>define a trigger message that may be transmitted by an AP or a non-AP STA and elicits an SU PPDU, as a means to assist in creating an alignment of PPDU start and or end times on different links</a:t>
            </a:r>
          </a:p>
          <a:p>
            <a:pPr marL="0" indent="0">
              <a:buNone/>
            </a:pPr>
            <a:endParaRPr lang="en-US" dirty="0"/>
          </a:p>
          <a:p>
            <a:pPr lvl="1"/>
            <a:r>
              <a:rPr lang="en-US" dirty="0"/>
              <a:t>YES</a:t>
            </a:r>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54</a:t>
            </a:fld>
            <a:endParaRPr lang="en-GB" altLang="en-US" dirty="0"/>
          </a:p>
        </p:txBody>
      </p:sp>
      <p:sp>
        <p:nvSpPr>
          <p:cNvPr id="6" name="Title 5"/>
          <p:cNvSpPr>
            <a:spLocks noGrp="1"/>
          </p:cNvSpPr>
          <p:nvPr>
            <p:ph type="title"/>
          </p:nvPr>
        </p:nvSpPr>
        <p:spPr/>
        <p:txBody>
          <a:bodyPr/>
          <a:lstStyle/>
          <a:p>
            <a:r>
              <a:rPr lang="en-US" dirty="0" smtClean="0"/>
              <a:t>Straw Poll 2</a:t>
            </a:r>
            <a:endParaRPr lang="en-US" dirty="0"/>
          </a:p>
        </p:txBody>
      </p:sp>
    </p:spTree>
    <p:extLst>
      <p:ext uri="{BB962C8B-B14F-4D97-AF65-F5344CB8AC3E}">
        <p14:creationId xmlns:p14="http://schemas.microsoft.com/office/powerpoint/2010/main" val="245461712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the inclusion of the following in the SFD:</a:t>
            </a:r>
          </a:p>
          <a:p>
            <a:pPr lvl="1"/>
            <a:r>
              <a:rPr lang="en-US" dirty="0"/>
              <a:t>802.11be shall </a:t>
            </a:r>
            <a:r>
              <a:rPr lang="en-US" dirty="0" smtClean="0"/>
              <a:t>define a frame exchange sequence that allows</a:t>
            </a:r>
          </a:p>
          <a:p>
            <a:pPr lvl="2"/>
            <a:r>
              <a:rPr lang="en-US" dirty="0" smtClean="0"/>
              <a:t>A trigger-like frame transmission in response to the receipt of an RTS</a:t>
            </a:r>
          </a:p>
          <a:p>
            <a:pPr marL="0" indent="0">
              <a:buNone/>
            </a:pPr>
            <a:endParaRPr lang="en-US" dirty="0"/>
          </a:p>
          <a:p>
            <a:pPr lvl="1"/>
            <a:r>
              <a:rPr lang="en-US" dirty="0"/>
              <a:t>YES</a:t>
            </a:r>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55</a:t>
            </a:fld>
            <a:endParaRPr lang="en-GB" altLang="en-US" dirty="0"/>
          </a:p>
        </p:txBody>
      </p:sp>
      <p:sp>
        <p:nvSpPr>
          <p:cNvPr id="6" name="Title 5"/>
          <p:cNvSpPr>
            <a:spLocks noGrp="1"/>
          </p:cNvSpPr>
          <p:nvPr>
            <p:ph type="title"/>
          </p:nvPr>
        </p:nvSpPr>
        <p:spPr/>
        <p:txBody>
          <a:bodyPr/>
          <a:lstStyle/>
          <a:p>
            <a:r>
              <a:rPr lang="en-US" dirty="0" smtClean="0"/>
              <a:t>Straw Poll </a:t>
            </a:r>
            <a:r>
              <a:rPr lang="en-US" dirty="0"/>
              <a:t>3</a:t>
            </a:r>
          </a:p>
        </p:txBody>
      </p:sp>
    </p:spTree>
    <p:extLst>
      <p:ext uri="{BB962C8B-B14F-4D97-AF65-F5344CB8AC3E}">
        <p14:creationId xmlns:p14="http://schemas.microsoft.com/office/powerpoint/2010/main" val="25884250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the inclusion of the following in the SFD:</a:t>
            </a:r>
          </a:p>
          <a:p>
            <a:pPr lvl="1"/>
            <a:r>
              <a:rPr lang="en-US" dirty="0"/>
              <a:t>802.11be shall </a:t>
            </a:r>
            <a:r>
              <a:rPr lang="en-US" dirty="0" smtClean="0"/>
              <a:t>define a rule such that:</a:t>
            </a:r>
          </a:p>
          <a:p>
            <a:pPr lvl="2"/>
            <a:r>
              <a:rPr lang="en-US" dirty="0" smtClean="0"/>
              <a:t>A STA that is the intended recipient of a PPDU that is transmitted by </a:t>
            </a:r>
            <a:r>
              <a:rPr lang="en-US" dirty="0" smtClean="0"/>
              <a:t>an NSTR STA </a:t>
            </a:r>
            <a:r>
              <a:rPr lang="en-US" dirty="0" smtClean="0"/>
              <a:t>on one link and is the recipient of a PPDU transmitted by any STA on another link that is an EDCA impaired link of the </a:t>
            </a:r>
            <a:r>
              <a:rPr lang="en-US" dirty="0" smtClean="0"/>
              <a:t>NSTR STA </a:t>
            </a:r>
            <a:r>
              <a:rPr lang="en-US" dirty="0" smtClean="0"/>
              <a:t>should align the end times of the response PPDUs to each of the transmissions</a:t>
            </a:r>
          </a:p>
          <a:p>
            <a:pPr lvl="2"/>
            <a:endParaRPr lang="en-US" dirty="0" smtClean="0"/>
          </a:p>
          <a:p>
            <a:pPr lvl="1"/>
            <a:r>
              <a:rPr lang="en-US" dirty="0" smtClean="0"/>
              <a:t>YES</a:t>
            </a:r>
            <a:endParaRPr lang="en-US" dirty="0"/>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56</a:t>
            </a:fld>
            <a:endParaRPr lang="en-GB" altLang="en-US" dirty="0"/>
          </a:p>
        </p:txBody>
      </p:sp>
      <p:sp>
        <p:nvSpPr>
          <p:cNvPr id="6" name="Title 5"/>
          <p:cNvSpPr>
            <a:spLocks noGrp="1"/>
          </p:cNvSpPr>
          <p:nvPr>
            <p:ph type="title"/>
          </p:nvPr>
        </p:nvSpPr>
        <p:spPr/>
        <p:txBody>
          <a:bodyPr/>
          <a:lstStyle/>
          <a:p>
            <a:r>
              <a:rPr lang="en-US" dirty="0" smtClean="0"/>
              <a:t>Straw Poll 4</a:t>
            </a:r>
            <a:endParaRPr lang="en-US" dirty="0"/>
          </a:p>
        </p:txBody>
      </p:sp>
    </p:spTree>
    <p:extLst>
      <p:ext uri="{BB962C8B-B14F-4D97-AF65-F5344CB8AC3E}">
        <p14:creationId xmlns:p14="http://schemas.microsoft.com/office/powerpoint/2010/main" val="63855050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the inclusion of the following in the SFD:</a:t>
            </a:r>
          </a:p>
          <a:p>
            <a:pPr lvl="1"/>
            <a:r>
              <a:rPr lang="en-US" dirty="0"/>
              <a:t>802.11be shall </a:t>
            </a:r>
            <a:r>
              <a:rPr lang="en-US" dirty="0" smtClean="0"/>
              <a:t>define a field in the EHT PHY Header that:</a:t>
            </a:r>
          </a:p>
          <a:p>
            <a:pPr lvl="2"/>
            <a:r>
              <a:rPr lang="en-US" dirty="0" smtClean="0"/>
              <a:t>Indicates that the STA that is transmitting the PPDU is a </a:t>
            </a:r>
            <a:r>
              <a:rPr lang="en-US" dirty="0" smtClean="0"/>
              <a:t>NSTR </a:t>
            </a:r>
            <a:r>
              <a:rPr lang="en-US" dirty="0" smtClean="0"/>
              <a:t>STA</a:t>
            </a:r>
          </a:p>
          <a:p>
            <a:pPr lvl="2"/>
            <a:endParaRPr lang="en-US" dirty="0" smtClean="0"/>
          </a:p>
          <a:p>
            <a:pPr lvl="1"/>
            <a:r>
              <a:rPr lang="en-US" dirty="0" smtClean="0"/>
              <a:t>YES</a:t>
            </a:r>
            <a:endParaRPr lang="en-US" dirty="0"/>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57</a:t>
            </a:fld>
            <a:endParaRPr lang="en-GB" altLang="en-US" dirty="0"/>
          </a:p>
        </p:txBody>
      </p:sp>
      <p:sp>
        <p:nvSpPr>
          <p:cNvPr id="6" name="Title 5"/>
          <p:cNvSpPr>
            <a:spLocks noGrp="1"/>
          </p:cNvSpPr>
          <p:nvPr>
            <p:ph type="title"/>
          </p:nvPr>
        </p:nvSpPr>
        <p:spPr/>
        <p:txBody>
          <a:bodyPr/>
          <a:lstStyle/>
          <a:p>
            <a:r>
              <a:rPr lang="en-US" dirty="0" smtClean="0"/>
              <a:t>Straw Poll 5</a:t>
            </a:r>
            <a:endParaRPr lang="en-US" dirty="0"/>
          </a:p>
        </p:txBody>
      </p:sp>
    </p:spTree>
    <p:extLst>
      <p:ext uri="{BB962C8B-B14F-4D97-AF65-F5344CB8AC3E}">
        <p14:creationId xmlns:p14="http://schemas.microsoft.com/office/powerpoint/2010/main" val="3371105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the inclusion of the following in the SFD:</a:t>
            </a:r>
          </a:p>
          <a:p>
            <a:pPr lvl="1"/>
            <a:r>
              <a:rPr lang="en-US" dirty="0"/>
              <a:t>802.11be shall </a:t>
            </a:r>
            <a:r>
              <a:rPr lang="en-US" dirty="0" smtClean="0"/>
              <a:t>define an operational mode wherein:</a:t>
            </a:r>
          </a:p>
          <a:p>
            <a:pPr lvl="2"/>
            <a:r>
              <a:rPr lang="en-US" dirty="0" smtClean="0"/>
              <a:t>An AP MLD may define one or more links as EDCA access and one or more links as EDCA-trigger links</a:t>
            </a:r>
          </a:p>
          <a:p>
            <a:pPr lvl="3"/>
            <a:r>
              <a:rPr lang="en-US" dirty="0" smtClean="0"/>
              <a:t>Such that access on the EDCA-trigger link(s) is(are) restricted to trigger-like transmissions and their elicited frames, where the trigger frames are transmitted using EDCA rules by either or both of AP and non-AP(s)</a:t>
            </a:r>
          </a:p>
          <a:p>
            <a:pPr lvl="2"/>
            <a:endParaRPr lang="en-US" dirty="0" smtClean="0"/>
          </a:p>
          <a:p>
            <a:pPr lvl="1"/>
            <a:r>
              <a:rPr lang="en-US" dirty="0" smtClean="0"/>
              <a:t>YES</a:t>
            </a:r>
            <a:endParaRPr lang="en-US" dirty="0"/>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58</a:t>
            </a:fld>
            <a:endParaRPr lang="en-GB" altLang="en-US" dirty="0"/>
          </a:p>
        </p:txBody>
      </p:sp>
      <p:sp>
        <p:nvSpPr>
          <p:cNvPr id="6" name="Title 5"/>
          <p:cNvSpPr>
            <a:spLocks noGrp="1"/>
          </p:cNvSpPr>
          <p:nvPr>
            <p:ph type="title"/>
          </p:nvPr>
        </p:nvSpPr>
        <p:spPr/>
        <p:txBody>
          <a:bodyPr/>
          <a:lstStyle/>
          <a:p>
            <a:r>
              <a:rPr lang="en-US" dirty="0" smtClean="0"/>
              <a:t>Straw Poll 6</a:t>
            </a:r>
            <a:endParaRPr lang="en-US" dirty="0"/>
          </a:p>
        </p:txBody>
      </p:sp>
    </p:spTree>
    <p:extLst>
      <p:ext uri="{BB962C8B-B14F-4D97-AF65-F5344CB8AC3E}">
        <p14:creationId xmlns:p14="http://schemas.microsoft.com/office/powerpoint/2010/main" val="323062375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t>
            </a:r>
            <a:r>
              <a:rPr lang="en-US" dirty="0"/>
              <a:t>1] Draft </a:t>
            </a:r>
            <a:r>
              <a:rPr lang="en-US" dirty="0" smtClean="0"/>
              <a:t>P802.11REVmd_D3.0</a:t>
            </a:r>
            <a:endParaRPr lang="en-US" dirty="0"/>
          </a:p>
          <a:p>
            <a:r>
              <a:rPr lang="en-US" dirty="0"/>
              <a:t>[2] Draft </a:t>
            </a:r>
            <a:r>
              <a:rPr lang="en-US" dirty="0" smtClean="0"/>
              <a:t>P802.11ax_D5.0</a:t>
            </a:r>
            <a:endParaRPr lang="en-US" dirty="0"/>
          </a:p>
          <a:p>
            <a:endParaRPr lang="en-US" dirty="0" smtClean="0"/>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59</a:t>
            </a:fld>
            <a:endParaRPr lang="en-GB" altLang="en-US" dirty="0"/>
          </a:p>
        </p:txBody>
      </p:sp>
      <p:sp>
        <p:nvSpPr>
          <p:cNvPr id="6" name="Title 5"/>
          <p:cNvSpPr>
            <a:spLocks noGrp="1"/>
          </p:cNvSpPr>
          <p:nvPr>
            <p:ph type="title"/>
          </p:nvPr>
        </p:nvSpPr>
        <p:spPr/>
        <p:txBody>
          <a:bodyPr/>
          <a:lstStyle/>
          <a:p>
            <a:r>
              <a:rPr lang="en-US" smtClean="0"/>
              <a:t>Reference</a:t>
            </a:r>
            <a:endParaRPr lang="en-US" dirty="0"/>
          </a:p>
        </p:txBody>
      </p:sp>
    </p:spTree>
    <p:extLst>
      <p:ext uri="{BB962C8B-B14F-4D97-AF65-F5344CB8AC3E}">
        <p14:creationId xmlns:p14="http://schemas.microsoft.com/office/powerpoint/2010/main" val="29111699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276600"/>
            <a:ext cx="7772400" cy="2827338"/>
          </a:xfrm>
        </p:spPr>
        <p:txBody>
          <a:bodyPr/>
          <a:lstStyle/>
          <a:p>
            <a:r>
              <a:rPr lang="en-US" sz="2000" dirty="0" smtClean="0"/>
              <a:t>STA1 non-AP STA is the first TXOP winner</a:t>
            </a:r>
          </a:p>
          <a:p>
            <a:pPr lvl="1"/>
            <a:r>
              <a:rPr lang="en-US" sz="1600" dirty="0" smtClean="0"/>
              <a:t>STA1 begins TX on Link1 to </a:t>
            </a:r>
            <a:r>
              <a:rPr lang="en-US" sz="1600" dirty="0" err="1" smtClean="0"/>
              <a:t>STAw</a:t>
            </a:r>
            <a:endParaRPr lang="en-US" sz="1600" dirty="0" smtClean="0"/>
          </a:p>
          <a:p>
            <a:r>
              <a:rPr lang="en-US" sz="2000" dirty="0" err="1" smtClean="0"/>
              <a:t>STAx</a:t>
            </a:r>
            <a:r>
              <a:rPr lang="en-US" sz="2000" dirty="0" smtClean="0"/>
              <a:t> attempts transmission to </a:t>
            </a:r>
            <a:r>
              <a:rPr lang="en-US" sz="2000" dirty="0" err="1" smtClean="0"/>
              <a:t>STAw</a:t>
            </a:r>
            <a:r>
              <a:rPr lang="en-US" sz="2000" dirty="0" smtClean="0"/>
              <a:t> during STA1 Link1 TX</a:t>
            </a:r>
          </a:p>
          <a:p>
            <a:pPr lvl="1"/>
            <a:r>
              <a:rPr lang="en-US" sz="1600" dirty="0" smtClean="0"/>
              <a:t>STA1 Link1 TX NEXT causes RX failure at STA1 Link2</a:t>
            </a:r>
          </a:p>
          <a:p>
            <a:r>
              <a:rPr lang="en-US" sz="2000" dirty="0" smtClean="0"/>
              <a:t>At end of TX on Link1, STA1 identifies Link2 as IDLE</a:t>
            </a:r>
          </a:p>
          <a:p>
            <a:pPr lvl="1"/>
            <a:r>
              <a:rPr lang="en-US" sz="1600" dirty="0" smtClean="0"/>
              <a:t>Unless TX on Link2 &gt; -62 at STA1 location</a:t>
            </a:r>
          </a:p>
          <a:p>
            <a:pPr lvl="2"/>
            <a:r>
              <a:rPr lang="en-US" sz="1400" dirty="0" smtClean="0"/>
              <a:t>Actually, no rule yet on STA1 Link2 CCA sensitivity during Link1 TX!</a:t>
            </a:r>
          </a:p>
          <a:p>
            <a:pPr lvl="1"/>
            <a:r>
              <a:rPr lang="en-US" sz="1600" dirty="0" smtClean="0"/>
              <a:t>STA1 Link2 </a:t>
            </a:r>
            <a:r>
              <a:rPr lang="en-US" sz="1600" dirty="0" err="1" smtClean="0"/>
              <a:t>Backoff</a:t>
            </a:r>
            <a:r>
              <a:rPr lang="en-US" sz="1600" dirty="0" smtClean="0"/>
              <a:t> quickly resumes and hits 0, STA1 TX on Link2 to </a:t>
            </a:r>
            <a:r>
              <a:rPr lang="en-US" sz="1600" dirty="0" err="1" smtClean="0"/>
              <a:t>STAw</a:t>
            </a:r>
            <a:r>
              <a:rPr lang="en-US" sz="1600" dirty="0" smtClean="0"/>
              <a:t> causes existing Link2 PPDU failures</a:t>
            </a:r>
          </a:p>
          <a:p>
            <a:r>
              <a:rPr lang="en-US" dirty="0" smtClean="0"/>
              <a:t>E.g. </a:t>
            </a:r>
            <a:r>
              <a:rPr lang="en-US" dirty="0" err="1" smtClean="0"/>
              <a:t>STAw</a:t>
            </a:r>
            <a:r>
              <a:rPr lang="en-US" dirty="0" smtClean="0"/>
              <a:t> == AP</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6</a:t>
            </a:fld>
            <a:endParaRPr lang="en-GB" altLang="en-US" dirty="0"/>
          </a:p>
        </p:txBody>
      </p:sp>
      <p:sp>
        <p:nvSpPr>
          <p:cNvPr id="6" name="Title 5"/>
          <p:cNvSpPr>
            <a:spLocks noGrp="1"/>
          </p:cNvSpPr>
          <p:nvPr>
            <p:ph type="title"/>
          </p:nvPr>
        </p:nvSpPr>
        <p:spPr/>
        <p:txBody>
          <a:bodyPr/>
          <a:lstStyle/>
          <a:p>
            <a:r>
              <a:rPr lang="en-US" dirty="0" smtClean="0"/>
              <a:t>NSTR EDCA </a:t>
            </a:r>
            <a:r>
              <a:rPr lang="en-US" dirty="0" smtClean="0"/>
              <a:t>Problem</a:t>
            </a:r>
            <a:endParaRPr lang="en-US" dirty="0"/>
          </a:p>
        </p:txBody>
      </p:sp>
      <p:cxnSp>
        <p:nvCxnSpPr>
          <p:cNvPr id="7" name="Straight Arrow Connector 6"/>
          <p:cNvCxnSpPr/>
          <p:nvPr/>
        </p:nvCxnSpPr>
        <p:spPr bwMode="auto">
          <a:xfrm>
            <a:off x="1371600" y="2286000"/>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9" name="Rectangle 8"/>
          <p:cNvSpPr/>
          <p:nvPr/>
        </p:nvSpPr>
        <p:spPr bwMode="auto">
          <a:xfrm>
            <a:off x="2057400" y="1981200"/>
            <a:ext cx="2362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0000FF"/>
                </a:solidFill>
                <a:effectLst/>
                <a:latin typeface="Times New Roman" pitchFamily="18" charset="0"/>
              </a:rPr>
              <a:t>TA=STA1</a:t>
            </a:r>
          </a:p>
        </p:txBody>
      </p:sp>
      <p:sp>
        <p:nvSpPr>
          <p:cNvPr id="12" name="Rectangle 11"/>
          <p:cNvSpPr/>
          <p:nvPr/>
        </p:nvSpPr>
        <p:spPr bwMode="auto">
          <a:xfrm>
            <a:off x="533400" y="1981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cxnSp>
        <p:nvCxnSpPr>
          <p:cNvPr id="13" name="Straight Arrow Connector 12"/>
          <p:cNvCxnSpPr/>
          <p:nvPr/>
        </p:nvCxnSpPr>
        <p:spPr bwMode="auto">
          <a:xfrm>
            <a:off x="1371600" y="2743200"/>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2705100" y="2743200"/>
            <a:ext cx="25527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4232"/>
                </a:solidFill>
              </a:rPr>
              <a:t>TA=</a:t>
            </a:r>
            <a:r>
              <a:rPr kumimoji="0" lang="en-US" b="1" i="0" u="none" strike="noStrike" cap="none" normalizeH="0" baseline="0" dirty="0" err="1" smtClean="0">
                <a:ln>
                  <a:noFill/>
                </a:ln>
                <a:solidFill>
                  <a:srgbClr val="004232"/>
                </a:solidFill>
                <a:effectLst/>
              </a:rPr>
              <a:t>STAx</a:t>
            </a:r>
            <a:endParaRPr kumimoji="0" lang="en-US" b="1" i="0" u="none" strike="noStrike" cap="none" normalizeH="0" baseline="0" dirty="0" smtClean="0">
              <a:ln>
                <a:noFill/>
              </a:ln>
              <a:solidFill>
                <a:srgbClr val="004232"/>
              </a:solidFill>
              <a:effectLst/>
            </a:endParaRPr>
          </a:p>
        </p:txBody>
      </p:sp>
      <p:sp>
        <p:nvSpPr>
          <p:cNvPr id="15" name="Rectangle 14"/>
          <p:cNvSpPr/>
          <p:nvPr/>
        </p:nvSpPr>
        <p:spPr bwMode="auto">
          <a:xfrm>
            <a:off x="533400" y="2438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16" name="Rectangle 15"/>
          <p:cNvSpPr/>
          <p:nvPr/>
        </p:nvSpPr>
        <p:spPr bwMode="auto">
          <a:xfrm>
            <a:off x="4495800" y="1981200"/>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1600200" y="1990724"/>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1800225" y="1990724"/>
            <a:ext cx="180975"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3" name="Rectangle 32"/>
          <p:cNvSpPr/>
          <p:nvPr/>
        </p:nvSpPr>
        <p:spPr bwMode="auto">
          <a:xfrm>
            <a:off x="1371600" y="1524000"/>
            <a:ext cx="18097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endParaRPr>
          </a:p>
        </p:txBody>
      </p:sp>
      <p:sp>
        <p:nvSpPr>
          <p:cNvPr id="34" name="Rectangle 33"/>
          <p:cNvSpPr/>
          <p:nvPr/>
        </p:nvSpPr>
        <p:spPr bwMode="auto">
          <a:xfrm>
            <a:off x="1600200" y="1447800"/>
            <a:ext cx="2209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RED is STA1 TX, other colors are STA1 RX</a:t>
            </a:r>
          </a:p>
        </p:txBody>
      </p:sp>
      <p:sp>
        <p:nvSpPr>
          <p:cNvPr id="21" name="Rectangle 20"/>
          <p:cNvSpPr/>
          <p:nvPr/>
        </p:nvSpPr>
        <p:spPr bwMode="auto">
          <a:xfrm>
            <a:off x="5334000" y="2752724"/>
            <a:ext cx="381000"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2" name="Rectangle 21"/>
          <p:cNvSpPr/>
          <p:nvPr/>
        </p:nvSpPr>
        <p:spPr bwMode="auto">
          <a:xfrm>
            <a:off x="4724400" y="24384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23" name="Rectangle 22"/>
          <p:cNvSpPr/>
          <p:nvPr/>
        </p:nvSpPr>
        <p:spPr bwMode="auto">
          <a:xfrm>
            <a:off x="4724400" y="2743200"/>
            <a:ext cx="1524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4" name="Rectangle 23"/>
          <p:cNvSpPr/>
          <p:nvPr/>
        </p:nvSpPr>
        <p:spPr bwMode="auto">
          <a:xfrm>
            <a:off x="5105400" y="24384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25" name="Rectangle 24"/>
          <p:cNvSpPr/>
          <p:nvPr/>
        </p:nvSpPr>
        <p:spPr bwMode="auto">
          <a:xfrm>
            <a:off x="5105400" y="2743200"/>
            <a:ext cx="1524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6" name="Rectangle 25"/>
          <p:cNvSpPr/>
          <p:nvPr/>
        </p:nvSpPr>
        <p:spPr bwMode="auto">
          <a:xfrm>
            <a:off x="5334000" y="24384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27" name="Rectangle 26"/>
          <p:cNvSpPr/>
          <p:nvPr/>
        </p:nvSpPr>
        <p:spPr bwMode="auto">
          <a:xfrm>
            <a:off x="5334000" y="2743200"/>
            <a:ext cx="1524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8" name="Rectangle 27"/>
          <p:cNvSpPr/>
          <p:nvPr/>
        </p:nvSpPr>
        <p:spPr bwMode="auto">
          <a:xfrm>
            <a:off x="5867400" y="314325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C00000"/>
                </a:solidFill>
              </a:rPr>
              <a:t>Potential Loss of MPDUs at </a:t>
            </a:r>
            <a:r>
              <a:rPr lang="en-US" b="1" dirty="0" err="1" smtClean="0">
                <a:solidFill>
                  <a:srgbClr val="C00000"/>
                </a:solidFill>
              </a:rPr>
              <a:t>STAw</a:t>
            </a:r>
            <a:endParaRPr kumimoji="0" lang="en-US" sz="1200" b="1" i="0" u="none" strike="noStrike" cap="none" normalizeH="0" baseline="0" dirty="0" smtClean="0">
              <a:ln>
                <a:noFill/>
              </a:ln>
              <a:solidFill>
                <a:srgbClr val="C00000"/>
              </a:solidFill>
              <a:effectLst/>
            </a:endParaRPr>
          </a:p>
        </p:txBody>
      </p:sp>
      <p:cxnSp>
        <p:nvCxnSpPr>
          <p:cNvPr id="31" name="Straight Arrow Connector 30"/>
          <p:cNvCxnSpPr/>
          <p:nvPr/>
        </p:nvCxnSpPr>
        <p:spPr bwMode="auto">
          <a:xfrm flipH="1" flipV="1">
            <a:off x="5524500" y="2971800"/>
            <a:ext cx="800100" cy="76200"/>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cxnSp>
        <p:nvCxnSpPr>
          <p:cNvPr id="32" name="Straight Arrow Connector 31"/>
          <p:cNvCxnSpPr/>
          <p:nvPr/>
        </p:nvCxnSpPr>
        <p:spPr bwMode="auto">
          <a:xfrm flipH="1" flipV="1">
            <a:off x="5181600" y="3057524"/>
            <a:ext cx="857894" cy="219078"/>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cxnSp>
        <p:nvCxnSpPr>
          <p:cNvPr id="35" name="Straight Arrow Connector 34"/>
          <p:cNvCxnSpPr/>
          <p:nvPr/>
        </p:nvCxnSpPr>
        <p:spPr bwMode="auto">
          <a:xfrm flipH="1" flipV="1">
            <a:off x="4800600" y="3057524"/>
            <a:ext cx="1238894" cy="219076"/>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sp>
        <p:nvSpPr>
          <p:cNvPr id="40" name="Rectangle 39"/>
          <p:cNvSpPr/>
          <p:nvPr/>
        </p:nvSpPr>
        <p:spPr bwMode="auto">
          <a:xfrm>
            <a:off x="6172200" y="27432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C00000"/>
                </a:solidFill>
              </a:rPr>
              <a:t>Potential Loss of MPDUs at </a:t>
            </a:r>
            <a:r>
              <a:rPr lang="en-US" b="1" dirty="0" err="1" smtClean="0">
                <a:solidFill>
                  <a:srgbClr val="C00000"/>
                </a:solidFill>
              </a:rPr>
              <a:t>STAx</a:t>
            </a:r>
            <a:endParaRPr kumimoji="0" lang="en-US" sz="1200" b="1" i="0" u="none" strike="noStrike" cap="none" normalizeH="0" baseline="0" dirty="0" smtClean="0">
              <a:ln>
                <a:noFill/>
              </a:ln>
              <a:solidFill>
                <a:srgbClr val="C00000"/>
              </a:solidFill>
              <a:effectLst/>
            </a:endParaRPr>
          </a:p>
        </p:txBody>
      </p:sp>
      <p:sp>
        <p:nvSpPr>
          <p:cNvPr id="43" name="Rectangle 42"/>
          <p:cNvSpPr/>
          <p:nvPr/>
        </p:nvSpPr>
        <p:spPr bwMode="auto">
          <a:xfrm>
            <a:off x="2286000" y="2743200"/>
            <a:ext cx="152400" cy="304800"/>
          </a:xfrm>
          <a:prstGeom prst="rect">
            <a:avLst/>
          </a:prstGeom>
          <a:solidFill>
            <a:srgbClr val="CC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44" name="Rectangle 43"/>
          <p:cNvSpPr/>
          <p:nvPr/>
        </p:nvSpPr>
        <p:spPr bwMode="auto">
          <a:xfrm>
            <a:off x="2486025" y="2743200"/>
            <a:ext cx="180975"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41" name="Rectangle 40"/>
          <p:cNvSpPr/>
          <p:nvPr/>
        </p:nvSpPr>
        <p:spPr bwMode="auto">
          <a:xfrm>
            <a:off x="2057400" y="2438400"/>
            <a:ext cx="2362200"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STA1 EDCA DEAF</a:t>
            </a:r>
            <a:endParaRPr kumimoji="0" lang="en-US" sz="1200" b="1" i="0" u="none" strike="noStrike" cap="none" normalizeH="0" baseline="0" dirty="0" smtClean="0">
              <a:ln>
                <a:noFill/>
              </a:ln>
              <a:solidFill>
                <a:srgbClr val="0000FF"/>
              </a:solidFill>
              <a:effectLst/>
              <a:latin typeface="Times New Roman" pitchFamily="18" charset="0"/>
            </a:endParaRPr>
          </a:p>
        </p:txBody>
      </p:sp>
      <p:cxnSp>
        <p:nvCxnSpPr>
          <p:cNvPr id="42" name="Straight Arrow Connector 41"/>
          <p:cNvCxnSpPr>
            <a:endCxn id="41" idx="3"/>
          </p:cNvCxnSpPr>
          <p:nvPr/>
        </p:nvCxnSpPr>
        <p:spPr bwMode="auto">
          <a:xfrm flipH="1">
            <a:off x="4419600" y="1914524"/>
            <a:ext cx="1743076" cy="676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45" name="Rectangle 44"/>
          <p:cNvSpPr/>
          <p:nvPr/>
        </p:nvSpPr>
        <p:spPr bwMode="auto">
          <a:xfrm>
            <a:off x="5857875" y="16764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0000FF"/>
                </a:solidFill>
              </a:rPr>
              <a:t>STA1 EDCA Resumes</a:t>
            </a:r>
            <a:endParaRPr kumimoji="0" lang="en-US" sz="1200" b="1" i="0" u="none" strike="noStrike" cap="none" normalizeH="0" baseline="0" dirty="0" smtClean="0">
              <a:ln>
                <a:noFill/>
              </a:ln>
              <a:solidFill>
                <a:srgbClr val="0000FF"/>
              </a:solidFill>
              <a:effectLst/>
            </a:endParaRPr>
          </a:p>
        </p:txBody>
      </p:sp>
      <p:sp>
        <p:nvSpPr>
          <p:cNvPr id="36" name="Rectangle 35"/>
          <p:cNvSpPr/>
          <p:nvPr/>
        </p:nvSpPr>
        <p:spPr bwMode="auto">
          <a:xfrm>
            <a:off x="1600200" y="2438400"/>
            <a:ext cx="152400"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37" name="Rectangle 36"/>
          <p:cNvSpPr/>
          <p:nvPr/>
        </p:nvSpPr>
        <p:spPr bwMode="auto">
          <a:xfrm>
            <a:off x="4876800" y="1371600"/>
            <a:ext cx="1219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Potential Loss of MPDUs at STA1</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8" name="Rectangle 37"/>
          <p:cNvSpPr/>
          <p:nvPr/>
        </p:nvSpPr>
        <p:spPr bwMode="auto">
          <a:xfrm>
            <a:off x="4724399" y="1990724"/>
            <a:ext cx="155955"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cxnSp>
        <p:nvCxnSpPr>
          <p:cNvPr id="39" name="Straight Arrow Connector 38"/>
          <p:cNvCxnSpPr/>
          <p:nvPr/>
        </p:nvCxnSpPr>
        <p:spPr bwMode="auto">
          <a:xfrm flipH="1">
            <a:off x="4863113" y="1819274"/>
            <a:ext cx="332174" cy="31432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3020332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Link1 STA initiates TX, i.e. Link1 </a:t>
            </a:r>
            <a:r>
              <a:rPr lang="en-US" dirty="0" err="1" smtClean="0"/>
              <a:t>Backoff</a:t>
            </a:r>
            <a:r>
              <a:rPr lang="en-US" dirty="0" smtClean="0"/>
              <a:t> == 0 </a:t>
            </a:r>
          </a:p>
          <a:p>
            <a:r>
              <a:rPr lang="en-US" dirty="0" smtClean="0"/>
              <a:t>Link2 NO synchronous TX was possible</a:t>
            </a:r>
          </a:p>
          <a:p>
            <a:pPr lvl="1"/>
            <a:r>
              <a:rPr lang="en-US" dirty="0" smtClean="0"/>
              <a:t>E.g. simultaneous Link2 </a:t>
            </a:r>
            <a:r>
              <a:rPr lang="en-US" dirty="0" err="1" smtClean="0"/>
              <a:t>Backoff</a:t>
            </a:r>
            <a:r>
              <a:rPr lang="en-US" dirty="0" smtClean="0"/>
              <a:t> == 0 did NOT happen</a:t>
            </a:r>
          </a:p>
          <a:p>
            <a:r>
              <a:rPr lang="en-US" dirty="0" smtClean="0"/>
              <a:t>Link2 EDCA is deaf on Link2, due to Link1 TX</a:t>
            </a:r>
          </a:p>
          <a:p>
            <a:pPr lvl="1"/>
            <a:r>
              <a:rPr lang="en-US" dirty="0" smtClean="0"/>
              <a:t>Link2 indicates BUSY during Link1 TX due to NEXT</a:t>
            </a:r>
          </a:p>
          <a:p>
            <a:pPr lvl="2"/>
            <a:r>
              <a:rPr lang="en-US" dirty="0" smtClean="0"/>
              <a:t>Different implementations might not indicate BUSY!</a:t>
            </a:r>
          </a:p>
          <a:p>
            <a:pPr lvl="1"/>
            <a:r>
              <a:rPr lang="en-US" dirty="0" smtClean="0"/>
              <a:t>Link2 EDCA is in SUSPEND because of BUSY (new rule!)</a:t>
            </a:r>
          </a:p>
          <a:p>
            <a:r>
              <a:rPr lang="en-US" dirty="0" smtClean="0"/>
              <a:t>Link1 TX finishes, what happens on Link2?</a:t>
            </a:r>
          </a:p>
          <a:p>
            <a:pPr lvl="1"/>
            <a:r>
              <a:rPr lang="en-US" dirty="0" smtClean="0"/>
              <a:t>Link2 EDCA is out of synch with any other Link2 activity</a:t>
            </a:r>
          </a:p>
          <a:p>
            <a:pPr lvl="1"/>
            <a:r>
              <a:rPr lang="en-US" dirty="0" smtClean="0"/>
              <a:t>Can Link2 EDCA resume immediately?</a:t>
            </a:r>
          </a:p>
          <a:p>
            <a:pPr lvl="1"/>
            <a:r>
              <a:rPr lang="en-US" dirty="0" smtClean="0"/>
              <a:t>Is a wait period required? See DOZE</a:t>
            </a:r>
            <a:r>
              <a:rPr lang="en-US" dirty="0" smtClean="0">
                <a:sym typeface="Wingdings" panose="05000000000000000000" pitchFamily="2" charset="2"/>
              </a:rPr>
              <a:t> AWAKE</a:t>
            </a:r>
            <a:endParaRPr lang="en-US" dirty="0" smtClean="0"/>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p:nvPr>
        </p:nvSpPr>
        <p:spPr/>
        <p:txBody>
          <a:bodyPr/>
          <a:lstStyle/>
          <a:p>
            <a:r>
              <a:rPr lang="en-US" dirty="0" err="1" smtClean="0"/>
              <a:t>SyncTX</a:t>
            </a:r>
            <a:r>
              <a:rPr lang="en-US" dirty="0" smtClean="0"/>
              <a:t> EDCA Analysis (1)</a:t>
            </a:r>
            <a:endParaRPr lang="en-US" dirty="0"/>
          </a:p>
        </p:txBody>
      </p:sp>
    </p:spTree>
    <p:extLst>
      <p:ext uri="{BB962C8B-B14F-4D97-AF65-F5344CB8AC3E}">
        <p14:creationId xmlns:p14="http://schemas.microsoft.com/office/powerpoint/2010/main" val="42478331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Link2 goes deaf during every Link1 TX</a:t>
            </a:r>
          </a:p>
          <a:p>
            <a:pPr lvl="1"/>
            <a:r>
              <a:rPr lang="en-US" dirty="0" smtClean="0"/>
              <a:t>Not good, not real EDCA, this is Partial EDCA!</a:t>
            </a:r>
          </a:p>
          <a:p>
            <a:pPr lvl="1"/>
            <a:r>
              <a:rPr lang="en-US" dirty="0" smtClean="0"/>
              <a:t>Worse than Quasi-asynchronous mode!</a:t>
            </a:r>
          </a:p>
          <a:p>
            <a:pPr lvl="2"/>
            <a:r>
              <a:rPr lang="en-US" dirty="0" smtClean="0"/>
              <a:t>I.e. completely deaf vs partially deaf!</a:t>
            </a:r>
          </a:p>
          <a:p>
            <a:pPr lvl="2"/>
            <a:r>
              <a:rPr lang="en-US" dirty="0" smtClean="0"/>
              <a:t>Except for NAV, PHY_LEN</a:t>
            </a:r>
            <a:endParaRPr lang="en-US" dirty="0"/>
          </a:p>
          <a:p>
            <a:r>
              <a:rPr lang="en-US" dirty="0" smtClean="0"/>
              <a:t>Techniques for PPDU alignment between Link1 and Link2 make EDCA deafness NOT MATTER</a:t>
            </a:r>
          </a:p>
          <a:p>
            <a:pPr lvl="1"/>
            <a:r>
              <a:rPr lang="en-US" dirty="0" smtClean="0"/>
              <a:t>Require Link2 to indicate BUSY during Link1 TX</a:t>
            </a:r>
          </a:p>
          <a:p>
            <a:pPr lvl="1"/>
            <a:r>
              <a:rPr lang="en-US" dirty="0" smtClean="0"/>
              <a:t>Then, when Link2 hearing is restored, a preamble is starting, or the medium has become free</a:t>
            </a:r>
          </a:p>
          <a:p>
            <a:pPr lvl="2"/>
            <a:r>
              <a:rPr lang="en-US" dirty="0" smtClean="0"/>
              <a:t>I.e. once PPDUs are aligned, deaf Link2 EDCA REMAINS IN SYNCH!</a:t>
            </a:r>
          </a:p>
        </p:txBody>
      </p:sp>
      <p:sp>
        <p:nvSpPr>
          <p:cNvPr id="3" name="Date Placeholder 2"/>
          <p:cNvSpPr>
            <a:spLocks noGrp="1"/>
          </p:cNvSpPr>
          <p:nvPr>
            <p:ph type="dt" sz="half" idx="10"/>
          </p:nvPr>
        </p:nvSpPr>
        <p:spPr>
          <a:xfrm>
            <a:off x="696913" y="332601"/>
            <a:ext cx="1340110" cy="276999"/>
          </a:xfrm>
        </p:spPr>
        <p:txBody>
          <a:bodyPr/>
          <a:lstStyle/>
          <a:p>
            <a:pPr>
              <a:defRPr/>
            </a:pPr>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p:nvPr>
        </p:nvSpPr>
        <p:spPr/>
        <p:txBody>
          <a:bodyPr/>
          <a:lstStyle/>
          <a:p>
            <a:r>
              <a:rPr lang="en-US" dirty="0" err="1"/>
              <a:t>SyncTX</a:t>
            </a:r>
            <a:r>
              <a:rPr lang="en-US" dirty="0"/>
              <a:t> </a:t>
            </a:r>
            <a:r>
              <a:rPr lang="en-US" dirty="0" smtClean="0"/>
              <a:t>EDCA Analysis (</a:t>
            </a:r>
            <a:r>
              <a:rPr lang="en-US" dirty="0"/>
              <a:t>2</a:t>
            </a:r>
            <a:r>
              <a:rPr lang="en-US" dirty="0" smtClean="0"/>
              <a:t>)</a:t>
            </a:r>
            <a:endParaRPr lang="en-US" dirty="0"/>
          </a:p>
        </p:txBody>
      </p:sp>
    </p:spTree>
    <p:extLst>
      <p:ext uri="{BB962C8B-B14F-4D97-AF65-F5344CB8AC3E}">
        <p14:creationId xmlns:p14="http://schemas.microsoft.com/office/powerpoint/2010/main" val="33352928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276600"/>
            <a:ext cx="7772400" cy="2827338"/>
          </a:xfrm>
        </p:spPr>
        <p:txBody>
          <a:bodyPr/>
          <a:lstStyle/>
          <a:p>
            <a:r>
              <a:rPr lang="en-US" sz="2000" dirty="0" smtClean="0"/>
              <a:t>STA1 non-AP STA is the first TXOP winner</a:t>
            </a:r>
          </a:p>
          <a:p>
            <a:pPr lvl="1"/>
            <a:r>
              <a:rPr lang="en-US" sz="1600" dirty="0" smtClean="0"/>
              <a:t>STA1 begins TX on Link1 to </a:t>
            </a:r>
            <a:r>
              <a:rPr lang="en-US" sz="1600" dirty="0" err="1" smtClean="0"/>
              <a:t>STAw</a:t>
            </a:r>
            <a:endParaRPr lang="en-US" sz="1600" dirty="0" smtClean="0"/>
          </a:p>
          <a:p>
            <a:r>
              <a:rPr lang="en-US" sz="2000" dirty="0" err="1" smtClean="0"/>
              <a:t>STAx</a:t>
            </a:r>
            <a:r>
              <a:rPr lang="en-US" sz="2000" dirty="0" smtClean="0"/>
              <a:t> attempts transmission to </a:t>
            </a:r>
            <a:r>
              <a:rPr lang="en-US" sz="2000" dirty="0" err="1" smtClean="0"/>
              <a:t>STAw</a:t>
            </a:r>
            <a:r>
              <a:rPr lang="en-US" sz="2000" dirty="0" smtClean="0"/>
              <a:t> during STA1 Link1 TX</a:t>
            </a:r>
          </a:p>
          <a:p>
            <a:pPr lvl="1"/>
            <a:r>
              <a:rPr lang="en-US" sz="1600" dirty="0" err="1" smtClean="0"/>
              <a:t>STAx</a:t>
            </a:r>
            <a:r>
              <a:rPr lang="en-US" sz="1600" dirty="0" smtClean="0"/>
              <a:t> aligns its PPDU to end at the same time as STA1 PPDU</a:t>
            </a:r>
          </a:p>
          <a:p>
            <a:pPr lvl="2"/>
            <a:r>
              <a:rPr lang="en-US" sz="1400" dirty="0" smtClean="0"/>
              <a:t>E.g. </a:t>
            </a:r>
            <a:r>
              <a:rPr lang="en-US" sz="1400" dirty="0" err="1" smtClean="0"/>
              <a:t>STAx</a:t>
            </a:r>
            <a:r>
              <a:rPr lang="en-US" sz="1400" dirty="0" smtClean="0"/>
              <a:t> has observed the PHY header of the STA1 TX PPDU</a:t>
            </a:r>
          </a:p>
          <a:p>
            <a:pPr lvl="1"/>
            <a:r>
              <a:rPr lang="en-US" sz="1600" dirty="0" smtClean="0"/>
              <a:t>STA1 Link1 TX NEXT causes RX blindness at STA1 Link2</a:t>
            </a:r>
          </a:p>
          <a:p>
            <a:r>
              <a:rPr lang="en-US" sz="2000" dirty="0" smtClean="0"/>
              <a:t>At end of TX on Link1, STA1 sees start of PPDU on Link2</a:t>
            </a:r>
          </a:p>
          <a:p>
            <a:pPr lvl="1"/>
            <a:r>
              <a:rPr lang="en-US" sz="1600" dirty="0" smtClean="0"/>
              <a:t>EDCA operates correctly</a:t>
            </a:r>
          </a:p>
          <a:p>
            <a:r>
              <a:rPr lang="en-US" dirty="0" smtClean="0"/>
              <a:t>E.g. </a:t>
            </a:r>
            <a:r>
              <a:rPr lang="en-US" dirty="0" err="1" smtClean="0"/>
              <a:t>STAw</a:t>
            </a:r>
            <a:r>
              <a:rPr lang="en-US" dirty="0" smtClean="0"/>
              <a:t> == AP</a:t>
            </a:r>
          </a:p>
        </p:txBody>
      </p:sp>
      <p:sp>
        <p:nvSpPr>
          <p:cNvPr id="3" name="Date Placeholder 2"/>
          <p:cNvSpPr>
            <a:spLocks noGrp="1"/>
          </p:cNvSpPr>
          <p:nvPr>
            <p:ph type="dt" sz="half" idx="10"/>
          </p:nvPr>
        </p:nvSpPr>
        <p:spPr>
          <a:xfrm>
            <a:off x="696913" y="332601"/>
            <a:ext cx="1340110" cy="276999"/>
          </a:xfrm>
        </p:spPr>
        <p:txBody>
          <a:bodyPr/>
          <a:lstStyle/>
          <a:p>
            <a:r>
              <a:rPr lang="en-US" altLang="en-US" dirty="0" smtClean="0"/>
              <a:t>January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9</a:t>
            </a:fld>
            <a:endParaRPr lang="en-GB" altLang="en-US" dirty="0"/>
          </a:p>
        </p:txBody>
      </p:sp>
      <p:sp>
        <p:nvSpPr>
          <p:cNvPr id="6" name="Title 5"/>
          <p:cNvSpPr>
            <a:spLocks noGrp="1"/>
          </p:cNvSpPr>
          <p:nvPr>
            <p:ph type="title"/>
          </p:nvPr>
        </p:nvSpPr>
        <p:spPr/>
        <p:txBody>
          <a:bodyPr/>
          <a:lstStyle/>
          <a:p>
            <a:r>
              <a:rPr lang="en-US" dirty="0" smtClean="0"/>
              <a:t>Unrelated Transmission Alignment (1)</a:t>
            </a:r>
            <a:endParaRPr lang="en-US" dirty="0"/>
          </a:p>
        </p:txBody>
      </p:sp>
      <p:cxnSp>
        <p:nvCxnSpPr>
          <p:cNvPr id="7" name="Straight Arrow Connector 6"/>
          <p:cNvCxnSpPr/>
          <p:nvPr/>
        </p:nvCxnSpPr>
        <p:spPr bwMode="auto">
          <a:xfrm>
            <a:off x="1371600" y="2286000"/>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9" name="Rectangle 8"/>
          <p:cNvSpPr/>
          <p:nvPr/>
        </p:nvSpPr>
        <p:spPr bwMode="auto">
          <a:xfrm>
            <a:off x="2057400" y="1981200"/>
            <a:ext cx="2362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0000FF"/>
                </a:solidFill>
                <a:effectLst/>
                <a:latin typeface="Times New Roman" pitchFamily="18" charset="0"/>
              </a:rPr>
              <a:t>TA=STA1</a:t>
            </a:r>
          </a:p>
        </p:txBody>
      </p:sp>
      <p:sp>
        <p:nvSpPr>
          <p:cNvPr id="12" name="Rectangle 11"/>
          <p:cNvSpPr/>
          <p:nvPr/>
        </p:nvSpPr>
        <p:spPr bwMode="auto">
          <a:xfrm>
            <a:off x="533400" y="1981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cxnSp>
        <p:nvCxnSpPr>
          <p:cNvPr id="13" name="Straight Arrow Connector 12"/>
          <p:cNvCxnSpPr/>
          <p:nvPr/>
        </p:nvCxnSpPr>
        <p:spPr bwMode="auto">
          <a:xfrm>
            <a:off x="1371600" y="2743200"/>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2705100" y="2743200"/>
            <a:ext cx="17145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4232"/>
                </a:solidFill>
              </a:rPr>
              <a:t>TA=</a:t>
            </a:r>
            <a:r>
              <a:rPr kumimoji="0" lang="en-US" b="1" i="0" u="none" strike="noStrike" cap="none" normalizeH="0" baseline="0" dirty="0" err="1" smtClean="0">
                <a:ln>
                  <a:noFill/>
                </a:ln>
                <a:solidFill>
                  <a:srgbClr val="004232"/>
                </a:solidFill>
                <a:effectLst/>
              </a:rPr>
              <a:t>STAx</a:t>
            </a:r>
            <a:endParaRPr kumimoji="0" lang="en-US" b="1" i="0" u="none" strike="noStrike" cap="none" normalizeH="0" baseline="0" dirty="0" smtClean="0">
              <a:ln>
                <a:noFill/>
              </a:ln>
              <a:solidFill>
                <a:srgbClr val="004232"/>
              </a:solidFill>
              <a:effectLst/>
            </a:endParaRPr>
          </a:p>
        </p:txBody>
      </p:sp>
      <p:sp>
        <p:nvSpPr>
          <p:cNvPr id="15" name="Rectangle 14"/>
          <p:cNvSpPr/>
          <p:nvPr/>
        </p:nvSpPr>
        <p:spPr bwMode="auto">
          <a:xfrm>
            <a:off x="533400" y="2438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16" name="Rectangle 15"/>
          <p:cNvSpPr/>
          <p:nvPr/>
        </p:nvSpPr>
        <p:spPr bwMode="auto">
          <a:xfrm>
            <a:off x="4495800" y="1981200"/>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1600200" y="1990724"/>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1800225" y="1990724"/>
            <a:ext cx="180975"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3" name="Rectangle 32"/>
          <p:cNvSpPr/>
          <p:nvPr/>
        </p:nvSpPr>
        <p:spPr bwMode="auto">
          <a:xfrm>
            <a:off x="1371600" y="1524000"/>
            <a:ext cx="18097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endParaRPr>
          </a:p>
        </p:txBody>
      </p:sp>
      <p:sp>
        <p:nvSpPr>
          <p:cNvPr id="34" name="Rectangle 33"/>
          <p:cNvSpPr/>
          <p:nvPr/>
        </p:nvSpPr>
        <p:spPr bwMode="auto">
          <a:xfrm>
            <a:off x="1600200" y="1447800"/>
            <a:ext cx="2209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RED is STA1 TX, other colors are STA1 RX</a:t>
            </a:r>
          </a:p>
        </p:txBody>
      </p:sp>
      <p:sp>
        <p:nvSpPr>
          <p:cNvPr id="21" name="Rectangle 20"/>
          <p:cNvSpPr/>
          <p:nvPr/>
        </p:nvSpPr>
        <p:spPr bwMode="auto">
          <a:xfrm>
            <a:off x="4495800" y="2752724"/>
            <a:ext cx="381000"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4" name="Rectangle 23"/>
          <p:cNvSpPr/>
          <p:nvPr/>
        </p:nvSpPr>
        <p:spPr bwMode="auto">
          <a:xfrm>
            <a:off x="5105400" y="24384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43" name="Rectangle 42"/>
          <p:cNvSpPr/>
          <p:nvPr/>
        </p:nvSpPr>
        <p:spPr bwMode="auto">
          <a:xfrm>
            <a:off x="2286000" y="2743200"/>
            <a:ext cx="152400" cy="304800"/>
          </a:xfrm>
          <a:prstGeom prst="rect">
            <a:avLst/>
          </a:prstGeom>
          <a:solidFill>
            <a:srgbClr val="CC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44" name="Rectangle 43"/>
          <p:cNvSpPr/>
          <p:nvPr/>
        </p:nvSpPr>
        <p:spPr bwMode="auto">
          <a:xfrm>
            <a:off x="2486025" y="2743200"/>
            <a:ext cx="180975"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41" name="Rectangle 40"/>
          <p:cNvSpPr/>
          <p:nvPr/>
        </p:nvSpPr>
        <p:spPr bwMode="auto">
          <a:xfrm>
            <a:off x="2057400" y="2438400"/>
            <a:ext cx="2362200"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STA1 EDCA DEAF</a:t>
            </a:r>
            <a:endParaRPr kumimoji="0" lang="en-US" sz="1200" b="1" i="0" u="none" strike="noStrike" cap="none" normalizeH="0" baseline="0" dirty="0" smtClean="0">
              <a:ln>
                <a:noFill/>
              </a:ln>
              <a:solidFill>
                <a:srgbClr val="0000FF"/>
              </a:solidFill>
              <a:effectLst/>
              <a:latin typeface="Times New Roman" pitchFamily="18" charset="0"/>
            </a:endParaRPr>
          </a:p>
        </p:txBody>
      </p:sp>
      <p:cxnSp>
        <p:nvCxnSpPr>
          <p:cNvPr id="42" name="Straight Arrow Connector 41"/>
          <p:cNvCxnSpPr>
            <a:endCxn id="41" idx="3"/>
          </p:cNvCxnSpPr>
          <p:nvPr/>
        </p:nvCxnSpPr>
        <p:spPr bwMode="auto">
          <a:xfrm flipH="1">
            <a:off x="4419600" y="1914524"/>
            <a:ext cx="1743076" cy="676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45" name="Rectangle 44"/>
          <p:cNvSpPr/>
          <p:nvPr/>
        </p:nvSpPr>
        <p:spPr bwMode="auto">
          <a:xfrm>
            <a:off x="5857875" y="16764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0000FF"/>
                </a:solidFill>
              </a:rPr>
              <a:t>STA1 EDCA Resumes</a:t>
            </a:r>
            <a:endParaRPr kumimoji="0" lang="en-US" sz="1200" b="1" i="0" u="none" strike="noStrike" cap="none" normalizeH="0" baseline="0" dirty="0" smtClean="0">
              <a:ln>
                <a:noFill/>
              </a:ln>
              <a:solidFill>
                <a:srgbClr val="0000FF"/>
              </a:solidFill>
              <a:effectLst/>
            </a:endParaRPr>
          </a:p>
        </p:txBody>
      </p:sp>
      <p:sp>
        <p:nvSpPr>
          <p:cNvPr id="36" name="Rectangle 35"/>
          <p:cNvSpPr/>
          <p:nvPr/>
        </p:nvSpPr>
        <p:spPr bwMode="auto">
          <a:xfrm>
            <a:off x="5267325" y="2752724"/>
            <a:ext cx="180975"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7" name="Rectangle 36"/>
          <p:cNvSpPr/>
          <p:nvPr/>
        </p:nvSpPr>
        <p:spPr bwMode="auto">
          <a:xfrm>
            <a:off x="5524500" y="2438400"/>
            <a:ext cx="17145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0000FF"/>
                </a:solidFill>
                <a:effectLst/>
                <a:latin typeface="Times New Roman" pitchFamily="18" charset="0"/>
              </a:rPr>
              <a:t>TA=STA1</a:t>
            </a:r>
          </a:p>
        </p:txBody>
      </p:sp>
      <p:sp>
        <p:nvSpPr>
          <p:cNvPr id="38" name="Rectangle 37"/>
          <p:cNvSpPr/>
          <p:nvPr/>
        </p:nvSpPr>
        <p:spPr bwMode="auto">
          <a:xfrm>
            <a:off x="7305675" y="2743200"/>
            <a:ext cx="381000"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8" name="Rectangle 27"/>
          <p:cNvSpPr/>
          <p:nvPr/>
        </p:nvSpPr>
        <p:spPr bwMode="auto">
          <a:xfrm>
            <a:off x="1600200" y="2438400"/>
            <a:ext cx="152400"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rgbClr val="0000FF"/>
              </a:solidFill>
              <a:effectLst/>
              <a:latin typeface="Times New Roman" pitchFamily="18" charset="0"/>
            </a:endParaRPr>
          </a:p>
        </p:txBody>
      </p:sp>
    </p:spTree>
    <p:extLst>
      <p:ext uri="{BB962C8B-B14F-4D97-AF65-F5344CB8AC3E}">
        <p14:creationId xmlns:p14="http://schemas.microsoft.com/office/powerpoint/2010/main" val="28250675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239384</TotalTime>
  <Words>5752</Words>
  <Application>Microsoft Office PowerPoint</Application>
  <PresentationFormat>On-screen Show (4:3)</PresentationFormat>
  <Paragraphs>831</Paragraphs>
  <Slides>59</Slides>
  <Notes>1</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802-11-Submission</vt:lpstr>
      <vt:lpstr>MLO Synchronous Transmission</vt:lpstr>
      <vt:lpstr>Abstract</vt:lpstr>
      <vt:lpstr>Terms (1)</vt:lpstr>
      <vt:lpstr>Terms (2)</vt:lpstr>
      <vt:lpstr>Terms (3)</vt:lpstr>
      <vt:lpstr>NSTR EDCA Problem</vt:lpstr>
      <vt:lpstr>SyncTX EDCA Analysis (1)</vt:lpstr>
      <vt:lpstr>SyncTX EDCA Analysis (2)</vt:lpstr>
      <vt:lpstr>Unrelated Transmission Alignment (1)</vt:lpstr>
      <vt:lpstr>Unrelated Transmission Alignment (2)</vt:lpstr>
      <vt:lpstr>UTA RX RX with T</vt:lpstr>
      <vt:lpstr>Rule Sets</vt:lpstr>
      <vt:lpstr>A Rules (1)</vt:lpstr>
      <vt:lpstr>A Rules (2)</vt:lpstr>
      <vt:lpstr>A Rules (3)</vt:lpstr>
      <vt:lpstr>A Rules (4)</vt:lpstr>
      <vt:lpstr>A Rules (5)</vt:lpstr>
      <vt:lpstr>A Rules (6)</vt:lpstr>
      <vt:lpstr>A Rules (7)</vt:lpstr>
      <vt:lpstr>A Rules (8)</vt:lpstr>
      <vt:lpstr>A Rules (9)</vt:lpstr>
      <vt:lpstr>A Rules (1)</vt:lpstr>
      <vt:lpstr>B Rules (1)</vt:lpstr>
      <vt:lpstr>B Rules (2)</vt:lpstr>
      <vt:lpstr>B Rules (3)</vt:lpstr>
      <vt:lpstr>B Rules (4)</vt:lpstr>
      <vt:lpstr>B Rules (5)</vt:lpstr>
      <vt:lpstr>C Rules (1)</vt:lpstr>
      <vt:lpstr>C Rules (2)</vt:lpstr>
      <vt:lpstr>C Rules (3)</vt:lpstr>
      <vt:lpstr>RTS Trigger Sequence</vt:lpstr>
      <vt:lpstr>Trigger vs TRS</vt:lpstr>
      <vt:lpstr>Trigger Modifications (1)</vt:lpstr>
      <vt:lpstr>Trigger Modifications (2)</vt:lpstr>
      <vt:lpstr>Why Use RTS Trigger Sequence</vt:lpstr>
      <vt:lpstr>RTS Considerations</vt:lpstr>
      <vt:lpstr>Maybe Need to Delay The Trigger</vt:lpstr>
      <vt:lpstr>Or Trigger A Short PPDU</vt:lpstr>
      <vt:lpstr>UTA TX TX Case RTS Trigger (1)</vt:lpstr>
      <vt:lpstr>UTA TX TX Case RTS Trigger (2)</vt:lpstr>
      <vt:lpstr>UTA TX TX Case RTS Trigger (3)</vt:lpstr>
      <vt:lpstr>Additional TX TX Rules</vt:lpstr>
      <vt:lpstr>TX TX Last Word, Sort Of</vt:lpstr>
      <vt:lpstr>Switching TXOP Owners</vt:lpstr>
      <vt:lpstr>UTA TX TX Case Triggered Swap</vt:lpstr>
      <vt:lpstr>TX TX Priority Access (1)</vt:lpstr>
      <vt:lpstr>TX TX Priority Access (2)</vt:lpstr>
      <vt:lpstr>TX TX Priority Access (3)</vt:lpstr>
      <vt:lpstr>SLBSS Rules</vt:lpstr>
      <vt:lpstr>Resolving Conflict</vt:lpstr>
      <vt:lpstr>Rules Assuming PPDU NSTR Indication</vt:lpstr>
      <vt:lpstr>Alternate Placement</vt:lpstr>
      <vt:lpstr>Straw Poll 1</vt:lpstr>
      <vt:lpstr>Straw Poll 2</vt:lpstr>
      <vt:lpstr>Straw Poll 3</vt:lpstr>
      <vt:lpstr>Straw Poll 4</vt:lpstr>
      <vt:lpstr>Straw Poll 5</vt:lpstr>
      <vt:lpstr>Straw Poll 6</vt:lpstr>
      <vt:lpstr>Reference</vt:lpstr>
    </vt:vector>
  </TitlesOfParts>
  <Company>Qualcomm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 Operation</dc:title>
  <dc:creator>Matthew Fischer</dc:creator>
  <cp:lastModifiedBy>Matthew Fischer</cp:lastModifiedBy>
  <cp:revision>2286</cp:revision>
  <cp:lastPrinted>1998-02-10T13:28:06Z</cp:lastPrinted>
  <dcterms:created xsi:type="dcterms:W3CDTF">2004-12-02T14:01:45Z</dcterms:created>
  <dcterms:modified xsi:type="dcterms:W3CDTF">2020-04-08T21:05:08Z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(3)2JzG6dNMn3sFDgxSUwPBxTjwbI9PmNwEaVgyOEfmnn6ipwpn7h9fyY652uiKF25gfaxD6MX8
j4PrN08mcY5eU8v3TSdIk3ztQtFlCM0GFMjtPTd2Yj0fMBhd9VsntLN4pzsUEMMxngCriLr3
yHW4ROScDUTFtwYrhPd2NBHLC6gnTxFeGcvA5YBA84nzLWVOkzYQatbsR+mTHBZeaIY8F9fr
w7VeS0wNPyt9mcqMrg</vt:lpwstr>
  </property>
  <property fmtid="{D5CDD505-2E9C-101B-9397-08002B2CF9AE}" pid="4" name="_2015_ms_pID_7253431">
    <vt:lpwstr>/arXQgBBf+7JDb9DQWc+vnZ0sT/HBZcXp6k2yyxwbSjsUjw9ZClrDY
En8JY/BAmHAcgavJcrcfbEmXhL7+jp1QP/NdFz/RgRUZC8vtfIP+rl9ombOpXa4LTWRiNPv5
eKzxzI/m2+FU6O+QMSdmflGq0f9AB1pfsU7Jsjn6b47XgezAYIhhuDqlSHLFXYhZoY0EiTp1
xIeCvyfCcSBDSh9sbq/juI7H7uJtYxn0PSud</vt:lpwstr>
  </property>
  <property fmtid="{D5CDD505-2E9C-101B-9397-08002B2CF9AE}" pid="5" name="_2015_ms_pID_7253432">
    <vt:lpwstr>gbQIyKb4PER1l9Unhb0tZd8=</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1552786117</vt:lpwstr>
  </property>
</Properties>
</file>