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69" r:id="rId2"/>
    <p:sldId id="476" r:id="rId3"/>
    <p:sldId id="485" r:id="rId4"/>
    <p:sldId id="518" r:id="rId5"/>
    <p:sldId id="484" r:id="rId6"/>
    <p:sldId id="488" r:id="rId7"/>
    <p:sldId id="477" r:id="rId8"/>
    <p:sldId id="486" r:id="rId9"/>
    <p:sldId id="491" r:id="rId10"/>
    <p:sldId id="487" r:id="rId11"/>
    <p:sldId id="519" r:id="rId12"/>
    <p:sldId id="490" r:id="rId13"/>
    <p:sldId id="520" r:id="rId14"/>
    <p:sldId id="481" r:id="rId15"/>
    <p:sldId id="492" r:id="rId16"/>
    <p:sldId id="489" r:id="rId17"/>
    <p:sldId id="497" r:id="rId18"/>
    <p:sldId id="505" r:id="rId19"/>
    <p:sldId id="493" r:id="rId20"/>
    <p:sldId id="494" r:id="rId21"/>
    <p:sldId id="507" r:id="rId22"/>
    <p:sldId id="504" r:id="rId23"/>
    <p:sldId id="508" r:id="rId24"/>
    <p:sldId id="510" r:id="rId25"/>
    <p:sldId id="509" r:id="rId26"/>
    <p:sldId id="512" r:id="rId27"/>
    <p:sldId id="514" r:id="rId28"/>
    <p:sldId id="516" r:id="rId29"/>
    <p:sldId id="513" r:id="rId30"/>
    <p:sldId id="511" r:id="rId31"/>
    <p:sldId id="496" r:id="rId32"/>
    <p:sldId id="517" r:id="rId33"/>
    <p:sldId id="501" r:id="rId34"/>
    <p:sldId id="500" r:id="rId35"/>
    <p:sldId id="502" r:id="rId36"/>
    <p:sldId id="503" r:id="rId37"/>
    <p:sldId id="506" r:id="rId3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67" d="100"/>
          <a:sy n="67" d="100"/>
        </p:scale>
        <p:origin x="12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68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C879F27-48B8-4E06-AD3B-21C7CA65B2E9}" type="datetime1">
              <a:rPr lang="en-US" smtClean="0"/>
              <a:t>1/10/2020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C608632E-044A-42EE-97ED-6B531C348473}" type="datetime1">
              <a:rPr lang="en-US" smtClean="0"/>
              <a:t>1/10/2020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D933CE7-EA50-4916-9417-3A6A2C713FC4}" type="datetime1">
              <a:rPr lang="en-US" smtClean="0"/>
              <a:t>1/10/2020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C608632E-044A-42EE-97ED-6B531C348473}" type="datetime1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6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DD1AF-1AD1-482F-8841-B1849CBB5A41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92594" y="6475413"/>
            <a:ext cx="13513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al.</a:t>
            </a:r>
            <a:r>
              <a:rPr lang="en-US" dirty="0"/>
              <a:t>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768C2-58B0-415A-A6F5-687DCF8C867A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37708" y="6475413"/>
            <a:ext cx="2806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Chen, Avital, Gurevitz, et al.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B1769-C9D8-416B-BEC4-C1C5D0F3BA43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 (Intel)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61042-DCF1-4889-A6F1-22715D73C701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et al. (Intel)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23258-1110-4636-B59B-21C599F3592E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et al. (Intel)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22C9A-E211-4A9B-8209-886BC2923CF2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0609" y="6475413"/>
            <a:ext cx="13433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et al. (Intel)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BD9D6-6C2E-4DF2-A201-B161BBF6E662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37708" y="6475413"/>
            <a:ext cx="2806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Chen, Avital, Gurevitz, et al. (Intel)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01E95-DDBD-45F3-BAFA-F835D318ED7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et al. (Intel)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6396-6D92-4CDD-B40A-AEF7F648DBD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et al. (Intel)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74C27-2774-4242-BEAF-69457AA1555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37708" y="6475413"/>
            <a:ext cx="2806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Li, Jiang, Chen, Avital, Gurevitz, et al. (Intel)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23BCF3F-3A5F-482B-A69E-54849805CFDA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62136" y="6475413"/>
            <a:ext cx="13817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802.11-20/0080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0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Calibration for Implicit Feedback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6F46C4-F541-4245-8593-793B6B16D06B}" type="datetime1">
              <a:rPr lang="en-US" smtClean="0"/>
              <a:t>1/10/2020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138020"/>
              </p:ext>
            </p:extLst>
          </p:nvPr>
        </p:nvGraphicFramePr>
        <p:xfrm>
          <a:off x="685799" y="2608615"/>
          <a:ext cx="7772401" cy="3487385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1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3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Qinghua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Intel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3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Feng Jiang 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3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Ziv Avital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4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 Xiaogang Chen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5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Roya Doostnejad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Po-kai Huang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4743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Assaf Gurevitz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696" marR="60696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Robert Stacey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Laurent Cariou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12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00621"/>
            <a:ext cx="7772400" cy="688151"/>
          </a:xfrm>
        </p:spPr>
        <p:txBody>
          <a:bodyPr/>
          <a:lstStyle/>
          <a:p>
            <a:r>
              <a:rPr lang="en-US" sz="2800" dirty="0"/>
              <a:t>Channel Vector vs. Beamforming Vector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26670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For an </a:t>
            </a:r>
            <a:r>
              <a:rPr lang="en-US" sz="2800" b="0" i="1" dirty="0"/>
              <a:t>N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  <a:r>
              <a:rPr lang="en-US" sz="2800" b="0" dirty="0"/>
              <a:t> MISO channel, a beamforming vector is just a normalized channel vector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Namely, for MISO channels, beamforming vector and channel vector only differ by a global factor, which doesn’t affect the beamforming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66800" y="4591370"/>
                <a:ext cx="1962973" cy="11738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,  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,  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591370"/>
                <a:ext cx="1962973" cy="117384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82360" y="4495800"/>
                <a:ext cx="4755469" cy="13649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AB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‖"/>
                                          <m:endChr m:val="‖"/>
                                          <m:ctrlPr>
                                            <a:rPr lang="en-US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400" i="1" smtClean="0">
                                                  <a:latin typeface="Cambria Math" panose="02040503050406030204" pitchFamily="18" charset="0"/>
                                                </a:rPr>
                                                <m:t>h</m:t>
                                              </m:r>
                                            </m:e>
                                            <m:sub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US" sz="2400">
                                                  <a:latin typeface="Cambria Math" panose="02040503050406030204" pitchFamily="18" charset="0"/>
                                                </a:rPr>
                                                <m:t>AB</m:t>
                                              </m:r>
                                              <m:r>
                                                <a:rPr lang="en-US" sz="2400" i="1">
                                                  <a:latin typeface="Cambria Math" panose="02040503050406030204" pitchFamily="18" charset="0"/>
                                                </a:rPr>
                                                <m:t>,  1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rad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,  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400" i="0">
                                        <a:latin typeface="Cambria Math" panose="02040503050406030204" pitchFamily="18" charset="0"/>
                                      </a:rPr>
                                      <m:t>AB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,  </m:t>
                                    </m:r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latin typeface="Cambria Math" panose="02040503050406030204" pitchFamily="18" charset="0"/>
                            </a:rPr>
                            <m:t>AB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360" y="4495800"/>
                <a:ext cx="4755469" cy="13649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stCxn id="13" idx="0"/>
          </p:cNvCxnSpPr>
          <p:nvPr/>
        </p:nvCxnSpPr>
        <p:spPr bwMode="auto">
          <a:xfrm flipV="1">
            <a:off x="4511040" y="5838038"/>
            <a:ext cx="190500" cy="2213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155540" y="6059399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Power normalization factor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4701540" y="4627499"/>
            <a:ext cx="1623060" cy="1316101"/>
          </a:xfrm>
          <a:prstGeom prst="roundRect">
            <a:avLst/>
          </a:prstGeom>
          <a:noFill/>
          <a:ln w="15875" cap="flat" cmpd="sng" algn="ctr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746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7">
            <a:extLst>
              <a:ext uri="{FF2B5EF4-FFF2-40B4-BE49-F238E27FC236}">
                <a16:creationId xmlns:a16="http://schemas.microsoft.com/office/drawing/2014/main" id="{8031AF5D-EB92-46B0-A0C1-83B5E3ACDC27}"/>
              </a:ext>
            </a:extLst>
          </p:cNvPr>
          <p:cNvSpPr/>
          <p:nvPr/>
        </p:nvSpPr>
        <p:spPr bwMode="auto">
          <a:xfrm>
            <a:off x="914400" y="3581400"/>
            <a:ext cx="7543800" cy="14478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00621"/>
            <a:ext cx="7772400" cy="688151"/>
          </a:xfrm>
        </p:spPr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39624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The beamforming vector for the transmitter to beamform to a single receiver’s antenna preserves all the phases and amplitudes information required for calibrating the transmitter’s antennas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The existing feedback scheme i.e. the compressed beamforming feedback can be reused for feeding back the beamforming vector 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2701755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789950" y="5638800"/>
            <a:ext cx="7847012" cy="60960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75124"/>
            <a:ext cx="7772400" cy="688151"/>
          </a:xfrm>
        </p:spPr>
        <p:txBody>
          <a:bodyPr/>
          <a:lstStyle/>
          <a:p>
            <a:r>
              <a:rPr lang="en-US" sz="2800" dirty="0"/>
              <a:t>Reusing Beamforming Vector for Calibration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60556" y="1896129"/>
            <a:ext cx="8305800" cy="38100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For </a:t>
            </a:r>
            <a:r>
              <a:rPr lang="en-US" sz="2800" b="0" i="1" dirty="0" err="1"/>
              <a:t>N</a:t>
            </a:r>
            <a:r>
              <a:rPr lang="en-US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0" i="1" dirty="0" err="1"/>
              <a:t>M</a:t>
            </a:r>
            <a:r>
              <a:rPr lang="en-US" sz="2800" b="0" dirty="0"/>
              <a:t> MIMO channel, </a:t>
            </a:r>
            <a:r>
              <a:rPr lang="en-US" sz="2800" b="0" dirty="0" err="1"/>
              <a:t>beamformee</a:t>
            </a:r>
            <a:r>
              <a:rPr lang="en-US" sz="2800" b="0" dirty="0"/>
              <a:t> selects one antenna out of </a:t>
            </a:r>
            <a:r>
              <a:rPr lang="en-US" sz="2800" b="0" i="1" dirty="0"/>
              <a:t>M</a:t>
            </a:r>
            <a:r>
              <a:rPr lang="en-US" sz="2800" b="0" dirty="0"/>
              <a:t> receive antennas, downgrades the channel to </a:t>
            </a:r>
            <a:r>
              <a:rPr lang="en-US" sz="2800" b="0" i="1" dirty="0"/>
              <a:t>N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0" dirty="0"/>
              <a:t>1</a:t>
            </a:r>
            <a:r>
              <a:rPr lang="en-US" sz="2800" b="0" i="1" dirty="0"/>
              <a:t> </a:t>
            </a:r>
            <a:r>
              <a:rPr lang="en-US" sz="2800" b="0" dirty="0"/>
              <a:t>MISO, and feeds back the beamforming vector of the MISO as the channel vector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Beamformer uses the fed back beamforming vector as the channel vector in estimating the compensation factors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9950" y="5638800"/>
            <a:ext cx="79174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Reuse Givens quantization. Don’t need new hardware</a:t>
            </a:r>
          </a:p>
        </p:txBody>
      </p:sp>
    </p:spTree>
    <p:extLst>
      <p:ext uri="{BB962C8B-B14F-4D97-AF65-F5344CB8AC3E}">
        <p14:creationId xmlns:p14="http://schemas.microsoft.com/office/powerpoint/2010/main" val="384997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0121"/>
            <a:ext cx="7772400" cy="688151"/>
          </a:xfrm>
        </p:spPr>
        <p:txBody>
          <a:bodyPr/>
          <a:lstStyle/>
          <a:p>
            <a:r>
              <a:rPr lang="en-US" sz="2800" dirty="0"/>
              <a:t>Feedback Calculations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19100" y="4234793"/>
            <a:ext cx="8305800" cy="56293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/>
              <a:t>Proposed calibration feedback skips the SVD step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6777B49-6D12-4184-AC74-17F55CE797E3}"/>
              </a:ext>
            </a:extLst>
          </p:cNvPr>
          <p:cNvGrpSpPr/>
          <p:nvPr/>
        </p:nvGrpSpPr>
        <p:grpSpPr>
          <a:xfrm>
            <a:off x="865560" y="1950747"/>
            <a:ext cx="8145090" cy="2167911"/>
            <a:chOff x="846510" y="2133600"/>
            <a:chExt cx="8145090" cy="216791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F90DC09-5E8F-4D5E-B5DD-32A9012503E4}"/>
                </a:ext>
              </a:extLst>
            </p:cNvPr>
            <p:cNvSpPr/>
            <p:nvPr/>
          </p:nvSpPr>
          <p:spPr bwMode="auto">
            <a:xfrm>
              <a:off x="846510" y="2133600"/>
              <a:ext cx="533400" cy="145739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24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A4B6CC-5732-43AC-BF2C-17A1EEEBF29D}"/>
                </a:ext>
              </a:extLst>
            </p:cNvPr>
            <p:cNvSpPr/>
            <p:nvPr/>
          </p:nvSpPr>
          <p:spPr bwMode="auto">
            <a:xfrm>
              <a:off x="1760910" y="2133600"/>
              <a:ext cx="533400" cy="145739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24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</a:t>
              </a:r>
              <a:endParaRPr kumimoji="0" lang="en-US" sz="24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7CDBAE3-22A3-41A2-89E5-2C79249B80D7}"/>
                </a:ext>
              </a:extLst>
            </p:cNvPr>
            <p:cNvSpPr txBox="1"/>
            <p:nvPr/>
          </p:nvSpPr>
          <p:spPr>
            <a:xfrm>
              <a:off x="1378412" y="235268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…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D09DEB2-0FF0-4161-AEFE-2D00AE75C395}"/>
                </a:ext>
              </a:extLst>
            </p:cNvPr>
            <p:cNvSpPr/>
            <p:nvPr/>
          </p:nvSpPr>
          <p:spPr bwMode="auto">
            <a:xfrm>
              <a:off x="6555035" y="2161751"/>
              <a:ext cx="533400" cy="145429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</a:t>
              </a: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CD32423-5219-4B6A-AD84-833C18846B21}"/>
                </a:ext>
              </a:extLst>
            </p:cNvPr>
            <p:cNvSpPr txBox="1"/>
            <p:nvPr/>
          </p:nvSpPr>
          <p:spPr>
            <a:xfrm>
              <a:off x="7938106" y="2498370"/>
              <a:ext cx="10534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>
                  <a:sym typeface="Symbol" panose="05050102010706020507" pitchFamily="18" charset="2"/>
                </a:rPr>
                <a:t></a:t>
              </a:r>
              <a:r>
                <a:rPr lang="en-US" sz="2800" i="1" baseline="-25000" dirty="0" err="1">
                  <a:sym typeface="Symbol" panose="05050102010706020507" pitchFamily="18" charset="2"/>
                </a:rPr>
                <a:t>i</a:t>
              </a:r>
              <a:r>
                <a:rPr lang="en-US" sz="2800" i="1" dirty="0">
                  <a:sym typeface="Symbol" panose="05050102010706020507" pitchFamily="18" charset="2"/>
                </a:rPr>
                <a:t> , </a:t>
              </a:r>
              <a:r>
                <a:rPr lang="en-US" sz="2800" i="1" baseline="-25000" dirty="0">
                  <a:sym typeface="Symbol" panose="05050102010706020507" pitchFamily="18" charset="2"/>
                </a:rPr>
                <a:t>j</a:t>
              </a:r>
              <a:endParaRPr lang="en-US" sz="2800" i="1" baseline="-25000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3201E00-EE3E-4716-A137-50506EB8584B}"/>
                </a:ext>
              </a:extLst>
            </p:cNvPr>
            <p:cNvSpPr txBox="1"/>
            <p:nvPr/>
          </p:nvSpPr>
          <p:spPr>
            <a:xfrm>
              <a:off x="3349450" y="2553708"/>
              <a:ext cx="227979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SVD of </a:t>
              </a:r>
              <a:r>
                <a:rPr lang="en-US" sz="2800" b="1" i="1" dirty="0"/>
                <a:t>H</a:t>
              </a:r>
              <a:r>
                <a:rPr lang="en-US" sz="2800" i="1" baseline="-25000" dirty="0"/>
                <a:t>M </a:t>
              </a:r>
              <a:r>
                <a:rPr lang="en-US" sz="28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x </a:t>
              </a:r>
              <a:r>
                <a:rPr lang="en-US" sz="28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US" sz="2800" baseline="-25000" dirty="0"/>
            </a:p>
          </p:txBody>
        </p:sp>
        <p:sp>
          <p:nvSpPr>
            <p:cNvPr id="28" name="Left Brace 27">
              <a:extLst>
                <a:ext uri="{FF2B5EF4-FFF2-40B4-BE49-F238E27FC236}">
                  <a16:creationId xmlns:a16="http://schemas.microsoft.com/office/drawing/2014/main" id="{D779ABEA-7C92-4C1E-BB04-CC67DC4BB9CE}"/>
                </a:ext>
              </a:extLst>
            </p:cNvPr>
            <p:cNvSpPr/>
            <p:nvPr/>
          </p:nvSpPr>
          <p:spPr bwMode="auto">
            <a:xfrm rot="16200000">
              <a:off x="1431910" y="3115946"/>
              <a:ext cx="276999" cy="14478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3FDF328-022F-4E7F-BF12-871338063BD6}"/>
                </a:ext>
              </a:extLst>
            </p:cNvPr>
            <p:cNvSpPr/>
            <p:nvPr/>
          </p:nvSpPr>
          <p:spPr>
            <a:xfrm>
              <a:off x="1113210" y="3839846"/>
              <a:ext cx="121484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i="1" dirty="0"/>
                <a:t>H</a:t>
              </a:r>
              <a:r>
                <a:rPr lang="en-US" sz="2400" i="1" baseline="-25000" dirty="0"/>
                <a:t>M </a:t>
              </a:r>
              <a:r>
                <a:rPr lang="en-US" sz="24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x </a:t>
              </a:r>
              <a:r>
                <a:rPr lang="en-US" sz="2400" i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en-US" sz="2400" baseline="-25000" dirty="0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86D21696-2207-4C72-93A6-0AB442F3E7F9}"/>
                </a:ext>
              </a:extLst>
            </p:cNvPr>
            <p:cNvSpPr/>
            <p:nvPr/>
          </p:nvSpPr>
          <p:spPr bwMode="auto">
            <a:xfrm>
              <a:off x="2558898" y="2684110"/>
              <a:ext cx="533400" cy="271157"/>
            </a:xfrm>
            <a:prstGeom prst="rightArrow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Arrow: Right 38">
              <a:extLst>
                <a:ext uri="{FF2B5EF4-FFF2-40B4-BE49-F238E27FC236}">
                  <a16:creationId xmlns:a16="http://schemas.microsoft.com/office/drawing/2014/main" id="{F2715AFA-2CED-491B-81E8-1B68FD0BA163}"/>
                </a:ext>
              </a:extLst>
            </p:cNvPr>
            <p:cNvSpPr/>
            <p:nvPr/>
          </p:nvSpPr>
          <p:spPr bwMode="auto">
            <a:xfrm>
              <a:off x="5806054" y="2692279"/>
              <a:ext cx="533400" cy="271157"/>
            </a:xfrm>
            <a:prstGeom prst="rightArrow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Arrow: Right 39">
              <a:extLst>
                <a:ext uri="{FF2B5EF4-FFF2-40B4-BE49-F238E27FC236}">
                  <a16:creationId xmlns:a16="http://schemas.microsoft.com/office/drawing/2014/main" id="{4F04D0CE-5386-4417-A105-B09FE0E13E36}"/>
                </a:ext>
              </a:extLst>
            </p:cNvPr>
            <p:cNvSpPr/>
            <p:nvPr/>
          </p:nvSpPr>
          <p:spPr bwMode="auto">
            <a:xfrm>
              <a:off x="7355135" y="2692631"/>
              <a:ext cx="533400" cy="271157"/>
            </a:xfrm>
            <a:prstGeom prst="rightArrow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A45A179-02BB-498B-ACA7-AD34D1814E06}"/>
              </a:ext>
            </a:extLst>
          </p:cNvPr>
          <p:cNvGrpSpPr/>
          <p:nvPr/>
        </p:nvGrpSpPr>
        <p:grpSpPr>
          <a:xfrm>
            <a:off x="865559" y="4852303"/>
            <a:ext cx="6434786" cy="1482441"/>
            <a:chOff x="865560" y="4765959"/>
            <a:chExt cx="6434786" cy="148244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EA9ACB9-3481-467F-B114-73CC92776130}"/>
                </a:ext>
              </a:extLst>
            </p:cNvPr>
            <p:cNvSpPr/>
            <p:nvPr/>
          </p:nvSpPr>
          <p:spPr bwMode="auto">
            <a:xfrm>
              <a:off x="865560" y="4765959"/>
              <a:ext cx="533400" cy="145739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24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EE9CA5B-5D9A-4AFD-92D9-EA35504A563F}"/>
                </a:ext>
              </a:extLst>
            </p:cNvPr>
            <p:cNvSpPr/>
            <p:nvPr/>
          </p:nvSpPr>
          <p:spPr bwMode="auto">
            <a:xfrm>
              <a:off x="1779960" y="4765959"/>
              <a:ext cx="533400" cy="1457392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2400" b="0" i="1" u="none" strike="noStrike" cap="none" normalizeH="0" baseline="-2500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</a:t>
              </a:r>
              <a:endParaRPr kumimoji="0" lang="en-US" sz="2400" b="0" i="1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8B6E170-886C-4C64-9E12-C5C993BF9929}"/>
                </a:ext>
              </a:extLst>
            </p:cNvPr>
            <p:cNvSpPr txBox="1"/>
            <p:nvPr/>
          </p:nvSpPr>
          <p:spPr>
            <a:xfrm>
              <a:off x="1397462" y="4985042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…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B62ED820-B31B-483F-8C9C-598A19766DE8}"/>
                </a:ext>
              </a:extLst>
            </p:cNvPr>
            <p:cNvSpPr/>
            <p:nvPr/>
          </p:nvSpPr>
          <p:spPr bwMode="auto">
            <a:xfrm>
              <a:off x="4863781" y="4794110"/>
              <a:ext cx="533400" cy="145429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v</a:t>
              </a:r>
              <a:endParaRPr kumimoji="0" lang="en-US" sz="24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5FF24E1D-F1D4-48F2-BAFE-F01E4522364E}"/>
                </a:ext>
              </a:extLst>
            </p:cNvPr>
            <p:cNvSpPr txBox="1"/>
            <p:nvPr/>
          </p:nvSpPr>
          <p:spPr>
            <a:xfrm>
              <a:off x="6246852" y="5130729"/>
              <a:ext cx="105349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>
                  <a:sym typeface="Symbol" panose="05050102010706020507" pitchFamily="18" charset="2"/>
                </a:rPr>
                <a:t></a:t>
              </a:r>
              <a:r>
                <a:rPr lang="en-US" sz="2800" i="1" baseline="-25000" dirty="0" err="1">
                  <a:sym typeface="Symbol" panose="05050102010706020507" pitchFamily="18" charset="2"/>
                </a:rPr>
                <a:t>i</a:t>
              </a:r>
              <a:r>
                <a:rPr lang="en-US" sz="2800" i="1" dirty="0">
                  <a:sym typeface="Symbol" panose="05050102010706020507" pitchFamily="18" charset="2"/>
                </a:rPr>
                <a:t> , </a:t>
              </a:r>
              <a:r>
                <a:rPr lang="en-US" sz="2800" i="1" baseline="-25000" dirty="0">
                  <a:sym typeface="Symbol" panose="05050102010706020507" pitchFamily="18" charset="2"/>
                </a:rPr>
                <a:t>j</a:t>
              </a:r>
              <a:endParaRPr lang="en-US" sz="2800" i="1" baseline="-25000" dirty="0"/>
            </a:p>
          </p:txBody>
        </p:sp>
        <p:sp>
          <p:nvSpPr>
            <p:cNvPr id="62" name="Arrow: Right 61">
              <a:extLst>
                <a:ext uri="{FF2B5EF4-FFF2-40B4-BE49-F238E27FC236}">
                  <a16:creationId xmlns:a16="http://schemas.microsoft.com/office/drawing/2014/main" id="{92C9ED80-9023-4EC3-992B-CBE7FE7FBBA1}"/>
                </a:ext>
              </a:extLst>
            </p:cNvPr>
            <p:cNvSpPr/>
            <p:nvPr/>
          </p:nvSpPr>
          <p:spPr bwMode="auto">
            <a:xfrm>
              <a:off x="2577948" y="5316469"/>
              <a:ext cx="533400" cy="271157"/>
            </a:xfrm>
            <a:prstGeom prst="rightArrow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3" name="Arrow: Right 62">
              <a:extLst>
                <a:ext uri="{FF2B5EF4-FFF2-40B4-BE49-F238E27FC236}">
                  <a16:creationId xmlns:a16="http://schemas.microsoft.com/office/drawing/2014/main" id="{4E58BF6E-4CED-4AA4-8667-FD86565B4E3B}"/>
                </a:ext>
              </a:extLst>
            </p:cNvPr>
            <p:cNvSpPr/>
            <p:nvPr/>
          </p:nvSpPr>
          <p:spPr bwMode="auto">
            <a:xfrm>
              <a:off x="4114800" y="5324638"/>
              <a:ext cx="533400" cy="271157"/>
            </a:xfrm>
            <a:prstGeom prst="rightArrow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Arrow: Right 63">
              <a:extLst>
                <a:ext uri="{FF2B5EF4-FFF2-40B4-BE49-F238E27FC236}">
                  <a16:creationId xmlns:a16="http://schemas.microsoft.com/office/drawing/2014/main" id="{29FF7AED-4EED-41EE-9F9F-10669825F780}"/>
                </a:ext>
              </a:extLst>
            </p:cNvPr>
            <p:cNvSpPr/>
            <p:nvPr/>
          </p:nvSpPr>
          <p:spPr bwMode="auto">
            <a:xfrm>
              <a:off x="5663881" y="5324990"/>
              <a:ext cx="533400" cy="271157"/>
            </a:xfrm>
            <a:prstGeom prst="rightArrow">
              <a:avLst/>
            </a:prstGeom>
            <a:noFill/>
            <a:ln w="1905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DF1E714-837F-4245-B14A-7A375BBE4807}"/>
                </a:ext>
              </a:extLst>
            </p:cNvPr>
            <p:cNvSpPr/>
            <p:nvPr/>
          </p:nvSpPr>
          <p:spPr bwMode="auto">
            <a:xfrm>
              <a:off x="3331736" y="4765959"/>
              <a:ext cx="533400" cy="145739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/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h</a:t>
              </a:r>
              <a:r>
                <a:rPr kumimoji="0" lang="en-US" sz="2400" b="0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71" name="Content Placeholder 2">
            <a:extLst>
              <a:ext uri="{FF2B5EF4-FFF2-40B4-BE49-F238E27FC236}">
                <a16:creationId xmlns:a16="http://schemas.microsoft.com/office/drawing/2014/main" id="{B91918EB-D63A-49FE-8B0E-18C420CF275A}"/>
              </a:ext>
            </a:extLst>
          </p:cNvPr>
          <p:cNvSpPr txBox="1">
            <a:spLocks/>
          </p:cNvSpPr>
          <p:nvPr/>
        </p:nvSpPr>
        <p:spPr bwMode="auto">
          <a:xfrm>
            <a:off x="419100" y="1333238"/>
            <a:ext cx="8305800" cy="56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kern="0" dirty="0"/>
              <a:t>Conventional beamforming feedback</a:t>
            </a:r>
          </a:p>
        </p:txBody>
      </p:sp>
    </p:spTree>
    <p:extLst>
      <p:ext uri="{BB962C8B-B14F-4D97-AF65-F5344CB8AC3E}">
        <p14:creationId xmlns:p14="http://schemas.microsoft.com/office/powerpoint/2010/main" val="3169665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99888"/>
            <a:ext cx="7772400" cy="395512"/>
          </a:xfrm>
        </p:spPr>
        <p:txBody>
          <a:bodyPr/>
          <a:lstStyle/>
          <a:p>
            <a:r>
              <a:rPr lang="en-US" dirty="0"/>
              <a:t>Explicit Feedback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19812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647807"/>
            <a:ext cx="8305800" cy="1170799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Compressed beamforming report consists of quantized </a:t>
            </a:r>
            <a:r>
              <a:rPr lang="en-US" sz="2800" b="0" i="1" dirty="0" err="1"/>
              <a:t>N</a:t>
            </a:r>
            <a:r>
              <a:rPr lang="en-US" sz="2800" b="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0" i="1" dirty="0" err="1"/>
              <a:t>N</a:t>
            </a:r>
            <a:r>
              <a:rPr lang="en-US" sz="2800" b="0" i="1" baseline="-25000" dirty="0" err="1"/>
              <a:t>STS</a:t>
            </a:r>
            <a:r>
              <a:rPr lang="en-US" sz="2800" b="0" dirty="0"/>
              <a:t> beamforming matrixes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2017712" y="3961210"/>
            <a:ext cx="6440488" cy="11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017712" y="5029200"/>
            <a:ext cx="65262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2627312" y="3352800"/>
            <a:ext cx="1043875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76700" y="3352800"/>
            <a:ext cx="743738" cy="6088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257800" y="4343400"/>
            <a:ext cx="26670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/>
              <a:t>Compressed  beamforming report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2057" y="3368017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Beamformer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7799" y="4419600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Beamformee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718426" y="3467717"/>
            <a:ext cx="8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NDPA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21208" y="3467717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NDP</a:t>
            </a: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1411644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99888"/>
            <a:ext cx="7772400" cy="395512"/>
          </a:xfrm>
        </p:spPr>
        <p:txBody>
          <a:bodyPr/>
          <a:lstStyle/>
          <a:p>
            <a:r>
              <a:rPr lang="en-US" dirty="0"/>
              <a:t>Calibration Feedback Sequence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19812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95300" y="1647807"/>
            <a:ext cx="8305800" cy="2082456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Reuse explicit beamforming feedback sequence </a:t>
            </a:r>
            <a:endParaRPr lang="en-US" b="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Compressed beamforming report consists of quantized </a:t>
            </a:r>
            <a:r>
              <a:rPr lang="en-US" sz="2800" b="0" i="1" dirty="0"/>
              <a:t>N</a:t>
            </a:r>
            <a:r>
              <a:rPr lang="en-US" sz="2800" b="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0" dirty="0"/>
              <a:t>1 beamforming vectors for the selected </a:t>
            </a:r>
            <a:r>
              <a:rPr lang="en-US" sz="2800" b="0" dirty="0" err="1"/>
              <a:t>beamformee</a:t>
            </a:r>
            <a:r>
              <a:rPr lang="en-US" sz="2800" b="0" dirty="0"/>
              <a:t> antenna 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712912" y="4647406"/>
            <a:ext cx="6669088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712912" y="5715000"/>
            <a:ext cx="6669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2504741" y="4038600"/>
            <a:ext cx="900684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924300" y="4038600"/>
            <a:ext cx="743738" cy="60880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05400" y="5029200"/>
            <a:ext cx="26670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/>
              <a:t>Compressed  beamforming report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67354" y="4153517"/>
            <a:ext cx="8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NDPA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68808" y="4153517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NDP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13840" y="4111263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Beamformer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5300" y="5228461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Beamformee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89350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sz="2800" dirty="0"/>
              <a:t>Backward Sounding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48640" y="1359915"/>
            <a:ext cx="8304212" cy="130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Remember beamformer needs both forward and backward channels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The LTF of the calibration feedback frame itself can be used for backward sounding</a:t>
            </a:r>
          </a:p>
          <a:p>
            <a:endParaRPr lang="en-US" kern="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1219200" y="3733006"/>
            <a:ext cx="6781800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219200" y="4648994"/>
            <a:ext cx="68214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2016400" y="3199606"/>
            <a:ext cx="996223" cy="53419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352800" y="3199606"/>
            <a:ext cx="807859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334000" y="3963194"/>
            <a:ext cx="23622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2000" dirty="0"/>
              <a:t>Compressed beamforming report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648200" y="3963194"/>
            <a:ext cx="685800" cy="6858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010" y="4086183"/>
            <a:ext cx="617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LTF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83688" y="3247261"/>
            <a:ext cx="86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NDPA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97308" y="3239117"/>
            <a:ext cx="763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NDP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V="1">
            <a:off x="4042175" y="4630943"/>
            <a:ext cx="625249" cy="5062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914400" y="4952671"/>
            <a:ext cx="38016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Backward channel sounding; implicit feedback; and channel training for demodulating payload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6073" y="3199606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Beamformer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9754" y="4067939"/>
            <a:ext cx="1579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Beamformee</a:t>
            </a:r>
            <a:endParaRPr lang="en-US" sz="2000" b="1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V="1">
            <a:off x="6174042" y="4658933"/>
            <a:ext cx="337806" cy="6561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4859973" y="5315099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dirty="0"/>
              <a:t>1 vectors instead of </a:t>
            </a:r>
            <a:r>
              <a:rPr lang="en-US" sz="2000" i="1" dirty="0" err="1"/>
              <a:t>N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STS</a:t>
            </a:r>
            <a:r>
              <a:rPr lang="en-US" sz="2000" dirty="0"/>
              <a:t> matrixes, much smaller than conventional beamforming feedback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345001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sz="2800" dirty="0"/>
              <a:t>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528670"/>
            <a:ext cx="8229600" cy="4486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Both calibration feedback and implicit feedback can be all fit into one explicit sounding/feedback sequence </a:t>
            </a:r>
          </a:p>
          <a:p>
            <a:pPr marL="514350" indent="-4572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The overhead of calibration plus implicit feedback is still smaller that of the explicit beamforming feedback</a:t>
            </a:r>
            <a:endParaRPr lang="en-US" kern="0" dirty="0"/>
          </a:p>
          <a:p>
            <a:pPr marL="514350" indent="-4572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Calibrations can be done for each STA group for compensating the transceiver variations e.g. different AGC/PA settings</a:t>
            </a:r>
          </a:p>
          <a:p>
            <a:pPr marL="514350" indent="-45720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To avoid impact of low quality CSI feedback, the AP may calculate the calibration parameter for each STA separately and apply each STA’s calibration parameter to its own DL channel estimation 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1334778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35865"/>
            <a:ext cx="7772400" cy="395512"/>
          </a:xfrm>
        </p:spPr>
        <p:txBody>
          <a:bodyPr/>
          <a:lstStyle/>
          <a:p>
            <a:r>
              <a:rPr lang="en-US" dirty="0"/>
              <a:t>Simulation Settings (1/2)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533400" y="1528670"/>
            <a:ext cx="8304212" cy="464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DL MU-MIMO </a:t>
            </a:r>
          </a:p>
          <a:p>
            <a:pPr lvl="1">
              <a:buClr>
                <a:schemeClr val="tx1"/>
              </a:buClr>
              <a:buFont typeface="Calibri" panose="020F0502020204030204" pitchFamily="34" charset="0"/>
              <a:buChar char="—"/>
            </a:pPr>
            <a:r>
              <a:rPr lang="en-US" sz="2400" b="0" kern="0" dirty="0"/>
              <a:t>AP has 4 antennas and each STA has 2 antennas</a:t>
            </a:r>
          </a:p>
          <a:p>
            <a:pPr lvl="1">
              <a:buClr>
                <a:schemeClr val="tx1"/>
              </a:buClr>
              <a:buFont typeface="Calibri" panose="020F0502020204030204" pitchFamily="34" charset="0"/>
              <a:buChar char="—"/>
            </a:pPr>
            <a:r>
              <a:rPr lang="en-US" sz="2400" b="0" kern="0" dirty="0"/>
              <a:t>3 STAs each receiving 1 stream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Each </a:t>
            </a:r>
            <a:r>
              <a:rPr lang="en-US" sz="2800" b="0" kern="0" dirty="0" err="1"/>
              <a:t>Tx</a:t>
            </a:r>
            <a:r>
              <a:rPr lang="en-US" sz="2800" b="0" kern="0" dirty="0"/>
              <a:t> chain and each Rx chain response differ by a phase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Channel D, MCSs 7, 9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Two quantization schemes for calibration feedback</a:t>
            </a:r>
          </a:p>
          <a:p>
            <a:pPr lvl="1">
              <a:buClr>
                <a:schemeClr val="tx1"/>
              </a:buClr>
              <a:buFont typeface="Calibri" panose="020F0502020204030204" pitchFamily="34" charset="0"/>
              <a:buChar char="—"/>
            </a:pPr>
            <a:r>
              <a:rPr lang="en-US" sz="2400" kern="0" dirty="0"/>
              <a:t> Ideal quantization without quantization error</a:t>
            </a:r>
          </a:p>
          <a:p>
            <a:pPr lvl="1">
              <a:buClr>
                <a:schemeClr val="tx1"/>
              </a:buClr>
              <a:buFont typeface="Calibri" panose="020F0502020204030204" pitchFamily="34" charset="0"/>
              <a:buChar char="—"/>
            </a:pPr>
            <a:r>
              <a:rPr lang="en-US" sz="2400" b="0" kern="0" dirty="0"/>
              <a:t> 802.11 (7, 9) bit quantization</a:t>
            </a:r>
            <a:endParaRPr lang="en-US" sz="2800" b="0" kern="0" dirty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1121247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35865"/>
            <a:ext cx="7772400" cy="395512"/>
          </a:xfrm>
        </p:spPr>
        <p:txBody>
          <a:bodyPr/>
          <a:lstStyle/>
          <a:p>
            <a:r>
              <a:rPr lang="en-US" dirty="0"/>
              <a:t>Simulation Settings (2/2)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533400" y="1528670"/>
            <a:ext cx="8304212" cy="464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AP solicits calibration feedbacks from 2 STAs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Each STA sends calibration feedbacks for one of its 2 antennas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AP combines the two compensation weight estimates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b="0" kern="0" dirty="0"/>
              <a:t>Calibration is done for 1 channel and the compensation weights are used for 5000 channels</a:t>
            </a:r>
          </a:p>
          <a:p>
            <a:pPr lvl="1">
              <a:buClr>
                <a:schemeClr val="tx1"/>
              </a:buClr>
              <a:buFont typeface="Calibri" panose="020F0502020204030204" pitchFamily="34" charset="0"/>
              <a:buChar char="—"/>
            </a:pPr>
            <a:r>
              <a:rPr lang="en-US" kern="0" dirty="0"/>
              <a:t>For 3 STA MU-MIMO, calibration is done with 1 STA’s 2 antennas</a:t>
            </a:r>
          </a:p>
          <a:p>
            <a:pPr lvl="1">
              <a:buClr>
                <a:schemeClr val="tx1"/>
              </a:buClr>
              <a:buFont typeface="Calibri" panose="020F0502020204030204" pitchFamily="34" charset="0"/>
              <a:buChar char="—"/>
            </a:pPr>
            <a:r>
              <a:rPr lang="en-US" b="0" kern="0" dirty="0"/>
              <a:t>For 4 STA MU-MIMO, calibration is done with all 4 STAs’ 8 antennas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8415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945244"/>
            <a:ext cx="7772400" cy="395512"/>
          </a:xfrm>
        </p:spPr>
        <p:txBody>
          <a:bodyPr/>
          <a:lstStyle/>
          <a:p>
            <a:r>
              <a:rPr lang="en-US" dirty="0"/>
              <a:t>Background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94" y="1447800"/>
            <a:ext cx="8419306" cy="4724400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Explicit feedback suffers from large overhead and high complexity for large antenna arrays 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Implicit feedback reduces the overhead and draws significant attentions [1-3] 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However, implicit feedback requires accurate calibration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dirty="0"/>
              <a:t>Chain response varies with gain setting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400" dirty="0"/>
              <a:t>DL MU-MIMO is sensitive to cross-talk</a:t>
            </a:r>
            <a:endParaRPr lang="en-US" sz="2400" b="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Two calibration types i.e. self-calibration and mutual calibration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19812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7265393" y="6475413"/>
            <a:ext cx="12791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Intel</a:t>
            </a:r>
          </a:p>
        </p:txBody>
      </p: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03" y="1280160"/>
            <a:ext cx="8769097" cy="5120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sz="2800" dirty="0"/>
              <a:t>MCS 7, 3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4772032" y="3062106"/>
            <a:ext cx="762000" cy="228600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5213" y="2608239"/>
            <a:ext cx="15648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Less than 0.4 dB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2706521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873" y="1278925"/>
            <a:ext cx="8692927" cy="5120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sz="2800" dirty="0"/>
              <a:t>MCS 7, 4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5429039" y="4030153"/>
            <a:ext cx="590761" cy="237047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039" y="3611072"/>
            <a:ext cx="15648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Less than 0.3 dB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3048376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74904" y="1280160"/>
            <a:ext cx="8769096" cy="5120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sz="2800" dirty="0"/>
              <a:t>MCS 9, 3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5867400" y="3753468"/>
            <a:ext cx="762000" cy="228600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3396696"/>
            <a:ext cx="15648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Less than 0.4 dB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121" y="6475413"/>
            <a:ext cx="138980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2028770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905" y="1280160"/>
            <a:ext cx="8769096" cy="51206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sz="2800" dirty="0"/>
              <a:t>MCS 9, 4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Oval 6"/>
          <p:cNvSpPr/>
          <p:nvPr/>
        </p:nvSpPr>
        <p:spPr bwMode="auto">
          <a:xfrm>
            <a:off x="6705600" y="4648200"/>
            <a:ext cx="762000" cy="228600"/>
          </a:xfrm>
          <a:prstGeom prst="ellipse">
            <a:avLst/>
          </a:prstGeom>
          <a:solidFill>
            <a:srgbClr val="FF0000">
              <a:alpha val="20000"/>
            </a:srgbClr>
          </a:solidFill>
          <a:ln w="63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86600" y="4293998"/>
            <a:ext cx="8338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0.65 dB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758169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4ED0A-0DD9-4CDF-827A-7C4DE4FF3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52450"/>
            <a:ext cx="7772400" cy="1066800"/>
          </a:xfrm>
        </p:spPr>
        <p:txBody>
          <a:bodyPr/>
          <a:lstStyle/>
          <a:p>
            <a:r>
              <a:rPr lang="en-US" dirty="0"/>
              <a:t>Lab Test Setup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87536-8954-4B61-BB38-172857D4A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2505076"/>
          </a:xfrm>
        </p:spPr>
        <p:txBody>
          <a:bodyPr/>
          <a:lstStyle/>
          <a:p>
            <a:r>
              <a:rPr lang="en-US" b="0" dirty="0"/>
              <a:t>Two 4-antenna 11ax devices: A and B</a:t>
            </a:r>
          </a:p>
          <a:p>
            <a:r>
              <a:rPr lang="en-US" b="0" dirty="0"/>
              <a:t>Antennas pairs are connected by cables</a:t>
            </a:r>
          </a:p>
          <a:p>
            <a:r>
              <a:rPr lang="en-US" b="0" dirty="0"/>
              <a:t>Measured several channels from device A to device B, and then measured several channels from device B to device A</a:t>
            </a:r>
          </a:p>
          <a:p>
            <a:r>
              <a:rPr lang="en-US" b="0" dirty="0"/>
              <a:t>Measurement results for 80MHz band and 2x LTF</a:t>
            </a:r>
          </a:p>
          <a:p>
            <a:r>
              <a:rPr lang="en-US" b="0" dirty="0"/>
              <a:t>The time interval between measurements is 5 seconds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5EC61-9F81-472E-A861-21021892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741A5-A483-445A-B492-2368C411D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58BAB-3612-4CE4-9DC0-3BBF5075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662B75-2E03-45F3-9232-A92FFA429666}"/>
              </a:ext>
            </a:extLst>
          </p:cNvPr>
          <p:cNvSpPr/>
          <p:nvPr/>
        </p:nvSpPr>
        <p:spPr bwMode="auto">
          <a:xfrm>
            <a:off x="1524000" y="5095875"/>
            <a:ext cx="2057400" cy="838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/>
              <a:t>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D1AD572-F792-4F65-9A22-011C96F4D904}"/>
              </a:ext>
            </a:extLst>
          </p:cNvPr>
          <p:cNvSpPr/>
          <p:nvPr/>
        </p:nvSpPr>
        <p:spPr bwMode="auto">
          <a:xfrm rot="10800000">
            <a:off x="1752600" y="4343400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0AB48E-99B0-419A-9A1D-343D6B9B83EB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>
            <a:off x="1905000" y="4724400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D484171A-A08D-4108-9772-D34BA2734487}"/>
              </a:ext>
            </a:extLst>
          </p:cNvPr>
          <p:cNvSpPr/>
          <p:nvPr/>
        </p:nvSpPr>
        <p:spPr bwMode="auto">
          <a:xfrm rot="10800000">
            <a:off x="3124200" y="4343400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9E4BD8C-DB6B-4E8E-8368-63B7789CA681}"/>
              </a:ext>
            </a:extLst>
          </p:cNvPr>
          <p:cNvCxnSpPr>
            <a:cxnSpLocks/>
            <a:stCxn id="13" idx="0"/>
          </p:cNvCxnSpPr>
          <p:nvPr/>
        </p:nvCxnSpPr>
        <p:spPr bwMode="auto">
          <a:xfrm>
            <a:off x="3276600" y="4724400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505A351B-6211-40F3-BB4E-DC816B6A1C0D}"/>
              </a:ext>
            </a:extLst>
          </p:cNvPr>
          <p:cNvSpPr/>
          <p:nvPr/>
        </p:nvSpPr>
        <p:spPr bwMode="auto">
          <a:xfrm rot="10800000">
            <a:off x="2209800" y="4352925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C0FC239-802A-4AA3-AF3A-A4D1A0105D6B}"/>
              </a:ext>
            </a:extLst>
          </p:cNvPr>
          <p:cNvCxnSpPr>
            <a:cxnSpLocks/>
            <a:stCxn id="15" idx="0"/>
          </p:cNvCxnSpPr>
          <p:nvPr/>
        </p:nvCxnSpPr>
        <p:spPr bwMode="auto">
          <a:xfrm>
            <a:off x="2362200" y="4733925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E3C36FE5-EFE1-4631-AFCC-76AF53E5DAE9}"/>
              </a:ext>
            </a:extLst>
          </p:cNvPr>
          <p:cNvSpPr/>
          <p:nvPr/>
        </p:nvSpPr>
        <p:spPr bwMode="auto">
          <a:xfrm rot="10800000">
            <a:off x="2667001" y="4343400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801938-2462-4120-9225-3BB88EC742D2}"/>
              </a:ext>
            </a:extLst>
          </p:cNvPr>
          <p:cNvCxnSpPr>
            <a:cxnSpLocks/>
            <a:stCxn id="17" idx="0"/>
          </p:cNvCxnSpPr>
          <p:nvPr/>
        </p:nvCxnSpPr>
        <p:spPr bwMode="auto">
          <a:xfrm>
            <a:off x="2819401" y="4724400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524DCDA-2A27-478A-B45C-71606A7A14C4}"/>
              </a:ext>
            </a:extLst>
          </p:cNvPr>
          <p:cNvSpPr/>
          <p:nvPr/>
        </p:nvSpPr>
        <p:spPr bwMode="auto">
          <a:xfrm>
            <a:off x="5867400" y="5562600"/>
            <a:ext cx="2057400" cy="83820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/>
              <a:t>B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C42B3D92-BEE0-4711-BD26-2FA2634A9284}"/>
              </a:ext>
            </a:extLst>
          </p:cNvPr>
          <p:cNvSpPr/>
          <p:nvPr/>
        </p:nvSpPr>
        <p:spPr bwMode="auto">
          <a:xfrm rot="10800000">
            <a:off x="6096000" y="4810125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B31EEC-3794-4F7F-B37E-15B3200E0470}"/>
              </a:ext>
            </a:extLst>
          </p:cNvPr>
          <p:cNvCxnSpPr>
            <a:cxnSpLocks/>
            <a:stCxn id="20" idx="0"/>
          </p:cNvCxnSpPr>
          <p:nvPr/>
        </p:nvCxnSpPr>
        <p:spPr bwMode="auto">
          <a:xfrm>
            <a:off x="6248400" y="5191125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72F6529-04D7-474B-8F22-7F661D5F349C}"/>
              </a:ext>
            </a:extLst>
          </p:cNvPr>
          <p:cNvSpPr/>
          <p:nvPr/>
        </p:nvSpPr>
        <p:spPr bwMode="auto">
          <a:xfrm rot="10800000">
            <a:off x="7467600" y="4810125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BB4C364-AD42-433F-9DE6-11B10CC0CAFA}"/>
              </a:ext>
            </a:extLst>
          </p:cNvPr>
          <p:cNvCxnSpPr>
            <a:cxnSpLocks/>
            <a:stCxn id="22" idx="0"/>
          </p:cNvCxnSpPr>
          <p:nvPr/>
        </p:nvCxnSpPr>
        <p:spPr bwMode="auto">
          <a:xfrm>
            <a:off x="7620000" y="5191125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E38597B8-99E5-43E8-9A16-2CCCDCA3AC54}"/>
              </a:ext>
            </a:extLst>
          </p:cNvPr>
          <p:cNvSpPr/>
          <p:nvPr/>
        </p:nvSpPr>
        <p:spPr bwMode="auto">
          <a:xfrm rot="10800000">
            <a:off x="6553200" y="4819650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B3D234D-550B-4E5E-9CE4-1FD224C76CF5}"/>
              </a:ext>
            </a:extLst>
          </p:cNvPr>
          <p:cNvCxnSpPr>
            <a:cxnSpLocks/>
            <a:stCxn id="24" idx="0"/>
          </p:cNvCxnSpPr>
          <p:nvPr/>
        </p:nvCxnSpPr>
        <p:spPr bwMode="auto">
          <a:xfrm>
            <a:off x="6705600" y="5200650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B8A41D3-39DC-432C-925B-393FF96A2F56}"/>
              </a:ext>
            </a:extLst>
          </p:cNvPr>
          <p:cNvSpPr/>
          <p:nvPr/>
        </p:nvSpPr>
        <p:spPr bwMode="auto">
          <a:xfrm rot="10800000">
            <a:off x="7010401" y="4810125"/>
            <a:ext cx="304800" cy="381000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4989D6C-BA97-41E8-B97E-F075947FEF92}"/>
              </a:ext>
            </a:extLst>
          </p:cNvPr>
          <p:cNvCxnSpPr>
            <a:cxnSpLocks/>
            <a:stCxn id="26" idx="0"/>
          </p:cNvCxnSpPr>
          <p:nvPr/>
        </p:nvCxnSpPr>
        <p:spPr bwMode="auto">
          <a:xfrm>
            <a:off x="7162801" y="5191125"/>
            <a:ext cx="0" cy="37147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4D2150F-9724-4229-BE2F-891AA7689BDA}"/>
              </a:ext>
            </a:extLst>
          </p:cNvPr>
          <p:cNvCxnSpPr/>
          <p:nvPr/>
        </p:nvCxnSpPr>
        <p:spPr bwMode="auto">
          <a:xfrm>
            <a:off x="3733800" y="4291012"/>
            <a:ext cx="2209800" cy="571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0B7E6B8-38E9-4B07-8197-F128E900ED7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76636" y="4791077"/>
            <a:ext cx="2276474" cy="5810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4FE18CBB-1A96-422D-98B6-11DB2C6AEBC7}"/>
              </a:ext>
            </a:extLst>
          </p:cNvPr>
          <p:cNvSpPr txBox="1"/>
          <p:nvPr/>
        </p:nvSpPr>
        <p:spPr>
          <a:xfrm rot="982835">
            <a:off x="4605973" y="416019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22FACB-FAAD-44F4-8284-4800453FA9CC}"/>
              </a:ext>
            </a:extLst>
          </p:cNvPr>
          <p:cNvSpPr txBox="1"/>
          <p:nvPr/>
        </p:nvSpPr>
        <p:spPr>
          <a:xfrm rot="982835">
            <a:off x="4415472" y="4664450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UL</a:t>
            </a:r>
          </a:p>
        </p:txBody>
      </p:sp>
    </p:spTree>
    <p:extLst>
      <p:ext uri="{BB962C8B-B14F-4D97-AF65-F5344CB8AC3E}">
        <p14:creationId xmlns:p14="http://schemas.microsoft.com/office/powerpoint/2010/main" val="1739815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53D86-0811-4261-A4E5-9F76E853B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4360"/>
          </a:xfrm>
        </p:spPr>
        <p:txBody>
          <a:bodyPr/>
          <a:lstStyle/>
          <a:p>
            <a:r>
              <a:rPr lang="en-US" dirty="0"/>
              <a:t>Lab Measurement Results (1/4)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D5E8F-60F8-4771-B0DC-1000F3BE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546CA-FB2A-42DA-A907-06B94502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9B7A-2E29-4A6D-A942-FD1B9C12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C54C25-16F8-4552-B885-E47AB77AB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334" y="1280160"/>
            <a:ext cx="6865696" cy="514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1978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DAF86-2093-4C74-BEEB-259E00D4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E2C17-5648-4CEE-B533-8B916AD80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7B34E-0224-4F3C-B2E4-ABE74D929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93C0831-282E-48DE-B03B-02ADD156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4360"/>
          </a:xfrm>
        </p:spPr>
        <p:txBody>
          <a:bodyPr/>
          <a:lstStyle/>
          <a:p>
            <a:r>
              <a:rPr lang="en-US" dirty="0"/>
              <a:t>Lab Measurement Results (2/4)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76B30D-35F8-4105-8CE3-C2B76FA4AD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52" y="1280160"/>
            <a:ext cx="6862032" cy="513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893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53D86-0811-4261-A4E5-9F76E853B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4360"/>
          </a:xfrm>
        </p:spPr>
        <p:txBody>
          <a:bodyPr/>
          <a:lstStyle/>
          <a:p>
            <a:r>
              <a:rPr lang="en-US" dirty="0"/>
              <a:t>Lab Measurement Results (3/4)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D5E8F-60F8-4771-B0DC-1000F3BE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546CA-FB2A-42DA-A907-06B94502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9B7A-2E29-4A6D-A942-FD1B9C12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AE0166-5009-4289-B8C6-32D9C0BE41D6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87552" y="1275679"/>
            <a:ext cx="6867144" cy="513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0152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53D86-0811-4261-A4E5-9F76E853B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94360"/>
          </a:xfrm>
        </p:spPr>
        <p:txBody>
          <a:bodyPr/>
          <a:lstStyle/>
          <a:p>
            <a:r>
              <a:rPr lang="en-US" dirty="0"/>
              <a:t>Lab Measurement Results (4/4)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D5E8F-60F8-4771-B0DC-1000F3BE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546CA-FB2A-42DA-A907-06B94502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9B7A-2E29-4A6D-A942-FD1B9C12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08F3A3-39CB-43D2-9407-C314C3F9D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562" y="1280160"/>
            <a:ext cx="6916876" cy="5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64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FE2E8-7D95-424F-AEB4-7A60007F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Evaluation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BD4A8D-BF5E-4E35-818E-82AEA19C2F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𝐷𝐿</m:t>
                    </m:r>
                    <m:r>
                      <a:rPr lang="en-US" sz="2000" b="0" baseline="-2500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dirty="0"/>
                  <a:t>(DL measurement 1) and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𝑈𝐿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1 </m:t>
                    </m:r>
                  </m:oMath>
                </a14:m>
                <a:r>
                  <a:rPr lang="en-US" sz="2000" b="0" dirty="0"/>
                  <a:t> (UL measurement 1) are used for calibration</a:t>
                </a:r>
              </a:p>
              <a:p>
                <a:endParaRPr lang="en-US" sz="800" b="0" dirty="0"/>
              </a:p>
              <a:p>
                <a:pPr marL="0" indent="0">
                  <a:buNone/>
                </a:pPr>
                <a:r>
                  <a:rPr lang="en-US" sz="2000" dirty="0"/>
                  <a:t>                           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𝐷𝐿</m:t>
                    </m:r>
                    <m:r>
                      <a:rPr lang="en-US" sz="2000" b="0" i="0" baseline="-2500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1" i="1" baseline="-2500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∕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000" b="0" dirty="0"/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US" sz="2000" b="0" dirty="0"/>
                  <a:t>(DL measurement 2) is estimated by compensating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2 </m:t>
                    </m:r>
                  </m:oMath>
                </a14:m>
                <a:r>
                  <a:rPr lang="en-US" sz="2000" b="0" dirty="0"/>
                  <a:t> (UL measurement 2) using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𝑲</m:t>
                    </m:r>
                  </m:oMath>
                </a14:m>
                <a:endParaRPr lang="en-US" sz="2000" b="0" dirty="0"/>
              </a:p>
              <a:p>
                <a:endParaRPr lang="en-US" sz="800" b="0" dirty="0"/>
              </a:p>
              <a:p>
                <a:pPr marL="0" indent="0">
                  <a:buNone/>
                </a:pPr>
                <a:r>
                  <a:rPr lang="en-US" sz="2000" dirty="0"/>
                  <a:t>                        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</m:acc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𝑲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2000" b="0" i="1" baseline="-2500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2000" b="0" i="1" baseline="-2500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000" b="0" dirty="0"/>
              </a:p>
              <a:p>
                <a:pPr marL="0" indent="0">
                  <a:buNone/>
                </a:pPr>
                <a:endParaRPr lang="en-US" sz="800" b="0" dirty="0"/>
              </a:p>
              <a:p>
                <a:r>
                  <a:rPr lang="en-US" sz="2000" b="0" dirty="0"/>
                  <a:t>EVM of </a:t>
                </a:r>
                <a:r>
                  <a:rPr lang="en-US" sz="2000" b="0" i="1" dirty="0" err="1"/>
                  <a:t>i</a:t>
                </a:r>
                <a:r>
                  <a:rPr lang="en-US" sz="2000" b="0" dirty="0" err="1"/>
                  <a:t>th</a:t>
                </a:r>
                <a:r>
                  <a:rPr lang="en-US" sz="2000" b="0" dirty="0"/>
                  <a:t> channel element is calculated as [1]</a:t>
                </a:r>
              </a:p>
              <a:p>
                <a:pPr marL="0" indent="0">
                  <a:buNone/>
                </a:pPr>
                <a:r>
                  <a:rPr lang="en-US" sz="2000" b="0" dirty="0"/>
                  <a:t>                      </a:t>
                </a: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𝐸𝑉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10∗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</m:acc>
                            <m:r>
                              <a:rPr lang="en-US" sz="2000" b="0" i="1" baseline="-2500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2000" b="0" i="1" baseline="-25000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en-US" sz="20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  <m:r>
                              <a:rPr lang="en-US" sz="2000" b="0" i="1" baseline="-25000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  <m:r>
                              <a:rPr lang="en-US" sz="2000" b="0" i="1" baseline="-25000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r>
                              <a:rPr lang="en-US" sz="2000" b="0" i="1" baseline="-25000">
                                <a:latin typeface="Cambria Math" panose="02040503050406030204" pitchFamily="18" charset="0"/>
                              </a:rPr>
                              <m:t>2,</m:t>
                            </m:r>
                            <m:r>
                              <a:rPr lang="en-US" sz="20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latin typeface="Cambria Math" panose="02040503050406030204" pitchFamily="18" charset="0"/>
                      </a:rPr>
                      <m:t>∕</m:t>
                    </m:r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  <m:r>
                              <a:rPr lang="en-US" sz="2000" b="0" i="1" baseline="-25000">
                                <a:latin typeface="Cambria Math" panose="02040503050406030204" pitchFamily="18" charset="0"/>
                              </a:rPr>
                              <m:t>𝐷𝐿</m:t>
                            </m:r>
                            <m:r>
                              <a:rPr lang="en-US" sz="2000" b="0" i="1" baseline="-2500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1" i="1" baseline="-2500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b="0" i="1" baseline="-250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BD4A8D-BF5E-4E35-818E-82AEA19C2F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A473F-366B-49A1-BFD9-B79010F5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E99C0-87AE-49B7-A197-68859CBBA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D413C-3670-49E3-9EB6-514D4987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58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17" y="914400"/>
            <a:ext cx="7772400" cy="395512"/>
          </a:xfrm>
        </p:spPr>
        <p:txBody>
          <a:bodyPr/>
          <a:lstStyle/>
          <a:p>
            <a:r>
              <a:rPr lang="en-US" dirty="0"/>
              <a:t>Background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4196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/>
              <a:t>Self-calibration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b="0" dirty="0"/>
              <a:t>Pros </a:t>
            </a:r>
            <a:r>
              <a:rPr 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200" dirty="0">
                <a:cs typeface="Calibri" panose="020F0502020204030204" pitchFamily="34" charset="0"/>
              </a:rPr>
              <a:t> Don’t need standard support</a:t>
            </a:r>
            <a:endParaRPr lang="en-US" sz="2200" b="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Cons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en-US" sz="2200" dirty="0">
                <a:cs typeface="Calibri" panose="020F0502020204030204" pitchFamily="34" charset="0"/>
              </a:rPr>
              <a:t> Need additional hardware; </a:t>
            </a:r>
            <a:r>
              <a:rPr lang="en-US" sz="2200" dirty="0"/>
              <a:t>Hard to achieve high accuracy</a:t>
            </a:r>
            <a:endParaRPr lang="en-US" sz="2200" b="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/>
              <a:t>Mutual calibration (802.11n)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b="0" dirty="0"/>
              <a:t>Pros </a:t>
            </a:r>
            <a:r>
              <a:rPr 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lang="en-US" sz="2200" b="0" dirty="0"/>
              <a:t>No self-calibration hardware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200" b="0" dirty="0"/>
              <a:t>Cons </a:t>
            </a:r>
            <a:r>
              <a:rPr lang="en-US" sz="2200" b="0" dirty="0">
                <a:latin typeface="Calibri" panose="020F0502020204030204" pitchFamily="34" charset="0"/>
                <a:cs typeface="Calibri" panose="020F0502020204030204" pitchFamily="34" charset="0"/>
              </a:rPr>
              <a:t>— </a:t>
            </a:r>
            <a:r>
              <a:rPr lang="en-US" sz="2200" dirty="0">
                <a:cs typeface="Calibri" panose="020F0502020204030204" pitchFamily="34" charset="0"/>
              </a:rPr>
              <a:t>In</a:t>
            </a:r>
            <a:r>
              <a:rPr lang="en-US" sz="2200" b="0" dirty="0"/>
              <a:t>compatible with existing explicit feedback in terms of hardware and frame exchange sequence; Not adopted by the market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/>
              <a:t>In [1], test results show that it’s possible to achieve -37dB@50% EVM for implicit channel estimation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sz="2400" dirty="0"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4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06672-CD93-46AF-BE29-8CD79CC4D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vs. Measurement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0D9BE-752C-4C4A-8B15-CA506D314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BF813D-6D93-4642-A6E1-8E4A7523DA7C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67904-8DBF-4FF2-8369-59C7C0931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Li, Jiang, </a:t>
            </a:r>
            <a:r>
              <a:rPr lang="en-US" i="1"/>
              <a:t>et al</a:t>
            </a:r>
            <a:r>
              <a:rPr lang="en-US"/>
              <a:t>. (Intel)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0C497-6C8C-4FBB-B168-2F9ACD47A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58A669-4393-4FD2-BE9C-D925801DD470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1600200"/>
            <a:ext cx="7621143" cy="4848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8365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23" y="1056483"/>
            <a:ext cx="7772400" cy="395512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94" y="1898878"/>
            <a:ext cx="8304212" cy="373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b="0" kern="0" dirty="0"/>
              <a:t>Propose a calibration scheme with backward compatibility, simple implementation, and high efficiency</a:t>
            </a:r>
          </a:p>
          <a:p>
            <a:r>
              <a:rPr lang="en-US" sz="2800" b="0" kern="0" dirty="0"/>
              <a:t>Achieve the performance of ideal calibration feedback</a:t>
            </a:r>
          </a:p>
          <a:p>
            <a:r>
              <a:rPr lang="en-US" sz="2800" b="0" kern="0" dirty="0"/>
              <a:t>Enable implicit feedback without challenging self-calibration</a:t>
            </a:r>
          </a:p>
          <a:p>
            <a:r>
              <a:rPr lang="en-US" sz="2800" b="0" kern="0" dirty="0"/>
              <a:t>Simulation results matched with lab test data</a:t>
            </a:r>
          </a:p>
          <a:p>
            <a:endParaRPr lang="en-US" b="0" kern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24648780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823" y="1056483"/>
            <a:ext cx="7772400" cy="395512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994" y="1752600"/>
            <a:ext cx="8304212" cy="3739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b="0" kern="0" dirty="0"/>
              <a:t>[1] IEEE 802.11-19/1193r0, </a:t>
            </a:r>
            <a:r>
              <a:rPr lang="en-US" altLang="zh-CN" b="0" kern="0" dirty="0"/>
              <a:t>Calibration of Implicit Sounding, Nov. 2019</a:t>
            </a:r>
          </a:p>
          <a:p>
            <a:pPr marL="0" indent="0">
              <a:buNone/>
            </a:pPr>
            <a:r>
              <a:rPr lang="en-US" b="0" kern="0" dirty="0"/>
              <a:t>[2] IEEE 802.11-19/1934r0, </a:t>
            </a:r>
            <a:r>
              <a:rPr lang="en-GB" b="0" kern="0" dirty="0"/>
              <a:t>Precoding Performance Using Implicit Channel Estimation</a:t>
            </a:r>
            <a:r>
              <a:rPr lang="en-US" altLang="zh-CN" b="0" kern="0" dirty="0"/>
              <a:t>, Nov. 2019</a:t>
            </a:r>
          </a:p>
          <a:p>
            <a:pPr marL="0" indent="0">
              <a:buNone/>
            </a:pPr>
            <a:r>
              <a:rPr lang="en-US" altLang="en-US" b="0" kern="0" dirty="0"/>
              <a:t>[3] </a:t>
            </a:r>
            <a:r>
              <a:rPr lang="en-GB" altLang="en-US" b="0" kern="0" dirty="0"/>
              <a:t>IEEE 802.11-19/0767, </a:t>
            </a:r>
            <a:r>
              <a:rPr lang="en-US" altLang="en-US" b="0" kern="0" dirty="0"/>
              <a:t>Implicit Channel Sounding in IEEE 802.11 (Feasibility Study), July 2019</a:t>
            </a:r>
            <a:endParaRPr lang="en-US" b="0" kern="0" dirty="0"/>
          </a:p>
          <a:p>
            <a:pPr marL="0" indent="0">
              <a:buNone/>
            </a:pPr>
            <a:endParaRPr lang="en-US" b="0" kern="0" dirty="0"/>
          </a:p>
          <a:p>
            <a:endParaRPr lang="en-US" b="0" kern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1442610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2971800"/>
            <a:ext cx="7772400" cy="395512"/>
          </a:xfrm>
        </p:spPr>
        <p:txBody>
          <a:bodyPr/>
          <a:lstStyle/>
          <a:p>
            <a:r>
              <a:rPr lang="en-US" sz="4000" dirty="0"/>
              <a:t>Backup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</p:spTree>
    <p:extLst>
      <p:ext uri="{BB962C8B-B14F-4D97-AF65-F5344CB8AC3E}">
        <p14:creationId xmlns:p14="http://schemas.microsoft.com/office/powerpoint/2010/main" val="805490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dirty="0"/>
              <a:t>Fading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528670"/>
            <a:ext cx="8304212" cy="17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Calibration signal can be in deep fade at some subcarriers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AP should solicit calibration feedbacks i.e. beamforming vectors for more than one STA antenna 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066800" y="6155323"/>
            <a:ext cx="685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Freeform 8"/>
          <p:cNvSpPr/>
          <p:nvPr/>
        </p:nvSpPr>
        <p:spPr bwMode="auto">
          <a:xfrm>
            <a:off x="1315591" y="4921628"/>
            <a:ext cx="6360418" cy="826619"/>
          </a:xfrm>
          <a:custGeom>
            <a:avLst/>
            <a:gdLst>
              <a:gd name="connsiteX0" fmla="*/ 0 w 6272784"/>
              <a:gd name="connsiteY0" fmla="*/ 1051560 h 1393547"/>
              <a:gd name="connsiteX1" fmla="*/ 1060704 w 6272784"/>
              <a:gd name="connsiteY1" fmla="*/ 256032 h 1393547"/>
              <a:gd name="connsiteX2" fmla="*/ 2770632 w 6272784"/>
              <a:gd name="connsiteY2" fmla="*/ 813816 h 1393547"/>
              <a:gd name="connsiteX3" fmla="*/ 3995928 w 6272784"/>
              <a:gd name="connsiteY3" fmla="*/ 1289304 h 1393547"/>
              <a:gd name="connsiteX4" fmla="*/ 4562856 w 6272784"/>
              <a:gd name="connsiteY4" fmla="*/ 1298448 h 1393547"/>
              <a:gd name="connsiteX5" fmla="*/ 5175504 w 6272784"/>
              <a:gd name="connsiteY5" fmla="*/ 246888 h 1393547"/>
              <a:gd name="connsiteX6" fmla="*/ 5586984 w 6272784"/>
              <a:gd name="connsiteY6" fmla="*/ 566928 h 1393547"/>
              <a:gd name="connsiteX7" fmla="*/ 5925312 w 6272784"/>
              <a:gd name="connsiteY7" fmla="*/ 109728 h 1393547"/>
              <a:gd name="connsiteX8" fmla="*/ 6272784 w 6272784"/>
              <a:gd name="connsiteY8" fmla="*/ 0 h 1393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72784" h="1393547">
                <a:moveTo>
                  <a:pt x="0" y="1051560"/>
                </a:moveTo>
                <a:cubicBezTo>
                  <a:pt x="299466" y="673608"/>
                  <a:pt x="598932" y="295656"/>
                  <a:pt x="1060704" y="256032"/>
                </a:cubicBezTo>
                <a:cubicBezTo>
                  <a:pt x="1522476" y="216408"/>
                  <a:pt x="2281428" y="641604"/>
                  <a:pt x="2770632" y="813816"/>
                </a:cubicBezTo>
                <a:cubicBezTo>
                  <a:pt x="3259836" y="986028"/>
                  <a:pt x="3697224" y="1208532"/>
                  <a:pt x="3995928" y="1289304"/>
                </a:cubicBezTo>
                <a:cubicBezTo>
                  <a:pt x="4294632" y="1370076"/>
                  <a:pt x="4366260" y="1472184"/>
                  <a:pt x="4562856" y="1298448"/>
                </a:cubicBezTo>
                <a:cubicBezTo>
                  <a:pt x="4759452" y="1124712"/>
                  <a:pt x="5004816" y="368808"/>
                  <a:pt x="5175504" y="246888"/>
                </a:cubicBezTo>
                <a:cubicBezTo>
                  <a:pt x="5346192" y="124968"/>
                  <a:pt x="5462016" y="589788"/>
                  <a:pt x="5586984" y="566928"/>
                </a:cubicBezTo>
                <a:cubicBezTo>
                  <a:pt x="5711952" y="544068"/>
                  <a:pt x="5811012" y="204216"/>
                  <a:pt x="5925312" y="109728"/>
                </a:cubicBezTo>
                <a:cubicBezTo>
                  <a:pt x="6039612" y="15240"/>
                  <a:pt x="6156198" y="7620"/>
                  <a:pt x="6272784" y="0"/>
                </a:cubicBezTo>
              </a:path>
            </a:pathLst>
          </a:custGeom>
          <a:noFill/>
          <a:ln w="15875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066800" y="4885052"/>
            <a:ext cx="0" cy="12702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34442" y="4504461"/>
            <a:ext cx="1640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Channel response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78678" y="5986046"/>
            <a:ext cx="561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Freq</a:t>
            </a:r>
            <a:endParaRPr lang="en-US" sz="1600" dirty="0"/>
          </a:p>
        </p:txBody>
      </p:sp>
      <p:sp>
        <p:nvSpPr>
          <p:cNvPr id="18" name="Oval 17"/>
          <p:cNvSpPr/>
          <p:nvPr/>
        </p:nvSpPr>
        <p:spPr bwMode="auto">
          <a:xfrm>
            <a:off x="4724400" y="5414585"/>
            <a:ext cx="1447800" cy="502002"/>
          </a:xfrm>
          <a:prstGeom prst="ellipse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43400" y="5045253"/>
            <a:ext cx="218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Signal in deep fade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289459" y="3261082"/>
                <a:ext cx="3124200" cy="1016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BA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BA</m:t>
                              </m:r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9459" y="3261082"/>
                <a:ext cx="3124200" cy="10161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 bwMode="auto">
          <a:xfrm>
            <a:off x="4051459" y="3193637"/>
            <a:ext cx="1066800" cy="1210445"/>
          </a:xfrm>
          <a:prstGeom prst="ellipse">
            <a:avLst/>
          </a:prstGeom>
          <a:solidFill>
            <a:srgbClr val="FF0000">
              <a:alpha val="2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06804" y="2895600"/>
            <a:ext cx="3851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Drop to zero and leave only noises</a:t>
            </a:r>
          </a:p>
        </p:txBody>
      </p:sp>
    </p:spTree>
    <p:extLst>
      <p:ext uri="{BB962C8B-B14F-4D97-AF65-F5344CB8AC3E}">
        <p14:creationId xmlns:p14="http://schemas.microsoft.com/office/powerpoint/2010/main" val="28051715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dirty="0"/>
              <a:t>Diversity Combing (1/2)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09600" y="1394894"/>
            <a:ext cx="8304212" cy="17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AP solicits beamforming vectors for </a:t>
            </a:r>
            <a:r>
              <a:rPr lang="en-US" b="0" i="1" kern="0" dirty="0"/>
              <a:t>M</a:t>
            </a:r>
            <a:r>
              <a:rPr lang="en-US" b="0" kern="0" dirty="0"/>
              <a:t> STA antennas 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31945" y="2670172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781800" y="1692145"/>
            <a:ext cx="665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STA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203" y="2107495"/>
            <a:ext cx="6741475" cy="442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9330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530" y="843326"/>
            <a:ext cx="7772400" cy="395512"/>
          </a:xfrm>
        </p:spPr>
        <p:txBody>
          <a:bodyPr/>
          <a:lstStyle/>
          <a:p>
            <a:r>
              <a:rPr lang="en-US" dirty="0"/>
              <a:t>Diversity Combing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421751"/>
            <a:ext cx="8304212" cy="167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AP estimates the compensation weight using the beamforming vectors fed back for the </a:t>
            </a:r>
            <a:r>
              <a:rPr lang="en-US" b="0" i="1" kern="0" dirty="0"/>
              <a:t>M</a:t>
            </a:r>
            <a:r>
              <a:rPr lang="en-US" b="0" kern="0" dirty="0"/>
              <a:t> STA antennas</a:t>
            </a:r>
          </a:p>
          <a:p>
            <a:pPr marL="514350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0" kern="0" dirty="0"/>
              <a:t>AP combines the estimates using the received uplink sounding strengths as the weighting factors 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905000" y="3340124"/>
                <a:ext cx="5046027" cy="10810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e>
                              </m:d>
                            </m:e>
                          </m:nary>
                        </m:den>
                      </m:f>
                      <m:nary>
                        <m:naryPr>
                          <m:chr m:val="∑"/>
                          <m:limLoc m:val="subSup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340124"/>
                <a:ext cx="5046027" cy="108100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 bwMode="auto">
              <a:xfrm>
                <a:off x="1087533" y="4572000"/>
                <a:ext cx="7575359" cy="4476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57150" indent="0">
                  <a:buClr>
                    <a:schemeClr val="tx1"/>
                  </a:buClr>
                  <a:buNone/>
                </a:pPr>
                <a:r>
                  <a:rPr lang="en-US" b="0" kern="0" dirty="0"/>
                  <a:t>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b="0" kern="0" dirty="0"/>
                  <a:t> is AP antenna index;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b="0" kern="0" dirty="0"/>
                  <a:t> is STA antenna index; </a:t>
                </a: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87533" y="4572000"/>
                <a:ext cx="7575359" cy="447641"/>
              </a:xfrm>
              <a:prstGeom prst="rect">
                <a:avLst/>
              </a:prstGeom>
              <a:blipFill rotWithShape="0">
                <a:blip r:embed="rId3"/>
                <a:stretch>
                  <a:fillRect l="-483" t="-10959" b="-34247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174559" y="5257800"/>
                <a:ext cx="3200400" cy="1138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acc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BA</m:t>
                              </m:r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4559" y="5257800"/>
                <a:ext cx="3200400" cy="11380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572000" y="5426585"/>
                <a:ext cx="3200400" cy="5807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𝑤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‖"/>
                          <m:endChr m:val="‖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acc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BA</m:t>
                              </m:r>
                              <m:r>
                                <a:rPr lang="en-US" sz="280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426585"/>
                <a:ext cx="3200400" cy="5807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urved Connector 7"/>
          <p:cNvCxnSpPr/>
          <p:nvPr/>
        </p:nvCxnSpPr>
        <p:spPr bwMode="auto">
          <a:xfrm rot="16200000" flipH="1">
            <a:off x="5123352" y="2054643"/>
            <a:ext cx="1716696" cy="129540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Curved Connector 23"/>
          <p:cNvCxnSpPr/>
          <p:nvPr/>
        </p:nvCxnSpPr>
        <p:spPr bwMode="auto">
          <a:xfrm rot="16200000" flipH="1">
            <a:off x="4859133" y="3027782"/>
            <a:ext cx="687988" cy="65582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Curved Connector 27"/>
          <p:cNvCxnSpPr/>
          <p:nvPr/>
        </p:nvCxnSpPr>
        <p:spPr bwMode="auto">
          <a:xfrm>
            <a:off x="2065052" y="5257800"/>
            <a:ext cx="709707" cy="29143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85431" y="4993131"/>
            <a:ext cx="21852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Uplink channel estimate</a:t>
            </a:r>
          </a:p>
        </p:txBody>
      </p:sp>
      <p:cxnSp>
        <p:nvCxnSpPr>
          <p:cNvPr id="32" name="Curved Connector 31"/>
          <p:cNvCxnSpPr/>
          <p:nvPr/>
        </p:nvCxnSpPr>
        <p:spPr bwMode="auto">
          <a:xfrm rot="10800000">
            <a:off x="4038600" y="6086869"/>
            <a:ext cx="646906" cy="23128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685506" y="6097087"/>
            <a:ext cx="44967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Downlink channel estimate, fed back and </a:t>
            </a:r>
            <a:r>
              <a:rPr lang="en-US" sz="1600" dirty="0" err="1">
                <a:solidFill>
                  <a:srgbClr val="0070C0"/>
                </a:solidFill>
              </a:rPr>
              <a:t>nomalized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7494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33158"/>
            <a:ext cx="7761017" cy="1421672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3432" y="6475413"/>
            <a:ext cx="13304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Calibration Error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68" y="1524000"/>
            <a:ext cx="8050657" cy="4756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8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17" y="914400"/>
            <a:ext cx="7772400" cy="395512"/>
          </a:xfrm>
        </p:spPr>
        <p:txBody>
          <a:bodyPr/>
          <a:lstStyle/>
          <a:p>
            <a:r>
              <a:rPr lang="en-US" dirty="0"/>
              <a:t>Remark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1910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Implicit feedback requires Tx/Rx chain calibration at the transmitter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Channel matrix feedback was in 802.11n spec but not implemented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In contrast, compressed beamforming feedback using Givens angles is widely implemented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It is desirable to have a backward-compatible calibration scheme i.e. reusing the implemented compressed beamforming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8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55" y="1064449"/>
            <a:ext cx="7772400" cy="395512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al.</a:t>
            </a:r>
            <a:r>
              <a:rPr lang="en-US" dirty="0"/>
              <a:t>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752600"/>
            <a:ext cx="830421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0386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3200" b="0" dirty="0"/>
              <a:t>Want a simple calibration scheme for implicit feedback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800" dirty="0"/>
              <a:t> No self-calibration hardware</a:t>
            </a:r>
            <a:endParaRPr lang="en-US" sz="2800" b="0" dirty="0"/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800" b="0" dirty="0"/>
              <a:t> Compatible to explicit feedback</a:t>
            </a:r>
          </a:p>
          <a:p>
            <a:pPr lvl="1">
              <a:buFont typeface="Calibri" panose="020F0502020204030204" pitchFamily="34" charset="0"/>
              <a:buChar char="—"/>
            </a:pPr>
            <a:r>
              <a:rPr lang="en-US" sz="2800" dirty="0"/>
              <a:t> Low overhead</a:t>
            </a:r>
            <a:endParaRPr lang="en-US" sz="2800" b="0" dirty="0"/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19064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55" y="1064449"/>
            <a:ext cx="7772400" cy="395512"/>
          </a:xfrm>
        </p:spPr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al.</a:t>
            </a:r>
            <a:r>
              <a:rPr lang="en-US" dirty="0"/>
              <a:t>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3400" y="1752600"/>
            <a:ext cx="830421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kern="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20574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3200" b="0" dirty="0"/>
              <a:t>Reuse the hardware and frame exchange sequence of existing compressed beamforming feedback for mutual calibration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902040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126704"/>
            <a:ext cx="6746584" cy="35726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836571"/>
            <a:ext cx="7772400" cy="395512"/>
          </a:xfrm>
        </p:spPr>
        <p:txBody>
          <a:bodyPr/>
          <a:lstStyle/>
          <a:p>
            <a:r>
              <a:rPr lang="en-US" dirty="0"/>
              <a:t>Recap of 11n Calibration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20265"/>
            <a:ext cx="8304212" cy="1058751"/>
          </a:xfrm>
        </p:spPr>
        <p:txBody>
          <a:bodyPr/>
          <a:lstStyle/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800" b="0" dirty="0"/>
              <a:t>Beamformer obtains both DL and UL channels and compares them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60193" y="6475413"/>
            <a:ext cx="283732" cy="184666"/>
          </a:xfrm>
        </p:spPr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198120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502" y="5742425"/>
            <a:ext cx="3886200" cy="6470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7121" y="5778510"/>
            <a:ext cx="2701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400" dirty="0">
                <a:latin typeface="+mn-lt"/>
                <a:cs typeface="+mn-cs"/>
              </a:rPr>
              <a:t>Channel reciprocity: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14600" y="2462710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48400" y="2449911"/>
            <a:ext cx="665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224558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 bwMode="auto">
          <a:xfrm>
            <a:off x="2057400" y="4916454"/>
            <a:ext cx="3200400" cy="757010"/>
          </a:xfrm>
          <a:prstGeom prst="roundRect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17" y="914400"/>
            <a:ext cx="7772400" cy="395512"/>
          </a:xfrm>
        </p:spPr>
        <p:txBody>
          <a:bodyPr/>
          <a:lstStyle/>
          <a:p>
            <a:r>
              <a:rPr lang="en-US" sz="2800" dirty="0"/>
              <a:t>Calibration and Compensation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839179" y="4815212"/>
                <a:ext cx="2904413" cy="1016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BA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i="0">
                                  <a:latin typeface="Cambria Math" panose="02040503050406030204" pitchFamily="18" charset="0"/>
                                </a:rPr>
                                <m:t>AB</m:t>
                              </m:r>
                              <m:r>
                                <a:rPr lang="en-US" sz="2800" i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9179" y="4815212"/>
                <a:ext cx="2904413" cy="10161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347914" y="4991655"/>
                <a:ext cx="2765501" cy="542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AB</m:t>
                          </m:r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280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BA</m:t>
                          </m:r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914" y="4991655"/>
                <a:ext cx="2765501" cy="5421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Arrow 12"/>
          <p:cNvSpPr/>
          <p:nvPr/>
        </p:nvSpPr>
        <p:spPr bwMode="auto">
          <a:xfrm>
            <a:off x="5485602" y="5126709"/>
            <a:ext cx="609600" cy="406602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56440" y="5813617"/>
            <a:ext cx="1852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Downlink channel fed back by 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62246" y="4209852"/>
            <a:ext cx="1600201" cy="59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Uplink channel estimated by 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73869" y="5813617"/>
            <a:ext cx="1608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Compensation factor</a:t>
            </a:r>
            <a:r>
              <a:rPr lang="en-US" sz="1600" dirty="0"/>
              <a:t> at A</a:t>
            </a:r>
          </a:p>
        </p:txBody>
      </p:sp>
      <p:cxnSp>
        <p:nvCxnSpPr>
          <p:cNvPr id="18" name="Straight Arrow Connector 17"/>
          <p:cNvCxnSpPr>
            <a:stCxn id="16" idx="0"/>
          </p:cNvCxnSpPr>
          <p:nvPr/>
        </p:nvCxnSpPr>
        <p:spPr bwMode="auto">
          <a:xfrm flipV="1">
            <a:off x="2277922" y="5536819"/>
            <a:ext cx="173811" cy="276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3215640" y="5533311"/>
            <a:ext cx="289560" cy="280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610100" y="4785270"/>
            <a:ext cx="419100" cy="2623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451733" y="143020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AP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27530" y="1654648"/>
            <a:ext cx="665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STA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294" y="1548032"/>
            <a:ext cx="7351446" cy="330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6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17" y="914400"/>
            <a:ext cx="7772400" cy="395512"/>
          </a:xfrm>
        </p:spPr>
        <p:txBody>
          <a:bodyPr/>
          <a:lstStyle/>
          <a:p>
            <a:r>
              <a:rPr lang="en-US" dirty="0"/>
              <a:t>Remarks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9785B3-B08B-4F24-A7F7-93C51881B60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62136" y="6475413"/>
            <a:ext cx="1381789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Li,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495300" y="1647807"/>
            <a:ext cx="8305800" cy="4067193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/>
              <a:t>Beamformer needs channel estimates of both forward and backward directions for estimating compensation factor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800" b="0" dirty="0" err="1"/>
              <a:t>Beamformee</a:t>
            </a:r>
            <a:r>
              <a:rPr lang="en-US" sz="2800" b="0" dirty="0"/>
              <a:t> only needs to feed back the channel estimates calculated from one of its receive antennas</a:t>
            </a:r>
          </a:p>
        </p:txBody>
      </p:sp>
    </p:spTree>
    <p:extLst>
      <p:ext uri="{BB962C8B-B14F-4D97-AF65-F5344CB8AC3E}">
        <p14:creationId xmlns:p14="http://schemas.microsoft.com/office/powerpoint/2010/main" val="36132227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369122</TotalTime>
  <Words>1774</Words>
  <Application>Microsoft Office PowerPoint</Application>
  <PresentationFormat>On-screen Show (4:3)</PresentationFormat>
  <Paragraphs>353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Cambria Math</vt:lpstr>
      <vt:lpstr>Times New Roman</vt:lpstr>
      <vt:lpstr>Wingdings</vt:lpstr>
      <vt:lpstr>802-11-Submission</vt:lpstr>
      <vt:lpstr>Calibration for Implicit Feedback</vt:lpstr>
      <vt:lpstr>Background (1/2)</vt:lpstr>
      <vt:lpstr>Background (2/2)</vt:lpstr>
      <vt:lpstr>Remark</vt:lpstr>
      <vt:lpstr>Problem Statement</vt:lpstr>
      <vt:lpstr>Proposed Solution</vt:lpstr>
      <vt:lpstr>Recap of 11n Calibration</vt:lpstr>
      <vt:lpstr>Calibration and Compensation</vt:lpstr>
      <vt:lpstr>Remarks</vt:lpstr>
      <vt:lpstr>Channel Vector vs. Beamforming Vector</vt:lpstr>
      <vt:lpstr>Observation</vt:lpstr>
      <vt:lpstr>Reusing Beamforming Vector for Calibration</vt:lpstr>
      <vt:lpstr>Feedback Calculations</vt:lpstr>
      <vt:lpstr>Explicit Feedback Sequence</vt:lpstr>
      <vt:lpstr>Calibration Feedback Sequence</vt:lpstr>
      <vt:lpstr>Backward Sounding</vt:lpstr>
      <vt:lpstr>Remarks</vt:lpstr>
      <vt:lpstr>Simulation Settings (1/2)</vt:lpstr>
      <vt:lpstr>Simulation Settings (2/2)</vt:lpstr>
      <vt:lpstr>MCS 7, 3 Users</vt:lpstr>
      <vt:lpstr>MCS 7, 4 Users</vt:lpstr>
      <vt:lpstr>MCS 9, 3 Users</vt:lpstr>
      <vt:lpstr>MCS 9, 4 Users</vt:lpstr>
      <vt:lpstr>Lab Test Setup </vt:lpstr>
      <vt:lpstr>Lab Measurement Results (1/4) </vt:lpstr>
      <vt:lpstr>Lab Measurement Results (2/4) </vt:lpstr>
      <vt:lpstr>Lab Measurement Results (3/4) </vt:lpstr>
      <vt:lpstr>Lab Measurement Results (4/4) </vt:lpstr>
      <vt:lpstr>Performance Evaluation </vt:lpstr>
      <vt:lpstr>Simulation vs. Measurement</vt:lpstr>
      <vt:lpstr>Conclusions</vt:lpstr>
      <vt:lpstr>Reference</vt:lpstr>
      <vt:lpstr>Backup</vt:lpstr>
      <vt:lpstr>Fading Impact</vt:lpstr>
      <vt:lpstr>Diversity Combing (1/2)</vt:lpstr>
      <vt:lpstr>Diversity Combing (2/2)</vt:lpstr>
      <vt:lpstr>Calibration Error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2017, CTPClassification=CTP_NT</cp:keywords>
  <dc:description/>
  <cp:lastModifiedBy>Li, Qinghua</cp:lastModifiedBy>
  <cp:revision>2655</cp:revision>
  <cp:lastPrinted>1998-02-10T13:28:06Z</cp:lastPrinted>
  <dcterms:created xsi:type="dcterms:W3CDTF">2007-05-21T21:00:37Z</dcterms:created>
  <dcterms:modified xsi:type="dcterms:W3CDTF">2020-01-11T02:53:35Z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5449dcf2-9b51-4735-b947-e94a4ced9d12</vt:lpwstr>
  </property>
  <property fmtid="{D5CDD505-2E9C-101B-9397-08002B2CF9AE}" pid="3" name="CTP_TimeStamp">
    <vt:lpwstr>2020-01-11 02:53:34Z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