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412" r:id="rId3"/>
    <p:sldId id="418" r:id="rId4"/>
    <p:sldId id="425" r:id="rId5"/>
    <p:sldId id="424" r:id="rId6"/>
    <p:sldId id="426" r:id="rId7"/>
    <p:sldId id="427" r:id="rId8"/>
    <p:sldId id="429" r:id="rId9"/>
    <p:sldId id="428" r:id="rId10"/>
    <p:sldId id="417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R" initials="BLR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86393" autoAdjust="0"/>
  </p:normalViewPr>
  <p:slideViewPr>
    <p:cSldViewPr>
      <p:cViewPr>
        <p:scale>
          <a:sx n="87" d="100"/>
          <a:sy n="87" d="100"/>
        </p:scale>
        <p:origin x="-94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5394" y="6475413"/>
            <a:ext cx="165853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23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802.11-19/</a:t>
            </a:r>
            <a:r>
              <a:rPr lang="en-US" sz="1800" b="1" dirty="0" err="1">
                <a:cs typeface="+mn-cs"/>
              </a:rPr>
              <a:t>0076r0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GB" sz="2400" dirty="0"/>
              <a:t>Simulation Results of </a:t>
            </a:r>
            <a:r>
              <a:rPr lang="en-GB" sz="2400" dirty="0" err="1"/>
              <a:t>4K</a:t>
            </a:r>
            <a:r>
              <a:rPr lang="en-GB" sz="2400" dirty="0"/>
              <a:t> </a:t>
            </a:r>
            <a:r>
              <a:rPr lang="en-GB" sz="2400" dirty="0" err="1"/>
              <a:t>QAM</a:t>
            </a:r>
            <a:endParaRPr lang="en-US" sz="2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2020-01-10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18688"/>
              </p:ext>
            </p:extLst>
          </p:nvPr>
        </p:nvGraphicFramePr>
        <p:xfrm>
          <a:off x="685800" y="2824688"/>
          <a:ext cx="7772401" cy="91043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Ron Porat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Broadcom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effectLst/>
                          <a:latin typeface="+mn-lt"/>
                          <a:ea typeface="Times New Roman"/>
                        </a:rPr>
                        <a:t>ron.porat@broadcom.com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Rethna Pulikkoonattu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Broadcom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 err="1"/>
              <a:t>4K</a:t>
            </a:r>
            <a:r>
              <a:rPr lang="en-US" sz="1800" b="0" dirty="0"/>
              <a:t> </a:t>
            </a:r>
            <a:r>
              <a:rPr lang="en-US" sz="1800" b="0" dirty="0" err="1"/>
              <a:t>QAM</a:t>
            </a:r>
            <a:r>
              <a:rPr lang="en-US" sz="1800" b="0" dirty="0"/>
              <a:t> @ rate 5/6, </a:t>
            </a:r>
            <a:r>
              <a:rPr lang="en-US" sz="1800" b="0" dirty="0" err="1"/>
              <a:t>4x2</a:t>
            </a:r>
            <a:r>
              <a:rPr lang="en-US" sz="1800" b="0" dirty="0"/>
              <a:t> with </a:t>
            </a:r>
            <a:r>
              <a:rPr lang="en-US" sz="1800" b="0" dirty="0" err="1"/>
              <a:t>Tx</a:t>
            </a:r>
            <a:r>
              <a:rPr lang="en-US" sz="1800" b="0" dirty="0"/>
              <a:t> BF : SNR requirements are achievable</a:t>
            </a:r>
          </a:p>
          <a:p>
            <a:endParaRPr lang="en-US" sz="1800" b="0" dirty="0"/>
          </a:p>
          <a:p>
            <a:r>
              <a:rPr lang="en-US" sz="1800" b="0" dirty="0"/>
              <a:t>For best performance for rate 5/6 </a:t>
            </a:r>
            <a:r>
              <a:rPr lang="en-US" sz="1800" b="0" dirty="0" err="1"/>
              <a:t>TxEVM</a:t>
            </a:r>
            <a:r>
              <a:rPr lang="en-US" sz="1800" b="0" dirty="0"/>
              <a:t> of -</a:t>
            </a:r>
            <a:r>
              <a:rPr lang="en-US" sz="1800" b="0" dirty="0" err="1"/>
              <a:t>43dB</a:t>
            </a:r>
            <a:r>
              <a:rPr lang="en-US" sz="1800" b="0" dirty="0"/>
              <a:t> is needed</a:t>
            </a:r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381000" y="1752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  <a:p>
            <a:r>
              <a:rPr lang="en-US" sz="1800" b="0" kern="0" dirty="0" err="1"/>
              <a:t>4K</a:t>
            </a:r>
            <a:r>
              <a:rPr lang="en-US" sz="1800" b="0" kern="0" dirty="0"/>
              <a:t> QAM can potentially boost the max PHY throughput by 20%</a:t>
            </a:r>
          </a:p>
          <a:p>
            <a:endParaRPr lang="en-US" sz="1800" b="0" kern="0" dirty="0"/>
          </a:p>
          <a:p>
            <a:r>
              <a:rPr lang="en-US" sz="1800" b="0" kern="0" dirty="0"/>
              <a:t>We investigate and show that in a </a:t>
            </a:r>
            <a:r>
              <a:rPr lang="en-US" sz="1800" b="0" kern="0" dirty="0" err="1"/>
              <a:t>4x2</a:t>
            </a:r>
            <a:r>
              <a:rPr lang="en-US" sz="1800" b="0" kern="0" dirty="0"/>
              <a:t> </a:t>
            </a:r>
            <a:r>
              <a:rPr lang="en-US" sz="1800" b="0" kern="0" dirty="0" err="1"/>
              <a:t>MIMO</a:t>
            </a:r>
            <a:r>
              <a:rPr lang="en-US" sz="1800" b="0" kern="0" dirty="0"/>
              <a:t> configuration, with beamforming, </a:t>
            </a:r>
            <a:r>
              <a:rPr lang="en-US" sz="1800" b="0" kern="0" dirty="0" err="1"/>
              <a:t>4K</a:t>
            </a:r>
            <a:r>
              <a:rPr lang="en-US" sz="1800" b="0" kern="0" dirty="0"/>
              <a:t> </a:t>
            </a:r>
            <a:r>
              <a:rPr lang="en-US" sz="1800" b="0" kern="0" dirty="0" err="1"/>
              <a:t>QAM</a:t>
            </a:r>
            <a:r>
              <a:rPr lang="en-US" sz="1800" b="0" kern="0" dirty="0"/>
              <a:t> + rate 5/6 is a feasible operating scenario</a:t>
            </a:r>
          </a:p>
          <a:p>
            <a:endParaRPr lang="en-US" sz="1800" b="0" kern="0" dirty="0"/>
          </a:p>
          <a:p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162345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Simulation Setup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381000" y="1752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PHY BW: 160MHz</a:t>
            </a:r>
          </a:p>
          <a:p>
            <a:r>
              <a:rPr lang="en-US" sz="1800" b="0" kern="0" dirty="0"/>
              <a:t>QAM: Gray mapping, similar mapping as 802.11ax 1K QAM</a:t>
            </a:r>
          </a:p>
          <a:p>
            <a:r>
              <a:rPr lang="en-US" sz="1800" b="0" kern="0" dirty="0"/>
              <a:t>MIMO: </a:t>
            </a:r>
          </a:p>
          <a:p>
            <a:pPr lvl="1"/>
            <a:r>
              <a:rPr lang="en-US" sz="1400" b="0" kern="0" dirty="0"/>
              <a:t>2x2 AWGN</a:t>
            </a:r>
          </a:p>
          <a:p>
            <a:pPr lvl="1"/>
            <a:r>
              <a:rPr lang="en-US" sz="1400" b="0" kern="0" dirty="0"/>
              <a:t>4x2 with BF (</a:t>
            </a:r>
            <a:r>
              <a:rPr lang="en-US" sz="1400" b="0" kern="0" dirty="0" err="1"/>
              <a:t>Nss</a:t>
            </a:r>
            <a:r>
              <a:rPr lang="en-US" sz="1400" b="0" kern="0" dirty="0"/>
              <a:t>=2)</a:t>
            </a:r>
          </a:p>
          <a:p>
            <a:r>
              <a:rPr lang="en-US" sz="1800" b="0" kern="0" dirty="0"/>
              <a:t>RF Impairments: all impairments added for both Tx and Rx.  </a:t>
            </a:r>
          </a:p>
          <a:p>
            <a:pPr lvl="1"/>
            <a:r>
              <a:rPr lang="en-US" sz="1600" b="0" kern="0" dirty="0"/>
              <a:t>Including Phase Noise and IQ imbalance, CFO, Quantization noise, LO leakage etc., </a:t>
            </a:r>
            <a:endParaRPr lang="en-US" sz="1400" b="0" kern="0" dirty="0"/>
          </a:p>
          <a:p>
            <a:r>
              <a:rPr lang="en-US" sz="1800" b="0" kern="0" dirty="0"/>
              <a:t>Channels: AWGN, </a:t>
            </a:r>
            <a:r>
              <a:rPr lang="en-US" sz="1800" b="0" kern="0" dirty="0" err="1"/>
              <a:t>11nB</a:t>
            </a:r>
            <a:r>
              <a:rPr lang="en-US" sz="1800" b="0" kern="0" dirty="0"/>
              <a:t>, </a:t>
            </a:r>
            <a:r>
              <a:rPr lang="en-US" sz="1800" b="0" kern="0" dirty="0" err="1"/>
              <a:t>11nD</a:t>
            </a:r>
            <a:r>
              <a:rPr lang="en-US" sz="1800" b="0" kern="0" dirty="0"/>
              <a:t> </a:t>
            </a:r>
          </a:p>
          <a:p>
            <a:r>
              <a:rPr lang="en-US" sz="1800" b="0" kern="0" dirty="0"/>
              <a:t>LDPC</a:t>
            </a:r>
          </a:p>
          <a:p>
            <a:r>
              <a:rPr lang="en-US" sz="1800" b="0" kern="0" dirty="0"/>
              <a:t>Packet Length= 4KB</a:t>
            </a:r>
          </a:p>
        </p:txBody>
      </p:sp>
    </p:spTree>
    <p:extLst>
      <p:ext uri="{BB962C8B-B14F-4D97-AF65-F5344CB8AC3E}">
        <p14:creationId xmlns:p14="http://schemas.microsoft.com/office/powerpoint/2010/main" val="116148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9" y="609600"/>
            <a:ext cx="7772400" cy="762000"/>
          </a:xfrm>
        </p:spPr>
        <p:txBody>
          <a:bodyPr/>
          <a:lstStyle/>
          <a:p>
            <a:r>
              <a:rPr lang="en-US" sz="2400" dirty="0"/>
              <a:t>2x2 AWGN: RF Impairments ON/OFF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599660" y="1600200"/>
            <a:ext cx="854433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xmlns="" id="{A4E833D3-C2D2-BF43-99CA-9A370642F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56"/>
            <a:ext cx="6019800" cy="48641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2E76FBE-9009-324A-87AD-6A8E52E206B1}"/>
              </a:ext>
            </a:extLst>
          </p:cNvPr>
          <p:cNvSpPr txBox="1">
            <a:spLocks/>
          </p:cNvSpPr>
          <p:nvPr/>
        </p:nvSpPr>
        <p:spPr bwMode="auto">
          <a:xfrm>
            <a:off x="6379029" y="3086100"/>
            <a:ext cx="26139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0" kern="0" dirty="0" err="1"/>
              <a:t>TxEVM</a:t>
            </a:r>
            <a:r>
              <a:rPr lang="en-US" sz="1800" b="0" kern="0" dirty="0"/>
              <a:t>=-</a:t>
            </a:r>
            <a:r>
              <a:rPr lang="en-US" sz="1800" b="0" kern="0" dirty="0" err="1"/>
              <a:t>42dB</a:t>
            </a:r>
            <a:r>
              <a:rPr lang="en-US" sz="1800" b="0" kern="0" dirty="0"/>
              <a:t> when RF IMP is ON</a:t>
            </a:r>
          </a:p>
          <a:p>
            <a:pPr marL="0" indent="0">
              <a:buNone/>
            </a:pPr>
            <a:r>
              <a:rPr lang="en-US" sz="1800" b="0" kern="0" dirty="0"/>
              <a:t>RF Impairments present in both Tx and Rx</a:t>
            </a:r>
          </a:p>
          <a:p>
            <a:pPr marL="0" indent="0">
              <a:buNone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3770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xmlns="" id="{450DB28C-85AA-5443-8665-0E01472F5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523601"/>
            <a:ext cx="6162261" cy="4923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9" y="609600"/>
            <a:ext cx="7772400" cy="762000"/>
          </a:xfrm>
        </p:spPr>
        <p:txBody>
          <a:bodyPr/>
          <a:lstStyle/>
          <a:p>
            <a:r>
              <a:rPr lang="en-US" sz="2400" dirty="0"/>
              <a:t>4x2 </a:t>
            </a:r>
            <a:r>
              <a:rPr lang="en-US" sz="2400" dirty="0" err="1"/>
              <a:t>TxBF</a:t>
            </a:r>
            <a:r>
              <a:rPr lang="en-US" sz="2400" dirty="0"/>
              <a:t> Fading Channels: RF Impairments ON/OFF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6781800" y="2743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0" kern="0" dirty="0" err="1"/>
              <a:t>TxEVM</a:t>
            </a:r>
            <a:r>
              <a:rPr lang="en-US" sz="1800" b="0" kern="0" dirty="0"/>
              <a:t>=-</a:t>
            </a:r>
            <a:r>
              <a:rPr lang="en-US" sz="1800" b="0" kern="0" dirty="0" err="1"/>
              <a:t>42dB</a:t>
            </a:r>
            <a:r>
              <a:rPr lang="en-US" sz="1800" b="0" kern="0" dirty="0"/>
              <a:t> when RFIMP is ON</a:t>
            </a:r>
          </a:p>
          <a:p>
            <a:pPr marL="0" indent="0">
              <a:buNone/>
            </a:pPr>
            <a:r>
              <a:rPr lang="en-US" sz="1800" b="0" kern="0" dirty="0"/>
              <a:t>Impairments added at both Tx and Rx</a:t>
            </a:r>
          </a:p>
          <a:p>
            <a:pPr marL="0" indent="0">
              <a:buNone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1401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32601"/>
            <a:ext cx="7772400" cy="1038999"/>
          </a:xfrm>
        </p:spPr>
        <p:txBody>
          <a:bodyPr/>
          <a:lstStyle/>
          <a:p>
            <a:r>
              <a:rPr lang="en-US" sz="2400" dirty="0"/>
              <a:t>Tx EVM impact: AWGN 2x2: rate=5/6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599661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pic>
        <p:nvPicPr>
          <p:cNvPr id="9" name="Picture 8" descr="A picture containing text, map, table, man&#10;&#10;Description automatically generated">
            <a:extLst>
              <a:ext uri="{FF2B5EF4-FFF2-40B4-BE49-F238E27FC236}">
                <a16:creationId xmlns:a16="http://schemas.microsoft.com/office/drawing/2014/main" xmlns="" id="{D09B512C-EB14-5C45-BF6A-1F226809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0" y="1019175"/>
            <a:ext cx="6785376" cy="5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65" y="471100"/>
            <a:ext cx="7772400" cy="762000"/>
          </a:xfrm>
        </p:spPr>
        <p:txBody>
          <a:bodyPr/>
          <a:lstStyle/>
          <a:p>
            <a:r>
              <a:rPr lang="en-US" sz="2400" dirty="0" err="1"/>
              <a:t>Tx</a:t>
            </a:r>
            <a:r>
              <a:rPr lang="en-US" sz="2400" dirty="0"/>
              <a:t> </a:t>
            </a:r>
            <a:r>
              <a:rPr lang="en-US" sz="2400" dirty="0" err="1"/>
              <a:t>EVM</a:t>
            </a:r>
            <a:r>
              <a:rPr lang="en-US" sz="2400" dirty="0"/>
              <a:t> impact: </a:t>
            </a:r>
            <a:r>
              <a:rPr lang="en-US" sz="2400" dirty="0" err="1"/>
              <a:t>TGnD</a:t>
            </a:r>
            <a:r>
              <a:rPr lang="en-US" sz="2400" dirty="0"/>
              <a:t> 4x2: rate= 5/6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599661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pic>
        <p:nvPicPr>
          <p:cNvPr id="10" name="Picture 9" descr="A picture containing text, map, large&#10;&#10;Description automatically generated">
            <a:extLst>
              <a:ext uri="{FF2B5EF4-FFF2-40B4-BE49-F238E27FC236}">
                <a16:creationId xmlns:a16="http://schemas.microsoft.com/office/drawing/2014/main" xmlns="" id="{53FFD84A-36F5-9F47-ABDA-7BB75F89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6" y="991732"/>
            <a:ext cx="6836465" cy="54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8787"/>
            <a:ext cx="7772400" cy="762000"/>
          </a:xfrm>
        </p:spPr>
        <p:txBody>
          <a:bodyPr/>
          <a:lstStyle/>
          <a:p>
            <a:r>
              <a:rPr lang="en-US" sz="2400" dirty="0" err="1"/>
              <a:t>Tx</a:t>
            </a:r>
            <a:r>
              <a:rPr lang="en-US" sz="2400" dirty="0"/>
              <a:t> </a:t>
            </a:r>
            <a:r>
              <a:rPr lang="en-US" sz="2400" dirty="0" err="1"/>
              <a:t>EVM</a:t>
            </a:r>
            <a:r>
              <a:rPr lang="en-US" sz="2400" dirty="0"/>
              <a:t> impact: </a:t>
            </a:r>
            <a:r>
              <a:rPr lang="en-US" sz="2400" dirty="0" err="1"/>
              <a:t>AWGN</a:t>
            </a:r>
            <a:r>
              <a:rPr lang="en-US" sz="2400" dirty="0"/>
              <a:t> 2x2: rate=3/4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599661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pic>
        <p:nvPicPr>
          <p:cNvPr id="10" name="Picture 9" descr="A picture containing text, table, water, man&#10;&#10;Description automatically generated">
            <a:extLst>
              <a:ext uri="{FF2B5EF4-FFF2-40B4-BE49-F238E27FC236}">
                <a16:creationId xmlns:a16="http://schemas.microsoft.com/office/drawing/2014/main" xmlns="" id="{23A672B9-FCBA-8246-A3B3-EB3FB353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0" y="968538"/>
            <a:ext cx="6858580" cy="55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9" y="609600"/>
            <a:ext cx="7772400" cy="762000"/>
          </a:xfrm>
        </p:spPr>
        <p:txBody>
          <a:bodyPr/>
          <a:lstStyle/>
          <a:p>
            <a:r>
              <a:rPr lang="en-US" sz="2400" dirty="0" err="1"/>
              <a:t>Tx</a:t>
            </a:r>
            <a:r>
              <a:rPr lang="en-US" sz="2400" dirty="0"/>
              <a:t> </a:t>
            </a:r>
            <a:r>
              <a:rPr lang="en-US" sz="2400" dirty="0" err="1"/>
              <a:t>EVM</a:t>
            </a:r>
            <a:r>
              <a:rPr lang="en-US" sz="2400" dirty="0"/>
              <a:t> impact: </a:t>
            </a:r>
            <a:r>
              <a:rPr lang="en-US" sz="2400" dirty="0" err="1"/>
              <a:t>TGnD</a:t>
            </a:r>
            <a:r>
              <a:rPr lang="en-US" sz="2400" dirty="0"/>
              <a:t> 4x2: rate=3/4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18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/>
              <a:t>January 2020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392EE7-B4E7-2A47-BD70-20C08B2E3AEA}"/>
              </a:ext>
            </a:extLst>
          </p:cNvPr>
          <p:cNvSpPr txBox="1">
            <a:spLocks/>
          </p:cNvSpPr>
          <p:nvPr/>
        </p:nvSpPr>
        <p:spPr bwMode="auto">
          <a:xfrm>
            <a:off x="599661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pic>
        <p:nvPicPr>
          <p:cNvPr id="9" name="Picture 8" descr="A picture containing text, map, water, man&#10;&#10;Description automatically generated">
            <a:extLst>
              <a:ext uri="{FF2B5EF4-FFF2-40B4-BE49-F238E27FC236}">
                <a16:creationId xmlns:a16="http://schemas.microsoft.com/office/drawing/2014/main" xmlns="" id="{2172F337-F10D-2F44-B131-3DFDFB25D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7234"/>
            <a:ext cx="6389687" cy="5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920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304794</TotalTime>
  <Words>335</Words>
  <Application>Microsoft Office PowerPoint</Application>
  <PresentationFormat>On-screen Show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802-11-Submission</vt:lpstr>
      <vt:lpstr>Simulation Results of 4K QAM</vt:lpstr>
      <vt:lpstr>Abstract</vt:lpstr>
      <vt:lpstr>Simulation Setup</vt:lpstr>
      <vt:lpstr>2x2 AWGN: RF Impairments ON/OFF</vt:lpstr>
      <vt:lpstr>4x2 TxBF Fading Channels: RF Impairments ON/OFF</vt:lpstr>
      <vt:lpstr>Tx EVM impact: AWGN 2x2: rate=5/6</vt:lpstr>
      <vt:lpstr>Tx EVM impact: TGnD 4x2: rate= 5/6</vt:lpstr>
      <vt:lpstr>Tx EVM impact: AWGN 2x2: rate=3/4</vt:lpstr>
      <vt:lpstr>Tx EVM impact: TGnD 4x2: rate=3/4</vt:lpstr>
      <vt:lpstr>Summary</vt:lpstr>
    </vt:vector>
  </TitlesOfParts>
  <Manager>ron.porat@broadcom.com</Manager>
  <Company>Broadcom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HARQ Update</dc:title>
  <dc:creator>ron.porat@broadcom.com</dc:creator>
  <cp:keywords>September 2017</cp:keywords>
  <cp:lastModifiedBy>Ron Porat</cp:lastModifiedBy>
  <cp:revision>1400</cp:revision>
  <cp:lastPrinted>1998-02-10T13:28:06Z</cp:lastPrinted>
  <dcterms:created xsi:type="dcterms:W3CDTF">2007-05-21T21:00:37Z</dcterms:created>
  <dcterms:modified xsi:type="dcterms:W3CDTF">2020-01-10T18:11:05Z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