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412" r:id="rId3"/>
    <p:sldId id="422" r:id="rId4"/>
    <p:sldId id="433" r:id="rId5"/>
    <p:sldId id="424" r:id="rId6"/>
    <p:sldId id="431" r:id="rId7"/>
    <p:sldId id="434" r:id="rId8"/>
    <p:sldId id="427" r:id="rId9"/>
    <p:sldId id="423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86393" autoAdjust="0"/>
  </p:normalViewPr>
  <p:slideViewPr>
    <p:cSldViewPr>
      <p:cViewPr>
        <p:scale>
          <a:sx n="80" d="100"/>
          <a:sy n="80" d="100"/>
        </p:scale>
        <p:origin x="-9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0075r0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Performance Comparison of LTF Designs in JT</a:t>
            </a:r>
            <a:endParaRPr lang="en-US" sz="24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2020-01-10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90233"/>
              </p:ext>
            </p:extLst>
          </p:nvPr>
        </p:nvGraphicFramePr>
        <p:xfrm>
          <a:off x="685800" y="2824688"/>
          <a:ext cx="7772401" cy="1517390"/>
        </p:xfrm>
        <a:graphic>
          <a:graphicData uri="http://schemas.openxmlformats.org/drawingml/2006/table">
            <a:tbl>
              <a:tblPr/>
              <a:tblGrid>
                <a:gridCol w="1801416"/>
                <a:gridCol w="1265039"/>
                <a:gridCol w="1720453"/>
                <a:gridCol w="961430"/>
                <a:gridCol w="2024063"/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9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 smtClean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Srinath Puducheri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altLang="en-US" sz="18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800" b="0" dirty="0" smtClean="0">
                <a:cs typeface="Calibri" panose="020F0502020204030204" pitchFamily="34" charset="0"/>
              </a:rPr>
              <a:t>In [1] the authors compare two LTF designs  - tone interleaving and orthogonal mapping in frequency</a:t>
            </a:r>
          </a:p>
          <a:p>
            <a:pPr eaLnBrk="1" hangingPunct="1">
              <a:lnSpc>
                <a:spcPct val="110000"/>
              </a:lnSpc>
            </a:pPr>
            <a:endParaRPr lang="en-US" altLang="en-US" sz="1800" b="0" dirty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800" b="0" dirty="0" smtClean="0">
                <a:cs typeface="Calibri" panose="020F0502020204030204" pitchFamily="34" charset="0"/>
              </a:rPr>
              <a:t>Here we provide further investigation of the preferred method in [1], tone interleaving, </a:t>
            </a:r>
            <a:r>
              <a:rPr lang="en-US" altLang="en-US" sz="1800" b="0" dirty="0" smtClean="0">
                <a:cs typeface="Calibri" panose="020F0502020204030204" pitchFamily="34" charset="0"/>
              </a:rPr>
              <a:t>vs.</a:t>
            </a:r>
            <a:r>
              <a:rPr lang="en-US" altLang="en-US" sz="1800" b="0" dirty="0" smtClean="0">
                <a:cs typeface="Calibri" panose="020F0502020204030204" pitchFamily="34" charset="0"/>
              </a:rPr>
              <a:t> </a:t>
            </a:r>
            <a:r>
              <a:rPr lang="en-US" altLang="en-US" sz="1800" b="0" dirty="0" smtClean="0">
                <a:cs typeface="Calibri" panose="020F0502020204030204" pitchFamily="34" charset="0"/>
              </a:rPr>
              <a:t>regular P matrix as used in </a:t>
            </a:r>
            <a:r>
              <a:rPr lang="en-US" altLang="en-US" sz="1800" b="0" dirty="0" err="1" smtClean="0">
                <a:cs typeface="Calibri" panose="020F0502020204030204" pitchFamily="34" charset="0"/>
              </a:rPr>
              <a:t>11ax</a:t>
            </a:r>
            <a:r>
              <a:rPr lang="en-US" altLang="en-US" sz="1800" b="0" dirty="0" smtClean="0">
                <a:cs typeface="Calibri" panose="020F0502020204030204" pitchFamily="34" charset="0"/>
              </a:rPr>
              <a:t>. Specifically we compare two methods with equal overhead – large P matrix using </a:t>
            </a:r>
            <a:r>
              <a:rPr lang="en-US" altLang="en-US" sz="1800" b="0" dirty="0" err="1" smtClean="0">
                <a:cs typeface="Calibri" panose="020F0502020204030204" pitchFamily="34" charset="0"/>
              </a:rPr>
              <a:t>2x</a:t>
            </a:r>
            <a:r>
              <a:rPr lang="en-US" altLang="en-US" sz="1800" b="0" dirty="0" smtClean="0">
                <a:cs typeface="Calibri" panose="020F0502020204030204" pitchFamily="34" charset="0"/>
              </a:rPr>
              <a:t> LTF vs. small P matrix with tone splitting using 4x LTF.</a:t>
            </a:r>
          </a:p>
          <a:p>
            <a:pPr eaLnBrk="1" hangingPunct="1">
              <a:lnSpc>
                <a:spcPct val="110000"/>
              </a:lnSpc>
            </a:pPr>
            <a:endParaRPr lang="en-US" altLang="en-US" sz="18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800" b="0" dirty="0" smtClean="0">
                <a:cs typeface="Calibri" panose="020F0502020204030204" pitchFamily="34" charset="0"/>
              </a:rPr>
              <a:t>The setting of the investigation uses JT where the impact is measured on </a:t>
            </a:r>
            <a:r>
              <a:rPr lang="en-US" altLang="en-US" sz="1800" b="0" dirty="0" smtClean="0">
                <a:cs typeface="Calibri" panose="020F0502020204030204" pitchFamily="34" charset="0"/>
              </a:rPr>
              <a:t>the sounding </a:t>
            </a:r>
            <a:r>
              <a:rPr lang="en-US" altLang="en-US" sz="1800" b="0" dirty="0" err="1" smtClean="0">
                <a:cs typeface="Calibri" panose="020F0502020204030204" pitchFamily="34" charset="0"/>
              </a:rPr>
              <a:t>NDP</a:t>
            </a:r>
            <a:r>
              <a:rPr lang="en-US" altLang="en-US" sz="1800" b="0" dirty="0" smtClean="0">
                <a:cs typeface="Calibri" panose="020F0502020204030204" pitchFamily="34" charset="0"/>
              </a:rPr>
              <a:t> </a:t>
            </a:r>
            <a:r>
              <a:rPr lang="en-US" altLang="en-US" sz="1800" b="0" dirty="0" smtClean="0">
                <a:cs typeface="Calibri" panose="020F0502020204030204" pitchFamily="34" charset="0"/>
              </a:rPr>
              <a:t>performance in the presence of residual AP-AP CFO and AP-</a:t>
            </a:r>
            <a:r>
              <a:rPr lang="en-US" altLang="en-US" sz="1800" b="0" dirty="0" err="1" smtClean="0">
                <a:cs typeface="Calibri" panose="020F0502020204030204" pitchFamily="34" charset="0"/>
              </a:rPr>
              <a:t>STA</a:t>
            </a:r>
            <a:r>
              <a:rPr lang="en-US" altLang="en-US" sz="1800" b="0" dirty="0" smtClean="0">
                <a:cs typeface="Calibri" panose="020F0502020204030204" pitchFamily="34" charset="0"/>
              </a:rPr>
              <a:t> CFO</a:t>
            </a:r>
          </a:p>
          <a:p>
            <a:pPr marL="0" indent="0" eaLnBrk="1" hangingPunct="1">
              <a:lnSpc>
                <a:spcPct val="110000"/>
              </a:lnSpc>
              <a:buNone/>
            </a:pPr>
            <a:endParaRPr lang="en-US" sz="16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6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45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JT performance with residual CFO during NDP (1)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sz="1800" b="0" dirty="0" smtClean="0"/>
              <a:t>We consider two types of NDP LTFs:</a:t>
            </a:r>
          </a:p>
          <a:p>
            <a:pPr lvl="1"/>
            <a:r>
              <a:rPr lang="en-US" sz="1600" b="1" dirty="0" smtClean="0"/>
              <a:t>“2x-all”</a:t>
            </a:r>
            <a:r>
              <a:rPr lang="en-US" sz="1600" dirty="0" smtClean="0"/>
              <a:t>: All streams present on all tones of 2x-LTFs, by making use of one big P matrix. </a:t>
            </a:r>
          </a:p>
          <a:p>
            <a:pPr lvl="1"/>
            <a:r>
              <a:rPr lang="en-US" sz="1600" b="1" dirty="0" smtClean="0"/>
              <a:t>“4x-split”</a:t>
            </a:r>
            <a:r>
              <a:rPr lang="en-US" sz="1600" b="0" dirty="0" smtClean="0"/>
              <a:t>: Streams are split equally between odd tones (</a:t>
            </a:r>
            <a:r>
              <a:rPr lang="en-US" sz="1600" dirty="0" smtClean="0"/>
              <a:t>1, …, </a:t>
            </a:r>
            <a:r>
              <a:rPr lang="en-US" sz="1600" dirty="0" err="1" smtClean="0"/>
              <a:t>Nss</a:t>
            </a:r>
            <a:r>
              <a:rPr lang="en-US" sz="1600" dirty="0" smtClean="0"/>
              <a:t>/2) </a:t>
            </a:r>
            <a:r>
              <a:rPr lang="en-US" sz="1600" b="0" dirty="0" smtClean="0"/>
              <a:t>and even tones (</a:t>
            </a:r>
            <a:r>
              <a:rPr lang="en-US" sz="1600" dirty="0" err="1"/>
              <a:t>Nss</a:t>
            </a:r>
            <a:r>
              <a:rPr lang="en-US" sz="1600" dirty="0"/>
              <a:t>/2+1</a:t>
            </a:r>
            <a:r>
              <a:rPr lang="en-US" sz="1600" dirty="0" smtClean="0"/>
              <a:t>, …, </a:t>
            </a:r>
            <a:r>
              <a:rPr lang="en-US" sz="1600" dirty="0" err="1" smtClean="0"/>
              <a:t>Nss</a:t>
            </a:r>
            <a:r>
              <a:rPr lang="en-US" sz="1600" dirty="0" smtClean="0"/>
              <a:t> </a:t>
            </a:r>
            <a:r>
              <a:rPr lang="en-US" sz="1600" b="0" dirty="0" smtClean="0"/>
              <a:t>) of 4x-LTFs, by making use of half-size P matrices.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We consider two types of residual CFOs:</a:t>
            </a:r>
          </a:p>
          <a:p>
            <a:pPr lvl="1"/>
            <a:r>
              <a:rPr lang="en-US" sz="1600" b="1" dirty="0" smtClean="0"/>
              <a:t>AP-AP: </a:t>
            </a:r>
            <a:r>
              <a:rPr lang="en-US" sz="1600" dirty="0" smtClean="0"/>
              <a:t>Between slave APs and master AP. </a:t>
            </a:r>
          </a:p>
          <a:p>
            <a:pPr lvl="1"/>
            <a:r>
              <a:rPr lang="en-US" sz="1600" b="1" dirty="0" smtClean="0"/>
              <a:t>STA-AP:</a:t>
            </a:r>
            <a:r>
              <a:rPr lang="en-US" sz="1600" dirty="0" smtClean="0"/>
              <a:t> Between STA being sounded and master AP</a:t>
            </a:r>
          </a:p>
          <a:p>
            <a:endParaRPr lang="en-US" sz="1800" dirty="0" smtClean="0"/>
          </a:p>
          <a:p>
            <a:r>
              <a:rPr lang="en-US" sz="1800" dirty="0" smtClean="0"/>
              <a:t>AP-AP </a:t>
            </a:r>
            <a:r>
              <a:rPr lang="en-US" sz="1800" dirty="0"/>
              <a:t>CFO: </a:t>
            </a:r>
          </a:p>
          <a:p>
            <a:pPr lvl="1"/>
            <a:r>
              <a:rPr lang="en-US" sz="1600" dirty="0" smtClean="0"/>
              <a:t>All </a:t>
            </a:r>
            <a:r>
              <a:rPr lang="en-US" sz="1600" dirty="0"/>
              <a:t>slave </a:t>
            </a:r>
            <a:r>
              <a:rPr lang="en-US" sz="1600" dirty="0" smtClean="0"/>
              <a:t>APs have the same magnitude of CFO (10Hz</a:t>
            </a:r>
            <a:r>
              <a:rPr lang="en-US" sz="1600" dirty="0"/>
              <a:t>, 50Hz, </a:t>
            </a:r>
            <a:r>
              <a:rPr lang="en-US" sz="1600" dirty="0" smtClean="0"/>
              <a:t>or 100Hz) for NDP, but with random and independent signs.</a:t>
            </a:r>
          </a:p>
          <a:p>
            <a:pPr lvl="1"/>
            <a:r>
              <a:rPr lang="en-US" sz="1600" dirty="0" smtClean="0"/>
              <a:t>For jointly steered data frame, this is modeled as fixed phase offset (4d) relative to master AP, with random signs across slave APs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1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JT performance with residual CFO during </a:t>
            </a:r>
            <a:r>
              <a:rPr lang="en-US" sz="2400" dirty="0" smtClean="0"/>
              <a:t>NDP (2)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1800" dirty="0" smtClean="0"/>
              <a:t>STA-AP CFO:</a:t>
            </a:r>
          </a:p>
          <a:p>
            <a:pPr lvl="1"/>
            <a:r>
              <a:rPr lang="en-US" sz="1800" dirty="0"/>
              <a:t>All STAs have same magnitude of </a:t>
            </a:r>
            <a:r>
              <a:rPr lang="en-US" sz="1800" dirty="0" smtClean="0"/>
              <a:t>CFO (1kHz) for NDP, </a:t>
            </a:r>
            <a:r>
              <a:rPr lang="en-US" sz="1800" dirty="0"/>
              <a:t>but with </a:t>
            </a:r>
            <a:r>
              <a:rPr lang="en-US" sz="1800" dirty="0" smtClean="0"/>
              <a:t>random and independent signs</a:t>
            </a:r>
          </a:p>
          <a:p>
            <a:pPr lvl="1"/>
            <a:r>
              <a:rPr lang="en-US" sz="1800" dirty="0"/>
              <a:t>Each STA estimates and compensates common phase rotation from one LTF to the next, via pilots</a:t>
            </a:r>
          </a:p>
          <a:p>
            <a:pPr lvl="1"/>
            <a:r>
              <a:rPr lang="en-US" sz="1800" b="0" dirty="0" smtClean="0"/>
              <a:t>Pilots </a:t>
            </a:r>
            <a:r>
              <a:rPr lang="en-US" sz="1800" b="0" dirty="0"/>
              <a:t>same for both “2x-all” and “4x-split” cases :</a:t>
            </a:r>
          </a:p>
          <a:p>
            <a:pPr lvl="2"/>
            <a:r>
              <a:rPr lang="en-US" sz="1600" dirty="0"/>
              <a:t>Each pilot has contributions from </a:t>
            </a:r>
            <a:r>
              <a:rPr lang="en-US" sz="1600" i="1" dirty="0"/>
              <a:t>all</a:t>
            </a:r>
            <a:r>
              <a:rPr lang="en-US" sz="1600" dirty="0"/>
              <a:t> the spatial streams (first-row of P-matrix repeated).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Simulated </a:t>
            </a:r>
            <a:r>
              <a:rPr lang="en-US" sz="1800" b="0" dirty="0"/>
              <a:t>the impact of </a:t>
            </a:r>
            <a:r>
              <a:rPr lang="en-US" sz="1800" b="0" dirty="0" smtClean="0"/>
              <a:t>AP-AP and STA-AP CFO </a:t>
            </a:r>
            <a:r>
              <a:rPr lang="en-US" sz="1800" b="0" dirty="0"/>
              <a:t>for 2AP and 4AP 75% loading scenarios (along with other impairments) as considered in [2</a:t>
            </a:r>
            <a:r>
              <a:rPr lang="en-US" sz="1800" b="0" dirty="0" smtClean="0"/>
              <a:t>].</a:t>
            </a:r>
          </a:p>
          <a:p>
            <a:pPr lvl="1"/>
            <a:r>
              <a:rPr lang="en-US" sz="1800" b="1" dirty="0"/>
              <a:t>Baseline:</a:t>
            </a:r>
            <a:r>
              <a:rPr lang="en-US" sz="1800" dirty="0"/>
              <a:t> single AP, “2x-all” LTF, non-zero STA CFO during NDP, phase correction based on pilots </a:t>
            </a:r>
          </a:p>
          <a:p>
            <a:pPr marL="457200" lvl="1" indent="0">
              <a:buNone/>
            </a:pPr>
            <a:endParaRPr lang="en-US" sz="1400" b="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84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System model for NDP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76400"/>
                <a:ext cx="7772400" cy="4419600"/>
              </a:xfrm>
            </p:spPr>
            <p:txBody>
              <a:bodyPr/>
              <a:lstStyle/>
              <a:p>
                <a:r>
                  <a:rPr lang="en-US" sz="1800" b="0" dirty="0" smtClean="0"/>
                  <a:t>Phase </a:t>
                </a:r>
                <a:r>
                  <a:rPr lang="en-US" sz="1800" b="0" dirty="0"/>
                  <a:t>offset of AP ‘k’ at LTF </a:t>
                </a:r>
                <a:r>
                  <a:rPr lang="en-US" sz="1800" b="0" dirty="0" smtClean="0"/>
                  <a:t>‘</a:t>
                </a:r>
                <a:r>
                  <a:rPr lang="en-US" sz="1800" b="0" dirty="0"/>
                  <a:t>m</a:t>
                </a:r>
                <a:r>
                  <a:rPr lang="en-US" sz="1800" b="0" dirty="0" smtClean="0"/>
                  <a:t>’ =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𝑚</m:t>
                    </m:r>
                    <m:sSub>
                      <m:sSubPr>
                        <m:ctrlPr>
                          <a:rPr lang="en-US" sz="18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sz="1800" b="0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b="0" dirty="0"/>
                  <a:t>, </a:t>
                </a:r>
                <a:r>
                  <a:rPr lang="en-US" sz="1800" b="0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b="0" dirty="0" smtClean="0"/>
                  <a:t> is </a:t>
                </a:r>
                <a:r>
                  <a:rPr lang="en-US" sz="1800" b="0" dirty="0"/>
                  <a:t>the </a:t>
                </a:r>
                <a:r>
                  <a:rPr lang="en-US" sz="1800" b="0" dirty="0" smtClean="0"/>
                  <a:t>rotation over one </a:t>
                </a:r>
                <a:r>
                  <a:rPr lang="en-US" sz="1800" b="0" dirty="0"/>
                  <a:t>LTF </a:t>
                </a:r>
                <a:r>
                  <a:rPr lang="en-US" sz="1800" b="0" dirty="0" smtClean="0"/>
                  <a:t>symbol due to AP-AP CFO.</a:t>
                </a:r>
              </a:p>
              <a:p>
                <a:r>
                  <a:rPr lang="en-US" sz="1800" b="0" dirty="0" smtClean="0"/>
                  <a:t>Phase </a:t>
                </a:r>
                <a:r>
                  <a:rPr lang="en-US" sz="1800" b="0" dirty="0"/>
                  <a:t>rotation across adjacent LTFs due to STA </a:t>
                </a:r>
                <a:r>
                  <a:rPr lang="en-US" sz="1800" b="0" dirty="0" smtClean="0"/>
                  <a:t>CFO 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latin typeface="Cambria Math"/>
                      </a:rPr>
                      <m:t>=</m:t>
                    </m:r>
                    <m:r>
                      <a:rPr lang="en-US" sz="1800" i="1">
                        <a:latin typeface="Cambria Math"/>
                      </a:rPr>
                      <m:t>𝜓</m:t>
                    </m:r>
                  </m:oMath>
                </a14:m>
                <a:endParaRPr lang="en-US" sz="1800" b="0" dirty="0" smtClean="0"/>
              </a:p>
              <a:p>
                <a:endParaRPr lang="en-US" sz="1800" b="0" dirty="0" smtClean="0"/>
              </a:p>
              <a:p>
                <a:r>
                  <a:rPr lang="en-US" sz="1800" b="0" dirty="0" smtClean="0"/>
                  <a:t>Received </a:t>
                </a:r>
                <a:r>
                  <a:rPr lang="en-US" sz="1800" b="0" dirty="0"/>
                  <a:t>signal at STA for LTF </a:t>
                </a:r>
                <a:r>
                  <a:rPr lang="en-US" sz="1800" b="0" dirty="0" smtClean="0"/>
                  <a:t>‘m’ on data tone ‘d’: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𝑚</m:t>
                        </m:r>
                        <m:r>
                          <a:rPr lang="en-US" sz="1600" b="0" i="1" smtClean="0">
                            <a:latin typeface="Cambria Math"/>
                          </a:rPr>
                          <m:t>,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𝑑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600" i="1">
                            <a:latin typeface="Cambria Math"/>
                          </a:rPr>
                          <m:t>𝑗𝑚</m:t>
                        </m:r>
                        <m:r>
                          <a:rPr lang="en-US" sz="1600" i="1">
                            <a:latin typeface="Cambria Math"/>
                          </a:rPr>
                          <m:t>𝜓</m:t>
                        </m:r>
                      </m:sup>
                    </m:sSup>
                    <m:nary>
                      <m:naryPr>
                        <m:chr m:val="∑"/>
                        <m:supHide m:val="on"/>
                        <m:ctrlPr>
                          <a:rPr lang="en-US" sz="1600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1600" i="1">
                            <a:latin typeface="Cambria Math"/>
                          </a:rPr>
                          <m:t>𝑘</m:t>
                        </m:r>
                        <m:r>
                          <a:rPr lang="en-US" sz="1600" i="1">
                            <a:latin typeface="Cambria Math"/>
                          </a:rPr>
                          <m:t>∈</m:t>
                        </m:r>
                        <m:r>
                          <a:rPr lang="en-US" sz="1600" i="1">
                            <a:latin typeface="Cambria Math"/>
                          </a:rPr>
                          <m:t>𝐴𝑃</m:t>
                        </m:r>
                      </m:sub>
                      <m:sup/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1600" i="1">
                                <a:latin typeface="Cambria Math"/>
                              </a:rPr>
                              <m:t>𝑙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 ∈ 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𝑇𝑋𝐴𝑁𝑇</m:t>
                            </m:r>
                            <m:d>
                              <m:d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𝐴</m:t>
                                </m:r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d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>
                                    <a:latin typeface="Cambria Math"/>
                                  </a:rPr>
                                  <m:t>𝒉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𝑙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1600" b="1" i="1" smtClean="0">
                                    <a:latin typeface="Cambria Math"/>
                                  </a:rPr>
                                  <m:t>𝒅</m:t>
                                </m:r>
                              </m:sub>
                            </m:sSub>
                          </m:e>
                        </m:nary>
                      </m:e>
                    </m:nary>
                    <m:sSup>
                      <m:sSupPr>
                        <m:ctrlPr>
                          <a:rPr lang="en-US" sz="16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600" i="1">
                            <a:latin typeface="Cambria Math"/>
                          </a:rPr>
                          <m:t>𝑗</m:t>
                        </m:r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𝑚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sup>
                    </m:sSup>
                    <m:r>
                      <a:rPr lang="en-US" sz="16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𝑙</m:t>
                        </m:r>
                        <m:r>
                          <a:rPr lang="en-US" sz="1600" i="1">
                            <a:latin typeface="Cambria Math"/>
                          </a:rPr>
                          <m:t>,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𝑚</m:t>
                        </m:r>
                      </m:e>
                    </m:d>
                    <m:r>
                      <a:rPr lang="en-US" sz="16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1" i="1"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𝑚</m:t>
                        </m:r>
                        <m:r>
                          <a:rPr lang="en-US" sz="1600" b="0" i="1">
                            <a:latin typeface="Cambria Math"/>
                          </a:rPr>
                          <m:t>,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𝑑</m:t>
                        </m:r>
                      </m:sub>
                    </m:sSub>
                  </m:oMath>
                </a14:m>
                <a:endParaRPr lang="en-US" sz="1800" dirty="0"/>
              </a:p>
              <a:p>
                <a:r>
                  <a:rPr lang="en-US" sz="1800" b="0" dirty="0"/>
                  <a:t>Received signal at STA for LTF ‘m’ on </a:t>
                </a:r>
                <a:r>
                  <a:rPr lang="en-US" sz="1800" b="0" dirty="0" smtClean="0"/>
                  <a:t>pilot </a:t>
                </a:r>
                <a:r>
                  <a:rPr lang="en-US" sz="1800" b="0" dirty="0"/>
                  <a:t>tone </a:t>
                </a:r>
                <a:r>
                  <a:rPr lang="en-US" sz="1800" b="0" dirty="0" smtClean="0"/>
                  <a:t>‘p’:</a:t>
                </a:r>
              </a:p>
              <a:p>
                <a:pPr marL="0" lvl="1" indent="0">
                  <a:buNone/>
                </a:pPr>
                <a:r>
                  <a:rPr lang="en-US" sz="16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𝑚</m:t>
                        </m:r>
                        <m:r>
                          <a:rPr lang="en-US" sz="1600" i="1">
                            <a:latin typeface="Cambria Math"/>
                          </a:rPr>
                          <m:t>,</m:t>
                        </m:r>
                        <m:r>
                          <a:rPr lang="en-US" sz="1600" i="1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600" i="1">
                            <a:latin typeface="Cambria Math"/>
                          </a:rPr>
                          <m:t>𝑗𝑚</m:t>
                        </m:r>
                        <m:r>
                          <a:rPr lang="en-US" sz="1600" i="1">
                            <a:latin typeface="Cambria Math"/>
                          </a:rPr>
                          <m:t>𝜓</m:t>
                        </m:r>
                      </m:sup>
                    </m:sSup>
                    <m:nary>
                      <m:naryPr>
                        <m:chr m:val="∑"/>
                        <m:supHide m:val="on"/>
                        <m:ctrlPr>
                          <a:rPr lang="en-US" sz="1600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1600" i="1">
                            <a:latin typeface="Cambria Math"/>
                          </a:rPr>
                          <m:t>𝑘</m:t>
                        </m:r>
                        <m:r>
                          <a:rPr lang="en-US" sz="1600" i="1">
                            <a:latin typeface="Cambria Math"/>
                          </a:rPr>
                          <m:t>∈</m:t>
                        </m:r>
                        <m:r>
                          <a:rPr lang="en-US" sz="1600" i="1">
                            <a:latin typeface="Cambria Math"/>
                          </a:rPr>
                          <m:t>𝐴𝑃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 i="1">
                                <a:latin typeface="Cambria Math"/>
                              </a:rPr>
                              <m:t>𝑗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𝑚</m:t>
                            </m:r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</m:sup>
                        </m:sSup>
                        <m:d>
                          <m:d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dPr>
                          <m:e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𝑙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 ∈ 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𝑇𝑋𝐴𝑁𝑇</m:t>
                                </m:r>
                                <m:d>
                                  <m:d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𝐴</m:t>
                                    </m:r>
                                    <m:sSub>
                                      <m:sSubPr>
                                        <m:ctrlPr>
                                          <a:rPr lang="en-US" sz="16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i="1">
                                            <a:latin typeface="Cambria Math"/>
                                          </a:rPr>
                                          <m:t>𝑃</m:t>
                                        </m:r>
                                      </m:e>
                                      <m:sub>
                                        <m:r>
                                          <a:rPr lang="en-US" sz="1600" i="1">
                                            <a:latin typeface="Cambria Math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</m:e>
                                </m:d>
                              </m:sub>
                              <m:sup/>
                              <m:e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>
                                        <a:latin typeface="Cambria Math"/>
                                      </a:rPr>
                                      <m:t>𝒉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𝑙</m:t>
                                    </m:r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𝑝</m:t>
                                    </m:r>
                                  </m:sub>
                                </m:sSub>
                              </m:e>
                            </m:nary>
                          </m:e>
                        </m:d>
                      </m:e>
                    </m:nary>
                    <m:r>
                      <a:rPr lang="en-US" sz="16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1" i="1"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𝑚</m:t>
                        </m:r>
                        <m:r>
                          <a:rPr lang="en-US" sz="1600" i="1">
                            <a:latin typeface="Cambria Math"/>
                          </a:rPr>
                          <m:t>,</m:t>
                        </m:r>
                        <m:r>
                          <a:rPr lang="en-US" sz="1600" i="1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endParaRPr lang="en-US" sz="1600" dirty="0"/>
              </a:p>
              <a:p>
                <a:endParaRPr lang="en-US" sz="1800" b="0" dirty="0" smtClean="0"/>
              </a:p>
              <a:p>
                <a:r>
                  <a:rPr lang="en-US" sz="1800" b="0" dirty="0" smtClean="0"/>
                  <a:t>STA</a:t>
                </a:r>
                <a:r>
                  <a:rPr lang="en-US" sz="1800" dirty="0" smtClean="0"/>
                  <a:t> </a:t>
                </a:r>
                <a:r>
                  <a:rPr lang="en-US" sz="1800" b="0" dirty="0"/>
                  <a:t>estimates common phase rotation on LTF ‘m’</a:t>
                </a:r>
              </a:p>
              <a:p>
                <a:pPr marL="0" lvl="1" indent="0">
                  <a:spcBef>
                    <a:spcPts val="1200"/>
                  </a:spcBef>
                  <a:buNone/>
                </a:pPr>
                <a:r>
                  <a:rPr lang="en-US" sz="1800" dirty="0"/>
                  <a:t>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600" i="1" dirty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i="1" dirty="0">
                                <a:latin typeface="Cambria Math"/>
                              </a:rPr>
                              <m:t>𝜓</m:t>
                            </m:r>
                          </m:e>
                        </m:acc>
                      </m:e>
                      <m:sub>
                        <m:r>
                          <a:rPr lang="en-US" sz="1600" i="1" dirty="0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en-US" sz="1600" i="1" dirty="0">
                        <a:latin typeface="Cambria Math"/>
                      </a:rPr>
                      <m:t>=</m:t>
                    </m:r>
                    <m:r>
                      <a:rPr lang="en-US" sz="1600" i="1" dirty="0">
                        <a:latin typeface="Cambria Math"/>
                      </a:rPr>
                      <m:t>𝑎𝑛𝑔𝑙𝑒</m:t>
                    </m:r>
                    <m:d>
                      <m:dPr>
                        <m:ctrlPr>
                          <a:rPr lang="en-US" sz="1600" i="1" dirty="0">
                            <a:latin typeface="Cambria Math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1600" i="1">
                                <a:latin typeface="Cambria Math"/>
                              </a:rPr>
                              <m:t>𝑝</m:t>
                            </m:r>
                          </m:sub>
                          <m:sup/>
                          <m:e>
                            <m:sSubSup>
                              <m:sSubSup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1600" b="1" i="1">
                                    <a:latin typeface="Cambria Math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𝑚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−1,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𝑝</m:t>
                                </m:r>
                              </m:sub>
                              <m:sup>
                                <m:r>
                                  <a:rPr lang="en-US" sz="1600" i="1">
                                    <a:latin typeface="Cambria Math"/>
                                  </a:rPr>
                                  <m:t>𝐻</m:t>
                                </m:r>
                              </m:sup>
                            </m:sSubSup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>
                                    <a:latin typeface="Cambria Math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𝑚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</m:nary>
                      </m:e>
                    </m:d>
                  </m:oMath>
                </a14:m>
                <a:endParaRPr lang="en-US" sz="1800" dirty="0"/>
              </a:p>
              <a:p>
                <a:r>
                  <a:rPr lang="en-US" sz="1800" b="0" dirty="0" smtClean="0"/>
                  <a:t>STA estimates channel on data tones after compensating for phase rotation:</a:t>
                </a:r>
                <a:endParaRPr lang="en-US" sz="1800" b="0" dirty="0"/>
              </a:p>
              <a:p>
                <a:pPr marL="0" indent="0">
                  <a:buNone/>
                </a:pPr>
                <a:r>
                  <a:rPr lang="en-US" sz="1800" b="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600" b="0" i="1" dirty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b="1" i="1" dirty="0">
                                <a:latin typeface="Cambria Math"/>
                              </a:rPr>
                              <m:t>𝒉</m:t>
                            </m:r>
                          </m:e>
                        </m:acc>
                      </m:e>
                      <m:sub>
                        <m:r>
                          <a:rPr lang="en-US" sz="1600" b="0" i="1" dirty="0" smtClean="0">
                            <a:latin typeface="Cambria Math"/>
                          </a:rPr>
                          <m:t>𝑙</m:t>
                        </m:r>
                        <m:r>
                          <a:rPr lang="en-US" sz="1600" b="0" i="1" dirty="0" smtClean="0">
                            <a:latin typeface="Cambria Math"/>
                          </a:rPr>
                          <m:t>,</m:t>
                        </m:r>
                        <m:r>
                          <a:rPr lang="en-US" sz="1600" b="0" i="1" dirty="0" smtClean="0">
                            <a:latin typeface="Cambria Math"/>
                          </a:rPr>
                          <m:t>𝑑</m:t>
                        </m:r>
                      </m:sub>
                    </m:sSub>
                    <m:r>
                      <a:rPr lang="en-US" sz="1600" b="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b="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1600" b="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600" b="0" i="1">
                                <a:latin typeface="Cambria Math"/>
                              </a:rPr>
                              <m:t>𝐿𝑇𝐹</m:t>
                            </m:r>
                          </m:sub>
                        </m:sSub>
                      </m:den>
                    </m:f>
                    <m:r>
                      <a:rPr lang="en-US" sz="1600" b="0" i="1">
                        <a:latin typeface="Cambria Math"/>
                      </a:rPr>
                      <m:t> </m:t>
                    </m:r>
                    <m:nary>
                      <m:naryPr>
                        <m:chr m:val="∑"/>
                        <m:supHide m:val="on"/>
                        <m:ctrlPr>
                          <a:rPr lang="en-US" sz="1600" b="0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1600" b="0" i="1" smtClean="0">
                            <a:latin typeface="Cambria Math"/>
                          </a:rPr>
                          <m:t>𝑚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1600" b="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b="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 b="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1600" b="0" i="1">
                                <a:latin typeface="Cambria Math"/>
                              </a:rPr>
                              <m:t>𝑗</m:t>
                            </m:r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sz="1600" b="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en-US" sz="1600" b="0" i="1">
                                    <a:latin typeface="Cambria Math"/>
                                  </a:rPr>
                                  <m:t>𝑚</m:t>
                                </m:r>
                              </m:sub>
                              <m:sup/>
                              <m:e>
                                <m:sSub>
                                  <m:sSubPr>
                                    <m:ctrlPr>
                                      <a:rPr lang="en-US" sz="1600" b="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>
                                        <a:latin typeface="Cambria Math"/>
                                      </a:rPr>
                                      <m:t>𝜓</m:t>
                                    </m:r>
                                  </m:e>
                                  <m:sub>
                                    <m:r>
                                      <a:rPr lang="en-US" sz="1600" b="0" i="1">
                                        <a:latin typeface="Cambria Math"/>
                                      </a:rPr>
                                      <m:t>𝑚</m:t>
                                    </m:r>
                                  </m:sub>
                                </m:sSub>
                              </m:e>
                            </m:nary>
                          </m:sup>
                        </m:sSup>
                        <m:sSub>
                          <m:sSubPr>
                            <m:ctrlPr>
                              <a:rPr lang="en-US" sz="1600" b="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</a:rPr>
                              <m:t>𝑚</m:t>
                            </m:r>
                            <m:r>
                              <a:rPr lang="en-US" sz="1600" b="0" i="1">
                                <a:latin typeface="Cambria Math"/>
                              </a:rPr>
                              <m:t>,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𝑑</m:t>
                            </m:r>
                          </m:sub>
                        </m:sSub>
                        <m:r>
                          <a:rPr lang="en-US" sz="1600" b="0" i="1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US" sz="1600" b="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𝑙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sz="1600" b="0" i="1">
                                <a:latin typeface="Cambria Math"/>
                              </a:rPr>
                              <m:t>𝑚</m:t>
                            </m:r>
                          </m:e>
                        </m:d>
                      </m:e>
                    </m:nary>
                  </m:oMath>
                </a14:m>
                <a:endParaRPr lang="en-US" dirty="0" smtClean="0"/>
              </a:p>
              <a:p>
                <a:pPr marL="630237" lvl="2" indent="0">
                  <a:buNone/>
                </a:pPr>
                <a:r>
                  <a:rPr lang="en-US" dirty="0"/>
                  <a:t>		</a:t>
                </a:r>
                <a:endParaRPr lang="en-US" sz="18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76400"/>
                <a:ext cx="7772400" cy="4419600"/>
              </a:xfrm>
              <a:blipFill rotWithShape="1">
                <a:blip r:embed="rId2"/>
                <a:stretch>
                  <a:fillRect l="-549" t="-690" b="-12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79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Simulation </a:t>
            </a:r>
            <a:r>
              <a:rPr lang="en-US" dirty="0" smtClean="0"/>
              <a:t>results– 2AP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81200" y="2020074"/>
            <a:ext cx="724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X = 0dB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629400" y="2020073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X = 10dB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4172232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14600"/>
            <a:ext cx="414196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78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Simulation </a:t>
            </a:r>
            <a:r>
              <a:rPr lang="en-US" dirty="0" smtClean="0"/>
              <a:t>results– </a:t>
            </a:r>
            <a:r>
              <a:rPr lang="en-US" dirty="0"/>
              <a:t>4</a:t>
            </a:r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81200" y="2020074"/>
            <a:ext cx="724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X = 0dB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629400" y="2020073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X = 10dB</a:t>
            </a:r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40" y="2590800"/>
            <a:ext cx="4173045" cy="345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590799"/>
            <a:ext cx="4171295" cy="345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94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19600"/>
          </a:xfrm>
        </p:spPr>
        <p:txBody>
          <a:bodyPr/>
          <a:lstStyle/>
          <a:p>
            <a:endParaRPr lang="en-US" sz="1800" b="0" dirty="0" smtClean="0"/>
          </a:p>
          <a:p>
            <a:r>
              <a:rPr lang="en-US" sz="1800" b="0" dirty="0" smtClean="0"/>
              <a:t>The two LTF types provide practically similar performance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To ensure best performance for JT, residual AP-AP CFO needs to </a:t>
            </a:r>
            <a:r>
              <a:rPr lang="en-US" sz="1800" b="0" dirty="0"/>
              <a:t>be </a:t>
            </a:r>
            <a:r>
              <a:rPr lang="en-US" sz="1800" b="0" dirty="0" smtClean="0"/>
              <a:t>&lt;= </a:t>
            </a:r>
            <a:r>
              <a:rPr lang="en-US" sz="1800" b="0" dirty="0"/>
              <a:t>5</a:t>
            </a:r>
            <a:r>
              <a:rPr lang="en-US" sz="1800" b="0" dirty="0" smtClean="0"/>
              <a:t>0Hz for the NDP.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“</a:t>
            </a:r>
            <a:r>
              <a:rPr lang="en-GB" altLang="en-US" sz="2000" b="0" dirty="0"/>
              <a:t>Performance Comparison of LTF Designs for </a:t>
            </a:r>
            <a:r>
              <a:rPr lang="en-GB" altLang="en-US" sz="2000" b="0" dirty="0" err="1"/>
              <a:t>EHT</a:t>
            </a:r>
            <a:r>
              <a:rPr lang="en-US" sz="2000" b="0" dirty="0" smtClean="0"/>
              <a:t>,” IEEE </a:t>
            </a:r>
            <a:r>
              <a:rPr lang="en-US" sz="2000" b="0" dirty="0" smtClean="0"/>
              <a:t>802.11-19/1867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“JT </a:t>
            </a:r>
            <a:r>
              <a:rPr lang="en-US" sz="2000" b="0" dirty="0"/>
              <a:t>performance with Multiple Impairments” </a:t>
            </a:r>
            <a:r>
              <a:rPr lang="en-US" sz="2000" b="0" dirty="0" smtClean="0"/>
              <a:t>IEEE 802.11-19/1597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endParaRPr lang="en-US" sz="2000" b="0" dirty="0" smtClean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7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308750</TotalTime>
  <Words>636</Words>
  <Application>Microsoft Office PowerPoint</Application>
  <PresentationFormat>On-screen Show (4:3)</PresentationFormat>
  <Paragraphs>113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802-11-Submission</vt:lpstr>
      <vt:lpstr>Performance Comparison of LTF Designs in JT</vt:lpstr>
      <vt:lpstr>Abstract </vt:lpstr>
      <vt:lpstr>JT performance with residual CFO during NDP (1)</vt:lpstr>
      <vt:lpstr>JT performance with residual CFO during NDP (2)</vt:lpstr>
      <vt:lpstr>System model for NDP</vt:lpstr>
      <vt:lpstr>Simulation results– 2AP</vt:lpstr>
      <vt:lpstr>Simulation results– 4AP</vt:lpstr>
      <vt:lpstr>Conclusions</vt:lpstr>
      <vt:lpstr>References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1555</cp:revision>
  <cp:lastPrinted>1998-02-10T13:28:06Z</cp:lastPrinted>
  <dcterms:created xsi:type="dcterms:W3CDTF">2007-05-21T21:00:37Z</dcterms:created>
  <dcterms:modified xsi:type="dcterms:W3CDTF">2020-01-10T18:10:42Z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