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72" r:id="rId2"/>
    <p:sldId id="306" r:id="rId3"/>
    <p:sldId id="281" r:id="rId4"/>
    <p:sldId id="270" r:id="rId5"/>
    <p:sldId id="276" r:id="rId6"/>
    <p:sldId id="338" r:id="rId7"/>
    <p:sldId id="273" r:id="rId8"/>
    <p:sldId id="282" r:id="rId9"/>
    <p:sldId id="283" r:id="rId10"/>
    <p:sldId id="284" r:id="rId11"/>
    <p:sldId id="28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3C7A1-9492-4D12-971D-C320BBACB2A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089F2-AF95-4A73-BCD0-870D94EF6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60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886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067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972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CB5862-0164-41A3-9E3D-CE4EE5707B9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348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918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7979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 bwMode="auto">
          <a:xfrm>
            <a:off x="963085" y="304800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20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40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Vinod Kristem,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20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7213600" y="64736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Shahrnaz Azizi, Intel Corporation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02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Vinod Kristem, Intel Corporation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97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77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846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/>
              <a:t>Vinod Kristem,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/>
              <a:t>Slide </a:t>
            </a:r>
            <a:fld id="{D09C756B-EB39-4236-ADBB-73052B179AE4}" type="slidenum">
              <a:rPr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>
                <a:solidFill>
                  <a:srgbClr val="000000"/>
                </a:solidFill>
                <a:cs typeface="Arial Unicode MS" charset="0"/>
              </a:rPr>
              <a:t>doc.: IEEE 802.11-20/0074r0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84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g"/><Relationship Id="rId4" Type="http://schemas.openxmlformats.org/officeDocument/2006/relationships/image" Target="../media/image21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998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Simulation results with new 4 µs and 2 µs symbols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51062" y="229235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549468"/>
              </p:ext>
            </p:extLst>
          </p:nvPr>
        </p:nvGraphicFramePr>
        <p:xfrm>
          <a:off x="1995488" y="3048000"/>
          <a:ext cx="6932612" cy="251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4" name="Document" r:id="rId4" imgW="8268970" imgH="3015717" progId="Word.Document.8">
                  <p:embed/>
                </p:oleObj>
              </mc:Choice>
              <mc:Fallback>
                <p:oleObj name="Document" r:id="rId4" imgW="8268970" imgH="30157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3048000"/>
                        <a:ext cx="6932612" cy="2517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8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Vinod Kristem,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6043538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5">
            <a:extLst>
              <a:ext uri="{FF2B5EF4-FFF2-40B4-BE49-F238E27FC236}">
                <a16:creationId xmlns:a16="http://schemas.microsoft.com/office/drawing/2014/main" id="{5A08A3C5-5443-4B54-B35F-C1C1C03927D3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25" y="536543"/>
            <a:ext cx="12380976" cy="734518"/>
          </a:xfrm>
        </p:spPr>
        <p:txBody>
          <a:bodyPr/>
          <a:lstStyle/>
          <a:p>
            <a:r>
              <a:rPr lang="en-US" dirty="0"/>
              <a:t>PER of proposed 2 µs symbol with ideal Sync in Channel D (HDR)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61935" y="4967552"/>
            <a:ext cx="78495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proposed 2 µs MC-OOK symbol has similar PER performance, and comparable to current examples in the spec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&lt; 0.1 dB performance gap (@10% PER), compared to the current example with the lowest PER 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6105"/>
            <a:ext cx="3678888" cy="2759166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8888" y="1300543"/>
            <a:ext cx="3887778" cy="29158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7015" y="1319129"/>
            <a:ext cx="3838214" cy="287866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4129" y="4197790"/>
            <a:ext cx="3721100" cy="279082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8871430" y="5794010"/>
            <a:ext cx="1929384" cy="373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 </a:t>
            </a:r>
            <a:r>
              <a:rPr lang="en-US" dirty="0" err="1"/>
              <a:t>Tx</a:t>
            </a:r>
            <a:r>
              <a:rPr lang="en-US" dirty="0"/>
              <a:t> antenna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74752" y="2571523"/>
            <a:ext cx="1929384" cy="373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</a:t>
            </a:r>
            <a:r>
              <a:rPr lang="en-US" dirty="0" err="1"/>
              <a:t>Tx</a:t>
            </a:r>
            <a:r>
              <a:rPr lang="en-US" dirty="0"/>
              <a:t> antenna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58085" y="2486307"/>
            <a:ext cx="1929384" cy="373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 </a:t>
            </a:r>
            <a:r>
              <a:rPr lang="en-US" dirty="0" err="1"/>
              <a:t>Tx</a:t>
            </a:r>
            <a:r>
              <a:rPr lang="en-US" dirty="0"/>
              <a:t> antenna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929987" y="2482156"/>
            <a:ext cx="1929384" cy="373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 </a:t>
            </a:r>
            <a:r>
              <a:rPr lang="en-US" dirty="0" err="1"/>
              <a:t>Tx</a:t>
            </a:r>
            <a:r>
              <a:rPr lang="en-US" dirty="0"/>
              <a:t> antenna</a:t>
            </a:r>
          </a:p>
        </p:txBody>
      </p:sp>
      <p:sp>
        <p:nvSpPr>
          <p:cNvPr id="14" name="Date Placeholder 4">
            <a:extLst>
              <a:ext uri="{FF2B5EF4-FFF2-40B4-BE49-F238E27FC236}">
                <a16:creationId xmlns:a16="http://schemas.microsoft.com/office/drawing/2014/main" id="{C04B1ECF-89A4-43B1-B283-0FA094F4CA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A8CEEF4B-2525-4178-A3EE-6181466F53A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8932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97265"/>
            <a:ext cx="10361084" cy="1065213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6069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proposed 4 µs and 2 µs MC-OOK symbols have reasonably low PAPR, good PER performance and pass the correlation test with multiple Tx antennas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suggest to replace the existing Example 3 symbols with the proposed 4 µs and 2 µs MC-OOK symbols given in slide 3 of this presentation.</a:t>
            </a:r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4717B38F-AFB4-4E8D-84B3-C3D6FCEB58A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54DAF702-FB5E-443A-8692-1107BB11838B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CC90D-2EE3-4CF8-8460-2D331147CFF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3754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333375"/>
            <a:ext cx="10361084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960" y="2124453"/>
            <a:ext cx="10712715" cy="282462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Clause 30.3.12.5 of </a:t>
            </a:r>
            <a:r>
              <a:rPr lang="en-US" sz="1800" dirty="0" err="1"/>
              <a:t>TGba</a:t>
            </a:r>
            <a:r>
              <a:rPr lang="en-US" sz="1800" dirty="0"/>
              <a:t> Draft 5.0 specifies correlation test for the MC-OOK symbols, as part of the WUR transmit specification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Several of the existing MC-OOK example symbols does not pass the correlation test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 this presentation, we provide a new 4 µs and 2 µs MC-OOK symbols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Examine the correlation metric of the proposed symbols, compare it with the existing symbols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Study the PER performance in AWGN and Channel 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Provide the PAPR</a:t>
            </a:r>
            <a:r>
              <a:rPr lang="en-US" sz="14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1514511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244" y="373558"/>
            <a:ext cx="10515600" cy="1325563"/>
          </a:xfrm>
        </p:spPr>
        <p:txBody>
          <a:bodyPr/>
          <a:lstStyle/>
          <a:p>
            <a:r>
              <a:rPr lang="en-US" dirty="0"/>
              <a:t>Proposed 4 µs and 2 µs MC-OOK symbols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AE5F1D7B-F33F-4632-A428-BA2B6B1CA1D7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804267374"/>
                  </p:ext>
                </p:extLst>
              </p:nvPr>
            </p:nvGraphicFramePr>
            <p:xfrm>
              <a:off x="283464" y="1951527"/>
              <a:ext cx="11405773" cy="86131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443741">
                      <a:extLst>
                        <a:ext uri="{9D8B030D-6E8A-4147-A177-3AD203B41FA5}">
                          <a16:colId xmlns:a16="http://schemas.microsoft.com/office/drawing/2014/main" val="1386308816"/>
                        </a:ext>
                      </a:extLst>
                    </a:gridCol>
                    <a:gridCol w="7962032">
                      <a:extLst>
                        <a:ext uri="{9D8B030D-6E8A-4147-A177-3AD203B41FA5}">
                          <a16:colId xmlns:a16="http://schemas.microsoft.com/office/drawing/2014/main" val="3113406842"/>
                        </a:ext>
                      </a:extLst>
                    </a:gridCol>
                  </a:tblGrid>
                  <a:tr h="277695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 µs symbol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Center 13 subcarrier coefficients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1339775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Example 3 (Proposed)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rtl="0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altLang="ko-KR" sz="1800" b="0" i="1" u="none" strike="noStrike" kern="1200" baseline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ko-KR" sz="1800" b="0" i="1" u="none" strike="noStrike" kern="1200" baseline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altLang="ko-KR" sz="1800" b="0" i="1" u="none" strike="noStrike" kern="1200" baseline="0" smtClean="0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altLang="ko-KR" sz="1800" b="0" i="1" u="none" strike="noStrike" kern="1200" baseline="0" smtClean="0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a:rPr lang="en-US" altLang="ko-KR" sz="1800" b="0" i="1" u="none" strike="noStrike" kern="1200" baseline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altLang="ko-KR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{-1+1j   </a:t>
                          </a:r>
                          <a:r>
                            <a:rPr lang="en-US" altLang="ko-KR" sz="1800" b="0" i="0" u="none" strike="noStrike" kern="1200" baseline="0" dirty="0" err="1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1+1j</a:t>
                          </a:r>
                          <a:r>
                            <a:rPr lang="en-US" altLang="ko-KR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 -1+1j   </a:t>
                          </a:r>
                          <a:r>
                            <a:rPr lang="en-US" altLang="ko-KR" sz="1800" b="0" i="0" u="none" strike="noStrike" kern="1200" baseline="0" dirty="0" err="1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1+1j</a:t>
                          </a:r>
                          <a:r>
                            <a:rPr lang="en-US" altLang="ko-KR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 -1-1j   </a:t>
                          </a:r>
                          <a:r>
                            <a:rPr lang="en-US" altLang="ko-KR" sz="1800" b="0" i="0" u="none" strike="noStrike" kern="1200" baseline="0" dirty="0" err="1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1-1j</a:t>
                          </a:r>
                          <a:r>
                            <a:rPr lang="en-US" altLang="ko-KR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 0  1-1j   1+1j  -1-1j  -1-1j   1+1j   1+1j}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164232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AE5F1D7B-F33F-4632-A428-BA2B6B1CA1D7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804267374"/>
                  </p:ext>
                </p:extLst>
              </p:nvPr>
            </p:nvGraphicFramePr>
            <p:xfrm>
              <a:off x="283464" y="1951527"/>
              <a:ext cx="11405773" cy="86131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443741">
                      <a:extLst>
                        <a:ext uri="{9D8B030D-6E8A-4147-A177-3AD203B41FA5}">
                          <a16:colId xmlns:a16="http://schemas.microsoft.com/office/drawing/2014/main" val="1386308816"/>
                        </a:ext>
                      </a:extLst>
                    </a:gridCol>
                    <a:gridCol w="7962032">
                      <a:extLst>
                        <a:ext uri="{9D8B030D-6E8A-4147-A177-3AD203B41FA5}">
                          <a16:colId xmlns:a16="http://schemas.microsoft.com/office/drawing/2014/main" val="3113406842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 µs symbol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Center 13 subcarrier coefficients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13397751"/>
                      </a:ext>
                    </a:extLst>
                  </a:tr>
                  <a:tr h="495554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Example 3 (Proposed)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3305" t="-79268" r="-306" b="-365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1642322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Content Placeholder 4">
                <a:extLst>
                  <a:ext uri="{FF2B5EF4-FFF2-40B4-BE49-F238E27FC236}">
                    <a16:creationId xmlns:a16="http://schemas.microsoft.com/office/drawing/2014/main" id="{AE5F1D7B-F33F-4632-A428-BA2B6B1CA1D7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640732156"/>
                  </p:ext>
                </p:extLst>
              </p:nvPr>
            </p:nvGraphicFramePr>
            <p:xfrm>
              <a:off x="208050" y="3863043"/>
              <a:ext cx="9345168" cy="86220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21584">
                      <a:extLst>
                        <a:ext uri="{9D8B030D-6E8A-4147-A177-3AD203B41FA5}">
                          <a16:colId xmlns:a16="http://schemas.microsoft.com/office/drawing/2014/main" val="1386308816"/>
                        </a:ext>
                      </a:extLst>
                    </a:gridCol>
                    <a:gridCol w="6523584">
                      <a:extLst>
                        <a:ext uri="{9D8B030D-6E8A-4147-A177-3AD203B41FA5}">
                          <a16:colId xmlns:a16="http://schemas.microsoft.com/office/drawing/2014/main" val="3113406842"/>
                        </a:ext>
                      </a:extLst>
                    </a:gridCol>
                  </a:tblGrid>
                  <a:tr h="310917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 µs symbol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/>
                            <a:t>Center 13 subcarrier coefficients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13397751"/>
                      </a:ext>
                    </a:extLst>
                  </a:tr>
                  <a:tr h="431035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Example 3 (Proposed)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rtl="0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altLang="ko-KR" sz="1800" b="0" i="1" u="none" strike="noStrike" kern="1200" baseline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ko-KR" sz="1800" b="0" i="1" u="none" strike="noStrike" kern="1200" baseline="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altLang="ko-KR" sz="1800" b="0" i="1" u="none" strike="noStrike" kern="1200" baseline="0" smtClean="0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altLang="ko-KR" sz="1800" b="0" i="1" u="none" strike="noStrike" kern="1200" baseline="0" smtClean="0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80.8</m:t>
                                      </m:r>
                                    </m:e>
                                  </m:rad>
                                </m:den>
                              </m:f>
                            </m:oMath>
                          </a14:m>
                          <a:r>
                            <a:rPr lang="en-US" altLang="ko-KR" sz="1800" b="0" i="0" u="none" strike="noStrike" kern="1200" baseline="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{3+5j   0    -7+5j    0    -7-5j    0   0   0   -5+1j   0   7+7j   0   5-5j}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064683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Content Placeholder 4">
                <a:extLst>
                  <a:ext uri="{FF2B5EF4-FFF2-40B4-BE49-F238E27FC236}">
                    <a16:creationId xmlns:a16="http://schemas.microsoft.com/office/drawing/2014/main" id="{AE5F1D7B-F33F-4632-A428-BA2B6B1CA1D7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640732156"/>
                  </p:ext>
                </p:extLst>
              </p:nvPr>
            </p:nvGraphicFramePr>
            <p:xfrm>
              <a:off x="208050" y="3863043"/>
              <a:ext cx="9345168" cy="86220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21584">
                      <a:extLst>
                        <a:ext uri="{9D8B030D-6E8A-4147-A177-3AD203B41FA5}">
                          <a16:colId xmlns:a16="http://schemas.microsoft.com/office/drawing/2014/main" val="1386308816"/>
                        </a:ext>
                      </a:extLst>
                    </a:gridCol>
                    <a:gridCol w="6523584">
                      <a:extLst>
                        <a:ext uri="{9D8B030D-6E8A-4147-A177-3AD203B41FA5}">
                          <a16:colId xmlns:a16="http://schemas.microsoft.com/office/drawing/2014/main" val="3113406842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 µs symbol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/>
                            <a:t>Center 13 subcarrier coefficients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13397751"/>
                      </a:ext>
                    </a:extLst>
                  </a:tr>
                  <a:tr h="496443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Example 3 (Proposed)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43324" t="-80488" r="-373" b="-365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2064683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DF15FAA4-9D09-4011-98A7-8F5795D4042A}"/>
              </a:ext>
            </a:extLst>
          </p:cNvPr>
          <p:cNvSpPr txBox="1"/>
          <p:nvPr/>
        </p:nvSpPr>
        <p:spPr>
          <a:xfrm>
            <a:off x="428244" y="5203596"/>
            <a:ext cx="10874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scaling factor has been chosen so that the MC-OOK On symbol is normalized to have the same power as the current examples in the spec. D5.0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5FFE2FC4-71AF-4000-B3B0-EEB577D8463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4F096F1F-8382-4BB5-B6BE-701306309508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C2C7225-731C-493E-A4C7-15B39BA8CEC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1373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B8D1C-9615-486E-953B-A0074F0C3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314" y="347952"/>
            <a:ext cx="10515600" cy="1325563"/>
          </a:xfrm>
        </p:spPr>
        <p:txBody>
          <a:bodyPr/>
          <a:lstStyle/>
          <a:p>
            <a:r>
              <a:rPr lang="en-US" dirty="0"/>
              <a:t>PAPR of MC-OOK symbols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E5F1D7B-F33F-4632-A428-BA2B6B1CA1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1633238"/>
              </p:ext>
            </p:extLst>
          </p:nvPr>
        </p:nvGraphicFramePr>
        <p:xfrm>
          <a:off x="283464" y="2141456"/>
          <a:ext cx="4104997" cy="2581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val="1386308816"/>
                    </a:ext>
                  </a:extLst>
                </a:gridCol>
                <a:gridCol w="1270357">
                  <a:extLst>
                    <a:ext uri="{9D8B030D-6E8A-4147-A177-3AD203B41FA5}">
                      <a16:colId xmlns:a16="http://schemas.microsoft.com/office/drawing/2014/main" val="3113406842"/>
                    </a:ext>
                  </a:extLst>
                </a:gridCol>
              </a:tblGrid>
              <a:tr h="196208">
                <a:tc>
                  <a:txBody>
                    <a:bodyPr/>
                    <a:lstStyle/>
                    <a:p>
                      <a:r>
                        <a:rPr lang="en-US" dirty="0"/>
                        <a:t>4 µs symbols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PAPR 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3397751"/>
                  </a:ext>
                </a:extLst>
              </a:tr>
              <a:tr h="372745">
                <a:tc>
                  <a:txBody>
                    <a:bodyPr/>
                    <a:lstStyle/>
                    <a:p>
                      <a:r>
                        <a:rPr lang="en-US" dirty="0"/>
                        <a:t>Example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7765064"/>
                  </a:ext>
                </a:extLst>
              </a:tr>
              <a:tr h="3727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Example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212244"/>
                  </a:ext>
                </a:extLst>
              </a:tr>
              <a:tr h="3727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Example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155869"/>
                  </a:ext>
                </a:extLst>
              </a:tr>
              <a:tr h="277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New Example 1 (Steve)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6.19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2483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New Example 2 (Miguel)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7417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New Example 3 (Proposed)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3.47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646837"/>
                  </a:ext>
                </a:extLst>
              </a:tr>
            </a:tbl>
          </a:graphicData>
        </a:graphic>
      </p:graphicFrame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BD38EAC5-1C66-443B-B4B4-AA7ACC9787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0581275"/>
              </p:ext>
            </p:extLst>
          </p:nvPr>
        </p:nvGraphicFramePr>
        <p:xfrm>
          <a:off x="6236207" y="2141456"/>
          <a:ext cx="4444361" cy="1856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6754">
                  <a:extLst>
                    <a:ext uri="{9D8B030D-6E8A-4147-A177-3AD203B41FA5}">
                      <a16:colId xmlns:a16="http://schemas.microsoft.com/office/drawing/2014/main" val="1386308816"/>
                    </a:ext>
                  </a:extLst>
                </a:gridCol>
                <a:gridCol w="1317607">
                  <a:extLst>
                    <a:ext uri="{9D8B030D-6E8A-4147-A177-3AD203B41FA5}">
                      <a16:colId xmlns:a16="http://schemas.microsoft.com/office/drawing/2014/main" val="3113406842"/>
                    </a:ext>
                  </a:extLst>
                </a:gridCol>
              </a:tblGrid>
              <a:tr h="196208">
                <a:tc>
                  <a:txBody>
                    <a:bodyPr/>
                    <a:lstStyle/>
                    <a:p>
                      <a:r>
                        <a:rPr lang="en-US" dirty="0"/>
                        <a:t>2 µs symbols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PAPR 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3397751"/>
                  </a:ext>
                </a:extLst>
              </a:tr>
              <a:tr h="372745">
                <a:tc>
                  <a:txBody>
                    <a:bodyPr/>
                    <a:lstStyle/>
                    <a:p>
                      <a:r>
                        <a:rPr lang="en-US" dirty="0"/>
                        <a:t>Example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7765064"/>
                  </a:ext>
                </a:extLst>
              </a:tr>
              <a:tr h="3727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Example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212244"/>
                  </a:ext>
                </a:extLst>
              </a:tr>
              <a:tr h="3727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Example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155869"/>
                  </a:ext>
                </a:extLst>
              </a:tr>
              <a:tr h="3727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New Example 3 (Proposed)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2.33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944514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83463" y="5403238"/>
            <a:ext cx="112926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PAPR computed using the reference pulse (without any cyclic shifts) at 160 MHz sampling frequency. Windowing was not applied.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3125ED17-BE79-4BE7-B15B-AE76DC5AD45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9CB60379-7ED0-4302-B537-B63CE5D006D2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977BA31-CC81-4AF3-985F-C2C76C28F3E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9794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50345"/>
            <a:ext cx="1184148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Correlation metric for LDR WUR-Data with 4 µs symbols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32659" y="1507727"/>
            <a:ext cx="1929384" cy="373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 </a:t>
            </a:r>
            <a:r>
              <a:rPr lang="en-US" dirty="0" err="1"/>
              <a:t>Tx</a:t>
            </a:r>
            <a:r>
              <a:rPr lang="en-US" dirty="0"/>
              <a:t> antenna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97654" y="1475757"/>
            <a:ext cx="1929384" cy="373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</a:t>
            </a:r>
            <a:r>
              <a:rPr lang="en-US" dirty="0" err="1"/>
              <a:t>Tx</a:t>
            </a:r>
            <a:r>
              <a:rPr lang="en-US" dirty="0"/>
              <a:t> antenna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98038" y="1561901"/>
            <a:ext cx="1929384" cy="373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 </a:t>
            </a:r>
            <a:r>
              <a:rPr lang="en-US" dirty="0" err="1"/>
              <a:t>Tx</a:t>
            </a:r>
            <a:r>
              <a:rPr lang="en-US" dirty="0"/>
              <a:t> antenna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50" y="1868821"/>
            <a:ext cx="3161496" cy="237112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118" y="1849628"/>
            <a:ext cx="3263646" cy="244773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" y="1876171"/>
            <a:ext cx="2971038" cy="2228279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9726846" y="3935389"/>
            <a:ext cx="1929384" cy="373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 </a:t>
            </a:r>
            <a:r>
              <a:rPr lang="en-US" dirty="0" err="1"/>
              <a:t>Tx</a:t>
            </a:r>
            <a:r>
              <a:rPr lang="en-US" dirty="0"/>
              <a:t> antenna</a:t>
            </a:r>
          </a:p>
        </p:txBody>
      </p:sp>
      <p:sp>
        <p:nvSpPr>
          <p:cNvPr id="17" name="Rectangle 16"/>
          <p:cNvSpPr/>
          <p:nvPr/>
        </p:nvSpPr>
        <p:spPr>
          <a:xfrm>
            <a:off x="0" y="4497626"/>
            <a:ext cx="89686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CDF obtained using 1000 realizations of WUR-PPDU with random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Correlation metric can differ across packets due to randomness in data and cyclic shifts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 multiple Tx antennas, we take the worst case correlation metric across the TX antennas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proposed 4 µs MC-OOK symbol has the maximum correlation metric below 0.4, and pass the correlation test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All 3 new 4 µs MC-OOK symbols pass the correlation test</a:t>
            </a:r>
          </a:p>
        </p:txBody>
      </p:sp>
      <p:sp>
        <p:nvSpPr>
          <p:cNvPr id="18" name="Date Placeholder 4">
            <a:extLst>
              <a:ext uri="{FF2B5EF4-FFF2-40B4-BE49-F238E27FC236}">
                <a16:creationId xmlns:a16="http://schemas.microsoft.com/office/drawing/2014/main" id="{D4947E4D-17FE-4B0D-8532-F283314F8FB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19" name="Footer Placeholder 5">
            <a:extLst>
              <a:ext uri="{FF2B5EF4-FFF2-40B4-BE49-F238E27FC236}">
                <a16:creationId xmlns:a16="http://schemas.microsoft.com/office/drawing/2014/main" id="{804F1607-E788-4FF6-8F3F-EF5F9D41D4F1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6346" y="4306238"/>
            <a:ext cx="3318468" cy="2488851"/>
          </a:xfrm>
        </p:spPr>
      </p:pic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873B6D0D-3EEF-40FD-880F-77A88D90ED0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090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679" y="192024"/>
            <a:ext cx="11637264" cy="1325563"/>
          </a:xfrm>
        </p:spPr>
        <p:txBody>
          <a:bodyPr/>
          <a:lstStyle/>
          <a:p>
            <a:r>
              <a:rPr lang="en-US" dirty="0"/>
              <a:t>PER of proposed 4 µs symbol with ideal Sync in AWGN (LDR)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49207" y="1184290"/>
            <a:ext cx="1929384" cy="373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 </a:t>
            </a:r>
            <a:r>
              <a:rPr lang="en-US" dirty="0" err="1"/>
              <a:t>Tx</a:t>
            </a:r>
            <a:r>
              <a:rPr lang="en-US" dirty="0"/>
              <a:t> antenna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94622" y="1260570"/>
            <a:ext cx="1929384" cy="373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</a:t>
            </a:r>
            <a:r>
              <a:rPr lang="en-US" dirty="0" err="1"/>
              <a:t>Tx</a:t>
            </a:r>
            <a:r>
              <a:rPr lang="en-US" dirty="0"/>
              <a:t> antenna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390888" y="1184290"/>
            <a:ext cx="1929384" cy="373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 </a:t>
            </a:r>
            <a:r>
              <a:rPr lang="en-US" dirty="0" err="1"/>
              <a:t>Tx</a:t>
            </a:r>
            <a:r>
              <a:rPr lang="en-US" dirty="0"/>
              <a:t> antenna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2679" y="5179424"/>
            <a:ext cx="1114843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proposed 4 µs MC-OOK symbol has similar PER performance, and comparable to current examples in the spec.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&lt; 0.3 dB performance gap (@10% PER), compared to the current example with the lowest 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Here the SNR is computed over the 4 MHz WUR bandwidth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Both PA and receiver phase noise are modeled for these PER studies  </a:t>
            </a:r>
          </a:p>
        </p:txBody>
      </p:sp>
      <p:pic>
        <p:nvPicPr>
          <p:cNvPr id="15" name="Content Placeholder 1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380" y="1716684"/>
            <a:ext cx="4236975" cy="3177731"/>
          </a:xfr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2619" y="1677350"/>
            <a:ext cx="4199381" cy="314953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7301" y="1716684"/>
            <a:ext cx="4150613" cy="3112960"/>
          </a:xfrm>
          <a:prstGeom prst="rect">
            <a:avLst/>
          </a:prstGeom>
        </p:spPr>
      </p:pic>
      <p:sp>
        <p:nvSpPr>
          <p:cNvPr id="14" name="Date Placeholder 4">
            <a:extLst>
              <a:ext uri="{FF2B5EF4-FFF2-40B4-BE49-F238E27FC236}">
                <a16:creationId xmlns:a16="http://schemas.microsoft.com/office/drawing/2014/main" id="{26600138-B829-48B5-AAFB-51319EE734B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18" name="Footer Placeholder 5">
            <a:extLst>
              <a:ext uri="{FF2B5EF4-FFF2-40B4-BE49-F238E27FC236}">
                <a16:creationId xmlns:a16="http://schemas.microsoft.com/office/drawing/2014/main" id="{E378DEFA-6C5E-4E1C-8BB6-C341D3BD128F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324FE273-05EF-452D-B2F3-E2590DDD3DB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0937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5">
            <a:extLst>
              <a:ext uri="{FF2B5EF4-FFF2-40B4-BE49-F238E27FC236}">
                <a16:creationId xmlns:a16="http://schemas.microsoft.com/office/drawing/2014/main" id="{39F23A84-375B-4D6D-AB92-23CF606F89A8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62191"/>
            <a:ext cx="12380976" cy="734518"/>
          </a:xfrm>
        </p:spPr>
        <p:txBody>
          <a:bodyPr/>
          <a:lstStyle/>
          <a:p>
            <a:r>
              <a:rPr lang="en-US" dirty="0"/>
              <a:t>PER of proposed 4 µs symbol with ideal Sync in Channel D (LDR)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61935" y="4967552"/>
            <a:ext cx="78495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proposed 4 µs MC-OOK symbol has similar PER performance, and comparable to current examples in the spec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&lt; 0.2 dB performance gap (@10% PER), compared to the current example with the lowest PER  </a:t>
            </a:r>
          </a:p>
        </p:txBody>
      </p:sp>
      <p:pic>
        <p:nvPicPr>
          <p:cNvPr id="15" name="Content Placeholder 1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517" y="1300543"/>
            <a:ext cx="4192073" cy="3144055"/>
          </a:xfr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7799" y="4116839"/>
            <a:ext cx="3894581" cy="292093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1490" y="1232479"/>
            <a:ext cx="3894581" cy="292093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406" y="1323442"/>
            <a:ext cx="3979925" cy="2984944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9182873" y="5408659"/>
            <a:ext cx="1929384" cy="373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 </a:t>
            </a:r>
            <a:r>
              <a:rPr lang="en-US" dirty="0" err="1"/>
              <a:t>Tx</a:t>
            </a:r>
            <a:r>
              <a:rPr lang="en-US" dirty="0"/>
              <a:t> antenna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79743" y="2872570"/>
            <a:ext cx="1929384" cy="373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</a:t>
            </a:r>
            <a:r>
              <a:rPr lang="en-US" dirty="0" err="1"/>
              <a:t>Tx</a:t>
            </a:r>
            <a:r>
              <a:rPr lang="en-US" dirty="0"/>
              <a:t> antenna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27738" y="2711938"/>
            <a:ext cx="1929384" cy="373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 </a:t>
            </a:r>
            <a:r>
              <a:rPr lang="en-US" dirty="0" err="1"/>
              <a:t>Tx</a:t>
            </a:r>
            <a:r>
              <a:rPr lang="en-US" dirty="0"/>
              <a:t> antenna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182873" y="2594148"/>
            <a:ext cx="1929384" cy="373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 </a:t>
            </a:r>
            <a:r>
              <a:rPr lang="en-US" dirty="0" err="1"/>
              <a:t>Tx</a:t>
            </a:r>
            <a:r>
              <a:rPr lang="en-US" dirty="0"/>
              <a:t> antenna</a:t>
            </a:r>
          </a:p>
        </p:txBody>
      </p:sp>
      <p:sp>
        <p:nvSpPr>
          <p:cNvPr id="14" name="Date Placeholder 4">
            <a:extLst>
              <a:ext uri="{FF2B5EF4-FFF2-40B4-BE49-F238E27FC236}">
                <a16:creationId xmlns:a16="http://schemas.microsoft.com/office/drawing/2014/main" id="{DA4977B1-2BBA-45A1-9003-D49AFD096FD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879C222-B3C3-4398-834A-7306BF1193F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0879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5">
            <a:extLst>
              <a:ext uri="{FF2B5EF4-FFF2-40B4-BE49-F238E27FC236}">
                <a16:creationId xmlns:a16="http://schemas.microsoft.com/office/drawing/2014/main" id="{8B71F41B-9330-43E5-9E50-D3B852C6A627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792" y="353418"/>
            <a:ext cx="11710416" cy="966519"/>
          </a:xfrm>
        </p:spPr>
        <p:txBody>
          <a:bodyPr>
            <a:normAutofit/>
          </a:bodyPr>
          <a:lstStyle/>
          <a:p>
            <a:r>
              <a:rPr lang="en-US" dirty="0"/>
              <a:t>Correlation metric for HDR WUR-Data with 2 µs symbols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83639EA-B5DD-4F14-8A22-F11F0354F51E}"/>
              </a:ext>
            </a:extLst>
          </p:cNvPr>
          <p:cNvSpPr/>
          <p:nvPr/>
        </p:nvSpPr>
        <p:spPr>
          <a:xfrm>
            <a:off x="313740" y="4745195"/>
            <a:ext cx="11271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CDF obtained using 1000 realizations of WUR-PPDU with random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Correlation metric can differ across packets due to randomness in data and cyclic shifts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 multiple Tx antennas, we take the worst case correlation metric across the TX antennas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proposed 2 µs MC-OOK symbol has the maximum correlation metric &lt; 0.4, and pass the correlation test  </a:t>
            </a:r>
          </a:p>
        </p:txBody>
      </p:sp>
      <p:sp>
        <p:nvSpPr>
          <p:cNvPr id="14" name="Date Placeholder 4">
            <a:extLst>
              <a:ext uri="{FF2B5EF4-FFF2-40B4-BE49-F238E27FC236}">
                <a16:creationId xmlns:a16="http://schemas.microsoft.com/office/drawing/2014/main" id="{118B5310-3777-4EA4-8A8C-73911E01411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A634CDCF-FF8B-4E50-9F2A-F23B25A7DFA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8</a:t>
            </a:fld>
            <a:endParaRPr lang="en-GB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EFEBCB1F-E5D9-4A75-B348-1AA9BB7477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9" y="1444323"/>
            <a:ext cx="4044546" cy="303340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59944" y="2323376"/>
            <a:ext cx="1929384" cy="373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</a:t>
            </a:r>
            <a:r>
              <a:rPr lang="en-US" dirty="0" err="1"/>
              <a:t>Tx</a:t>
            </a:r>
            <a:r>
              <a:rPr lang="en-US" dirty="0"/>
              <a:t> antenna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0B9FBA7A-FB12-4652-A672-7E66479823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328" y="1444322"/>
            <a:ext cx="4044546" cy="303340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882075" y="2443749"/>
            <a:ext cx="1929384" cy="373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 </a:t>
            </a:r>
            <a:r>
              <a:rPr lang="en-US" dirty="0" err="1"/>
              <a:t>Tx</a:t>
            </a:r>
            <a:r>
              <a:rPr lang="en-US" dirty="0"/>
              <a:t> antenna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4E473866-71A6-4F9D-8C21-A703F82785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471" y="1427726"/>
            <a:ext cx="4279573" cy="320968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973660" y="2587155"/>
            <a:ext cx="1929384" cy="373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 </a:t>
            </a:r>
            <a:r>
              <a:rPr lang="en-US" dirty="0" err="1"/>
              <a:t>Tx</a:t>
            </a:r>
            <a:r>
              <a:rPr lang="en-US" dirty="0"/>
              <a:t> antenna</a:t>
            </a:r>
          </a:p>
        </p:txBody>
      </p:sp>
    </p:spTree>
    <p:extLst>
      <p:ext uri="{BB962C8B-B14F-4D97-AF65-F5344CB8AC3E}">
        <p14:creationId xmlns:p14="http://schemas.microsoft.com/office/powerpoint/2010/main" val="381007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679" y="192024"/>
            <a:ext cx="11637264" cy="1325563"/>
          </a:xfrm>
        </p:spPr>
        <p:txBody>
          <a:bodyPr/>
          <a:lstStyle/>
          <a:p>
            <a:r>
              <a:rPr lang="en-US" dirty="0"/>
              <a:t>PER of proposed 2 µs symbol with ideal Sync in AWGN (HDR)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2679" y="4798920"/>
            <a:ext cx="1153873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proposed 2 µs MC-OOK symbol has similar PER performance, and comparable to the current examples in the spec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&lt; 0.3 dB performance gap (@10% PER), compared to the current example with the lowest PER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Here the SNR is computed over the 4 MHz WUR bandwidth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Both PA and receiver phase noise are modeled for these PER studies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0679" y="1324219"/>
            <a:ext cx="4126316" cy="3094737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9401" y="1359910"/>
            <a:ext cx="4180542" cy="313540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4216" y="1324219"/>
            <a:ext cx="4228130" cy="317109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36932" y="2500925"/>
            <a:ext cx="1929384" cy="373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</a:t>
            </a:r>
            <a:r>
              <a:rPr lang="en-US" dirty="0" err="1"/>
              <a:t>Tx</a:t>
            </a:r>
            <a:r>
              <a:rPr lang="en-US" dirty="0"/>
              <a:t> antenna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92262" y="2497716"/>
            <a:ext cx="1929384" cy="373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 Tx antenna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749865" y="2502775"/>
            <a:ext cx="1929384" cy="373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 </a:t>
            </a:r>
            <a:r>
              <a:rPr lang="en-US" dirty="0" err="1"/>
              <a:t>Tx</a:t>
            </a:r>
            <a:r>
              <a:rPr lang="en-US" dirty="0"/>
              <a:t> antenna</a:t>
            </a:r>
          </a:p>
        </p:txBody>
      </p:sp>
      <p:sp>
        <p:nvSpPr>
          <p:cNvPr id="14" name="Date Placeholder 4">
            <a:extLst>
              <a:ext uri="{FF2B5EF4-FFF2-40B4-BE49-F238E27FC236}">
                <a16:creationId xmlns:a16="http://schemas.microsoft.com/office/drawing/2014/main" id="{0863595E-7441-4A56-B4EE-A08B246F181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15" name="Footer Placeholder 5">
            <a:extLst>
              <a:ext uri="{FF2B5EF4-FFF2-40B4-BE49-F238E27FC236}">
                <a16:creationId xmlns:a16="http://schemas.microsoft.com/office/drawing/2014/main" id="{870D6773-2EC3-4318-890E-C25F5C4A54D9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38E2FB42-6F04-47A4-9630-7962F762E28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7701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17428</TotalTime>
  <Words>917</Words>
  <Application>Microsoft Office PowerPoint</Application>
  <PresentationFormat>Widescreen</PresentationFormat>
  <Paragraphs>137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 Math</vt:lpstr>
      <vt:lpstr>Times New Roman</vt:lpstr>
      <vt:lpstr>1_Office Theme</vt:lpstr>
      <vt:lpstr>Document</vt:lpstr>
      <vt:lpstr>Simulation results with new 4 µs and 2 µs symbols</vt:lpstr>
      <vt:lpstr>Introduction</vt:lpstr>
      <vt:lpstr>Proposed 4 µs and 2 µs MC-OOK symbols</vt:lpstr>
      <vt:lpstr>PAPR of MC-OOK symbols</vt:lpstr>
      <vt:lpstr>Correlation metric for LDR WUR-Data with 4 µs symbols</vt:lpstr>
      <vt:lpstr>PER of proposed 4 µs symbol with ideal Sync in AWGN (LDR)</vt:lpstr>
      <vt:lpstr>PER of proposed 4 µs symbol with ideal Sync in Channel D (LDR)</vt:lpstr>
      <vt:lpstr>Correlation metric for HDR WUR-Data with 2 µs symbols</vt:lpstr>
      <vt:lpstr>PER of proposed 2 µs symbol with ideal Sync in AWGN (HDR)</vt:lpstr>
      <vt:lpstr>PER of proposed 2 µs symbol with ideal Sync in Channel D (HDR)</vt:lpstr>
      <vt:lpstr>Conclusions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bit duration study: 2us Vs 4 us</dc:title>
  <dc:creator>Kristem, Vinod</dc:creator>
  <cp:keywords>CTPClassification=CTP_IC:VisualMarkings=, CTPClassification=CTP_IC</cp:keywords>
  <cp:lastModifiedBy>Kristem, Vinod</cp:lastModifiedBy>
  <cp:revision>274</cp:revision>
  <dcterms:created xsi:type="dcterms:W3CDTF">2017-12-18T22:02:15Z</dcterms:created>
  <dcterms:modified xsi:type="dcterms:W3CDTF">2020-01-10T22:00:00Z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c6ade7bc-33ef-4658-8451-1815022f22bc</vt:lpwstr>
  </property>
  <property fmtid="{D5CDD505-2E9C-101B-9397-08002B2CF9AE}" pid="3" name="CTP_BU">
    <vt:lpwstr>INTEL LABS GRP</vt:lpwstr>
  </property>
  <property fmtid="{D5CDD505-2E9C-101B-9397-08002B2CF9AE}" pid="4" name="CTP_TimeStamp">
    <vt:lpwstr>2020-01-10 22:00:00Z</vt:lpwstr>
  </property>
  <property fmtid="{D5CDD505-2E9C-101B-9397-08002B2CF9AE}" pid="5" name="CTPClassification">
    <vt:lpwstr>CTP_IC</vt:lpwstr>
  </property>
</Properties>
</file>