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0" r:id="rId2"/>
    <p:sldId id="273" r:id="rId3"/>
    <p:sldId id="309" r:id="rId4"/>
    <p:sldId id="316" r:id="rId5"/>
    <p:sldId id="312" r:id="rId6"/>
    <p:sldId id="313" r:id="rId7"/>
    <p:sldId id="317" r:id="rId8"/>
    <p:sldId id="318" r:id="rId9"/>
    <p:sldId id="319" r:id="rId10"/>
    <p:sldId id="320" r:id="rId11"/>
    <p:sldId id="321" r:id="rId12"/>
    <p:sldId id="291" r:id="rId13"/>
    <p:sldId id="322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3" autoAdjust="0"/>
    <p:restoredTop sz="92105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220" y="6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Xxxx 2019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xxx, xxxx</a:t>
            </a:r>
            <a:endParaRPr lang="en-US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7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4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7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4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Xxxx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xxx, xxxx</a:t>
            </a:r>
            <a:endParaRPr lang="en-US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Xxxx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xxx, xxxx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Xxxx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xxx, xxxx</a:t>
            </a:r>
            <a:endParaRPr lang="en-US" altLang="ko-K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7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4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7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4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7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4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7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4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7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4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8372" y="6475413"/>
            <a:ext cx="615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xxx, </a:t>
            </a:r>
            <a:r>
              <a:rPr lang="en-US" altLang="ko-KR" dirty="0" err="1" smtClean="0"/>
              <a:t>xxxx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802.11-20/0073r0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846514"/>
            <a:ext cx="7772400" cy="609600"/>
          </a:xfrm>
        </p:spPr>
        <p:txBody>
          <a:bodyPr/>
          <a:lstStyle/>
          <a:p>
            <a:r>
              <a:rPr lang="en-US" sz="2400" dirty="0" smtClean="0"/>
              <a:t>On Coordinated Spatial Reuse in 11be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3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56998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2019-xx-xx</a:t>
            </a:r>
            <a:endParaRPr lang="en-US" sz="2000" b="0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8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816478"/>
              </p:ext>
            </p:extLst>
          </p:nvPr>
        </p:nvGraphicFramePr>
        <p:xfrm>
          <a:off x="1152525" y="2621283"/>
          <a:ext cx="7391400" cy="218378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990600"/>
                <a:gridCol w="2057400"/>
                <a:gridCol w="685800"/>
                <a:gridCol w="2209800"/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020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Gary Anwyl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5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Jianhan Liu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31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Thomas Pare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86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Xxxx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xxx, xxxx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431728"/>
            <a:ext cx="8229600" cy="863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Configuration 4 (DPS)</a:t>
            </a:r>
            <a:endParaRPr lang="en-US" sz="3600" dirty="0"/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224970"/>
            <a:ext cx="7543799" cy="144203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000" dirty="0" smtClean="0"/>
              <a:t>Left: CDF of Sum </a:t>
            </a:r>
            <a:r>
              <a:rPr lang="en-US" sz="2000" dirty="0" err="1" smtClean="0"/>
              <a:t>Goodput</a:t>
            </a:r>
            <a:endParaRPr lang="en-US" sz="2000" dirty="0" smtClean="0"/>
          </a:p>
          <a:p>
            <a:pPr lvl="1"/>
            <a:r>
              <a:rPr lang="en-US" sz="1600" dirty="0" smtClean="0"/>
              <a:t>C-OFDMA is not maximum</a:t>
            </a:r>
            <a:endParaRPr lang="en-US" sz="1600" dirty="0"/>
          </a:p>
          <a:p>
            <a:r>
              <a:rPr lang="en-US" sz="2000" dirty="0" smtClean="0"/>
              <a:t>Right: CDF of Active APs</a:t>
            </a:r>
          </a:p>
          <a:p>
            <a:pPr lvl="1"/>
            <a:r>
              <a:rPr lang="en-US" sz="1600" dirty="0" smtClean="0"/>
              <a:t>CSR: 30% One AP, 60% Two APs, 10% Three APs, 0% Four APs</a:t>
            </a:r>
            <a:endParaRPr lang="en-US" sz="1600" dirty="0"/>
          </a:p>
          <a:p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200400"/>
            <a:ext cx="3829350" cy="2871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3200400"/>
            <a:ext cx="3829350" cy="287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14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Xxxx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xxx, xxxx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431728"/>
            <a:ext cx="8229600" cy="8634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Configuration 5 (STA in same Quadrant)</a:t>
            </a:r>
            <a:endParaRPr lang="en-US" sz="3600" dirty="0"/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696913" y="1366949"/>
            <a:ext cx="7543799" cy="144203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000" dirty="0" smtClean="0"/>
              <a:t>Left: CDF of Sum </a:t>
            </a:r>
            <a:r>
              <a:rPr lang="en-US" sz="2000" dirty="0" err="1" smtClean="0"/>
              <a:t>Goodput</a:t>
            </a:r>
            <a:endParaRPr lang="en-US" sz="2000" dirty="0" smtClean="0"/>
          </a:p>
          <a:p>
            <a:pPr lvl="1"/>
            <a:r>
              <a:rPr lang="en-US" sz="1600" dirty="0" smtClean="0"/>
              <a:t>C-OFDMA is not maximum</a:t>
            </a:r>
            <a:endParaRPr lang="en-US" sz="1600" dirty="0"/>
          </a:p>
          <a:p>
            <a:r>
              <a:rPr lang="en-US" sz="2000" dirty="0" smtClean="0"/>
              <a:t>Right: CDF of Active APs</a:t>
            </a:r>
          </a:p>
          <a:p>
            <a:pPr lvl="1"/>
            <a:r>
              <a:rPr lang="en-US" sz="1600" dirty="0" smtClean="0"/>
              <a:t>CSR: 20% One AP, 60% Two APs, 18% Three APs, 2% Four APs</a:t>
            </a:r>
            <a:endParaRPr lang="en-US" sz="1600" dirty="0"/>
          </a:p>
          <a:p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200400"/>
            <a:ext cx="3829350" cy="2871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3200400"/>
            <a:ext cx="3829350" cy="287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21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84818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5225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3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971800"/>
          </a:xfrm>
        </p:spPr>
        <p:txBody>
          <a:bodyPr/>
          <a:lstStyle/>
          <a:p>
            <a:r>
              <a:rPr lang="en-US" dirty="0" smtClean="0"/>
              <a:t>CSR has significant performance gain compared to a Coordinated OFDMA </a:t>
            </a:r>
            <a:r>
              <a:rPr lang="en-US" dirty="0"/>
              <a:t>and 11ax OBSS PD based spatial reuse in </a:t>
            </a:r>
            <a:r>
              <a:rPr lang="en-US" dirty="0" smtClean="0"/>
              <a:t>most scenarios.</a:t>
            </a:r>
          </a:p>
          <a:p>
            <a:r>
              <a:rPr lang="en-US" dirty="0" smtClean="0"/>
              <a:t>CSR </a:t>
            </a:r>
            <a:r>
              <a:rPr lang="en-US" altLang="zh-CN" dirty="0" smtClean="0"/>
              <a:t>with </a:t>
            </a:r>
            <a:r>
              <a:rPr lang="en-US" dirty="0" smtClean="0"/>
              <a:t>TPC </a:t>
            </a:r>
            <a:r>
              <a:rPr lang="en-US" altLang="zh-CN" dirty="0" smtClean="0"/>
              <a:t>only needs </a:t>
            </a:r>
            <a:r>
              <a:rPr lang="en-US" dirty="0" smtClean="0"/>
              <a:t>Path Loss of other APs </a:t>
            </a:r>
          </a:p>
          <a:p>
            <a:pPr lvl="1"/>
            <a:r>
              <a:rPr lang="en-US" dirty="0" smtClean="0"/>
              <a:t>CSI of other APs are not required: much less sounding and feedback overhead.</a:t>
            </a:r>
          </a:p>
          <a:p>
            <a:r>
              <a:rPr lang="en-US" dirty="0" smtClean="0"/>
              <a:t>CSR achieves very good trade-off on complexity and performance.  </a:t>
            </a:r>
          </a:p>
          <a:p>
            <a:r>
              <a:rPr lang="en-US" dirty="0" smtClean="0"/>
              <a:t>CSR can be implemented with the similar protocols defined for CBF.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77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xxx, xxxx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 smtClean="0"/>
              <a:t>Do you agree to add support of Coordinated Spatial </a:t>
            </a:r>
            <a:r>
              <a:rPr lang="en-US" dirty="0"/>
              <a:t>Reuse (CSR</a:t>
            </a:r>
            <a:r>
              <a:rPr lang="en-US" dirty="0" smtClean="0"/>
              <a:t>) in 11be multi-AP system?</a:t>
            </a:r>
          </a:p>
        </p:txBody>
      </p:sp>
    </p:spTree>
    <p:extLst>
      <p:ext uri="{BB962C8B-B14F-4D97-AF65-F5344CB8AC3E}">
        <p14:creationId xmlns:p14="http://schemas.microsoft.com/office/powerpoint/2010/main" val="900630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Coordinated Spatial Reuse (CSR)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Spatial </a:t>
            </a:r>
            <a:r>
              <a:rPr lang="en-US" dirty="0" smtClean="0"/>
              <a:t>Reuse makes a lot of sense in coordinated multi-AP systems</a:t>
            </a:r>
          </a:p>
          <a:p>
            <a:pPr lvl="1"/>
            <a:r>
              <a:rPr lang="en-US" dirty="0" smtClean="0"/>
              <a:t>Different AP can transmit to STAs that are close to itself.</a:t>
            </a:r>
          </a:p>
          <a:p>
            <a:pPr lvl="1"/>
            <a:r>
              <a:rPr lang="en-US" dirty="0" smtClean="0"/>
              <a:t>Coordinated Power Control benefits the multi-AP BSSs</a:t>
            </a:r>
          </a:p>
          <a:p>
            <a:pPr lvl="2"/>
            <a:r>
              <a:rPr lang="en-US" dirty="0" smtClean="0"/>
              <a:t>Note that the fundamental difference from spatial reuse with OBSS in HE is that spatial reuse in EHT are within one network.</a:t>
            </a:r>
          </a:p>
          <a:p>
            <a:pPr lvl="2"/>
            <a:r>
              <a:rPr lang="en-US" dirty="0" smtClean="0"/>
              <a:t>Temporarily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reduce power for one AP or one STA to increase the network throughput benefits every one in the network including itself.</a:t>
            </a:r>
            <a:endParaRPr lang="en-US" dirty="0"/>
          </a:p>
          <a:p>
            <a:r>
              <a:rPr lang="en-US" dirty="0" smtClean="0"/>
              <a:t>Coordinated </a:t>
            </a:r>
            <a:r>
              <a:rPr lang="en-US" dirty="0"/>
              <a:t>Spatial Reuse </a:t>
            </a:r>
            <a:r>
              <a:rPr lang="en-US" dirty="0" smtClean="0"/>
              <a:t>(CSR) is </a:t>
            </a:r>
            <a:r>
              <a:rPr lang="en-US" dirty="0"/>
              <a:t>one of the </a:t>
            </a:r>
            <a:r>
              <a:rPr lang="en-US" dirty="0" smtClean="0"/>
              <a:t>Coordinated </a:t>
            </a:r>
            <a:r>
              <a:rPr lang="en-US" dirty="0"/>
              <a:t>Multi-AP modes considered for </a:t>
            </a:r>
            <a:r>
              <a:rPr lang="en-US" dirty="0" smtClean="0"/>
              <a:t>11be</a:t>
            </a:r>
          </a:p>
          <a:p>
            <a:pPr lvl="1"/>
            <a:r>
              <a:rPr lang="en-US" b="1" dirty="0" smtClean="0"/>
              <a:t>11-19-1534-00-00be</a:t>
            </a:r>
            <a:r>
              <a:rPr lang="en-US" dirty="0" smtClean="0"/>
              <a:t> “Coordinated Spatial Reuse Performance Analysis”</a:t>
            </a:r>
          </a:p>
          <a:p>
            <a:pPr lvl="1"/>
            <a:r>
              <a:rPr lang="en-US" b="1" dirty="0" smtClean="0"/>
              <a:t>11-19-0801-00-00be</a:t>
            </a:r>
            <a:r>
              <a:rPr lang="en-US" dirty="0" smtClean="0"/>
              <a:t> “AP Coordination in EHT”</a:t>
            </a:r>
          </a:p>
          <a:p>
            <a:pPr lvl="1"/>
            <a:r>
              <a:rPr lang="en-US" dirty="0" smtClean="0"/>
              <a:t>Simpler </a:t>
            </a:r>
            <a:r>
              <a:rPr lang="en-US" dirty="0"/>
              <a:t>than Coordinated Beamforming and Joint Beamforming</a:t>
            </a:r>
          </a:p>
          <a:p>
            <a:pPr lvl="2"/>
            <a:r>
              <a:rPr lang="en-US" dirty="0" smtClean="0"/>
              <a:t>Doesn't require complete CSI between all APs and STAs</a:t>
            </a:r>
          </a:p>
          <a:p>
            <a:pPr lvl="2"/>
            <a:r>
              <a:rPr lang="en-US" dirty="0"/>
              <a:t>Doesn't require </a:t>
            </a:r>
            <a:r>
              <a:rPr lang="en-US" dirty="0" smtClean="0"/>
              <a:t>rigorous synchronization among APs</a:t>
            </a:r>
          </a:p>
          <a:p>
            <a:pPr lvl="1"/>
            <a:r>
              <a:rPr lang="en-US" dirty="0" smtClean="0"/>
              <a:t>Only path </a:t>
            </a:r>
            <a:r>
              <a:rPr lang="en-US" dirty="0"/>
              <a:t>loss </a:t>
            </a:r>
            <a:r>
              <a:rPr lang="en-US" dirty="0" smtClean="0"/>
              <a:t>information might be needed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84818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936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3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</a:p>
        </p:txBody>
      </p:sp>
    </p:spTree>
    <p:extLst>
      <p:ext uri="{BB962C8B-B14F-4D97-AF65-F5344CB8AC3E}">
        <p14:creationId xmlns:p14="http://schemas.microsoft.com/office/powerpoint/2010/main" val="413149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Coordinated Spatial Reuse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600200"/>
            <a:ext cx="7772400" cy="1309300"/>
          </a:xfrm>
        </p:spPr>
        <p:txBody>
          <a:bodyPr>
            <a:normAutofit/>
          </a:bodyPr>
          <a:lstStyle/>
          <a:p>
            <a:r>
              <a:rPr lang="en-US" dirty="0" smtClean="0"/>
              <a:t>APs coordinated transmit power to reduce interference and increase total throughput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84818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8078" y="6475413"/>
            <a:ext cx="50404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3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2895600" y="2514600"/>
            <a:ext cx="2236618" cy="2133600"/>
          </a:xfrm>
          <a:prstGeom prst="ellipse">
            <a:avLst/>
          </a:prstGeom>
          <a:gradFill>
            <a:gsLst>
              <a:gs pos="62000">
                <a:schemeClr val="accent6">
                  <a:lumMod val="20000"/>
                  <a:lumOff val="80000"/>
                  <a:alpha val="50000"/>
                </a:schemeClr>
              </a:gs>
              <a:gs pos="0">
                <a:schemeClr val="accent6">
                  <a:lumMod val="20000"/>
                  <a:lumOff val="80000"/>
                </a:schemeClr>
              </a:gs>
            </a:gsLst>
            <a:lin ang="5400000" scaled="1"/>
          </a:gra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4572001" y="2895600"/>
            <a:ext cx="1371599" cy="137160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0">
                <a:schemeClr val="accent1">
                  <a:lumMod val="45000"/>
                  <a:lumOff val="55000"/>
                  <a:alpha val="50000"/>
                </a:schemeClr>
              </a:gs>
            </a:gsLst>
            <a:lin ang="5400000" scaled="1"/>
          </a:gra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98120" y="4128700"/>
            <a:ext cx="53944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409817" y="3956784"/>
            <a:ext cx="53944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STA2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5219701" y="3581400"/>
            <a:ext cx="267467" cy="375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3657600" y="3543300"/>
            <a:ext cx="380618" cy="5519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836819" y="3400943"/>
            <a:ext cx="45717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AP1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029585" y="3404801"/>
            <a:ext cx="45717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AP2</a:t>
            </a:r>
            <a:endParaRPr lang="en-US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771527" y="4945196"/>
            <a:ext cx="7772400" cy="130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Two Cents to think about CSR: </a:t>
            </a:r>
            <a:endParaRPr lang="en-US" kern="0" dirty="0"/>
          </a:p>
          <a:p>
            <a:pPr lvl="1"/>
            <a:r>
              <a:rPr lang="en-US" kern="0" dirty="0" smtClean="0"/>
              <a:t>1. If there are leakages in CBF due to channel estimation error or channel aging, it automatically behaves like CSR.</a:t>
            </a:r>
          </a:p>
          <a:p>
            <a:pPr lvl="1"/>
            <a:r>
              <a:rPr lang="en-US" kern="0" dirty="0" smtClean="0"/>
              <a:t>2.The protocols used for CBF can be directly used for CSR.</a:t>
            </a:r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pPr lvl="1"/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87329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Xxxx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xxx, xxxx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4294967295"/>
          </p:nvPr>
        </p:nvSpPr>
        <p:spPr>
          <a:xfrm>
            <a:off x="685800" y="1447800"/>
            <a:ext cx="7543799" cy="46482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en-US" sz="2200" dirty="0" smtClean="0"/>
              <a:t>Modes</a:t>
            </a:r>
            <a:endParaRPr lang="en-US" sz="2200" dirty="0"/>
          </a:p>
          <a:p>
            <a:pPr lvl="1"/>
            <a:r>
              <a:rPr lang="en-US" sz="1700" b="1" dirty="0"/>
              <a:t>Coordinated OFDMA (</a:t>
            </a:r>
            <a:r>
              <a:rPr lang="en-US" sz="1700" b="1" dirty="0" smtClean="0"/>
              <a:t>C-OFDMA)</a:t>
            </a:r>
            <a:r>
              <a:rPr lang="en-US" sz="1700" dirty="0" smtClean="0"/>
              <a:t> -  Each AP TXs in a different 20M RU</a:t>
            </a:r>
          </a:p>
          <a:p>
            <a:pPr lvl="1"/>
            <a:r>
              <a:rPr lang="en-US" sz="1700" b="1" dirty="0" smtClean="0"/>
              <a:t>Spatial </a:t>
            </a:r>
            <a:r>
              <a:rPr lang="en-US" sz="1700" b="1" dirty="0"/>
              <a:t>Reuse </a:t>
            </a:r>
            <a:r>
              <a:rPr lang="en-US" sz="1700" b="1" dirty="0" smtClean="0"/>
              <a:t>(SR</a:t>
            </a:r>
            <a:r>
              <a:rPr lang="en-US" sz="1700" b="1" dirty="0"/>
              <a:t>)</a:t>
            </a:r>
            <a:r>
              <a:rPr lang="en-US" sz="1700" dirty="0"/>
              <a:t> </a:t>
            </a:r>
            <a:r>
              <a:rPr lang="en-US" sz="1700" dirty="0" smtClean="0"/>
              <a:t>– All APs </a:t>
            </a:r>
            <a:r>
              <a:rPr lang="en-US" sz="1700" dirty="0"/>
              <a:t>transmit simultaneously at full power</a:t>
            </a:r>
          </a:p>
          <a:p>
            <a:pPr lvl="1"/>
            <a:r>
              <a:rPr lang="en-US" sz="1700" b="1" dirty="0"/>
              <a:t>Coordinated Spatial Reuse with TPC (</a:t>
            </a:r>
            <a:r>
              <a:rPr lang="en-US" sz="1700" b="1" dirty="0" smtClean="0"/>
              <a:t>CSR)</a:t>
            </a:r>
            <a:r>
              <a:rPr lang="en-US" sz="1700" dirty="0" smtClean="0"/>
              <a:t>  </a:t>
            </a:r>
            <a:r>
              <a:rPr lang="en-US" sz="1700" dirty="0"/>
              <a:t>- Exhaustive search to select Transmit Power Control (TPC) for each AP that maximizes sum </a:t>
            </a:r>
            <a:r>
              <a:rPr lang="en-US" sz="1700" dirty="0" err="1"/>
              <a:t>goodput</a:t>
            </a:r>
            <a:r>
              <a:rPr lang="en-US" sz="1700" dirty="0"/>
              <a:t>. MCS and TPC selection is based </a:t>
            </a:r>
            <a:r>
              <a:rPr lang="en-US" sz="1700" dirty="0" smtClean="0"/>
              <a:t>on path loss </a:t>
            </a:r>
            <a:r>
              <a:rPr lang="en-US" sz="1700" dirty="0"/>
              <a:t>for all AP-STA combinations</a:t>
            </a:r>
          </a:p>
          <a:p>
            <a:pPr lvl="1"/>
            <a:r>
              <a:rPr lang="en-US" sz="1700" b="1" dirty="0" smtClean="0"/>
              <a:t>11ax OBSS_PD Spatial Reuse (SR 11ax)</a:t>
            </a:r>
            <a:r>
              <a:rPr lang="en-US" sz="1700" dirty="0" smtClean="0"/>
              <a:t> – 11ax OBSS_PD</a:t>
            </a:r>
            <a:r>
              <a:rPr lang="en-US" sz="1700" dirty="0"/>
              <a:t>. </a:t>
            </a:r>
            <a:r>
              <a:rPr lang="en-US" sz="1700" dirty="0" smtClean="0"/>
              <a:t>First </a:t>
            </a:r>
            <a:r>
              <a:rPr lang="en-US" sz="1700" dirty="0"/>
              <a:t>AP sends at full </a:t>
            </a:r>
            <a:r>
              <a:rPr lang="en-US" sz="1700" dirty="0" smtClean="0"/>
              <a:t>power. Each </a:t>
            </a:r>
            <a:r>
              <a:rPr lang="en-US" sz="1700" dirty="0"/>
              <a:t>additional AP sends with OBSS_PD </a:t>
            </a:r>
            <a:r>
              <a:rPr lang="en-US" sz="1700" dirty="0" smtClean="0"/>
              <a:t>TPC based on AP-AP path loss</a:t>
            </a:r>
          </a:p>
          <a:p>
            <a:pPr lvl="1"/>
            <a:endParaRPr lang="en-US" sz="1600" dirty="0"/>
          </a:p>
          <a:p>
            <a:r>
              <a:rPr lang="en-US" sz="2200" dirty="0" smtClean="0"/>
              <a:t>Simulation Sequence</a:t>
            </a:r>
          </a:p>
          <a:p>
            <a:pPr lvl="1"/>
            <a:r>
              <a:rPr lang="en-US" sz="1700" dirty="0" smtClean="0"/>
              <a:t>Performance </a:t>
            </a:r>
            <a:r>
              <a:rPr lang="en-US" sz="1700" dirty="0"/>
              <a:t>metric is the </a:t>
            </a:r>
            <a:r>
              <a:rPr lang="en-US" sz="1700" dirty="0" smtClean="0"/>
              <a:t>Sum </a:t>
            </a:r>
            <a:r>
              <a:rPr lang="en-US" sz="1700" dirty="0"/>
              <a:t>of the </a:t>
            </a:r>
            <a:r>
              <a:rPr lang="en-US" sz="1700" dirty="0" err="1"/>
              <a:t>Goodput</a:t>
            </a:r>
            <a:r>
              <a:rPr lang="en-US" sz="1700" dirty="0"/>
              <a:t> of each AP-STA </a:t>
            </a:r>
            <a:r>
              <a:rPr lang="en-US" sz="1700" dirty="0" smtClean="0"/>
              <a:t>pair</a:t>
            </a:r>
          </a:p>
          <a:p>
            <a:pPr lvl="2"/>
            <a:r>
              <a:rPr lang="en-US" sz="1700" dirty="0" smtClean="0"/>
              <a:t>For </a:t>
            </a:r>
            <a:r>
              <a:rPr lang="en-US" sz="1700" dirty="0"/>
              <a:t>each STA use CSI to calculate RX signal from own AP and interference from each OBSS AP. Include thermal noise floor.</a:t>
            </a:r>
          </a:p>
          <a:p>
            <a:pPr lvl="2"/>
            <a:r>
              <a:rPr lang="en-US" sz="1700" dirty="0"/>
              <a:t>Compute RBIR SINR based on per subcarrier signal and interference</a:t>
            </a:r>
          </a:p>
          <a:p>
            <a:pPr lvl="2"/>
            <a:r>
              <a:rPr lang="en-US" sz="1700" dirty="0"/>
              <a:t>Use RBIR SINR to estimate PER for each MCS</a:t>
            </a:r>
          </a:p>
          <a:p>
            <a:pPr lvl="2"/>
            <a:r>
              <a:rPr lang="en-US" sz="1700" dirty="0"/>
              <a:t>Estimate </a:t>
            </a:r>
            <a:r>
              <a:rPr lang="en-US" sz="1700" dirty="0" err="1"/>
              <a:t>Goodput</a:t>
            </a:r>
            <a:r>
              <a:rPr lang="en-US" sz="1700" dirty="0"/>
              <a:t> based on selected MCS and estimated PER</a:t>
            </a:r>
          </a:p>
          <a:p>
            <a:endParaRPr lang="en-US" sz="2000" dirty="0" smtClean="0"/>
          </a:p>
          <a:p>
            <a:pPr lvl="1"/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Multi-AP Simulation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13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11ax OBSS </a:t>
            </a:r>
            <a:r>
              <a:rPr lang="en-US" dirty="0" smtClean="0"/>
              <a:t>PD settings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Xxxx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xxx, xxxx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543799" cy="4495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000" dirty="0" smtClean="0"/>
              <a:t>STA measures RX </a:t>
            </a:r>
            <a:r>
              <a:rPr lang="en-US" sz="2000" dirty="0" err="1" smtClean="0"/>
              <a:t>OBSS_PD_level</a:t>
            </a:r>
            <a:r>
              <a:rPr lang="en-US" sz="2000" dirty="0" smtClean="0"/>
              <a:t> for OBSS then jointly lowers TX level and raises PD level in order to TX</a:t>
            </a:r>
          </a:p>
          <a:p>
            <a:r>
              <a:rPr lang="en-US" sz="2000" dirty="0" smtClean="0"/>
              <a:t>Parameters</a:t>
            </a:r>
          </a:p>
          <a:p>
            <a:pPr lvl="1"/>
            <a:r>
              <a:rPr lang="en-US" sz="1600" dirty="0" err="1" smtClean="0"/>
              <a:t>OBSS_PD_min</a:t>
            </a:r>
            <a:r>
              <a:rPr lang="en-US" sz="1600" dirty="0" smtClean="0"/>
              <a:t> = -82dBm</a:t>
            </a:r>
          </a:p>
          <a:p>
            <a:pPr lvl="1"/>
            <a:r>
              <a:rPr lang="en-US" sz="1600" dirty="0" err="1" smtClean="0"/>
              <a:t>OBSS_PD_max</a:t>
            </a:r>
            <a:r>
              <a:rPr lang="en-US" sz="1600" dirty="0" smtClean="0"/>
              <a:t> = -62 </a:t>
            </a:r>
            <a:r>
              <a:rPr lang="en-US" sz="1600" dirty="0" err="1" smtClean="0"/>
              <a:t>dBm</a:t>
            </a:r>
            <a:endParaRPr lang="en-US" sz="1600" dirty="0" smtClean="0"/>
          </a:p>
          <a:p>
            <a:pPr lvl="1"/>
            <a:r>
              <a:rPr lang="en-US" sz="1600" dirty="0" smtClean="0"/>
              <a:t>Nominal TX = +21 </a:t>
            </a:r>
            <a:r>
              <a:rPr lang="en-US" sz="1600" dirty="0" err="1" smtClean="0"/>
              <a:t>dBm</a:t>
            </a:r>
            <a:endParaRPr lang="en-US" sz="1600" dirty="0" smtClean="0"/>
          </a:p>
          <a:p>
            <a:pPr lvl="1"/>
            <a:r>
              <a:rPr lang="en-US" sz="1600" dirty="0" smtClean="0"/>
              <a:t>For </a:t>
            </a:r>
            <a:r>
              <a:rPr lang="en-US" sz="1600" dirty="0" err="1" smtClean="0"/>
              <a:t>OBSS_PD_level</a:t>
            </a:r>
            <a:r>
              <a:rPr lang="en-US" sz="1600" dirty="0" smtClean="0"/>
              <a:t> in range -82..-62 reduce </a:t>
            </a:r>
            <a:r>
              <a:rPr lang="en-US" sz="1600" dirty="0" err="1" smtClean="0"/>
              <a:t>Tx</a:t>
            </a:r>
            <a:r>
              <a:rPr lang="en-US" sz="1600" dirty="0" smtClean="0"/>
              <a:t> power by (-82-OBSS_PD_level) up to 20 dB</a:t>
            </a:r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029869"/>
            <a:ext cx="3758089" cy="244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34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Configurations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Xxxx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xxx, xxxx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4294967295"/>
          </p:nvPr>
        </p:nvSpPr>
        <p:spPr>
          <a:xfrm>
            <a:off x="685801" y="1600200"/>
            <a:ext cx="4501682" cy="318999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000" dirty="0" smtClean="0"/>
              <a:t>Setup</a:t>
            </a:r>
          </a:p>
          <a:p>
            <a:pPr lvl="1"/>
            <a:r>
              <a:rPr lang="en-US" sz="1400" dirty="0" smtClean="0"/>
              <a:t>Four APs</a:t>
            </a:r>
          </a:p>
          <a:p>
            <a:pPr lvl="1"/>
            <a:r>
              <a:rPr lang="en-US" sz="1400" dirty="0" smtClean="0"/>
              <a:t>Randomly drop one STA in each BSS</a:t>
            </a:r>
          </a:p>
          <a:p>
            <a:pPr lvl="1"/>
            <a:r>
              <a:rPr lang="en-US" sz="1400" dirty="0" err="1" smtClean="0"/>
              <a:t>Tx</a:t>
            </a:r>
            <a:r>
              <a:rPr lang="en-US" sz="1400" dirty="0" smtClean="0"/>
              <a:t> power = +21 </a:t>
            </a:r>
            <a:r>
              <a:rPr lang="en-US" sz="1400" dirty="0" err="1" smtClean="0"/>
              <a:t>dBm</a:t>
            </a:r>
            <a:endParaRPr lang="en-US" sz="1400" dirty="0" smtClean="0"/>
          </a:p>
          <a:p>
            <a:pPr lvl="1"/>
            <a:r>
              <a:rPr lang="en-US" sz="1400" dirty="0" err="1" smtClean="0"/>
              <a:t>TGn</a:t>
            </a:r>
            <a:r>
              <a:rPr lang="en-US" sz="1400" dirty="0" smtClean="0"/>
              <a:t> Path Loss Model</a:t>
            </a:r>
          </a:p>
          <a:p>
            <a:pPr lvl="1"/>
            <a:r>
              <a:rPr lang="en-US" sz="1400" dirty="0" smtClean="0"/>
              <a:t>D-NLOS channel</a:t>
            </a:r>
          </a:p>
          <a:p>
            <a:r>
              <a:rPr lang="en-US" sz="2000" dirty="0" smtClean="0"/>
              <a:t>Configuration 2</a:t>
            </a:r>
            <a:endParaRPr lang="en-US" sz="2000" dirty="0"/>
          </a:p>
          <a:p>
            <a:pPr lvl="1"/>
            <a:r>
              <a:rPr lang="en-US" sz="1400" dirty="0"/>
              <a:t>AP-AP </a:t>
            </a:r>
            <a:r>
              <a:rPr lang="en-US" sz="1400" dirty="0" smtClean="0"/>
              <a:t>distance=30m</a:t>
            </a:r>
            <a:r>
              <a:rPr lang="en-US" sz="1400" dirty="0"/>
              <a:t>, BSS </a:t>
            </a:r>
            <a:r>
              <a:rPr lang="en-US" sz="1400" dirty="0" smtClean="0"/>
              <a:t>Radius=15m</a:t>
            </a:r>
            <a:endParaRPr lang="en-US" sz="1400" dirty="0"/>
          </a:p>
          <a:p>
            <a:pPr lvl="1"/>
            <a:r>
              <a:rPr lang="en-US" sz="1400" dirty="0" smtClean="0"/>
              <a:t>30m </a:t>
            </a:r>
            <a:r>
              <a:rPr lang="en-US" sz="1400" dirty="0"/>
              <a:t>Loss = </a:t>
            </a:r>
            <a:r>
              <a:rPr lang="en-US" sz="1400" dirty="0" smtClean="0"/>
              <a:t>83 </a:t>
            </a:r>
            <a:r>
              <a:rPr lang="en-US" sz="1400" dirty="0"/>
              <a:t>dB, </a:t>
            </a:r>
            <a:r>
              <a:rPr lang="en-US" sz="1400" dirty="0" smtClean="0"/>
              <a:t>RSSI </a:t>
            </a:r>
            <a:r>
              <a:rPr lang="en-US" sz="1400" dirty="0"/>
              <a:t>= </a:t>
            </a:r>
            <a:r>
              <a:rPr lang="en-US" sz="1400" dirty="0" smtClean="0"/>
              <a:t>-62 </a:t>
            </a:r>
            <a:r>
              <a:rPr lang="en-US" sz="1400" dirty="0" err="1" smtClean="0"/>
              <a:t>dBm</a:t>
            </a:r>
            <a:endParaRPr lang="en-US" sz="1400" dirty="0" smtClean="0"/>
          </a:p>
          <a:p>
            <a:pPr lvl="1"/>
            <a:r>
              <a:rPr lang="en-US" sz="1400" dirty="0" smtClean="0"/>
              <a:t>TPC = -20 dB</a:t>
            </a:r>
            <a:endParaRPr lang="en-US" sz="1400" dirty="0"/>
          </a:p>
          <a:p>
            <a:pPr marL="0" indent="0">
              <a:buNone/>
            </a:pPr>
            <a:endParaRPr lang="en-US" sz="2000" dirty="0"/>
          </a:p>
        </p:txBody>
      </p:sp>
      <p:grpSp>
        <p:nvGrpSpPr>
          <p:cNvPr id="8" name="Group 7"/>
          <p:cNvGrpSpPr/>
          <p:nvPr/>
        </p:nvGrpSpPr>
        <p:grpSpPr>
          <a:xfrm>
            <a:off x="6781800" y="1553958"/>
            <a:ext cx="1325740" cy="1296722"/>
            <a:chOff x="6758408" y="3205534"/>
            <a:chExt cx="1090191" cy="1061666"/>
          </a:xfrm>
        </p:grpSpPr>
        <p:sp>
          <p:nvSpPr>
            <p:cNvPr id="9" name="Oval 8"/>
            <p:cNvSpPr/>
            <p:nvPr/>
          </p:nvSpPr>
          <p:spPr bwMode="auto">
            <a:xfrm>
              <a:off x="6758408" y="3205534"/>
              <a:ext cx="1090191" cy="1061666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13387" y="3597866"/>
              <a:ext cx="349584" cy="2015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AP2</a:t>
              </a:r>
              <a:endParaRPr lang="en-US" sz="10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456059" y="2854592"/>
            <a:ext cx="1325740" cy="1296722"/>
            <a:chOff x="6758408" y="3205534"/>
            <a:chExt cx="1090191" cy="1061666"/>
          </a:xfrm>
        </p:grpSpPr>
        <p:sp>
          <p:nvSpPr>
            <p:cNvPr id="12" name="Oval 11"/>
            <p:cNvSpPr/>
            <p:nvPr/>
          </p:nvSpPr>
          <p:spPr bwMode="auto">
            <a:xfrm>
              <a:off x="6758408" y="3205534"/>
              <a:ext cx="1090191" cy="1061666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113387" y="3597866"/>
              <a:ext cx="349584" cy="2015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AP3</a:t>
              </a:r>
              <a:endParaRPr lang="en-US" sz="10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441851" y="1553957"/>
            <a:ext cx="1325740" cy="1296722"/>
            <a:chOff x="6758408" y="3205534"/>
            <a:chExt cx="1090191" cy="1061666"/>
          </a:xfrm>
        </p:grpSpPr>
        <p:sp>
          <p:nvSpPr>
            <p:cNvPr id="15" name="Oval 14"/>
            <p:cNvSpPr/>
            <p:nvPr/>
          </p:nvSpPr>
          <p:spPr bwMode="auto">
            <a:xfrm>
              <a:off x="6758408" y="3205534"/>
              <a:ext cx="1090191" cy="1061666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113387" y="3597866"/>
              <a:ext cx="349584" cy="2015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AP1</a:t>
              </a:r>
              <a:endParaRPr lang="en-US" sz="1000" dirty="0"/>
            </a:p>
          </p:txBody>
        </p:sp>
      </p:grpSp>
      <p:cxnSp>
        <p:nvCxnSpPr>
          <p:cNvPr id="17" name="Straight Arrow Connector 16"/>
          <p:cNvCxnSpPr/>
          <p:nvPr/>
        </p:nvCxnSpPr>
        <p:spPr bwMode="auto">
          <a:xfrm>
            <a:off x="6118929" y="4439154"/>
            <a:ext cx="133994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8" name="Straight Arrow Connector 17"/>
          <p:cNvCxnSpPr>
            <a:endCxn id="19" idx="5"/>
          </p:cNvCxnSpPr>
          <p:nvPr/>
        </p:nvCxnSpPr>
        <p:spPr bwMode="auto">
          <a:xfrm>
            <a:off x="7458878" y="3502952"/>
            <a:ext cx="468720" cy="45846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Oval 18"/>
          <p:cNvSpPr/>
          <p:nvPr/>
        </p:nvSpPr>
        <p:spPr bwMode="auto">
          <a:xfrm>
            <a:off x="6796008" y="2854592"/>
            <a:ext cx="1325740" cy="129672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27686" y="3333790"/>
            <a:ext cx="42511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AP4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6238912" y="4562264"/>
            <a:ext cx="10999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AP-AP Distance</a:t>
            </a:r>
            <a:endParaRPr lang="en-US" sz="1000" dirty="0"/>
          </a:p>
        </p:txBody>
      </p:sp>
      <p:sp>
        <p:nvSpPr>
          <p:cNvPr id="22" name="TextBox 21"/>
          <p:cNvSpPr txBox="1"/>
          <p:nvPr/>
        </p:nvSpPr>
        <p:spPr>
          <a:xfrm>
            <a:off x="7773403" y="3548874"/>
            <a:ext cx="8723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BSS Radius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28754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of Configuration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Xxxx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xxx, xxxx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9262" y="1638299"/>
            <a:ext cx="4979364" cy="373221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1638299"/>
            <a:ext cx="4874684" cy="3656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53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Xxxx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xxx, xxxx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431728"/>
            <a:ext cx="8229600" cy="863400"/>
          </a:xfrm>
        </p:spPr>
        <p:txBody>
          <a:bodyPr>
            <a:normAutofit/>
          </a:bodyPr>
          <a:lstStyle/>
          <a:p>
            <a:r>
              <a:rPr lang="en-US" dirty="0" smtClean="0"/>
              <a:t>Additional Configurations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459522" y="1195805"/>
            <a:ext cx="4199651" cy="2628171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1600" dirty="0" smtClean="0"/>
              <a:t>Configuration </a:t>
            </a:r>
            <a:r>
              <a:rPr lang="en-US" sz="1600" dirty="0"/>
              <a:t>3</a:t>
            </a:r>
          </a:p>
          <a:p>
            <a:pPr lvl="1"/>
            <a:r>
              <a:rPr lang="en-US" sz="1200" dirty="0"/>
              <a:t>Same as </a:t>
            </a:r>
            <a:r>
              <a:rPr lang="en-US" sz="1200" dirty="0" err="1"/>
              <a:t>Config</a:t>
            </a:r>
            <a:r>
              <a:rPr lang="en-US" sz="1200" dirty="0"/>
              <a:t> 2 except BSS Radius=50m</a:t>
            </a:r>
          </a:p>
          <a:p>
            <a:pPr lvl="1"/>
            <a:r>
              <a:rPr lang="en-US" sz="1200" dirty="0"/>
              <a:t>Same Loss and TPC as </a:t>
            </a:r>
            <a:r>
              <a:rPr lang="en-US" sz="1200" dirty="0" err="1"/>
              <a:t>Config</a:t>
            </a:r>
            <a:r>
              <a:rPr lang="en-US" sz="1200" dirty="0"/>
              <a:t> </a:t>
            </a:r>
            <a:r>
              <a:rPr lang="en-US" sz="1200" dirty="0" smtClean="0"/>
              <a:t>2</a:t>
            </a:r>
          </a:p>
          <a:p>
            <a:r>
              <a:rPr lang="en-US" sz="1600" dirty="0"/>
              <a:t>Configuration </a:t>
            </a:r>
            <a:r>
              <a:rPr lang="en-US" sz="1600" dirty="0" smtClean="0"/>
              <a:t>4</a:t>
            </a:r>
            <a:endParaRPr lang="en-US" sz="1600" dirty="0"/>
          </a:p>
          <a:p>
            <a:pPr lvl="1"/>
            <a:r>
              <a:rPr lang="en-US" sz="1200" dirty="0" smtClean="0"/>
              <a:t>Dynamic Point Select (reassign STAs to minimize sum distances)</a:t>
            </a:r>
            <a:endParaRPr lang="en-US" sz="1200" dirty="0"/>
          </a:p>
          <a:p>
            <a:r>
              <a:rPr lang="en-US" sz="1600" dirty="0" smtClean="0"/>
              <a:t>Configuration 5</a:t>
            </a:r>
            <a:endParaRPr lang="en-US" sz="1600" dirty="0"/>
          </a:p>
          <a:p>
            <a:pPr lvl="1"/>
            <a:r>
              <a:rPr lang="en-US" sz="1200" dirty="0" smtClean="0"/>
              <a:t>STAs is in same quadrant as AP</a:t>
            </a:r>
          </a:p>
          <a:p>
            <a:pPr marL="0" indent="0">
              <a:buNone/>
            </a:pP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6172200" y="5684816"/>
            <a:ext cx="133994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292183" y="5807926"/>
            <a:ext cx="10999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AP-AP Distance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5912460" y="3807534"/>
            <a:ext cx="475223" cy="24622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AP3</a:t>
            </a:r>
            <a:endParaRPr lang="en-US" sz="1000" dirty="0"/>
          </a:p>
        </p:txBody>
      </p:sp>
      <p:sp>
        <p:nvSpPr>
          <p:cNvPr id="12" name="Oval 11"/>
          <p:cNvSpPr/>
          <p:nvPr/>
        </p:nvSpPr>
        <p:spPr bwMode="auto">
          <a:xfrm>
            <a:off x="4572000" y="1234798"/>
            <a:ext cx="3280741" cy="3261002"/>
          </a:xfrm>
          <a:prstGeom prst="ellipse">
            <a:avLst/>
          </a:prstGeom>
          <a:noFill/>
          <a:ln w="12700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29580" y="2742362"/>
            <a:ext cx="471220" cy="246221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AP1</a:t>
            </a:r>
            <a:endParaRPr lang="en-US" sz="1000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7508313" y="4014165"/>
            <a:ext cx="823670" cy="11340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7936706" y="4512211"/>
            <a:ext cx="786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BSS Radius</a:t>
            </a:r>
            <a:endParaRPr lang="en-US" sz="1000" dirty="0"/>
          </a:p>
        </p:txBody>
      </p:sp>
      <p:sp>
        <p:nvSpPr>
          <p:cNvPr id="16" name="Oval 15"/>
          <p:cNvSpPr/>
          <p:nvPr/>
        </p:nvSpPr>
        <p:spPr bwMode="auto">
          <a:xfrm>
            <a:off x="4572000" y="2269000"/>
            <a:ext cx="3295495" cy="3261002"/>
          </a:xfrm>
          <a:prstGeom prst="ellipse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5707313" y="1295127"/>
            <a:ext cx="3280741" cy="326100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43430" y="2788010"/>
            <a:ext cx="468435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AP2</a:t>
            </a:r>
            <a:endParaRPr lang="en-US" sz="1000" dirty="0"/>
          </a:p>
        </p:txBody>
      </p:sp>
      <p:sp>
        <p:nvSpPr>
          <p:cNvPr id="19" name="Oval 18"/>
          <p:cNvSpPr/>
          <p:nvPr/>
        </p:nvSpPr>
        <p:spPr bwMode="auto">
          <a:xfrm>
            <a:off x="5638931" y="2269000"/>
            <a:ext cx="3295495" cy="3261002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19272" y="3807534"/>
            <a:ext cx="476927" cy="24622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AP4</a:t>
            </a:r>
            <a:endParaRPr lang="en-US" sz="1000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688" y="3657600"/>
            <a:ext cx="2903330" cy="2782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12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Xxxx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xxx, xxxx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95302" y="550479"/>
            <a:ext cx="8229600" cy="863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Configuration 3 (BSS Radius=50m)</a:t>
            </a:r>
            <a:endParaRPr lang="en-US" sz="3600" dirty="0"/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838202" y="1556564"/>
            <a:ext cx="7543799" cy="144203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000" dirty="0" smtClean="0"/>
              <a:t>Left: CDF of Sum </a:t>
            </a:r>
            <a:r>
              <a:rPr lang="en-US" sz="2000" dirty="0" err="1" smtClean="0"/>
              <a:t>Goodput</a:t>
            </a:r>
            <a:endParaRPr lang="en-US" sz="2000" dirty="0" smtClean="0"/>
          </a:p>
          <a:p>
            <a:pPr lvl="1"/>
            <a:r>
              <a:rPr lang="en-US" sz="1600" dirty="0" smtClean="0"/>
              <a:t>C-OFDMA is not maximum</a:t>
            </a:r>
            <a:endParaRPr lang="en-US" sz="1600" dirty="0"/>
          </a:p>
          <a:p>
            <a:r>
              <a:rPr lang="en-US" sz="2000" dirty="0" smtClean="0"/>
              <a:t>Right: CDF of Active APs</a:t>
            </a:r>
          </a:p>
          <a:p>
            <a:pPr lvl="1"/>
            <a:r>
              <a:rPr lang="en-US" sz="1600" dirty="0" smtClean="0"/>
              <a:t>CSR: 60% One AP, 35% Two APs, 5% Three APs, 0% Four APs</a:t>
            </a:r>
            <a:endParaRPr lang="en-US" sz="1600" dirty="0"/>
          </a:p>
          <a:p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200400"/>
            <a:ext cx="3829350" cy="2871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3200400"/>
            <a:ext cx="3829350" cy="287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18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99938</TotalTime>
  <Words>893</Words>
  <Application>Microsoft Office PowerPoint</Application>
  <PresentationFormat>On-screen Show (4:3)</PresentationFormat>
  <Paragraphs>182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Times New Roman</vt:lpstr>
      <vt:lpstr>802-11-Submission</vt:lpstr>
      <vt:lpstr>On Coordinated Spatial Reuse in 11be</vt:lpstr>
      <vt:lpstr>Coordinated Spatial Reuse (CSR)</vt:lpstr>
      <vt:lpstr>Coordinated Spatial Reuse Diagram</vt:lpstr>
      <vt:lpstr>Multi-AP Simulation</vt:lpstr>
      <vt:lpstr>11ax OBSS PD settings</vt:lpstr>
      <vt:lpstr>Simulation Configurations</vt:lpstr>
      <vt:lpstr>Results of Configuration 2</vt:lpstr>
      <vt:lpstr>Additional Configurations</vt:lpstr>
      <vt:lpstr>Configuration 3 (BSS Radius=50m)</vt:lpstr>
      <vt:lpstr>Configuration 4 (DPS)</vt:lpstr>
      <vt:lpstr>Configuration 5 (STA in same Quadrant)</vt:lpstr>
      <vt:lpstr>Summary</vt:lpstr>
      <vt:lpstr>Straw Poll #1</vt:lpstr>
    </vt:vector>
  </TitlesOfParts>
  <Company>Mediatek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213</cp:revision>
  <cp:lastPrinted>1998-02-10T13:28:06Z</cp:lastPrinted>
  <dcterms:created xsi:type="dcterms:W3CDTF">2007-05-21T21:00:37Z</dcterms:created>
  <dcterms:modified xsi:type="dcterms:W3CDTF">2020-01-09T20:13:43Z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