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9" r:id="rId2"/>
    <p:sldId id="327" r:id="rId3"/>
    <p:sldId id="333" r:id="rId4"/>
    <p:sldId id="390" r:id="rId5"/>
    <p:sldId id="395" r:id="rId6"/>
    <p:sldId id="396" r:id="rId7"/>
    <p:sldId id="394" r:id="rId8"/>
    <p:sldId id="393" r:id="rId9"/>
    <p:sldId id="366" r:id="rId10"/>
    <p:sldId id="392" r:id="rId11"/>
    <p:sldId id="385" r:id="rId12"/>
    <p:sldId id="29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26" d="100"/>
          <a:sy n="126" d="100"/>
        </p:scale>
        <p:origin x="100" y="304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 dirty="0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52044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674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 dirty="0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137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dirty="0" smtClean="0"/>
              <a:t>12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98339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31653" y="332601"/>
            <a:ext cx="351384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802.11-2020/0070r1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Power Saving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2020-01-11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520280"/>
                <a:gridCol w="864096"/>
                <a:gridCol w="1728191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115" y="1649095"/>
            <a:ext cx="7877810" cy="48260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Do you support to </a:t>
            </a: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include the </a:t>
            </a:r>
            <a:r>
              <a:rPr lang="en-US" altLang="ko-KR" sz="2400" b="1" dirty="0">
                <a:ea typeface="Gulim" panose="020B0600000101010101" charset="-127"/>
                <a:cs typeface="+mn-cs"/>
              </a:rPr>
              <a:t>following in SFD ? </a:t>
            </a:r>
          </a:p>
          <a:p>
            <a:pPr lvl="1"/>
            <a:r>
              <a:rPr lang="en-US" altLang="ko-KR" sz="1800" dirty="0">
                <a:ea typeface="Gulim" panose="020B0600000101010101" charset="-127"/>
              </a:rPr>
              <a:t>A</a:t>
            </a:r>
            <a:r>
              <a:rPr lang="en-US" altLang="ko-KR" sz="1800" dirty="0" smtClean="0">
                <a:ea typeface="Gulim" panose="020B0600000101010101" charset="-127"/>
              </a:rPr>
              <a:t> </a:t>
            </a:r>
            <a:r>
              <a:rPr lang="en-US" altLang="ko-KR" sz="1800" dirty="0">
                <a:ea typeface="Gulim" panose="020B0600000101010101" charset="-127"/>
              </a:rPr>
              <a:t>non-AP MLD may </a:t>
            </a:r>
            <a:r>
              <a:rPr lang="en-US" altLang="ko-KR" sz="1800">
                <a:ea typeface="Gulim" panose="020B0600000101010101" charset="-127"/>
              </a:rPr>
              <a:t>negotiate </a:t>
            </a:r>
            <a:r>
              <a:rPr lang="en-US" altLang="ko-KR" sz="1800">
                <a:ea typeface="Gulim" panose="020B0600000101010101" charset="-127"/>
              </a:rPr>
              <a:t>with the associated </a:t>
            </a:r>
            <a:r>
              <a:rPr lang="en-US" altLang="ko-KR" sz="1800">
                <a:ea typeface="Gulim" panose="020B0600000101010101" charset="-127"/>
                <a:sym typeface="+mn-ea"/>
              </a:rPr>
              <a:t>AP MLD </a:t>
            </a:r>
            <a:r>
              <a:rPr lang="en-US" altLang="ko-KR" sz="1800" smtClean="0">
                <a:ea typeface="Gulim" panose="020B0600000101010101" charset="-127"/>
              </a:rPr>
              <a:t>a </a:t>
            </a:r>
            <a:r>
              <a:rPr lang="en-US" altLang="ko-KR" sz="1800" dirty="0">
                <a:ea typeface="Gulim" panose="020B0600000101010101" charset="-127"/>
              </a:rPr>
              <a:t>link as </a:t>
            </a:r>
            <a:r>
              <a:rPr lang="en-US" altLang="ko-KR" sz="1800" dirty="0" smtClean="0">
                <a:ea typeface="Gulim" panose="020B0600000101010101" charset="-127"/>
              </a:rPr>
              <a:t>the anchored </a:t>
            </a:r>
            <a:r>
              <a:rPr lang="en-US" altLang="ko-KR" sz="1800" dirty="0">
                <a:ea typeface="Gulim" panose="020B0600000101010101" charset="-127"/>
              </a:rPr>
              <a:t>link for the power </a:t>
            </a:r>
            <a:r>
              <a:rPr lang="en-US" altLang="ko-KR" sz="1800">
                <a:ea typeface="Gulim" panose="020B0600000101010101" charset="-127"/>
              </a:rPr>
              <a:t>saving </a:t>
            </a:r>
            <a:r>
              <a:rPr lang="en-US" altLang="ko-KR" sz="1800" smtClean="0">
                <a:ea typeface="Gulim" panose="020B0600000101010101" charset="-127"/>
              </a:rPr>
              <a:t>operation</a:t>
            </a:r>
            <a:r>
              <a:rPr lang="en-US" altLang="ko-KR" sz="1800" smtClean="0">
                <a:ea typeface="Gulim" panose="020B0600000101010101" charset="-127"/>
                <a:sym typeface="+mn-ea"/>
              </a:rPr>
              <a:t>.  </a:t>
            </a:r>
            <a:r>
              <a:rPr lang="en-US" altLang="ko-KR" sz="1800" smtClean="0">
                <a:ea typeface="Gulim" panose="020B0600000101010101" charset="-127"/>
              </a:rPr>
              <a:t> </a:t>
            </a:r>
            <a:endParaRPr lang="en-US" altLang="ko-KR" sz="1800" dirty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u="sng" dirty="0">
                <a:ea typeface="Gulim" panose="020B0600000101010101" charset="-127"/>
              </a:rPr>
              <a:t>YES/NO/ABS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11-19-1095-00-00be-multi-link-requirement-discussion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11-14-0980-16-00ax-simulation-scenarios</a:t>
            </a: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12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follows up the discussion of EHT multi-link communication to support low latency, high reliability and high throughput applications, and discusses the issue of power consumption in ML operation. It also proposes a possible approach for establishing an anchored link for ML power saving operation.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</a:t>
            </a:r>
            <a:r>
              <a:rPr lang="en-US" altLang="ko-KR" dirty="0">
                <a:ea typeface="Gulim" panose="020B0600000101010101" charset="-127"/>
              </a:rPr>
              <a:t>f</a:t>
            </a:r>
            <a:r>
              <a:rPr lang="en-US" altLang="ko-KR" dirty="0" smtClean="0">
                <a:ea typeface="Gulim" panose="020B0600000101010101" charset="-127"/>
              </a:rPr>
              <a:t>ramework requirements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/>
              <a:t>In [1], it proposed the ML framework requirements</a:t>
            </a:r>
          </a:p>
          <a:p>
            <a:pPr lvl="2"/>
            <a:r>
              <a:rPr lang="en-US" altLang="ko-KR" sz="1600" dirty="0" smtClean="0"/>
              <a:t>Dynamic selecting and switching an operating link to address the use cases of reducing access latency for fast connection, balancing loads, etc..</a:t>
            </a:r>
          </a:p>
          <a:p>
            <a:pPr lvl="2"/>
            <a:r>
              <a:rPr lang="en-US" altLang="ko-KR" sz="1600" dirty="0" smtClean="0"/>
              <a:t>Concurrent </a:t>
            </a:r>
            <a:r>
              <a:rPr lang="en-US" altLang="ko-KR" sz="1600" dirty="0"/>
              <a:t>transmit or receive packets over multiple links to address the use cases of improving transmission reliability and increasing peak-throughput.</a:t>
            </a:r>
          </a:p>
          <a:p>
            <a:pPr lvl="2"/>
            <a:r>
              <a:rPr lang="en-US" altLang="ko-KR" sz="1600" dirty="0" smtClean="0"/>
              <a:t>Utilizing multi-link efficiently for power saving especially for stations.</a:t>
            </a:r>
          </a:p>
          <a:p>
            <a:r>
              <a:rPr lang="en-US" altLang="ko-KR" sz="2200" dirty="0" smtClean="0"/>
              <a:t>Power consumption issue</a:t>
            </a:r>
          </a:p>
          <a:p>
            <a:pPr lvl="1"/>
            <a:r>
              <a:rPr lang="en-US" altLang="ko-KR" sz="1800" dirty="0" smtClean="0"/>
              <a:t>In [2], it summaries power consumption of 802.11ax devices (single link)</a:t>
            </a:r>
          </a:p>
          <a:p>
            <a:pPr lvl="2"/>
            <a:r>
              <a:rPr lang="en-US" altLang="ko-KR" sz="1600" dirty="0" smtClean="0"/>
              <a:t>the power consumption in the idle mode is 50mA, 60mA and 75mA for bandwidth 20MHz, 40MHz and 80MHz, respectively. </a:t>
            </a:r>
          </a:p>
          <a:p>
            <a:pPr lvl="2"/>
            <a:r>
              <a:rPr lang="en-US" altLang="ko-KR" sz="1600" dirty="0" smtClean="0"/>
              <a:t>the power consumption of receiving mode is 100mA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140mA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200mA </a:t>
            </a:r>
            <a:r>
              <a:rPr lang="en-US" altLang="ko-KR" sz="1600" dirty="0"/>
              <a:t>for bandwidth </a:t>
            </a:r>
            <a:r>
              <a:rPr lang="en-US" altLang="ko-KR" sz="1600" dirty="0" smtClean="0"/>
              <a:t>20MHz, 40MHz </a:t>
            </a:r>
            <a:r>
              <a:rPr lang="en-US" altLang="ko-KR" sz="1600" dirty="0"/>
              <a:t>and 80MHz, </a:t>
            </a:r>
            <a:r>
              <a:rPr lang="en-US" altLang="ko-KR" sz="1600" dirty="0" smtClean="0"/>
              <a:t>respectively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r>
              <a:rPr lang="en-US" altLang="ko-KR" sz="1800" dirty="0" smtClean="0"/>
              <a:t>In ML </a:t>
            </a:r>
            <a:r>
              <a:rPr lang="en-US" altLang="ko-KR" sz="1800" dirty="0"/>
              <a:t>operation, </a:t>
            </a:r>
            <a:r>
              <a:rPr lang="en-US" altLang="ko-KR" sz="1800" dirty="0" smtClean="0"/>
              <a:t>the power </a:t>
            </a:r>
            <a:r>
              <a:rPr lang="en-US" altLang="ko-KR" sz="1800" dirty="0"/>
              <a:t>consumption </a:t>
            </a:r>
            <a:r>
              <a:rPr lang="en-US" altLang="ko-KR" sz="1800" dirty="0" smtClean="0"/>
              <a:t>could </a:t>
            </a:r>
            <a:r>
              <a:rPr lang="en-US" altLang="ko-KR" sz="1800" dirty="0"/>
              <a:t>be </a:t>
            </a:r>
            <a:r>
              <a:rPr lang="en-US" altLang="ko-KR" sz="1800" dirty="0" smtClean="0"/>
              <a:t>multiple times of a </a:t>
            </a:r>
            <a:r>
              <a:rPr lang="en-US" altLang="ko-KR" sz="1800" dirty="0"/>
              <a:t>single </a:t>
            </a:r>
            <a:r>
              <a:rPr lang="en-US" altLang="ko-KR" sz="1800" dirty="0" smtClean="0"/>
              <a:t>link’s when multiple links are turned on in idle state. Therefore a mechanism is required to address the power consumption issue in ML operation. </a:t>
            </a:r>
            <a:endParaRPr lang="en-US" altLang="ko-KR" sz="1400" dirty="0"/>
          </a:p>
          <a:p>
            <a:pPr marL="457200" lvl="1" indent="0">
              <a:buNone/>
            </a:pPr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MLD Power </a:t>
            </a:r>
            <a:r>
              <a:rPr lang="en-US" altLang="zh-CN" dirty="0" smtClean="0"/>
              <a:t>Saving 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Principle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dirty="0">
                <a:ea typeface="Gulim" panose="020B0600000101010101" charset="-127"/>
              </a:rPr>
              <a:t>In </a:t>
            </a:r>
            <a:r>
              <a:rPr lang="en-US" altLang="ko-KR" dirty="0" smtClean="0">
                <a:ea typeface="Gulim" panose="020B0600000101010101" charset="-127"/>
              </a:rPr>
              <a:t>MLD active operation </a:t>
            </a:r>
            <a:r>
              <a:rPr lang="en-US" altLang="ko-KR" dirty="0">
                <a:ea typeface="Gulim" panose="020B0600000101010101" charset="-127"/>
              </a:rPr>
              <a:t>mode, </a:t>
            </a:r>
            <a:r>
              <a:rPr lang="en-US" altLang="ko-KR" dirty="0" smtClean="0">
                <a:ea typeface="Gulim" panose="020B0600000101010101" charset="-127"/>
              </a:rPr>
              <a:t>at least one link of MLs is enabled and in active state when 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the AP </a:t>
            </a:r>
            <a:r>
              <a:rPr lang="en-US" altLang="ko-KR" sz="1600" dirty="0">
                <a:ea typeface="Gulim" panose="020B0600000101010101" charset="-127"/>
              </a:rPr>
              <a:t>MLD and </a:t>
            </a:r>
            <a:r>
              <a:rPr lang="en-US" altLang="ko-KR" sz="1600" dirty="0" smtClean="0">
                <a:ea typeface="Gulim" panose="020B0600000101010101" charset="-127"/>
              </a:rPr>
              <a:t>the non-AP </a:t>
            </a:r>
            <a:r>
              <a:rPr lang="en-US" altLang="ko-KR" sz="1600" dirty="0">
                <a:ea typeface="Gulim" panose="020B0600000101010101" charset="-127"/>
              </a:rPr>
              <a:t>MLD has </a:t>
            </a:r>
            <a:r>
              <a:rPr lang="en-US" altLang="ko-KR" sz="1600" dirty="0" smtClean="0">
                <a:ea typeface="Gulim" panose="020B0600000101010101" charset="-127"/>
              </a:rPr>
              <a:t>data to transmit, </a:t>
            </a:r>
            <a:r>
              <a:rPr lang="en-US" altLang="ko-KR" sz="1600" dirty="0">
                <a:ea typeface="Gulim" panose="020B0600000101010101" charset="-127"/>
              </a:rPr>
              <a:t>or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the non-AP MLD receives </a:t>
            </a:r>
            <a:r>
              <a:rPr lang="en-US" altLang="ko-KR" sz="1600" dirty="0">
                <a:ea typeface="Gulim" panose="020B0600000101010101" charset="-127"/>
              </a:rPr>
              <a:t>from the </a:t>
            </a:r>
            <a:r>
              <a:rPr lang="en-US" altLang="ko-KR" sz="1600" dirty="0" smtClean="0">
                <a:ea typeface="Gulim" panose="020B0600000101010101" charset="-127"/>
              </a:rPr>
              <a:t>AP MLD </a:t>
            </a:r>
            <a:r>
              <a:rPr lang="en-US" altLang="ko-KR" sz="1600" dirty="0">
                <a:ea typeface="Gulim" panose="020B0600000101010101" charset="-127"/>
              </a:rPr>
              <a:t>a message for establishing ML </a:t>
            </a:r>
            <a:r>
              <a:rPr lang="en-US" altLang="ko-KR" sz="1600" dirty="0" smtClean="0">
                <a:ea typeface="Gulim" panose="020B0600000101010101" charset="-127"/>
              </a:rPr>
              <a:t>operation.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In MLD power saving operation mode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Define an anchored link for communication between AP MLD and non-AP MLDs</a:t>
            </a:r>
            <a:endParaRPr lang="en-US" altLang="ko-KR" sz="1600" dirty="0" smtClean="0">
              <a:ea typeface="Gulim" panose="020B0600000101010101" charset="-127"/>
              <a:sym typeface="+mn-ea"/>
            </a:endParaRPr>
          </a:p>
          <a:p>
            <a:pPr lvl="3"/>
            <a:r>
              <a:rPr lang="en-US" altLang="ko-KR" dirty="0">
                <a:ea typeface="Gulim" panose="020B0600000101010101" charset="-127"/>
              </a:rPr>
              <a:t>o</a:t>
            </a:r>
            <a:r>
              <a:rPr lang="en-US" altLang="ko-KR" dirty="0" smtClean="0">
                <a:ea typeface="Gulim" panose="020B0600000101010101" charset="-127"/>
              </a:rPr>
              <a:t>ptimize the transmission of groupcast frames,</a:t>
            </a:r>
          </a:p>
          <a:p>
            <a:pPr lvl="3"/>
            <a:r>
              <a:rPr lang="en-US" altLang="ko-KR" dirty="0" smtClean="0">
                <a:ea typeface="Gulim" panose="020B0600000101010101" charset="-127"/>
                <a:sym typeface="+mn-ea"/>
              </a:rPr>
              <a:t>further reduce the power consumption of non-AP MLD,</a:t>
            </a:r>
          </a:p>
          <a:p>
            <a:pPr lvl="3"/>
            <a:r>
              <a:rPr lang="en-US" altLang="ko-KR" dirty="0">
                <a:ea typeface="Gulim" panose="020B0600000101010101" charset="-127"/>
                <a:sym typeface="+mn-ea"/>
              </a:rPr>
              <a:t>f</a:t>
            </a:r>
            <a:r>
              <a:rPr lang="en-US" altLang="ko-KR" dirty="0" smtClean="0">
                <a:ea typeface="Gulim" panose="020B0600000101010101" charset="-127"/>
                <a:sym typeface="+mn-ea"/>
              </a:rPr>
              <a:t>urther reduce </a:t>
            </a:r>
            <a:r>
              <a:rPr lang="en-US" altLang="ko-KR" dirty="0">
                <a:ea typeface="Gulim" panose="020B0600000101010101" charset="-127"/>
                <a:sym typeface="+mn-ea"/>
              </a:rPr>
              <a:t>the overhead of broadcast management </a:t>
            </a:r>
            <a:r>
              <a:rPr lang="en-US" altLang="ko-KR" dirty="0" smtClean="0">
                <a:ea typeface="Gulim" panose="020B0600000101010101" charset="-127"/>
                <a:sym typeface="+mn-ea"/>
              </a:rPr>
              <a:t>frame, e.g. multi-link </a:t>
            </a:r>
            <a:r>
              <a:rPr lang="en-US" altLang="ko-KR" dirty="0">
                <a:ea typeface="Gulim" panose="020B0600000101010101" charset="-127"/>
                <a:sym typeface="+mn-ea"/>
              </a:rPr>
              <a:t>information </a:t>
            </a:r>
            <a:r>
              <a:rPr lang="en-US" altLang="ko-KR" dirty="0" smtClean="0">
                <a:ea typeface="Gulim" panose="020B0600000101010101" charset="-127"/>
                <a:sym typeface="+mn-ea"/>
              </a:rPr>
              <a:t>may be broadcast only on </a:t>
            </a:r>
            <a:r>
              <a:rPr lang="en-US" altLang="ko-KR" dirty="0">
                <a:ea typeface="Gulim" panose="020B0600000101010101" charset="-127"/>
                <a:sym typeface="+mn-ea"/>
              </a:rPr>
              <a:t>the anchored link.</a:t>
            </a:r>
            <a:endParaRPr lang="en-US" altLang="ko-KR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MLD Power Saving </a:t>
            </a:r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84661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MLD Power Saving Operation Setup </a:t>
            </a:r>
            <a:endParaRPr lang="en-US" altLang="ko-KR" sz="1600" dirty="0" smtClean="0">
              <a:solidFill>
                <a:srgbClr val="FF0000"/>
              </a:solidFill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AP </a:t>
            </a:r>
            <a:r>
              <a:rPr lang="en-US" altLang="ko-KR" sz="1600" dirty="0">
                <a:ea typeface="Gulim" panose="020B0600000101010101" charset="-127"/>
              </a:rPr>
              <a:t>MLD </a:t>
            </a:r>
            <a:r>
              <a:rPr lang="en-US" altLang="ko-KR" sz="1600" dirty="0" smtClean="0">
                <a:ea typeface="Gulim" panose="020B0600000101010101" charset="-127"/>
              </a:rPr>
              <a:t>may optionally designate </a:t>
            </a:r>
            <a:r>
              <a:rPr lang="en-US" altLang="ko-KR" sz="1600" dirty="0">
                <a:ea typeface="Gulim" panose="020B0600000101010101" charset="-127"/>
              </a:rPr>
              <a:t>one or more links as anchor link(s) </a:t>
            </a:r>
            <a:r>
              <a:rPr lang="en-US" altLang="ko-KR" sz="1600" dirty="0" smtClean="0">
                <a:ea typeface="Gulim" panose="020B0600000101010101" charset="-127"/>
              </a:rPr>
              <a:t>and ensure </a:t>
            </a:r>
            <a:r>
              <a:rPr lang="en-US" altLang="ko-KR" sz="1600" dirty="0">
                <a:ea typeface="Gulim" panose="020B0600000101010101" charset="-127"/>
              </a:rPr>
              <a:t>all associated non-AP MLDs to be able to anchor on for the power save </a:t>
            </a:r>
            <a:r>
              <a:rPr lang="en-US" altLang="ko-KR" sz="1600" dirty="0" smtClean="0">
                <a:ea typeface="Gulim" panose="020B0600000101010101" charset="-127"/>
              </a:rPr>
              <a:t>operation, and  </a:t>
            </a:r>
            <a:r>
              <a:rPr lang="en-US" altLang="ko-KR" sz="1600" dirty="0">
                <a:ea typeface="Gulim" panose="020B0600000101010101" charset="-127"/>
              </a:rPr>
              <a:t>broadcast the information of anchored link(s) in Beacon frames.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An anchored </a:t>
            </a:r>
            <a:r>
              <a:rPr lang="en-US" altLang="ko-KR" sz="1600" dirty="0">
                <a:ea typeface="Gulim" panose="020B0600000101010101" charset="-127"/>
              </a:rPr>
              <a:t>link may be shared by different non-AP MLDs.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non-AP MLD negotiates with </a:t>
            </a:r>
            <a:r>
              <a:rPr lang="en-US" altLang="ko-KR" sz="1600" dirty="0" smtClean="0">
                <a:ea typeface="Gulim" panose="020B0600000101010101" charset="-127"/>
              </a:rPr>
              <a:t>the AP </a:t>
            </a:r>
            <a:r>
              <a:rPr lang="en-US" altLang="ko-KR" sz="1600" dirty="0">
                <a:ea typeface="Gulim" panose="020B0600000101010101" charset="-127"/>
              </a:rPr>
              <a:t>MLD for its anchored </a:t>
            </a:r>
            <a:r>
              <a:rPr lang="en-US" altLang="ko-KR" sz="1600" dirty="0" smtClean="0">
                <a:ea typeface="Gulim" panose="020B0600000101010101" charset="-127"/>
              </a:rPr>
              <a:t>link and gets confirmed. </a:t>
            </a:r>
            <a:r>
              <a:rPr lang="en-US" altLang="ko-KR" sz="1600" dirty="0">
                <a:ea typeface="Gulim" panose="020B0600000101010101" charset="-127"/>
              </a:rPr>
              <a:t>If the non-AP MLD is a single-link device, </a:t>
            </a:r>
            <a:r>
              <a:rPr lang="en-US" altLang="ko-KR" sz="1600" dirty="0" smtClean="0">
                <a:ea typeface="Gulim" panose="020B0600000101010101" charset="-127"/>
              </a:rPr>
              <a:t>it should anchor on </a:t>
            </a:r>
            <a:r>
              <a:rPr lang="en-US" altLang="ko-KR" sz="1600" dirty="0">
                <a:ea typeface="Gulim" panose="020B0600000101010101" charset="-127"/>
              </a:rPr>
              <a:t>the associated link.</a:t>
            </a: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AP MLD </a:t>
            </a:r>
            <a:r>
              <a:rPr lang="en-US" altLang="ko-KR" sz="1600" dirty="0" smtClean="0">
                <a:ea typeface="Gulim" panose="020B0600000101010101" charset="-127"/>
              </a:rPr>
              <a:t>or non-AP </a:t>
            </a:r>
            <a:r>
              <a:rPr lang="en-US" altLang="ko-KR" sz="1600" dirty="0">
                <a:ea typeface="Gulim" panose="020B0600000101010101" charset="-127"/>
              </a:rPr>
              <a:t>MLD can </a:t>
            </a:r>
            <a:r>
              <a:rPr lang="en-US" altLang="ko-KR" sz="1600" dirty="0" smtClean="0">
                <a:ea typeface="Gulim" panose="020B0600000101010101" charset="-127"/>
              </a:rPr>
              <a:t>change </a:t>
            </a:r>
            <a:r>
              <a:rPr lang="en-US" altLang="ko-KR" sz="1600" dirty="0">
                <a:ea typeface="Gulim" panose="020B0600000101010101" charset="-127"/>
              </a:rPr>
              <a:t>the anchored link at </a:t>
            </a:r>
            <a:r>
              <a:rPr lang="en-US" altLang="ko-KR" sz="1600" dirty="0" smtClean="0">
                <a:ea typeface="Gulim" panose="020B0600000101010101" charset="-127"/>
              </a:rPr>
              <a:t>anytime.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If the AP MLD wants to change anchored link(s), it shall notify non-AP MLDs before the change.</a:t>
            </a:r>
          </a:p>
          <a:p>
            <a:pPr lvl="2"/>
            <a:r>
              <a:rPr lang="en-US" altLang="ko-KR" sz="1600" dirty="0" smtClean="0">
                <a:ea typeface="Gulim" panose="020B0600000101010101" charset="-127"/>
              </a:rPr>
              <a:t>If a non-AP MLD wants to its anchored link, it needs to negotiate with the AP MLD for the change and gets confirmed. </a:t>
            </a:r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400" dirty="0" smtClean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MLD Power Saving </a:t>
            </a:r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84661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</a:rPr>
              <a:t>MLD Operation Modes</a:t>
            </a:r>
            <a:endParaRPr lang="en-US" altLang="ko-KR" sz="2400" b="1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MLD Active Operation </a:t>
            </a:r>
            <a:r>
              <a:rPr lang="en-US" altLang="ko-KR" sz="1600" dirty="0">
                <a:ea typeface="Gulim" panose="020B0600000101010101" charset="-127"/>
              </a:rPr>
              <a:t>(</a:t>
            </a:r>
            <a:r>
              <a:rPr lang="en-US" altLang="ko-KR" sz="1600" dirty="0" smtClean="0">
                <a:ea typeface="Gulim" panose="020B0600000101010101" charset="-127"/>
              </a:rPr>
              <a:t>MLD-AO</a:t>
            </a:r>
            <a:r>
              <a:rPr lang="en-US" altLang="ko-KR" sz="1600" dirty="0">
                <a:ea typeface="Gulim" panose="020B0600000101010101" charset="-127"/>
              </a:rPr>
              <a:t>):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Non-AP MLD </a:t>
            </a:r>
            <a:r>
              <a:rPr lang="en-US" altLang="ko-KR" sz="1400" dirty="0">
                <a:ea typeface="Gulim" panose="020B0600000101010101" charset="-127"/>
              </a:rPr>
              <a:t>enables </a:t>
            </a:r>
            <a:r>
              <a:rPr lang="en-US" altLang="ko-KR" sz="1400" dirty="0" smtClean="0">
                <a:ea typeface="Gulim" panose="020B0600000101010101" charset="-127"/>
              </a:rPr>
              <a:t>one or more links </a:t>
            </a:r>
            <a:r>
              <a:rPr lang="en-US" altLang="ko-KR" sz="1400" dirty="0">
                <a:ea typeface="Gulim" panose="020B0600000101010101" charset="-127"/>
              </a:rPr>
              <a:t>based on the need of ML </a:t>
            </a:r>
            <a:r>
              <a:rPr lang="en-US" altLang="ko-KR" sz="1400" dirty="0" smtClean="0">
                <a:ea typeface="Gulim" panose="020B0600000101010101" charset="-127"/>
              </a:rPr>
              <a:t>Operation.</a:t>
            </a:r>
            <a:endParaRPr lang="en-US" altLang="ko-KR" sz="1400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MLD </a:t>
            </a:r>
            <a:r>
              <a:rPr lang="en-US" altLang="ko-KR" sz="1600" dirty="0">
                <a:ea typeface="Gulim" panose="020B0600000101010101" charset="-127"/>
              </a:rPr>
              <a:t>Power Saving Operation (</a:t>
            </a:r>
            <a:r>
              <a:rPr lang="en-US" altLang="ko-KR" sz="1600" dirty="0" smtClean="0">
                <a:ea typeface="Gulim" panose="020B0600000101010101" charset="-127"/>
              </a:rPr>
              <a:t>MLD-PSO</a:t>
            </a:r>
            <a:r>
              <a:rPr lang="en-US" altLang="ko-KR" sz="1600" dirty="0">
                <a:ea typeface="Gulim" panose="020B0600000101010101" charset="-127"/>
              </a:rPr>
              <a:t>):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A non-AP MLD only wake up to receive the buffer state indication in Beacon </a:t>
            </a:r>
            <a:r>
              <a:rPr lang="en-US" altLang="ko-KR" sz="1400" dirty="0" smtClean="0">
                <a:ea typeface="Gulim" panose="020B0600000101010101" charset="-127"/>
                <a:sym typeface="+mn-ea"/>
              </a:rPr>
              <a:t>and the groupcast data </a:t>
            </a:r>
            <a:r>
              <a:rPr lang="en-US" altLang="ko-KR" sz="1400" dirty="0" smtClean="0">
                <a:ea typeface="Gulim" panose="020B0600000101010101" charset="-127"/>
              </a:rPr>
              <a:t>on its anchored link. Therefore the non-AP MLD can sleep for a longer time to reduce </a:t>
            </a:r>
            <a:r>
              <a:rPr lang="en-US" altLang="ko-KR" sz="1400" dirty="0" smtClean="0">
                <a:ea typeface="Gulim" panose="020B0600000101010101" charset="-127"/>
                <a:sym typeface="+mn-ea"/>
              </a:rPr>
              <a:t>the power consumption.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AP-MLD can wake up other link of non-AP MLD on the anchored link.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can switch its mode between MLD-AO and MLD-PSO </a:t>
            </a: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</a:rPr>
              <a:t>Switching Anchored </a:t>
            </a:r>
            <a:r>
              <a:rPr lang="en-US" altLang="ko-KR" sz="2400" b="1" dirty="0">
                <a:ea typeface="Gulim" panose="020B0600000101010101" charset="-127"/>
              </a:rPr>
              <a:t>L</a:t>
            </a:r>
            <a:r>
              <a:rPr lang="en-US" altLang="ko-KR" sz="2400" b="1" dirty="0" smtClean="0">
                <a:ea typeface="Gulim" panose="020B0600000101010101" charset="-127"/>
              </a:rPr>
              <a:t>ink </a:t>
            </a:r>
            <a:endParaRPr lang="en-US" altLang="ko-KR" sz="2400" b="1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(either AP or non-AP) </a:t>
            </a:r>
            <a:r>
              <a:rPr lang="en-US" altLang="ko-KR" sz="1600" dirty="0">
                <a:ea typeface="Gulim" panose="020B0600000101010101" charset="-127"/>
              </a:rPr>
              <a:t>may switch the anchored link for </a:t>
            </a:r>
            <a:r>
              <a:rPr lang="en-US" altLang="ko-KR" sz="1600" dirty="0" smtClean="0">
                <a:ea typeface="Gulim" panose="020B0600000101010101" charset="-127"/>
              </a:rPr>
              <a:t>MLD </a:t>
            </a:r>
            <a:r>
              <a:rPr lang="en-US" altLang="ko-KR" sz="1600" dirty="0">
                <a:ea typeface="Gulim" panose="020B0600000101010101" charset="-127"/>
              </a:rPr>
              <a:t>power saving operation when some case </a:t>
            </a:r>
            <a:r>
              <a:rPr lang="en-US" altLang="ko-KR" sz="1600" dirty="0" smtClean="0">
                <a:ea typeface="Gulim" panose="020B0600000101010101" charset="-127"/>
              </a:rPr>
              <a:t>happens 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such </a:t>
            </a:r>
            <a:r>
              <a:rPr lang="en-US" altLang="ko-KR" sz="1400" dirty="0">
                <a:ea typeface="Gulim" panose="020B0600000101010101" charset="-127"/>
              </a:rPr>
              <a:t>as for load balance or interference avoidance.</a:t>
            </a: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may </a:t>
            </a:r>
            <a:r>
              <a:rPr lang="en-US" altLang="ko-KR" sz="1600" dirty="0">
                <a:ea typeface="Gulim" panose="020B0600000101010101" charset="-127"/>
              </a:rPr>
              <a:t>include a new anchored link information for the ML power saving operation in ML switching message exchange.</a:t>
            </a: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MLD Power Saving 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186338" cy="25326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Non-AP MLD Link State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Non-AP MLD maintains the state of each link of ML.</a:t>
            </a: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Link-Disabled:  This </a:t>
            </a:r>
            <a:r>
              <a:rPr lang="en-US" altLang="ko-KR" sz="1400" dirty="0">
                <a:ea typeface="Gulim" panose="020B0600000101010101" charset="-127"/>
              </a:rPr>
              <a:t>link is disabled for any activity. </a:t>
            </a:r>
            <a:endParaRPr lang="en-US" altLang="ko-KR" sz="1400" dirty="0" smtClean="0">
              <a:ea typeface="Gulim" panose="020B0600000101010101" charset="-127"/>
            </a:endParaRPr>
          </a:p>
          <a:p>
            <a:pPr lvl="2"/>
            <a:r>
              <a:rPr lang="en-US" altLang="ko-KR" sz="1400" dirty="0" smtClean="0">
                <a:ea typeface="Gulim" panose="020B0600000101010101" charset="-127"/>
              </a:rPr>
              <a:t>Link-Enabled:   This link is in either MLD active operation or MLD power saving operation</a:t>
            </a:r>
          </a:p>
          <a:p>
            <a:pPr lvl="3"/>
            <a:r>
              <a:rPr lang="en-US" altLang="ko-KR" sz="1200" dirty="0" smtClean="0">
                <a:ea typeface="Gulim" panose="020B0600000101010101" charset="-127"/>
              </a:rPr>
              <a:t>Link-Active:   This link is in MLD active operation. The non-AP MLD can receive and/or transmit frames over </a:t>
            </a:r>
            <a:r>
              <a:rPr lang="en-US" altLang="ko-KR" sz="1200" dirty="0">
                <a:ea typeface="Gulim" panose="020B0600000101010101" charset="-127"/>
              </a:rPr>
              <a:t>this </a:t>
            </a:r>
            <a:r>
              <a:rPr lang="en-US" altLang="ko-KR" sz="1200" dirty="0" smtClean="0">
                <a:ea typeface="Gulim" panose="020B0600000101010101" charset="-127"/>
              </a:rPr>
              <a:t>link </a:t>
            </a:r>
            <a:r>
              <a:rPr lang="en-US" altLang="ko-KR" sz="1200" dirty="0">
                <a:ea typeface="Gulim" panose="020B0600000101010101" charset="-127"/>
              </a:rPr>
              <a:t>at </a:t>
            </a:r>
            <a:r>
              <a:rPr lang="en-US" altLang="ko-KR" sz="1200" dirty="0" smtClean="0">
                <a:ea typeface="Gulim" panose="020B0600000101010101" charset="-127"/>
              </a:rPr>
              <a:t>anytime.</a:t>
            </a:r>
            <a:endParaRPr lang="en-US" altLang="ko-KR" sz="1200" dirty="0">
              <a:ea typeface="Gulim" panose="020B0600000101010101" charset="-127"/>
            </a:endParaRPr>
          </a:p>
          <a:p>
            <a:pPr lvl="3"/>
            <a:r>
              <a:rPr lang="en-US" altLang="ko-KR" sz="1200" dirty="0" smtClean="0">
                <a:ea typeface="Gulim" panose="020B0600000101010101" charset="-127"/>
              </a:rPr>
              <a:t>Link-Awake:  This link is in MLD power saving operation. The non-AP MLD can listen the transmission on this link, but not transmit.</a:t>
            </a:r>
            <a:endParaRPr lang="en-US" altLang="ko-KR" sz="1200" dirty="0">
              <a:ea typeface="Gulim" panose="020B0600000101010101" charset="-127"/>
            </a:endParaRPr>
          </a:p>
          <a:p>
            <a:pPr lvl="3"/>
            <a:r>
              <a:rPr lang="en-US" altLang="ko-KR" sz="1200" dirty="0" smtClean="0">
                <a:ea typeface="Gulim" panose="020B0600000101010101" charset="-127"/>
              </a:rPr>
              <a:t>Link-Doze:     This link is in sleep for power saving.  The non-AP MLD  does not listen or transmit on the link.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grpSp>
        <p:nvGrpSpPr>
          <p:cNvPr id="8" name="Group 7"/>
          <p:cNvGrpSpPr/>
          <p:nvPr/>
        </p:nvGrpSpPr>
        <p:grpSpPr>
          <a:xfrm>
            <a:off x="3473213" y="5053389"/>
            <a:ext cx="1152128" cy="289347"/>
            <a:chOff x="1835696" y="5085184"/>
            <a:chExt cx="1152128" cy="289347"/>
          </a:xfrm>
        </p:grpSpPr>
        <p:sp>
          <p:nvSpPr>
            <p:cNvPr id="4" name="Oval 3"/>
            <p:cNvSpPr/>
            <p:nvPr/>
          </p:nvSpPr>
          <p:spPr bwMode="auto">
            <a:xfrm>
              <a:off x="1835696" y="5085184"/>
              <a:ext cx="1152128" cy="28803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56851" y="5097532"/>
              <a:ext cx="939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Link-Active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364089" y="4797152"/>
            <a:ext cx="1152128" cy="289347"/>
            <a:chOff x="1835696" y="5085184"/>
            <a:chExt cx="1152128" cy="289347"/>
          </a:xfrm>
          <a:noFill/>
        </p:grpSpPr>
        <p:sp>
          <p:nvSpPr>
            <p:cNvPr id="10" name="Oval 9"/>
            <p:cNvSpPr/>
            <p:nvPr/>
          </p:nvSpPr>
          <p:spPr bwMode="auto">
            <a:xfrm>
              <a:off x="1835696" y="5085184"/>
              <a:ext cx="1152128" cy="28803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36951" y="5097532"/>
              <a:ext cx="949619" cy="276999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Link-Awake</a:t>
              </a:r>
              <a:endParaRPr lang="en-US" dirty="0"/>
            </a:p>
          </p:txBody>
        </p:sp>
      </p:grpSp>
      <p:sp>
        <p:nvSpPr>
          <p:cNvPr id="13" name="Oval 12"/>
          <p:cNvSpPr/>
          <p:nvPr/>
        </p:nvSpPr>
        <p:spPr bwMode="auto">
          <a:xfrm>
            <a:off x="1619673" y="4797143"/>
            <a:ext cx="1152128" cy="86016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92167" y="5096217"/>
            <a:ext cx="1251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Link Disabled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5364089" y="5454159"/>
            <a:ext cx="1152128" cy="289347"/>
            <a:chOff x="1835696" y="5085184"/>
            <a:chExt cx="1152128" cy="289347"/>
          </a:xfrm>
        </p:grpSpPr>
        <p:sp>
          <p:nvSpPr>
            <p:cNvPr id="16" name="Oval 15"/>
            <p:cNvSpPr/>
            <p:nvPr/>
          </p:nvSpPr>
          <p:spPr bwMode="auto">
            <a:xfrm>
              <a:off x="1835696" y="5085184"/>
              <a:ext cx="1152128" cy="28803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85203" y="5097532"/>
              <a:ext cx="8531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Link-Doze</a:t>
              </a:r>
              <a:endParaRPr lang="en-US" dirty="0"/>
            </a:p>
          </p:txBody>
        </p:sp>
      </p:grpSp>
      <p:cxnSp>
        <p:nvCxnSpPr>
          <p:cNvPr id="27" name="Curved Connector 26"/>
          <p:cNvCxnSpPr>
            <a:stCxn id="13" idx="6"/>
            <a:endCxn id="78" idx="2"/>
          </p:cNvCxnSpPr>
          <p:nvPr/>
        </p:nvCxnSpPr>
        <p:spPr bwMode="auto">
          <a:xfrm>
            <a:off x="2771801" y="5227238"/>
            <a:ext cx="648072" cy="1962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cxnSp>
        <p:nvCxnSpPr>
          <p:cNvPr id="50" name="Curved Connector 49"/>
          <p:cNvCxnSpPr>
            <a:stCxn id="4" idx="6"/>
            <a:endCxn id="72" idx="2"/>
          </p:cNvCxnSpPr>
          <p:nvPr/>
        </p:nvCxnSpPr>
        <p:spPr bwMode="auto">
          <a:xfrm>
            <a:off x="4625341" y="5197405"/>
            <a:ext cx="269365" cy="1389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68" name="Curved Connector 67"/>
          <p:cNvCxnSpPr>
            <a:stCxn id="17" idx="0"/>
            <a:endCxn id="10" idx="4"/>
          </p:cNvCxnSpPr>
          <p:nvPr/>
        </p:nvCxnSpPr>
        <p:spPr bwMode="auto">
          <a:xfrm rot="16200000" flipV="1">
            <a:off x="5749494" y="5275844"/>
            <a:ext cx="381323" cy="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72" name="Oval 71"/>
          <p:cNvSpPr/>
          <p:nvPr/>
        </p:nvSpPr>
        <p:spPr bwMode="auto">
          <a:xfrm>
            <a:off x="4894706" y="4337456"/>
            <a:ext cx="2053559" cy="172267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436097" y="4365104"/>
            <a:ext cx="1082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Saving </a:t>
            </a:r>
            <a:endParaRPr lang="en-US" dirty="0"/>
          </a:p>
        </p:txBody>
      </p:sp>
      <p:sp>
        <p:nvSpPr>
          <p:cNvPr id="78" name="Oval 77"/>
          <p:cNvSpPr/>
          <p:nvPr/>
        </p:nvSpPr>
        <p:spPr bwMode="auto">
          <a:xfrm>
            <a:off x="3419873" y="4077072"/>
            <a:ext cx="3744416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779913" y="4437112"/>
            <a:ext cx="1059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Enabled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MLD Power Saving </a:t>
            </a:r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84661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ML UL transmission 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Non-AP MLD in MLD-PSO mode can activate one or more non-anchored links at anytime for UL transmissions, i.e. transit the </a:t>
            </a:r>
            <a:r>
              <a:rPr lang="en-US" altLang="ko-KR" sz="1600" dirty="0">
                <a:ea typeface="Gulim" panose="020B0600000101010101" charset="-127"/>
              </a:rPr>
              <a:t>anchored link </a:t>
            </a:r>
            <a:r>
              <a:rPr lang="en-US" altLang="ko-KR" sz="1600" dirty="0" smtClean="0">
                <a:ea typeface="Gulim" panose="020B0600000101010101" charset="-127"/>
              </a:rPr>
              <a:t>and/or non-anchored links to the active state for UL transmissions. </a:t>
            </a: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r>
              <a:rPr lang="en-US" altLang="ko-KR" b="1" dirty="0" smtClean="0">
                <a:ea typeface="Gulim" panose="020B0600000101010101" charset="-127"/>
              </a:rPr>
              <a:t>ML DL transmission </a:t>
            </a:r>
            <a:endParaRPr lang="en-US" altLang="ko-KR" b="1" dirty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AP MLD may send Beacon frames with wake-up indication over the anchored link to wake-up </a:t>
            </a:r>
            <a:r>
              <a:rPr lang="en-US" altLang="ko-KR" sz="1600" dirty="0" smtClean="0">
                <a:ea typeface="Gulim" panose="020B0600000101010101" charset="-127"/>
                <a:sym typeface="+mn-ea"/>
              </a:rPr>
              <a:t>anchored link or non-anchored link(s) of </a:t>
            </a:r>
            <a:r>
              <a:rPr lang="en-US" altLang="ko-KR" sz="1600" dirty="0" smtClean="0">
                <a:ea typeface="Gulim" panose="020B0600000101010101" charset="-127"/>
              </a:rPr>
              <a:t>a non-AP MLD in MLD-PSO mode.</a:t>
            </a:r>
          </a:p>
          <a:p>
            <a:pPr lvl="2"/>
            <a:r>
              <a:rPr lang="en-US" altLang="ko-KR" sz="1440" dirty="0" smtClean="0">
                <a:ea typeface="Gulim" panose="020B0600000101010101" charset="-127"/>
              </a:rPr>
              <a:t>AP MLD may send other frame to wake up one or more than one link on anchored link.</a:t>
            </a:r>
          </a:p>
          <a:p>
            <a:pPr lvl="2"/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non-AP </a:t>
            </a:r>
            <a:r>
              <a:rPr lang="en-US" altLang="ko-KR" sz="1600" dirty="0">
                <a:ea typeface="Gulim" panose="020B0600000101010101" charset="-127"/>
              </a:rPr>
              <a:t>MLD in MLD-PSO mode will </a:t>
            </a:r>
            <a:r>
              <a:rPr lang="en-US" altLang="ko-KR" sz="1600" dirty="0" smtClean="0">
                <a:ea typeface="Gulim" panose="020B0600000101010101" charset="-127"/>
              </a:rPr>
              <a:t>activate </a:t>
            </a:r>
            <a:r>
              <a:rPr lang="en-US" altLang="ko-KR" sz="1600" dirty="0">
                <a:ea typeface="Gulim" panose="020B0600000101010101" charset="-127"/>
              </a:rPr>
              <a:t>the </a:t>
            </a:r>
            <a:r>
              <a:rPr lang="en-US" altLang="ko-KR" sz="1600" dirty="0" smtClean="0">
                <a:ea typeface="Gulim" panose="020B0600000101010101" charset="-127"/>
              </a:rPr>
              <a:t>indicated non-anchored </a:t>
            </a:r>
            <a:r>
              <a:rPr lang="en-US" altLang="ko-KR" sz="1600" dirty="0">
                <a:ea typeface="Gulim" panose="020B0600000101010101" charset="-127"/>
              </a:rPr>
              <a:t>link(s</a:t>
            </a:r>
            <a:r>
              <a:rPr lang="en-US" altLang="ko-KR" sz="1600" dirty="0" smtClean="0">
                <a:ea typeface="Gulim" panose="020B0600000101010101" charset="-127"/>
              </a:rPr>
              <a:t>) after </a:t>
            </a:r>
            <a:r>
              <a:rPr lang="en-US" altLang="ko-KR" sz="1600" dirty="0">
                <a:ea typeface="Gulim" panose="020B0600000101010101" charset="-127"/>
              </a:rPr>
              <a:t>receiving the wake-up indication </a:t>
            </a:r>
            <a:r>
              <a:rPr lang="en-US" altLang="ko-KR" sz="1600" dirty="0" smtClean="0">
                <a:ea typeface="Gulim" panose="020B0600000101010101" charset="-127"/>
              </a:rPr>
              <a:t>in Beacon frame, i.e. transit </a:t>
            </a:r>
            <a:r>
              <a:rPr lang="en-US" altLang="ko-KR" sz="1600" dirty="0">
                <a:ea typeface="Gulim" panose="020B0600000101010101" charset="-127"/>
              </a:rPr>
              <a:t>the anchored link and/or non-anchored links to the active </a:t>
            </a:r>
            <a:r>
              <a:rPr lang="en-US" altLang="ko-KR" sz="1600" dirty="0" smtClean="0">
                <a:ea typeface="Gulim" panose="020B0600000101010101" charset="-127"/>
              </a:rPr>
              <a:t>state</a:t>
            </a:r>
            <a:r>
              <a:rPr lang="en-US" altLang="ko-KR" sz="1600" dirty="0">
                <a:ea typeface="Gulim" panose="020B0600000101010101" charset="-127"/>
              </a:rPr>
              <a:t> </a:t>
            </a:r>
            <a:r>
              <a:rPr lang="en-US" altLang="ko-KR" sz="1600" dirty="0" smtClean="0">
                <a:ea typeface="Gulim" panose="020B0600000101010101" charset="-127"/>
              </a:rPr>
              <a:t>for receiving frames from the AP MLD.</a:t>
            </a:r>
          </a:p>
          <a:p>
            <a:pPr lvl="2"/>
            <a:r>
              <a:rPr lang="en-US" altLang="ko-KR" sz="1440" dirty="0" smtClean="0">
                <a:ea typeface="Gulim" panose="020B0600000101010101" charset="-127"/>
              </a:rPr>
              <a:t>The non-AP MLD may send a response to notify the AP MLD which link(s) are active.</a:t>
            </a:r>
          </a:p>
          <a:p>
            <a:pPr lvl="3"/>
            <a:endParaRPr lang="en-US" altLang="ko-KR" sz="1420" dirty="0" smtClean="0">
              <a:ea typeface="Gulim" panose="020B0600000101010101" charset="-127"/>
            </a:endParaRPr>
          </a:p>
          <a:p>
            <a:pPr lvl="3"/>
            <a:endParaRPr lang="en-US" altLang="ko-KR" sz="1420" dirty="0">
              <a:ea typeface="Gulim" panose="020B0600000101010101" charset="-127"/>
            </a:endParaRPr>
          </a:p>
          <a:p>
            <a:pPr lvl="3"/>
            <a:endParaRPr lang="en-US" altLang="ko-KR" sz="1240" dirty="0">
              <a:ea typeface="Gulim" panose="020B0600000101010101" charset="-127"/>
            </a:endParaRPr>
          </a:p>
          <a:p>
            <a:pPr lvl="3"/>
            <a:endParaRPr lang="en-US" altLang="ko-KR" sz="142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Summary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660005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In this contribution, we discuss   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Power consumption issues in ML operation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A possible approach to address the power consumption on ML operation.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1113</Words>
  <Application>Microsoft Office PowerPoint</Application>
  <PresentationFormat>On-screen Show (4:3)</PresentationFormat>
  <Paragraphs>144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Gulim</vt:lpstr>
      <vt:lpstr>宋体</vt:lpstr>
      <vt:lpstr>Times New Roman</vt:lpstr>
      <vt:lpstr>802-11-Submission</vt:lpstr>
      <vt:lpstr>PowerPoint Presentation</vt:lpstr>
      <vt:lpstr>Abstract</vt:lpstr>
      <vt:lpstr>Introduction </vt:lpstr>
      <vt:lpstr>MLD Power Saving Proposal</vt:lpstr>
      <vt:lpstr>MLD Power Saving Proposal</vt:lpstr>
      <vt:lpstr>MLD Power Saving Proposal</vt:lpstr>
      <vt:lpstr>MLD Power Saving Proposal</vt:lpstr>
      <vt:lpstr>MLD Power Saving Proposal</vt:lpstr>
      <vt:lpstr>Summary </vt:lpstr>
      <vt:lpstr>Straw Poll </vt:lpstr>
      <vt:lpstr>References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39</cp:revision>
  <dcterms:created xsi:type="dcterms:W3CDTF">2019-01-11T20:08:00Z</dcterms:created>
  <dcterms:modified xsi:type="dcterms:W3CDTF">2020-05-21T14:39:04Z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