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9" r:id="rId2"/>
    <p:sldId id="327" r:id="rId3"/>
    <p:sldId id="333" r:id="rId4"/>
    <p:sldId id="390" r:id="rId5"/>
    <p:sldId id="395" r:id="rId6"/>
    <p:sldId id="396" r:id="rId7"/>
    <p:sldId id="394" r:id="rId8"/>
    <p:sldId id="393" r:id="rId9"/>
    <p:sldId id="366" r:id="rId10"/>
    <p:sldId id="392" r:id="rId11"/>
    <p:sldId id="385" r:id="rId12"/>
    <p:sldId id="290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20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8" autoAdjust="0"/>
    <p:restoredTop sz="93304" autoAdjust="0"/>
  </p:normalViewPr>
  <p:slideViewPr>
    <p:cSldViewPr>
      <p:cViewPr varScale="1">
        <p:scale>
          <a:sx n="100" d="100"/>
          <a:sy n="100" d="100"/>
        </p:scale>
        <p:origin x="298" y="58"/>
      </p:cViewPr>
      <p:guideLst>
        <p:guide orient="horz" pos="2160"/>
        <p:guide pos="2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25" d="100"/>
          <a:sy n="125" d="100"/>
        </p:scale>
        <p:origin x="96" y="-3188"/>
      </p:cViewPr>
      <p:guideLst>
        <p:guide orient="horz" pos="2923"/>
        <p:guide pos="220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03462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 dirty="0" smtClean="0"/>
              <a:t>Nov</a:t>
            </a:r>
            <a:r>
              <a:rPr lang="zh-CN" altLang="en-US" dirty="0" smtClean="0"/>
              <a:t> </a:t>
            </a:r>
            <a:r>
              <a:rPr lang="en-US" altLang="zh-CN" dirty="0" smtClean="0"/>
              <a:t>2011</a:t>
            </a:r>
            <a:endParaRPr lang="en-US" altLang="zh-CN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034519" y="8982075"/>
            <a:ext cx="28373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zh-CN" dirty="0" smtClean="0"/>
              <a:t>ZTE</a:t>
            </a:r>
            <a:endParaRPr lang="en-US" altLang="zh-CN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zh-CN" dirty="0"/>
              <a:t>Page </a:t>
            </a:r>
            <a:fld id="{1511EA03-522E-4CA2-9944-B7F253F8EC1A}" type="slidenum">
              <a:rPr lang="en-US" altLang="zh-CN"/>
              <a:t>‹#›</a:t>
            </a:fld>
            <a:endParaRPr lang="en-US" altLang="zh-CN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zh-CN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93811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 dirty="0"/>
              <a:t>doc.: IEEE </a:t>
            </a:r>
            <a:r>
              <a:rPr lang="zh-CN" altLang="en-US" dirty="0" smtClean="0"/>
              <a:t>802.11-yy/xxxxr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Month Year</a:t>
            </a:r>
            <a:endParaRPr lang="en-US" altLang="zh-CN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487337" y="8985250"/>
            <a:ext cx="179440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altLang="zh-CN" dirty="0" smtClean="0"/>
              <a:t>Yonggang Fang, ZTE</a:t>
            </a:r>
            <a:endParaRPr lang="en-US" altLang="zh-CN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5"/>
          </p:nvPr>
        </p:nvSpPr>
        <p:spPr>
          <a:xfrm>
            <a:off x="6419427" y="8960742"/>
            <a:ext cx="513185" cy="3197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CE8288-B19C-47C0-B1B1-38155B0F94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6348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zh-CN" altLang="en-US" sz="1400" b="1"/>
              <a:t>doc.: IEEE 802.11-yy/xxxxr0</a:t>
            </a:r>
          </a:p>
        </p:txBody>
      </p:sp>
      <p:sp>
        <p:nvSpPr>
          <p:cNvPr id="1331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zh-CN" altLang="en-US" sz="1400" b="1"/>
              <a:t>Month Year</a:t>
            </a:r>
            <a:endParaRPr lang="en-US" altLang="zh-CN" sz="1400" b="1" dirty="0"/>
          </a:p>
        </p:txBody>
      </p:sp>
      <p:sp>
        <p:nvSpPr>
          <p:cNvPr id="13316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zh-CN" altLang="en-US"/>
              <a:t>John Doe, Some Company</a:t>
            </a:r>
            <a:endParaRPr lang="en-US" altLang="zh-CN" dirty="0"/>
          </a:p>
        </p:txBody>
      </p:sp>
      <p:sp>
        <p:nvSpPr>
          <p:cNvPr id="13317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zh-CN" dirty="0"/>
              <a:t>Page </a:t>
            </a:r>
            <a:fld id="{40A6FFB0-83BC-4172-9244-980194D3E1F8}" type="slidenum">
              <a:rPr lang="en-US" altLang="zh-CN"/>
              <a:t>1</a:t>
            </a:fld>
            <a:endParaRPr lang="en-US" altLang="zh-CN" dirty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 dirty="0" smtClean="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62214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Page </a:t>
            </a:r>
            <a:fld id="{BD4178A6-0380-4025-800F-AD68D5F93500}" type="slidenum">
              <a:rPr lang="en-US" altLang="zh-CN" smtClean="0"/>
              <a:t>12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51899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3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F9BA0-27AE-41C3-B6FA-1F3FB66617DE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4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6EB75-F5AF-4D4C-9A85-68542A78121A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84694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4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5A0DB-CB56-43A5-BD5F-7ACAEE225779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4633" y="6475413"/>
            <a:ext cx="1629292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>
              <a:defRPr>
                <a:ea typeface="宋体" panose="02010600030101010101" pitchFamily="2" charset="-122"/>
              </a:defRPr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20332" y="6475413"/>
            <a:ext cx="179536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37B6A3AB-0147-49A3-849E-9D579AF0EF1D}" type="slidenum">
              <a:rPr lang="en-US" altLang="zh-CN" smtClean="0"/>
              <a:t>‹#›</a:t>
            </a:fld>
            <a:endParaRPr lang="en-US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9661" y="332601"/>
            <a:ext cx="3295839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zh-CN" sz="1800" b="1" dirty="0">
                <a:ea typeface="宋体" panose="02010600030101010101" pitchFamily="2" charset="-122"/>
              </a:rPr>
              <a:t>doc.: IEEE </a:t>
            </a:r>
            <a:r>
              <a:rPr lang="en-US" altLang="zh-CN" sz="1800" b="1" dirty="0" smtClean="0">
                <a:ea typeface="宋体" panose="02010600030101010101" pitchFamily="2" charset="-122"/>
              </a:rPr>
              <a:t>802.11-2020/0070</a:t>
            </a:r>
            <a:endParaRPr lang="en-US" altLang="zh-CN" sz="1800" b="1" dirty="0">
              <a:ea typeface="宋体" panose="02010600030101010101" pitchFamily="2" charset="-122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 dirty="0">
                <a:ea typeface="宋体" panose="02010600030101010101" pitchFamily="2" charset="-122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9" name="Text Box 11"/>
          <p:cNvSpPr txBox="1">
            <a:spLocks noChangeArrowheads="1"/>
          </p:cNvSpPr>
          <p:nvPr userDrawn="1"/>
        </p:nvSpPr>
        <p:spPr bwMode="auto">
          <a:xfrm>
            <a:off x="755650" y="260350"/>
            <a:ext cx="172811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800" b="1" baseline="0" smtClean="0">
                <a:ea typeface="宋体" panose="02010600030101010101" pitchFamily="2" charset="-122"/>
              </a:rPr>
              <a:t>2020 </a:t>
            </a:r>
            <a:endParaRPr lang="en-US" altLang="zh-CN" sz="1800" b="1" dirty="0"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53975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zh-CN" sz="2000" b="1" dirty="0">
                <a:ea typeface="宋体" panose="02010600030101010101" pitchFamily="2" charset="-122"/>
              </a:rPr>
              <a:t>Authors: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sp>
        <p:nvSpPr>
          <p:cNvPr id="1030" name="Rectangle 2"/>
          <p:cNvSpPr>
            <a:spLocks noChangeArrowheads="1"/>
          </p:cNvSpPr>
          <p:nvPr/>
        </p:nvSpPr>
        <p:spPr bwMode="auto">
          <a:xfrm>
            <a:off x="467544" y="692696"/>
            <a:ext cx="8134672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 anchor="ctr"/>
          <a:lstStyle/>
          <a:p>
            <a:pPr algn="ctr"/>
            <a:r>
              <a:rPr lang="en-US" altLang="zh-CN" sz="3200" b="1" dirty="0" smtClean="0">
                <a:ea typeface="宋体" panose="02010600030101010101" pitchFamily="2" charset="-122"/>
              </a:rPr>
              <a:t>Multi-Link Power Saving Discussion </a:t>
            </a:r>
            <a:endParaRPr lang="en-US" altLang="zh-CN" sz="3200" b="1" dirty="0">
              <a:ea typeface="宋体" panose="02010600030101010101" pitchFamily="2" charset="-122"/>
            </a:endParaRPr>
          </a:p>
        </p:txBody>
      </p:sp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684213" y="1700213"/>
            <a:ext cx="77724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algn="ctr">
              <a:spcBef>
                <a:spcPct val="20000"/>
              </a:spcBef>
            </a:pPr>
            <a:r>
              <a:rPr lang="en-US" altLang="zh-CN" sz="2000" b="1" dirty="0">
                <a:ea typeface="宋体" panose="02010600030101010101" pitchFamily="2" charset="-122"/>
              </a:rPr>
              <a:t>Date:</a:t>
            </a:r>
            <a:r>
              <a:rPr lang="en-US" altLang="zh-CN" sz="2000" dirty="0">
                <a:ea typeface="宋体" panose="02010600030101010101" pitchFamily="2" charset="-122"/>
              </a:rPr>
              <a:t> </a:t>
            </a:r>
            <a:r>
              <a:rPr lang="en-US" altLang="zh-CN" sz="2000" dirty="0" smtClean="0">
                <a:ea typeface="宋体" panose="02010600030101010101" pitchFamily="2" charset="-122"/>
              </a:rPr>
              <a:t>2020-01-11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0090250"/>
              </p:ext>
            </p:extLst>
          </p:nvPr>
        </p:nvGraphicFramePr>
        <p:xfrm>
          <a:off x="828228" y="2888704"/>
          <a:ext cx="7416180" cy="1939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85"/>
                <a:gridCol w="1152128"/>
                <a:gridCol w="2520280"/>
                <a:gridCol w="864096"/>
                <a:gridCol w="1728191"/>
              </a:tblGrid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Yonggang Fang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 (TX)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yfang@ztetx.com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Bo Sun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Zhiqiang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Han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Nan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B806A0-571F-46D1-B9EB-76D3BBAEA866}" type="slidenum">
              <a:rPr lang="en-US" altLang="zh-CN" smtClean="0"/>
              <a:t>1</a:t>
            </a:fld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876161" y="6484694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Straw Poll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SP1</a:t>
            </a:r>
          </a:p>
          <a:p>
            <a:pPr lvl="1"/>
            <a:r>
              <a:rPr lang="en-US" altLang="ko-KR" dirty="0" smtClean="0">
                <a:ea typeface="Gulim" panose="020B0600000101010101" charset="-127"/>
              </a:rPr>
              <a:t>Do </a:t>
            </a:r>
            <a:r>
              <a:rPr lang="en-US" altLang="ko-KR" dirty="0">
                <a:ea typeface="Gulim" panose="020B0600000101010101" charset="-127"/>
              </a:rPr>
              <a:t>you support </a:t>
            </a:r>
            <a:r>
              <a:rPr lang="en-US" altLang="ko-KR" dirty="0" smtClean="0">
                <a:ea typeface="Gulim" panose="020B0600000101010101" charset="-127"/>
              </a:rPr>
              <a:t>to define MLD power saving operation ?  </a:t>
            </a:r>
            <a:endParaRPr lang="en-US" altLang="ko-KR" dirty="0">
              <a:ea typeface="Gulim" panose="020B0600000101010101" charset="-127"/>
            </a:endParaRPr>
          </a:p>
          <a:p>
            <a:pPr marL="457200" lvl="1" indent="0">
              <a:buNone/>
            </a:pPr>
            <a:endParaRPr lang="en-US" altLang="ko-KR" dirty="0" smtClean="0">
              <a:ea typeface="Gulim" panose="020B0600000101010101" charset="-127"/>
            </a:endParaRPr>
          </a:p>
          <a:p>
            <a:pPr marL="342900" lvl="1" indent="-342900">
              <a:buChar char="•"/>
            </a:pPr>
            <a:r>
              <a:rPr lang="en-US" altLang="ko-KR" sz="2400" b="1" dirty="0">
                <a:ea typeface="Gulim" panose="020B0600000101010101" charset="-127"/>
                <a:cs typeface="+mn-cs"/>
              </a:rPr>
              <a:t>SP2</a:t>
            </a:r>
          </a:p>
          <a:p>
            <a:pPr lvl="1"/>
            <a:r>
              <a:rPr lang="en-US" altLang="ko-KR" dirty="0">
                <a:ea typeface="Gulim" panose="020B0600000101010101" charset="-127"/>
              </a:rPr>
              <a:t>Do you support to define an anchored link in </a:t>
            </a:r>
            <a:r>
              <a:rPr lang="en-US" altLang="ko-KR" dirty="0" smtClean="0">
                <a:ea typeface="Gulim" panose="020B0600000101010101" charset="-127"/>
              </a:rPr>
              <a:t>MLD </a:t>
            </a:r>
            <a:r>
              <a:rPr lang="en-US" altLang="ko-KR" dirty="0">
                <a:ea typeface="Gulim" panose="020B0600000101010101" charset="-127"/>
              </a:rPr>
              <a:t>power saving operation?  </a:t>
            </a:r>
          </a:p>
          <a:p>
            <a:pPr marL="457200" lvl="1" indent="0">
              <a:buNone/>
            </a:pPr>
            <a:endParaRPr lang="en-US" altLang="ko-KR" dirty="0" smtClean="0">
              <a:ea typeface="Gulim" panose="020B0600000101010101" charset="-127"/>
            </a:endParaRPr>
          </a:p>
          <a:p>
            <a:pPr marL="342900" lvl="1" indent="-342900">
              <a:buChar char="•"/>
            </a:pPr>
            <a:r>
              <a:rPr lang="en-US" altLang="ko-KR" sz="2400" b="1" dirty="0" smtClean="0">
                <a:ea typeface="Gulim" panose="020B0600000101010101" charset="-127"/>
              </a:rPr>
              <a:t>SP3</a:t>
            </a:r>
            <a:endParaRPr lang="en-US" altLang="ko-KR" sz="2400" b="1" dirty="0">
              <a:ea typeface="Gulim" panose="020B0600000101010101" charset="-127"/>
            </a:endParaRPr>
          </a:p>
          <a:p>
            <a:pPr lvl="1"/>
            <a:r>
              <a:rPr lang="en-US" altLang="ko-KR" dirty="0">
                <a:ea typeface="Gulim" panose="020B0600000101010101" charset="-127"/>
              </a:rPr>
              <a:t>Do you support to define </a:t>
            </a:r>
            <a:r>
              <a:rPr lang="en-US" altLang="ko-KR" dirty="0" smtClean="0">
                <a:ea typeface="Gulim" panose="020B0600000101010101" charset="-127"/>
              </a:rPr>
              <a:t>the link state ?  </a:t>
            </a:r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10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93742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References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altLang="ko-KR" sz="1800" b="0" dirty="0" smtClean="0">
                <a:ea typeface="Gulim" panose="020B0600000101010101" charset="-127"/>
              </a:rPr>
              <a:t>11-19-1095-00-00be-multi-link-requirement-discussion</a:t>
            </a:r>
          </a:p>
          <a:p>
            <a:pPr>
              <a:buFont typeface="+mj-lt"/>
              <a:buAutoNum type="arabicPeriod"/>
            </a:pPr>
            <a:r>
              <a:rPr lang="en-US" altLang="ko-KR" sz="1800" b="0" dirty="0" smtClean="0">
                <a:ea typeface="Gulim" panose="020B0600000101010101" charset="-127"/>
              </a:rPr>
              <a:t>11-14-0980-16-00ax-simulation-scenarios</a:t>
            </a: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11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18762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"/>
          <p:cNvSpPr/>
          <p:nvPr/>
        </p:nvSpPr>
        <p:spPr bwMode="auto">
          <a:xfrm>
            <a:off x="684213" y="2133600"/>
            <a:ext cx="7772400" cy="1470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 anchor="ctr"/>
          <a:lstStyle/>
          <a:p>
            <a:pPr algn="ctr" eaLnBrk="1" hangingPunct="1"/>
            <a:r>
              <a:rPr lang="en-US" altLang="zh-CN" sz="3200" b="1" dirty="0">
                <a:solidFill>
                  <a:schemeClr val="tx2"/>
                </a:solidFill>
                <a:ea typeface="宋体" panose="02010600030101010101" pitchFamily="2" charset="-122"/>
              </a:rPr>
              <a:t>Thank you!</a:t>
            </a:r>
            <a:endParaRPr lang="zh-CN" altLang="en-US" sz="3200" b="1" dirty="0">
              <a:solidFill>
                <a:schemeClr val="tx2"/>
              </a:solidFill>
              <a:ea typeface="宋体" panose="02010600030101010101" pitchFamily="2" charset="-122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12</a:t>
            </a:fld>
            <a:endParaRPr lang="en-US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b="0" dirty="0" smtClean="0">
                <a:ea typeface="Gulim" panose="020B0600000101010101" charset="-127"/>
              </a:rPr>
              <a:t>This contribution follows up the discussion of EHT multi-link communication to support low latency, high reliability and high throughput applications, and discusses the issue of power consumption in ML operation. It also proposes a possible approach for establishing an anchored link for ML power saving operation. </a:t>
            </a:r>
            <a:endParaRPr lang="zh-CN" altLang="en-US" sz="20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2</a:t>
            </a:fld>
            <a:endParaRPr lang="en-US" altLang="zh-CN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6876161" y="6475413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2"/>
            <a:ext cx="8042322" cy="4824536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Multi-Link </a:t>
            </a:r>
            <a:r>
              <a:rPr lang="en-US" altLang="ko-KR" dirty="0">
                <a:ea typeface="Gulim" panose="020B0600000101010101" charset="-127"/>
              </a:rPr>
              <a:t>f</a:t>
            </a:r>
            <a:r>
              <a:rPr lang="en-US" altLang="ko-KR" dirty="0" smtClean="0">
                <a:ea typeface="Gulim" panose="020B0600000101010101" charset="-127"/>
              </a:rPr>
              <a:t>ramework requirements</a:t>
            </a:r>
            <a:endParaRPr lang="en-US" altLang="ko-KR" dirty="0">
              <a:ea typeface="Gulim" panose="020B0600000101010101" charset="-127"/>
            </a:endParaRPr>
          </a:p>
          <a:p>
            <a:pPr lvl="1"/>
            <a:r>
              <a:rPr lang="en-US" altLang="ko-KR" sz="1800" dirty="0" smtClean="0"/>
              <a:t>In [1], it proposed the ML framework requirements</a:t>
            </a:r>
          </a:p>
          <a:p>
            <a:pPr lvl="2"/>
            <a:r>
              <a:rPr lang="en-US" altLang="ko-KR" sz="1600" dirty="0" smtClean="0"/>
              <a:t>Dynamic selecting and switching an operating link to address the use cases of reducing access latency for fast connection, balancing loads, etc..</a:t>
            </a:r>
          </a:p>
          <a:p>
            <a:pPr lvl="2"/>
            <a:r>
              <a:rPr lang="en-US" altLang="ko-KR" sz="1600" dirty="0" smtClean="0"/>
              <a:t>Concurrent </a:t>
            </a:r>
            <a:r>
              <a:rPr lang="en-US" altLang="ko-KR" sz="1600" dirty="0"/>
              <a:t>transmit or receive packets over multiple links to address the use cases of improving transmission reliability and increasing peak-throughput.</a:t>
            </a:r>
          </a:p>
          <a:p>
            <a:pPr lvl="2"/>
            <a:r>
              <a:rPr lang="en-US" altLang="ko-KR" sz="1600" dirty="0" smtClean="0"/>
              <a:t>Utilizing multi-link efficiently for power saving especially for stations.</a:t>
            </a:r>
          </a:p>
          <a:p>
            <a:r>
              <a:rPr lang="en-US" altLang="ko-KR" sz="2200" dirty="0" smtClean="0"/>
              <a:t>Power consumption issue</a:t>
            </a:r>
          </a:p>
          <a:p>
            <a:pPr lvl="1"/>
            <a:r>
              <a:rPr lang="en-US" altLang="ko-KR" sz="1800" dirty="0" smtClean="0"/>
              <a:t>In [2], it summaries power consumption of 802.11ax devices (single link)</a:t>
            </a:r>
          </a:p>
          <a:p>
            <a:pPr lvl="2"/>
            <a:r>
              <a:rPr lang="en-US" altLang="ko-KR" sz="1600" dirty="0" smtClean="0"/>
              <a:t>the power consumption in the idle mode is 50mA, 60mA and 75mA for bandwidth 20MHz, 40MHz and 80MHz, respectively. </a:t>
            </a:r>
          </a:p>
          <a:p>
            <a:pPr lvl="2"/>
            <a:r>
              <a:rPr lang="en-US" altLang="ko-KR" sz="1600" dirty="0" smtClean="0"/>
              <a:t>the power consumption of receiving mode is 100mA</a:t>
            </a:r>
            <a:r>
              <a:rPr lang="en-US" altLang="ko-KR" sz="1600" dirty="0"/>
              <a:t>, </a:t>
            </a:r>
            <a:r>
              <a:rPr lang="en-US" altLang="ko-KR" sz="1600" dirty="0" smtClean="0"/>
              <a:t>140mA </a:t>
            </a:r>
            <a:r>
              <a:rPr lang="en-US" altLang="ko-KR" sz="1600" dirty="0"/>
              <a:t>and </a:t>
            </a:r>
            <a:r>
              <a:rPr lang="en-US" altLang="ko-KR" sz="1600" dirty="0" smtClean="0"/>
              <a:t>200mA </a:t>
            </a:r>
            <a:r>
              <a:rPr lang="en-US" altLang="ko-KR" sz="1600" dirty="0"/>
              <a:t>for bandwidth </a:t>
            </a:r>
            <a:r>
              <a:rPr lang="en-US" altLang="ko-KR" sz="1600" dirty="0" smtClean="0"/>
              <a:t>20MHz, 40MHz </a:t>
            </a:r>
            <a:r>
              <a:rPr lang="en-US" altLang="ko-KR" sz="1600" dirty="0"/>
              <a:t>and 80MHz, </a:t>
            </a:r>
            <a:r>
              <a:rPr lang="en-US" altLang="ko-KR" sz="1600" dirty="0" smtClean="0"/>
              <a:t>respectively</a:t>
            </a:r>
            <a:r>
              <a:rPr lang="en-US" altLang="ko-KR" dirty="0" smtClean="0"/>
              <a:t>. </a:t>
            </a:r>
            <a:endParaRPr lang="en-US" altLang="ko-KR" dirty="0"/>
          </a:p>
          <a:p>
            <a:pPr lvl="1"/>
            <a:r>
              <a:rPr lang="en-US" altLang="ko-KR" sz="1800" dirty="0" smtClean="0"/>
              <a:t>In ML </a:t>
            </a:r>
            <a:r>
              <a:rPr lang="en-US" altLang="ko-KR" sz="1800" dirty="0"/>
              <a:t>operation, </a:t>
            </a:r>
            <a:r>
              <a:rPr lang="en-US" altLang="ko-KR" sz="1800" dirty="0" smtClean="0"/>
              <a:t>the power </a:t>
            </a:r>
            <a:r>
              <a:rPr lang="en-US" altLang="ko-KR" sz="1800" dirty="0"/>
              <a:t>consumption </a:t>
            </a:r>
            <a:r>
              <a:rPr lang="en-US" altLang="ko-KR" sz="1800" dirty="0" smtClean="0"/>
              <a:t>could </a:t>
            </a:r>
            <a:r>
              <a:rPr lang="en-US" altLang="ko-KR" sz="1800" dirty="0"/>
              <a:t>be </a:t>
            </a:r>
            <a:r>
              <a:rPr lang="en-US" altLang="ko-KR" sz="1800" dirty="0" smtClean="0"/>
              <a:t>multiple times of a </a:t>
            </a:r>
            <a:r>
              <a:rPr lang="en-US" altLang="ko-KR" sz="1800" dirty="0"/>
              <a:t>single </a:t>
            </a:r>
            <a:r>
              <a:rPr lang="en-US" altLang="ko-KR" sz="1800" dirty="0" smtClean="0"/>
              <a:t>link’s when multiple links are turned on in idle state. Therefore a mechanism is required to address the power consumption issue in ML operation. </a:t>
            </a:r>
            <a:endParaRPr lang="en-US" altLang="ko-KR" sz="1400" dirty="0"/>
          </a:p>
          <a:p>
            <a:pPr marL="457200" lvl="1" indent="0">
              <a:buNone/>
            </a:pPr>
            <a:endParaRPr lang="en-US" altLang="ko-KR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3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876161" y="6475413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MLD Power </a:t>
            </a:r>
            <a:r>
              <a:rPr lang="en-US" altLang="zh-CN" dirty="0" smtClean="0"/>
              <a:t>Saving Proposal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628799"/>
            <a:ext cx="8042322" cy="4752529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ko-KR" sz="2400" b="1" dirty="0" smtClean="0">
                <a:ea typeface="Gulim" panose="020B0600000101010101" charset="-127"/>
                <a:cs typeface="+mn-cs"/>
              </a:rPr>
              <a:t>Principle</a:t>
            </a:r>
            <a:endParaRPr lang="en-US" altLang="ko-KR" sz="2400" b="1" dirty="0">
              <a:ea typeface="Gulim" panose="020B0600000101010101" charset="-127"/>
              <a:cs typeface="+mn-cs"/>
            </a:endParaRPr>
          </a:p>
          <a:p>
            <a:pPr lvl="1"/>
            <a:r>
              <a:rPr lang="en-US" altLang="ko-KR" dirty="0">
                <a:ea typeface="Gulim" panose="020B0600000101010101" charset="-127"/>
              </a:rPr>
              <a:t>In </a:t>
            </a:r>
            <a:r>
              <a:rPr lang="en-US" altLang="ko-KR" dirty="0" smtClean="0">
                <a:ea typeface="Gulim" panose="020B0600000101010101" charset="-127"/>
              </a:rPr>
              <a:t>MLD active operation </a:t>
            </a:r>
            <a:r>
              <a:rPr lang="en-US" altLang="ko-KR" dirty="0">
                <a:ea typeface="Gulim" panose="020B0600000101010101" charset="-127"/>
              </a:rPr>
              <a:t>mode, </a:t>
            </a:r>
            <a:r>
              <a:rPr lang="en-US" altLang="ko-KR" dirty="0" smtClean="0">
                <a:ea typeface="Gulim" panose="020B0600000101010101" charset="-127"/>
              </a:rPr>
              <a:t>at least one link of MLs is enabled and in active state when </a:t>
            </a:r>
          </a:p>
          <a:p>
            <a:pPr lvl="2"/>
            <a:r>
              <a:rPr lang="en-US" altLang="ko-KR" sz="1600" dirty="0" smtClean="0">
                <a:ea typeface="Gulim" panose="020B0600000101010101" charset="-127"/>
              </a:rPr>
              <a:t>AP </a:t>
            </a:r>
            <a:r>
              <a:rPr lang="en-US" altLang="ko-KR" sz="1600" dirty="0">
                <a:ea typeface="Gulim" panose="020B0600000101010101" charset="-127"/>
              </a:rPr>
              <a:t>MLD and Non-AP MLD has </a:t>
            </a:r>
            <a:r>
              <a:rPr lang="en-US" altLang="ko-KR" sz="1600" dirty="0" smtClean="0">
                <a:ea typeface="Gulim" panose="020B0600000101010101" charset="-127"/>
              </a:rPr>
              <a:t>data to transmit, </a:t>
            </a:r>
            <a:r>
              <a:rPr lang="en-US" altLang="ko-KR" sz="1600" dirty="0">
                <a:ea typeface="Gulim" panose="020B0600000101010101" charset="-127"/>
              </a:rPr>
              <a:t>or</a:t>
            </a:r>
          </a:p>
          <a:p>
            <a:pPr lvl="2"/>
            <a:r>
              <a:rPr lang="en-US" altLang="ko-KR" sz="1600" dirty="0" smtClean="0">
                <a:ea typeface="Gulim" panose="020B0600000101010101" charset="-127"/>
              </a:rPr>
              <a:t>The non-AP MLD receives </a:t>
            </a:r>
            <a:r>
              <a:rPr lang="en-US" altLang="ko-KR" sz="1600" dirty="0">
                <a:ea typeface="Gulim" panose="020B0600000101010101" charset="-127"/>
              </a:rPr>
              <a:t>from the </a:t>
            </a:r>
            <a:r>
              <a:rPr lang="en-US" altLang="ko-KR" sz="1600" dirty="0" smtClean="0">
                <a:ea typeface="Gulim" panose="020B0600000101010101" charset="-127"/>
              </a:rPr>
              <a:t>AP MLD </a:t>
            </a:r>
            <a:r>
              <a:rPr lang="en-US" altLang="ko-KR" sz="1600" dirty="0">
                <a:ea typeface="Gulim" panose="020B0600000101010101" charset="-127"/>
              </a:rPr>
              <a:t>a message for establishing ML </a:t>
            </a:r>
            <a:r>
              <a:rPr lang="en-US" altLang="ko-KR" sz="1600" dirty="0" smtClean="0">
                <a:ea typeface="Gulim" panose="020B0600000101010101" charset="-127"/>
              </a:rPr>
              <a:t>operation.</a:t>
            </a:r>
            <a:endParaRPr lang="en-US" altLang="ko-KR" sz="1600" dirty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  <a:p>
            <a:pPr lvl="1"/>
            <a:r>
              <a:rPr lang="en-US" altLang="ko-KR" dirty="0" smtClean="0">
                <a:ea typeface="Gulim" panose="020B0600000101010101" charset="-127"/>
              </a:rPr>
              <a:t>In MLD power saving operation mode</a:t>
            </a:r>
          </a:p>
          <a:p>
            <a:pPr lvl="2"/>
            <a:r>
              <a:rPr lang="en-US" altLang="ko-KR" sz="1600" dirty="0" smtClean="0">
                <a:ea typeface="Gulim" panose="020B0600000101010101" charset="-127"/>
              </a:rPr>
              <a:t>Select only one link of ML as the anchored link in idle state for non-AP MLD, and turn off other links for power saving. </a:t>
            </a:r>
          </a:p>
          <a:p>
            <a:pPr lvl="2"/>
            <a:r>
              <a:rPr lang="en-US" altLang="ko-KR" sz="1600" dirty="0" smtClean="0">
                <a:ea typeface="Gulim" panose="020B0600000101010101" charset="-127"/>
              </a:rPr>
              <a:t>Apply the existing power saving mechanisms (like TIM, etc.) defined in 802.11 to the anchored link to further save the power consumption.</a:t>
            </a:r>
          </a:p>
          <a:p>
            <a:pPr lvl="2"/>
            <a:endParaRPr lang="en-US" altLang="ko-KR" sz="1600" dirty="0" smtClean="0">
              <a:ea typeface="Gulim" panose="020B0600000101010101" charset="-127"/>
            </a:endParaRPr>
          </a:p>
          <a:p>
            <a:pPr lvl="2"/>
            <a:endParaRPr lang="en-US" altLang="ko-KR" sz="1600" dirty="0">
              <a:ea typeface="Gulim" panose="020B0600000101010101" charset="-127"/>
            </a:endParaRPr>
          </a:p>
          <a:p>
            <a:pPr lvl="2"/>
            <a:endParaRPr lang="en-US" altLang="ko-KR" sz="1600" dirty="0">
              <a:ea typeface="Gulim" panose="020B0600000101010101" charset="-127"/>
            </a:endParaRPr>
          </a:p>
          <a:p>
            <a:pPr lvl="2"/>
            <a:endParaRPr lang="en-US" altLang="ko-KR" sz="1400" dirty="0">
              <a:ea typeface="Gulim" panose="020B0600000101010101" charset="-127"/>
            </a:endParaRPr>
          </a:p>
          <a:p>
            <a:pPr lvl="2"/>
            <a:endParaRPr lang="en-US" altLang="ko-KR" sz="1600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4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8101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MLD Power Saving </a:t>
            </a:r>
            <a:r>
              <a:rPr lang="en-US" altLang="zh-CN" dirty="0" smtClean="0"/>
              <a:t>Proposal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628799"/>
            <a:ext cx="8042322" cy="4846613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ko-KR" sz="2400" b="1" dirty="0" smtClean="0">
                <a:ea typeface="Gulim" panose="020B0600000101010101" charset="-127"/>
                <a:cs typeface="+mn-cs"/>
              </a:rPr>
              <a:t>MLD Power Saving Operation Setup </a:t>
            </a:r>
            <a:endParaRPr lang="en-US" altLang="ko-KR" dirty="0" smtClean="0">
              <a:ea typeface="Gulim" panose="020B0600000101010101" charset="-127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AP MLD assigned anchored link:  </a:t>
            </a:r>
          </a:p>
          <a:p>
            <a:pPr lvl="2"/>
            <a:r>
              <a:rPr lang="en-US" altLang="ko-KR" sz="1400" dirty="0" smtClean="0">
                <a:ea typeface="Gulim" panose="020B0600000101010101" charset="-127"/>
              </a:rPr>
              <a:t>AP MLD may </a:t>
            </a:r>
            <a:r>
              <a:rPr lang="en-US" altLang="ko-KR" sz="1400" dirty="0">
                <a:ea typeface="Gulim" panose="020B0600000101010101" charset="-127"/>
              </a:rPr>
              <a:t>indicate </a:t>
            </a:r>
            <a:r>
              <a:rPr lang="en-US" altLang="ko-KR" sz="1400" dirty="0" smtClean="0">
                <a:ea typeface="Gulim" panose="020B0600000101010101" charset="-127"/>
              </a:rPr>
              <a:t>one or more </a:t>
            </a:r>
            <a:r>
              <a:rPr lang="en-US" altLang="ko-KR" sz="1400" dirty="0">
                <a:ea typeface="Gulim" panose="020B0600000101010101" charset="-127"/>
              </a:rPr>
              <a:t>anchored </a:t>
            </a:r>
            <a:r>
              <a:rPr lang="en-US" altLang="ko-KR" sz="1400" dirty="0" smtClean="0">
                <a:ea typeface="Gulim" panose="020B0600000101010101" charset="-127"/>
              </a:rPr>
              <a:t>links </a:t>
            </a:r>
            <a:r>
              <a:rPr lang="en-US" altLang="ko-KR" sz="1400" dirty="0">
                <a:ea typeface="Gulim" panose="020B0600000101010101" charset="-127"/>
              </a:rPr>
              <a:t>for the </a:t>
            </a:r>
            <a:r>
              <a:rPr lang="en-US" altLang="ko-KR" sz="1400" dirty="0" smtClean="0">
                <a:ea typeface="Gulim" panose="020B0600000101010101" charset="-127"/>
              </a:rPr>
              <a:t>MLD </a:t>
            </a:r>
            <a:r>
              <a:rPr lang="en-US" altLang="ko-KR" sz="1400" dirty="0">
                <a:ea typeface="Gulim" panose="020B0600000101010101" charset="-127"/>
              </a:rPr>
              <a:t>power saving </a:t>
            </a:r>
            <a:r>
              <a:rPr lang="en-US" altLang="ko-KR" sz="1400" dirty="0" smtClean="0">
                <a:ea typeface="Gulim" panose="020B0600000101010101" charset="-127"/>
              </a:rPr>
              <a:t>operation in Beacon frame or other management frames.</a:t>
            </a:r>
          </a:p>
          <a:p>
            <a:pPr lvl="2"/>
            <a:endParaRPr lang="en-US" altLang="ko-KR" sz="1400" dirty="0">
              <a:ea typeface="Gulim" panose="020B0600000101010101" charset="-127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Non-AP MLD requested anchored link: </a:t>
            </a:r>
          </a:p>
          <a:p>
            <a:pPr lvl="2"/>
            <a:r>
              <a:rPr lang="en-US" altLang="ko-KR" sz="1400" dirty="0" smtClean="0">
                <a:ea typeface="Gulim" panose="020B0600000101010101" charset="-127"/>
              </a:rPr>
              <a:t>AP MLD announces ML information in the Beacon frame </a:t>
            </a:r>
          </a:p>
          <a:p>
            <a:pPr lvl="2"/>
            <a:r>
              <a:rPr lang="en-US" altLang="ko-KR" sz="1400" dirty="0" smtClean="0">
                <a:ea typeface="Gulim" panose="020B0600000101010101" charset="-127"/>
              </a:rPr>
              <a:t>The non-AP MLD selects one link as the anchored link in MLD PS operation</a:t>
            </a:r>
          </a:p>
          <a:p>
            <a:pPr lvl="3"/>
            <a:r>
              <a:rPr lang="en-US" altLang="ko-KR" sz="1200" dirty="0" smtClean="0">
                <a:ea typeface="Gulim" panose="020B0600000101010101" charset="-127"/>
              </a:rPr>
              <a:t>NOTE:  A Non-AP MLD may </a:t>
            </a:r>
            <a:r>
              <a:rPr lang="en-US" altLang="ko-KR" sz="1200" dirty="0">
                <a:ea typeface="Gulim" panose="020B0600000101010101" charset="-127"/>
              </a:rPr>
              <a:t>notify the anchored link </a:t>
            </a:r>
            <a:r>
              <a:rPr lang="en-US" altLang="ko-KR" sz="1200" dirty="0" smtClean="0">
                <a:ea typeface="Gulim" panose="020B0600000101010101" charset="-127"/>
              </a:rPr>
              <a:t>selection to the AP MLD.</a:t>
            </a:r>
          </a:p>
          <a:p>
            <a:pPr lvl="2"/>
            <a:endParaRPr lang="en-US" altLang="ko-KR" sz="1400" dirty="0" smtClean="0">
              <a:ea typeface="Gulim" panose="020B0600000101010101" charset="-127"/>
            </a:endParaRPr>
          </a:p>
          <a:p>
            <a:pPr lvl="2"/>
            <a:endParaRPr lang="en-US" altLang="ko-KR" sz="1600" dirty="0">
              <a:ea typeface="Gulim" panose="020B0600000101010101" charset="-127"/>
            </a:endParaRPr>
          </a:p>
          <a:p>
            <a:pPr lvl="2"/>
            <a:endParaRPr lang="en-US" altLang="ko-KR" sz="1400" dirty="0">
              <a:ea typeface="Gulim" panose="020B0600000101010101" charset="-127"/>
            </a:endParaRPr>
          </a:p>
          <a:p>
            <a:pPr lvl="2"/>
            <a:endParaRPr lang="en-US" altLang="ko-KR" sz="1600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5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5917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MLD Power Saving </a:t>
            </a:r>
            <a:r>
              <a:rPr lang="en-US" altLang="zh-CN" dirty="0" smtClean="0"/>
              <a:t>Proposal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628799"/>
            <a:ext cx="8042322" cy="4846613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ko-KR" sz="2400" b="1" dirty="0" smtClean="0">
                <a:ea typeface="Gulim" panose="020B0600000101010101" charset="-127"/>
              </a:rPr>
              <a:t>MLD Operation Modes</a:t>
            </a:r>
            <a:endParaRPr lang="en-US" altLang="ko-KR" sz="2400" b="1" dirty="0">
              <a:ea typeface="Gulim" panose="020B0600000101010101" charset="-127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MLD Active Operation </a:t>
            </a:r>
            <a:r>
              <a:rPr lang="en-US" altLang="ko-KR" sz="1600" dirty="0">
                <a:ea typeface="Gulim" panose="020B0600000101010101" charset="-127"/>
              </a:rPr>
              <a:t>(</a:t>
            </a:r>
            <a:r>
              <a:rPr lang="en-US" altLang="ko-KR" sz="1600" dirty="0" smtClean="0">
                <a:ea typeface="Gulim" panose="020B0600000101010101" charset="-127"/>
              </a:rPr>
              <a:t>MLD-AO</a:t>
            </a:r>
            <a:r>
              <a:rPr lang="en-US" altLang="ko-KR" sz="1600" dirty="0">
                <a:ea typeface="Gulim" panose="020B0600000101010101" charset="-127"/>
              </a:rPr>
              <a:t>): </a:t>
            </a:r>
          </a:p>
          <a:p>
            <a:pPr lvl="2"/>
            <a:r>
              <a:rPr lang="en-US" altLang="ko-KR" sz="1400" dirty="0" smtClean="0">
                <a:ea typeface="Gulim" panose="020B0600000101010101" charset="-127"/>
              </a:rPr>
              <a:t>Non-AP MLD </a:t>
            </a:r>
            <a:r>
              <a:rPr lang="en-US" altLang="ko-KR" sz="1400" dirty="0">
                <a:ea typeface="Gulim" panose="020B0600000101010101" charset="-127"/>
              </a:rPr>
              <a:t>enables </a:t>
            </a:r>
            <a:r>
              <a:rPr lang="en-US" altLang="ko-KR" sz="1400" dirty="0" smtClean="0">
                <a:ea typeface="Gulim" panose="020B0600000101010101" charset="-127"/>
              </a:rPr>
              <a:t>one or more links </a:t>
            </a:r>
            <a:r>
              <a:rPr lang="en-US" altLang="ko-KR" sz="1400" dirty="0">
                <a:ea typeface="Gulim" panose="020B0600000101010101" charset="-127"/>
              </a:rPr>
              <a:t>based on the need of ML </a:t>
            </a:r>
            <a:r>
              <a:rPr lang="en-US" altLang="ko-KR" sz="1400" dirty="0" smtClean="0">
                <a:ea typeface="Gulim" panose="020B0600000101010101" charset="-127"/>
              </a:rPr>
              <a:t>Operation.</a:t>
            </a:r>
            <a:endParaRPr lang="en-US" altLang="ko-KR" sz="1400" dirty="0">
              <a:ea typeface="Gulim" panose="020B0600000101010101" charset="-127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MLD </a:t>
            </a:r>
            <a:r>
              <a:rPr lang="en-US" altLang="ko-KR" sz="1600" dirty="0">
                <a:ea typeface="Gulim" panose="020B0600000101010101" charset="-127"/>
              </a:rPr>
              <a:t>Power Saving Operation (</a:t>
            </a:r>
            <a:r>
              <a:rPr lang="en-US" altLang="ko-KR" sz="1600" dirty="0" smtClean="0">
                <a:ea typeface="Gulim" panose="020B0600000101010101" charset="-127"/>
              </a:rPr>
              <a:t>MLD-PSO</a:t>
            </a:r>
            <a:r>
              <a:rPr lang="en-US" altLang="ko-KR" sz="1600" dirty="0">
                <a:ea typeface="Gulim" panose="020B0600000101010101" charset="-127"/>
              </a:rPr>
              <a:t>): </a:t>
            </a:r>
          </a:p>
          <a:p>
            <a:pPr lvl="2"/>
            <a:r>
              <a:rPr lang="en-US" altLang="ko-KR" sz="1400" dirty="0" smtClean="0">
                <a:ea typeface="Gulim" panose="020B0600000101010101" charset="-127"/>
              </a:rPr>
              <a:t>Non-AP MLD only enables the anchored link </a:t>
            </a:r>
            <a:r>
              <a:rPr lang="en-US" altLang="ko-KR" sz="1400" dirty="0">
                <a:ea typeface="Gulim" panose="020B0600000101010101" charset="-127"/>
              </a:rPr>
              <a:t>and </a:t>
            </a:r>
            <a:r>
              <a:rPr lang="en-US" altLang="ko-KR" sz="1400" dirty="0" smtClean="0">
                <a:ea typeface="Gulim" panose="020B0600000101010101" charset="-127"/>
              </a:rPr>
              <a:t>disables </a:t>
            </a:r>
            <a:r>
              <a:rPr lang="en-US" altLang="ko-KR" sz="1400" dirty="0">
                <a:ea typeface="Gulim" panose="020B0600000101010101" charset="-127"/>
              </a:rPr>
              <a:t>other </a:t>
            </a:r>
            <a:r>
              <a:rPr lang="en-US" altLang="ko-KR" sz="1400" dirty="0" smtClean="0">
                <a:ea typeface="Gulim" panose="020B0600000101010101" charset="-127"/>
              </a:rPr>
              <a:t>links. </a:t>
            </a:r>
            <a:endParaRPr lang="en-US" altLang="ko-KR" sz="1400" dirty="0">
              <a:ea typeface="Gulim" panose="020B0600000101010101" charset="-127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A MLD can switch its mode between MLD-AO and MLD-PSO </a:t>
            </a:r>
          </a:p>
          <a:p>
            <a:pPr lvl="1"/>
            <a:endParaRPr lang="en-US" altLang="ko-KR" sz="1600" dirty="0">
              <a:ea typeface="Gulim" panose="020B0600000101010101" charset="-127"/>
            </a:endParaRPr>
          </a:p>
          <a:p>
            <a:pPr marL="342900" lvl="1" indent="-342900">
              <a:buChar char="•"/>
            </a:pPr>
            <a:r>
              <a:rPr lang="en-US" altLang="ko-KR" sz="2400" b="1" dirty="0" smtClean="0">
                <a:ea typeface="Gulim" panose="020B0600000101010101" charset="-127"/>
              </a:rPr>
              <a:t>Switching Anchored </a:t>
            </a:r>
            <a:r>
              <a:rPr lang="en-US" altLang="ko-KR" sz="2400" b="1" dirty="0">
                <a:ea typeface="Gulim" panose="020B0600000101010101" charset="-127"/>
              </a:rPr>
              <a:t>L</a:t>
            </a:r>
            <a:r>
              <a:rPr lang="en-US" altLang="ko-KR" sz="2400" b="1" dirty="0" smtClean="0">
                <a:ea typeface="Gulim" panose="020B0600000101010101" charset="-127"/>
              </a:rPr>
              <a:t>ink </a:t>
            </a:r>
            <a:endParaRPr lang="en-US" altLang="ko-KR" sz="2400" b="1" dirty="0">
              <a:ea typeface="Gulim" panose="020B0600000101010101" charset="-127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A MLD (either AP or non-AP) </a:t>
            </a:r>
            <a:r>
              <a:rPr lang="en-US" altLang="ko-KR" sz="1600" dirty="0">
                <a:ea typeface="Gulim" panose="020B0600000101010101" charset="-127"/>
              </a:rPr>
              <a:t>may switch the anchored link for </a:t>
            </a:r>
            <a:r>
              <a:rPr lang="en-US" altLang="ko-KR" sz="1600" dirty="0" smtClean="0">
                <a:ea typeface="Gulim" panose="020B0600000101010101" charset="-127"/>
              </a:rPr>
              <a:t>MLD </a:t>
            </a:r>
            <a:r>
              <a:rPr lang="en-US" altLang="ko-KR" sz="1600" dirty="0">
                <a:ea typeface="Gulim" panose="020B0600000101010101" charset="-127"/>
              </a:rPr>
              <a:t>power saving operation when some case </a:t>
            </a:r>
            <a:r>
              <a:rPr lang="en-US" altLang="ko-KR" sz="1600" dirty="0" smtClean="0">
                <a:ea typeface="Gulim" panose="020B0600000101010101" charset="-127"/>
              </a:rPr>
              <a:t>happens </a:t>
            </a:r>
          </a:p>
          <a:p>
            <a:pPr lvl="2"/>
            <a:r>
              <a:rPr lang="en-US" altLang="ko-KR" sz="1400" dirty="0" smtClean="0">
                <a:ea typeface="Gulim" panose="020B0600000101010101" charset="-127"/>
              </a:rPr>
              <a:t>such </a:t>
            </a:r>
            <a:r>
              <a:rPr lang="en-US" altLang="ko-KR" sz="1400" dirty="0">
                <a:ea typeface="Gulim" panose="020B0600000101010101" charset="-127"/>
              </a:rPr>
              <a:t>as for load balance or interference avoidance.</a:t>
            </a: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A MLD may </a:t>
            </a:r>
            <a:r>
              <a:rPr lang="en-US" altLang="ko-KR" sz="1600" dirty="0">
                <a:ea typeface="Gulim" panose="020B0600000101010101" charset="-127"/>
              </a:rPr>
              <a:t>include a new anchored link information for the ML power saving operation in ML switching message exchange.</a:t>
            </a:r>
          </a:p>
          <a:p>
            <a:pPr lvl="2"/>
            <a:endParaRPr lang="en-US" altLang="ko-KR" sz="1600" dirty="0">
              <a:ea typeface="Gulim" panose="020B0600000101010101" charset="-127"/>
            </a:endParaRPr>
          </a:p>
          <a:p>
            <a:pPr lvl="2"/>
            <a:endParaRPr lang="en-US" altLang="ko-KR" sz="1600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6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56431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MLD Power Saving Proposal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628799"/>
            <a:ext cx="8186338" cy="2532629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ko-KR" sz="2400" b="1" dirty="0" smtClean="0">
                <a:ea typeface="Gulim" panose="020B0600000101010101" charset="-127"/>
                <a:cs typeface="+mn-cs"/>
              </a:rPr>
              <a:t>Non-AP MLD Link State</a:t>
            </a:r>
            <a:endParaRPr lang="en-US" altLang="ko-KR" sz="2400" b="1" dirty="0">
              <a:ea typeface="Gulim" panose="020B0600000101010101" charset="-127"/>
              <a:cs typeface="+mn-cs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Non-AP MLD maintains the state of each link of ML.</a:t>
            </a:r>
          </a:p>
          <a:p>
            <a:pPr lvl="2"/>
            <a:r>
              <a:rPr lang="en-US" altLang="ko-KR" sz="1400" dirty="0" smtClean="0">
                <a:ea typeface="Gulim" panose="020B0600000101010101" charset="-127"/>
              </a:rPr>
              <a:t>Link-Disabled:  This </a:t>
            </a:r>
            <a:r>
              <a:rPr lang="en-US" altLang="ko-KR" sz="1400" dirty="0">
                <a:ea typeface="Gulim" panose="020B0600000101010101" charset="-127"/>
              </a:rPr>
              <a:t>link is disabled for any activity. </a:t>
            </a:r>
            <a:endParaRPr lang="en-US" altLang="ko-KR" sz="1400" dirty="0" smtClean="0">
              <a:ea typeface="Gulim" panose="020B0600000101010101" charset="-127"/>
            </a:endParaRPr>
          </a:p>
          <a:p>
            <a:pPr lvl="2"/>
            <a:r>
              <a:rPr lang="en-US" altLang="ko-KR" sz="1400" dirty="0" smtClean="0">
                <a:ea typeface="Gulim" panose="020B0600000101010101" charset="-127"/>
              </a:rPr>
              <a:t>Link-Enabled:   This link is in either </a:t>
            </a:r>
            <a:r>
              <a:rPr lang="en-US" altLang="ko-KR" sz="1400" smtClean="0">
                <a:ea typeface="Gulim" panose="020B0600000101010101" charset="-127"/>
              </a:rPr>
              <a:t>MLD active operation </a:t>
            </a:r>
            <a:r>
              <a:rPr lang="en-US" altLang="ko-KR" sz="1400" dirty="0" smtClean="0">
                <a:ea typeface="Gulim" panose="020B0600000101010101" charset="-127"/>
              </a:rPr>
              <a:t>or MLD power saving operation</a:t>
            </a:r>
          </a:p>
          <a:p>
            <a:pPr lvl="3"/>
            <a:r>
              <a:rPr lang="en-US" altLang="ko-KR" sz="1200" dirty="0" smtClean="0">
                <a:ea typeface="Gulim" panose="020B0600000101010101" charset="-127"/>
              </a:rPr>
              <a:t>Link-Active:   This link is in MLD active operation. The non-AP MLD can receive and/or transmit frames over </a:t>
            </a:r>
            <a:r>
              <a:rPr lang="en-US" altLang="ko-KR" sz="1200" dirty="0">
                <a:ea typeface="Gulim" panose="020B0600000101010101" charset="-127"/>
              </a:rPr>
              <a:t>this </a:t>
            </a:r>
            <a:r>
              <a:rPr lang="en-US" altLang="ko-KR" sz="1200" dirty="0" smtClean="0">
                <a:ea typeface="Gulim" panose="020B0600000101010101" charset="-127"/>
              </a:rPr>
              <a:t>link </a:t>
            </a:r>
            <a:r>
              <a:rPr lang="en-US" altLang="ko-KR" sz="1200" dirty="0">
                <a:ea typeface="Gulim" panose="020B0600000101010101" charset="-127"/>
              </a:rPr>
              <a:t>at </a:t>
            </a:r>
            <a:r>
              <a:rPr lang="en-US" altLang="ko-KR" sz="1200" dirty="0" smtClean="0">
                <a:ea typeface="Gulim" panose="020B0600000101010101" charset="-127"/>
              </a:rPr>
              <a:t>anytime.</a:t>
            </a:r>
            <a:endParaRPr lang="en-US" altLang="ko-KR" sz="1200" dirty="0">
              <a:ea typeface="Gulim" panose="020B0600000101010101" charset="-127"/>
            </a:endParaRPr>
          </a:p>
          <a:p>
            <a:pPr lvl="3"/>
            <a:r>
              <a:rPr lang="en-US" altLang="ko-KR" sz="1200" dirty="0" smtClean="0">
                <a:ea typeface="Gulim" panose="020B0600000101010101" charset="-127"/>
              </a:rPr>
              <a:t>Link-Awake:  This link is in MLD power saving operation. The non-AP MLD can listen the transmission on this link, but not transmit.</a:t>
            </a:r>
            <a:endParaRPr lang="en-US" altLang="ko-KR" sz="1200" dirty="0">
              <a:ea typeface="Gulim" panose="020B0600000101010101" charset="-127"/>
            </a:endParaRPr>
          </a:p>
          <a:p>
            <a:pPr lvl="3"/>
            <a:r>
              <a:rPr lang="en-US" altLang="ko-KR" sz="1200" dirty="0" smtClean="0">
                <a:ea typeface="Gulim" panose="020B0600000101010101" charset="-127"/>
              </a:rPr>
              <a:t>Link-Doze:     This link is in sleep for power saving.  The non-AP MLD  does not listen or transmit on the link.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7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grpSp>
        <p:nvGrpSpPr>
          <p:cNvPr id="8" name="Group 7"/>
          <p:cNvGrpSpPr/>
          <p:nvPr/>
        </p:nvGrpSpPr>
        <p:grpSpPr>
          <a:xfrm>
            <a:off x="3473213" y="5053389"/>
            <a:ext cx="1152128" cy="289347"/>
            <a:chOff x="1835696" y="5085184"/>
            <a:chExt cx="1152128" cy="289347"/>
          </a:xfrm>
        </p:grpSpPr>
        <p:sp>
          <p:nvSpPr>
            <p:cNvPr id="4" name="Oval 3"/>
            <p:cNvSpPr/>
            <p:nvPr/>
          </p:nvSpPr>
          <p:spPr bwMode="auto">
            <a:xfrm>
              <a:off x="1835696" y="5085184"/>
              <a:ext cx="1152128" cy="288032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956851" y="5097532"/>
              <a:ext cx="93968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Link-Active</a:t>
              </a:r>
              <a:endParaRPr lang="en-US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364089" y="4797152"/>
            <a:ext cx="1152128" cy="289347"/>
            <a:chOff x="1835696" y="5085184"/>
            <a:chExt cx="1152128" cy="289347"/>
          </a:xfrm>
          <a:noFill/>
        </p:grpSpPr>
        <p:sp>
          <p:nvSpPr>
            <p:cNvPr id="10" name="Oval 9"/>
            <p:cNvSpPr/>
            <p:nvPr/>
          </p:nvSpPr>
          <p:spPr bwMode="auto">
            <a:xfrm>
              <a:off x="1835696" y="5085184"/>
              <a:ext cx="1152128" cy="288032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936951" y="5097532"/>
              <a:ext cx="949619" cy="276999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Link-Awake</a:t>
              </a:r>
              <a:endParaRPr lang="en-US" dirty="0"/>
            </a:p>
          </p:txBody>
        </p:sp>
      </p:grpSp>
      <p:sp>
        <p:nvSpPr>
          <p:cNvPr id="13" name="Oval 12"/>
          <p:cNvSpPr/>
          <p:nvPr/>
        </p:nvSpPr>
        <p:spPr bwMode="auto">
          <a:xfrm>
            <a:off x="1619673" y="4797143"/>
            <a:ext cx="1152128" cy="860168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92167" y="5096217"/>
            <a:ext cx="12516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Link Disabled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5364089" y="5454159"/>
            <a:ext cx="1152128" cy="289347"/>
            <a:chOff x="1835696" y="5085184"/>
            <a:chExt cx="1152128" cy="289347"/>
          </a:xfrm>
        </p:grpSpPr>
        <p:sp>
          <p:nvSpPr>
            <p:cNvPr id="16" name="Oval 15"/>
            <p:cNvSpPr/>
            <p:nvPr/>
          </p:nvSpPr>
          <p:spPr bwMode="auto">
            <a:xfrm>
              <a:off x="1835696" y="5085184"/>
              <a:ext cx="1152128" cy="288032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985203" y="5097532"/>
              <a:ext cx="8531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Link-Doze</a:t>
              </a:r>
              <a:endParaRPr lang="en-US" dirty="0"/>
            </a:p>
          </p:txBody>
        </p:sp>
      </p:grpSp>
      <p:cxnSp>
        <p:nvCxnSpPr>
          <p:cNvPr id="27" name="Curved Connector 26"/>
          <p:cNvCxnSpPr>
            <a:stCxn id="13" idx="6"/>
            <a:endCxn id="78" idx="2"/>
          </p:cNvCxnSpPr>
          <p:nvPr/>
        </p:nvCxnSpPr>
        <p:spPr bwMode="auto">
          <a:xfrm>
            <a:off x="2771801" y="5227238"/>
            <a:ext cx="648072" cy="1962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cxnSp>
        <p:nvCxnSpPr>
          <p:cNvPr id="50" name="Curved Connector 49"/>
          <p:cNvCxnSpPr>
            <a:stCxn id="4" idx="6"/>
            <a:endCxn id="72" idx="2"/>
          </p:cNvCxnSpPr>
          <p:nvPr/>
        </p:nvCxnSpPr>
        <p:spPr bwMode="auto">
          <a:xfrm>
            <a:off x="4625341" y="5197405"/>
            <a:ext cx="269365" cy="1389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cxnSp>
        <p:nvCxnSpPr>
          <p:cNvPr id="68" name="Curved Connector 67"/>
          <p:cNvCxnSpPr>
            <a:stCxn id="17" idx="0"/>
            <a:endCxn id="10" idx="4"/>
          </p:cNvCxnSpPr>
          <p:nvPr/>
        </p:nvCxnSpPr>
        <p:spPr bwMode="auto">
          <a:xfrm rot="16200000" flipV="1">
            <a:off x="5749494" y="5275844"/>
            <a:ext cx="381323" cy="3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sp>
        <p:nvSpPr>
          <p:cNvPr id="72" name="Oval 71"/>
          <p:cNvSpPr/>
          <p:nvPr/>
        </p:nvSpPr>
        <p:spPr bwMode="auto">
          <a:xfrm>
            <a:off x="4894706" y="4337456"/>
            <a:ext cx="2053559" cy="1722675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5436097" y="4365104"/>
            <a:ext cx="10823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Power Saving </a:t>
            </a:r>
            <a:endParaRPr lang="en-US" dirty="0"/>
          </a:p>
        </p:txBody>
      </p:sp>
      <p:sp>
        <p:nvSpPr>
          <p:cNvPr id="78" name="Oval 77"/>
          <p:cNvSpPr/>
          <p:nvPr/>
        </p:nvSpPr>
        <p:spPr bwMode="auto">
          <a:xfrm>
            <a:off x="3419873" y="4077072"/>
            <a:ext cx="3744416" cy="230425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3779913" y="4437112"/>
            <a:ext cx="10599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 Enabled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48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MLD Power Saving </a:t>
            </a:r>
            <a:r>
              <a:rPr lang="en-US" altLang="zh-CN" dirty="0" smtClean="0"/>
              <a:t>Proposal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628799"/>
            <a:ext cx="8042322" cy="4846613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ko-KR" sz="2400" b="1" dirty="0" smtClean="0">
                <a:ea typeface="Gulim" panose="020B0600000101010101" charset="-127"/>
                <a:cs typeface="+mn-cs"/>
              </a:rPr>
              <a:t>ML UL transmission </a:t>
            </a:r>
            <a:endParaRPr lang="en-US" altLang="ko-KR" sz="2400" b="1" dirty="0">
              <a:ea typeface="Gulim" panose="020B0600000101010101" charset="-127"/>
              <a:cs typeface="+mn-cs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Non-AP MLD in MLD-PSO mode can activate one or more non-anchored links at anytime for UL transmissions, i.e. transit the </a:t>
            </a:r>
            <a:r>
              <a:rPr lang="en-US" altLang="ko-KR" sz="1600" dirty="0">
                <a:ea typeface="Gulim" panose="020B0600000101010101" charset="-127"/>
              </a:rPr>
              <a:t>anchored link </a:t>
            </a:r>
            <a:r>
              <a:rPr lang="en-US" altLang="ko-KR" sz="1600" dirty="0" smtClean="0">
                <a:ea typeface="Gulim" panose="020B0600000101010101" charset="-127"/>
              </a:rPr>
              <a:t>and/or non-anchored links to the active state for UL transmissions. </a:t>
            </a:r>
          </a:p>
          <a:p>
            <a:pPr lvl="1"/>
            <a:endParaRPr lang="en-US" altLang="ko-KR" sz="1600" dirty="0" smtClean="0">
              <a:ea typeface="Gulim" panose="020B0600000101010101" charset="-127"/>
            </a:endParaRPr>
          </a:p>
          <a:p>
            <a:r>
              <a:rPr lang="en-US" altLang="ko-KR" b="1" dirty="0" smtClean="0">
                <a:ea typeface="Gulim" panose="020B0600000101010101" charset="-127"/>
              </a:rPr>
              <a:t>ML DL transmission </a:t>
            </a:r>
            <a:endParaRPr lang="en-US" altLang="ko-KR" b="1" dirty="0">
              <a:ea typeface="Gulim" panose="020B0600000101010101" charset="-127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AP MDL may send Beacon frames with wake-up indication over the anchored link to wake-up a non-AP MLD in MLD-PSO mode.</a:t>
            </a:r>
            <a:endParaRPr lang="en-US" altLang="ko-KR" dirty="0" smtClean="0">
              <a:ea typeface="Gulim" panose="020B0600000101010101" charset="-127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The non-AP </a:t>
            </a:r>
            <a:r>
              <a:rPr lang="en-US" altLang="ko-KR" sz="1600" dirty="0">
                <a:ea typeface="Gulim" panose="020B0600000101010101" charset="-127"/>
              </a:rPr>
              <a:t>MLD in MLD-PSO mode will </a:t>
            </a:r>
            <a:r>
              <a:rPr lang="en-US" altLang="ko-KR" sz="1600" dirty="0" smtClean="0">
                <a:ea typeface="Gulim" panose="020B0600000101010101" charset="-127"/>
              </a:rPr>
              <a:t>activate </a:t>
            </a:r>
            <a:r>
              <a:rPr lang="en-US" altLang="ko-KR" sz="1600" dirty="0">
                <a:ea typeface="Gulim" panose="020B0600000101010101" charset="-127"/>
              </a:rPr>
              <a:t>the </a:t>
            </a:r>
            <a:r>
              <a:rPr lang="en-US" altLang="ko-KR" sz="1600" dirty="0" smtClean="0">
                <a:ea typeface="Gulim" panose="020B0600000101010101" charset="-127"/>
              </a:rPr>
              <a:t>indicated non-anchored </a:t>
            </a:r>
            <a:r>
              <a:rPr lang="en-US" altLang="ko-KR" sz="1600" dirty="0">
                <a:ea typeface="Gulim" panose="020B0600000101010101" charset="-127"/>
              </a:rPr>
              <a:t>link(s</a:t>
            </a:r>
            <a:r>
              <a:rPr lang="en-US" altLang="ko-KR" sz="1600" dirty="0" smtClean="0">
                <a:ea typeface="Gulim" panose="020B0600000101010101" charset="-127"/>
              </a:rPr>
              <a:t>) after </a:t>
            </a:r>
            <a:r>
              <a:rPr lang="en-US" altLang="ko-KR" sz="1600" dirty="0">
                <a:ea typeface="Gulim" panose="020B0600000101010101" charset="-127"/>
              </a:rPr>
              <a:t>receiving the Beacon </a:t>
            </a:r>
            <a:r>
              <a:rPr lang="en-US" altLang="ko-KR" sz="1600" dirty="0" smtClean="0">
                <a:ea typeface="Gulim" panose="020B0600000101010101" charset="-127"/>
              </a:rPr>
              <a:t>frame, i.e. transit </a:t>
            </a:r>
            <a:r>
              <a:rPr lang="en-US" altLang="ko-KR" sz="1600" dirty="0">
                <a:ea typeface="Gulim" panose="020B0600000101010101" charset="-127"/>
              </a:rPr>
              <a:t>the anchored link and/or non-anchored links to the active </a:t>
            </a:r>
            <a:r>
              <a:rPr lang="en-US" altLang="ko-KR" sz="1600" dirty="0" smtClean="0">
                <a:ea typeface="Gulim" panose="020B0600000101010101" charset="-127"/>
              </a:rPr>
              <a:t>state</a:t>
            </a:r>
            <a:r>
              <a:rPr lang="en-US" altLang="ko-KR" sz="1600" dirty="0">
                <a:ea typeface="Gulim" panose="020B0600000101010101" charset="-127"/>
              </a:rPr>
              <a:t> </a:t>
            </a:r>
            <a:r>
              <a:rPr lang="en-US" altLang="ko-KR" sz="1600" dirty="0" smtClean="0">
                <a:ea typeface="Gulim" panose="020B0600000101010101" charset="-127"/>
              </a:rPr>
              <a:t>for receiving frames from the AP MLD.</a:t>
            </a:r>
          </a:p>
          <a:p>
            <a:pPr lvl="2"/>
            <a:endParaRPr lang="en-US" altLang="ko-KR" sz="1600" dirty="0" smtClean="0">
              <a:ea typeface="Gulim" panose="020B0600000101010101" charset="-127"/>
            </a:endParaRPr>
          </a:p>
          <a:p>
            <a:pPr lvl="2"/>
            <a:endParaRPr lang="en-US" altLang="ko-KR" sz="1600" dirty="0">
              <a:ea typeface="Gulim" panose="020B0600000101010101" charset="-127"/>
            </a:endParaRPr>
          </a:p>
          <a:p>
            <a:pPr lvl="2"/>
            <a:endParaRPr lang="en-US" altLang="ko-KR" sz="1400" dirty="0">
              <a:ea typeface="Gulim" panose="020B0600000101010101" charset="-127"/>
            </a:endParaRPr>
          </a:p>
          <a:p>
            <a:pPr lvl="2"/>
            <a:endParaRPr lang="en-US" altLang="ko-KR" sz="1600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8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18128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Summary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660005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In this contribution, we discuss   </a:t>
            </a:r>
            <a:endParaRPr lang="en-US" altLang="ko-KR" dirty="0">
              <a:ea typeface="Gulim" panose="020B0600000101010101" charset="-127"/>
            </a:endParaRPr>
          </a:p>
          <a:p>
            <a:pPr lvl="1"/>
            <a:r>
              <a:rPr lang="en-US" altLang="ko-KR" dirty="0" smtClean="0">
                <a:ea typeface="Gulim" panose="020B0600000101010101" charset="-127"/>
              </a:rPr>
              <a:t>Power consumption issues in ML operation</a:t>
            </a:r>
          </a:p>
          <a:p>
            <a:pPr lvl="1"/>
            <a:r>
              <a:rPr lang="en-US" altLang="ko-KR" dirty="0" smtClean="0">
                <a:ea typeface="Gulim" panose="020B0600000101010101" charset="-127"/>
              </a:rPr>
              <a:t>A possible approach to address the power consumption on ML operation.</a:t>
            </a:r>
          </a:p>
          <a:p>
            <a:pPr lvl="1"/>
            <a:r>
              <a:rPr lang="en-US" altLang="ko-KR" dirty="0" smtClean="0">
                <a:ea typeface="Gulim" panose="020B0600000101010101" charset="-127"/>
              </a:rPr>
              <a:t> </a:t>
            </a: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9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959</Words>
  <Application>Microsoft Office PowerPoint</Application>
  <PresentationFormat>On-screen Show (4:3)</PresentationFormat>
  <Paragraphs>144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Gulim</vt:lpstr>
      <vt:lpstr>宋体</vt:lpstr>
      <vt:lpstr>Times New Roman</vt:lpstr>
      <vt:lpstr>802-11-Submission</vt:lpstr>
      <vt:lpstr>PowerPoint Presentation</vt:lpstr>
      <vt:lpstr>Abstract</vt:lpstr>
      <vt:lpstr>Introduction </vt:lpstr>
      <vt:lpstr>MLD Power Saving Proposal</vt:lpstr>
      <vt:lpstr>MLD Power Saving Proposal</vt:lpstr>
      <vt:lpstr>MLD Power Saving Proposal</vt:lpstr>
      <vt:lpstr>MLD Power Saving Proposal</vt:lpstr>
      <vt:lpstr>MLD Power Saving Proposal</vt:lpstr>
      <vt:lpstr>Summary </vt:lpstr>
      <vt:lpstr>Straw Poll </vt:lpstr>
      <vt:lpstr>References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2019-01-11T20:08:28Z</dcterms:created>
  <dcterms:modified xsi:type="dcterms:W3CDTF">2020-01-11T21:38:18Z</dcterms:modified>
</cp:coreProperties>
</file>