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27" r:id="rId3"/>
    <p:sldId id="333" r:id="rId4"/>
    <p:sldId id="393" r:id="rId5"/>
    <p:sldId id="394" r:id="rId6"/>
    <p:sldId id="390" r:id="rId7"/>
    <p:sldId id="395" r:id="rId8"/>
    <p:sldId id="392" r:id="rId9"/>
    <p:sldId id="396" r:id="rId10"/>
    <p:sldId id="385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3304" autoAdjust="0"/>
  </p:normalViewPr>
  <p:slideViewPr>
    <p:cSldViewPr>
      <p:cViewPr varScale="1">
        <p:scale>
          <a:sx n="151" d="100"/>
          <a:sy n="151" d="100"/>
        </p:scale>
        <p:origin x="104" y="264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6" y="-3188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 dirty="0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87337" y="8985250"/>
            <a:ext cx="179440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dirty="0" smtClean="0"/>
              <a:t>Yonggang Fang, ZTE</a:t>
            </a:r>
            <a:endParaRPr lang="en-US" altLang="zh-CN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6419427" y="8960742"/>
            <a:ext cx="513185" cy="3197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 dirty="0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 dirty="0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 dirty="0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 dirty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Page </a:t>
            </a:r>
            <a:fld id="{BD4178A6-0380-4025-800F-AD68D5F93500}" type="slidenum">
              <a:rPr lang="en-US" altLang="zh-CN" smtClean="0"/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18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14633" y="6484694"/>
            <a:ext cx="162929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633" y="6475413"/>
            <a:ext cx="162929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3" y="332601"/>
            <a:ext cx="3513847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802.11-2020/0069r3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 dirty="0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plex_(telecommunication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Multi-Link Communication Mode Discussion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2020-01-11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24235"/>
              </p:ext>
            </p:extLst>
          </p:nvPr>
        </p:nvGraphicFramePr>
        <p:xfrm>
          <a:off x="828228" y="2888704"/>
          <a:ext cx="7416180" cy="193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232247"/>
                <a:gridCol w="792088"/>
                <a:gridCol w="2088232"/>
              </a:tblGrid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 (TX)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li.nan25@zte.com.cn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76161" y="6484694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7772400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The </a:t>
            </a:r>
            <a:r>
              <a:rPr lang="en-US" altLang="ko-KR" sz="1800" b="0" dirty="0">
                <a:ea typeface="Gulim" panose="020B0600000101010101" charset="-127"/>
              </a:rPr>
              <a:t>IEEE Authoritative Dictionary of Standard Terms, 7th Ed., 2000, Inst. of Electrical and Electronic Engineers, </a:t>
            </a:r>
            <a:r>
              <a:rPr lang="en-US" altLang="ko-KR" sz="1800" b="0" dirty="0" smtClean="0">
                <a:ea typeface="Gulim" panose="020B0600000101010101" charset="-127"/>
              </a:rPr>
              <a:t>p.1053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https://en.wikipedia.org/wiki/Simplex_communication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https</a:t>
            </a:r>
            <a:r>
              <a:rPr lang="en-US" altLang="ko-KR" sz="1800" b="0" dirty="0">
                <a:ea typeface="Gulim" panose="020B0600000101010101" charset="-127"/>
                <a:hlinkClick r:id="rId2"/>
              </a:rPr>
              <a:t>://en.wikipedia.org/wiki/Duplex_(telecommunications</a:t>
            </a:r>
            <a:r>
              <a:rPr lang="en-US" altLang="ko-KR" sz="1800" b="0" dirty="0" smtClean="0">
                <a:ea typeface="Gulim" panose="020B0600000101010101" charset="-127"/>
                <a:hlinkClick r:id="rId2"/>
              </a:rPr>
              <a:t>)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11-19-1917-01-00be-considerations-for-multi-link-channel-access-without-simultaneous-tx-rx-capability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11-20-0026-00-00be-mlo-sync-ppdus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 smtClean="0">
                <a:ea typeface="Gulim" panose="020B0600000101010101" charset="-127"/>
              </a:rPr>
              <a:t>11-20-0081-01-00be-mlo-synch-transmission</a:t>
            </a:r>
          </a:p>
          <a:p>
            <a:pPr>
              <a:buFont typeface="+mj-lt"/>
              <a:buAutoNum type="arabicPeriod"/>
            </a:pPr>
            <a:r>
              <a:rPr lang="en-US" altLang="ko-KR" sz="1800" b="0" dirty="0">
                <a:ea typeface="Gulim" panose="020B0600000101010101" charset="-127"/>
              </a:rPr>
              <a:t>11-19-1262-07-00be-specification-framework-for-tgbe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10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76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11</a:t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>
                <a:ea typeface="Gulim" panose="020B0600000101010101" charset="-127"/>
              </a:rPr>
              <a:t>This contribution intends to clarify terms used ML operation and proposes the definition of the terms to be used in 802.11be. </a:t>
            </a:r>
            <a:endParaRPr lang="zh-CN" alt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charset="-127"/>
              </a:rPr>
              <a:t>Multi-Link </a:t>
            </a:r>
            <a:r>
              <a:rPr lang="en-US" altLang="ko-KR" dirty="0">
                <a:ea typeface="Gulim" panose="020B0600000101010101" charset="-127"/>
              </a:rPr>
              <a:t>f</a:t>
            </a:r>
            <a:r>
              <a:rPr lang="en-US" altLang="ko-KR" dirty="0" smtClean="0">
                <a:ea typeface="Gulim" panose="020B0600000101010101" charset="-127"/>
              </a:rPr>
              <a:t>ramework requirements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r>
              <a:rPr lang="en-US" altLang="ko-KR" sz="1800" dirty="0" smtClean="0"/>
              <a:t>ML framework requirements are proposed to support </a:t>
            </a:r>
          </a:p>
          <a:p>
            <a:pPr lvl="2"/>
            <a:r>
              <a:rPr lang="en-US" altLang="ko-KR" sz="1600" dirty="0" smtClean="0"/>
              <a:t>Dynamic selecting and switching an operating link to address the use cases of reducing access latency for fast connection, balancing loads, etc..</a:t>
            </a:r>
          </a:p>
          <a:p>
            <a:pPr lvl="2"/>
            <a:r>
              <a:rPr lang="en-US" altLang="ko-KR" sz="1600" u="sng" dirty="0" smtClean="0"/>
              <a:t>Concurrent </a:t>
            </a:r>
            <a:r>
              <a:rPr lang="en-US" altLang="ko-KR" sz="1600" u="sng" dirty="0"/>
              <a:t>transmit or receive </a:t>
            </a:r>
            <a:r>
              <a:rPr lang="en-US" altLang="ko-KR" sz="1600" dirty="0"/>
              <a:t>packets over multiple links to address the use cases of improving transmission reliability and increasing peak-throughput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However, there is no clear definition for “concurrent transmit or receive” packets over multiple </a:t>
            </a:r>
            <a:r>
              <a:rPr lang="en-US" altLang="ko-KR" sz="1800" dirty="0" smtClean="0"/>
              <a:t>links.</a:t>
            </a:r>
            <a:endParaRPr lang="en-US" altLang="ko-K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used in communication industry [1, 2, 3]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/>
              <a:t>Simplex communication: a </a:t>
            </a:r>
            <a:r>
              <a:rPr lang="en-US" altLang="ko-KR" sz="1800" dirty="0" smtClean="0"/>
              <a:t>communication </a:t>
            </a:r>
            <a:r>
              <a:rPr lang="en-US" altLang="ko-KR" sz="1800" dirty="0"/>
              <a:t>channel that operates in one direction at a time, but that may be </a:t>
            </a:r>
            <a:r>
              <a:rPr lang="en-US" altLang="ko-KR" sz="1800" dirty="0" smtClean="0"/>
              <a:t>reversible.</a:t>
            </a:r>
          </a:p>
          <a:p>
            <a:pPr lvl="1"/>
            <a:r>
              <a:rPr lang="en-US" altLang="ko-KR" sz="1800" dirty="0" smtClean="0"/>
              <a:t>Half Duplex communication: a communication channel can operate in </a:t>
            </a:r>
            <a:r>
              <a:rPr lang="en-US" altLang="ko-KR" sz="1800" dirty="0"/>
              <a:t>both directions, but only one direction at a time (not simultaneously).</a:t>
            </a:r>
          </a:p>
          <a:p>
            <a:pPr lvl="1"/>
            <a:r>
              <a:rPr lang="en-US" altLang="ko-KR" sz="1800" dirty="0" smtClean="0"/>
              <a:t>Full Duplex </a:t>
            </a:r>
            <a:r>
              <a:rPr lang="en-US" altLang="ko-KR" sz="1800" dirty="0"/>
              <a:t>communication: </a:t>
            </a:r>
            <a:r>
              <a:rPr lang="en-US" altLang="ko-KR" sz="1800" dirty="0" smtClean="0"/>
              <a:t>a </a:t>
            </a:r>
            <a:r>
              <a:rPr lang="en-US" altLang="ko-KR" sz="1800" dirty="0"/>
              <a:t>duplex communication channel requires two simplex channels operating in opposite directions. </a:t>
            </a:r>
            <a:endParaRPr lang="en-US" altLang="ko-KR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23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on Terms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556792"/>
            <a:ext cx="8042322" cy="4824536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Terms being used in 802.11be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800" dirty="0" smtClean="0"/>
              <a:t>In SFD [7], some capability of MLD is described as </a:t>
            </a:r>
          </a:p>
          <a:p>
            <a:pPr lvl="2"/>
            <a:r>
              <a:rPr lang="en-US" altLang="ko-KR" sz="1600" dirty="0"/>
              <a:t>A MLD that supports multiple links can announce whether it can support transmission on one link </a:t>
            </a:r>
            <a:r>
              <a:rPr lang="en-US" altLang="ko-KR" sz="1600" u="sng" dirty="0"/>
              <a:t>concurrent</a:t>
            </a:r>
            <a:r>
              <a:rPr lang="en-US" altLang="ko-KR" sz="1600" dirty="0"/>
              <a:t> with reception on the other link for each pair of links.</a:t>
            </a:r>
          </a:p>
          <a:p>
            <a:pPr lvl="2"/>
            <a:r>
              <a:rPr lang="en-US" altLang="ko-KR" sz="1600" dirty="0"/>
              <a:t>802.11be shall allow the following </a:t>
            </a:r>
            <a:r>
              <a:rPr lang="en-US" altLang="ko-KR" sz="1600" u="sng" dirty="0"/>
              <a:t>asynchronous</a:t>
            </a:r>
            <a:r>
              <a:rPr lang="en-US" altLang="ko-KR" sz="1600" dirty="0"/>
              <a:t> multi-link channel access:</a:t>
            </a:r>
          </a:p>
          <a:p>
            <a:pPr lvl="3"/>
            <a:r>
              <a:rPr lang="en-US" altLang="ko-KR" sz="1400" dirty="0" smtClean="0"/>
              <a:t>Each of STAs belonging to a MLD performs a channel access over their links independently in order to transmit frames.</a:t>
            </a:r>
          </a:p>
          <a:p>
            <a:pPr lvl="3"/>
            <a:r>
              <a:rPr lang="en-US" altLang="ko-KR" sz="1400" dirty="0" smtClean="0"/>
              <a:t>Downlink and uplink frames can be transmitted </a:t>
            </a:r>
            <a:r>
              <a:rPr lang="en-US" altLang="ko-KR" sz="1400" u="sng" dirty="0" smtClean="0"/>
              <a:t>simultaneously</a:t>
            </a:r>
            <a:r>
              <a:rPr lang="en-US" altLang="ko-KR" sz="1400" dirty="0" smtClean="0"/>
              <a:t> over the multiple links.</a:t>
            </a:r>
            <a:endParaRPr lang="en-US" altLang="ko-KR" sz="1400" dirty="0"/>
          </a:p>
          <a:p>
            <a:pPr lvl="1"/>
            <a:r>
              <a:rPr lang="en-US" altLang="ko-KR" sz="1800" dirty="0"/>
              <a:t>Term used in </a:t>
            </a:r>
            <a:r>
              <a:rPr lang="en-US" altLang="ko-KR" sz="1800" dirty="0" smtClean="0"/>
              <a:t>some 802.11be </a:t>
            </a:r>
            <a:r>
              <a:rPr lang="en-US" altLang="ko-KR" sz="1800" dirty="0"/>
              <a:t>contributions</a:t>
            </a:r>
          </a:p>
          <a:p>
            <a:pPr lvl="2"/>
            <a:r>
              <a:rPr lang="en-US" altLang="ko-KR" sz="1600" u="sng" dirty="0"/>
              <a:t>Simultaneous</a:t>
            </a:r>
            <a:r>
              <a:rPr lang="en-US" altLang="ko-KR" sz="1600" dirty="0"/>
              <a:t> transmission and reception (STR)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/>
              <a:t>Non simultaneous </a:t>
            </a:r>
            <a:r>
              <a:rPr lang="en-US" altLang="ko-KR" sz="1600" dirty="0"/>
              <a:t>transmission and reception (non-STR) </a:t>
            </a:r>
            <a:r>
              <a:rPr lang="en-US" altLang="ko-KR" sz="1600" dirty="0" smtClean="0"/>
              <a:t>is used in [4</a:t>
            </a:r>
            <a:r>
              <a:rPr lang="en-US" altLang="ko-KR" sz="1600" dirty="0"/>
              <a:t>, 5]</a:t>
            </a:r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MLD in [6] seems referring to non-STR. And the </a:t>
            </a:r>
            <a:r>
              <a:rPr lang="en-US" altLang="ko-KR" sz="1600" u="sng" dirty="0" smtClean="0"/>
              <a:t>asynchronous</a:t>
            </a:r>
            <a:r>
              <a:rPr lang="en-US" altLang="ko-KR" sz="1600" dirty="0" smtClean="0"/>
              <a:t> MLD in [6] seems referring to STR.</a:t>
            </a:r>
            <a:endParaRPr lang="en-US" altLang="ko-KR" sz="1600" dirty="0"/>
          </a:p>
          <a:p>
            <a:pPr lvl="2"/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and </a:t>
            </a:r>
            <a:r>
              <a:rPr lang="en-US" altLang="ko-KR" sz="1600" u="sng" dirty="0"/>
              <a:t>a</a:t>
            </a:r>
            <a:r>
              <a:rPr lang="en-US" altLang="ko-KR" sz="1600" u="sng" dirty="0" smtClean="0"/>
              <a:t>synchronous</a:t>
            </a:r>
            <a:r>
              <a:rPr lang="en-US" altLang="ko-KR" sz="1600" dirty="0" smtClean="0"/>
              <a:t> transmission mentioned in [5] seems referring to the timing synchronization in transmissions. </a:t>
            </a:r>
            <a:endParaRPr lang="en-US" altLang="ko-KR" sz="1800" dirty="0"/>
          </a:p>
          <a:p>
            <a:pPr lvl="1"/>
            <a:r>
              <a:rPr lang="en-US" altLang="ko-KR" sz="1800" dirty="0"/>
              <a:t>We suggest to clearly define those terms for multi-link operation in SFD.</a:t>
            </a:r>
          </a:p>
          <a:p>
            <a:pPr lvl="3"/>
            <a:endParaRPr lang="en-US" altLang="ko-KR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76161" y="6475413"/>
            <a:ext cx="1667764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890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 Operation 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>
                <a:ea typeface="Gulim" panose="020B0600000101010101" charset="-127"/>
                <a:cs typeface="+mn-cs"/>
              </a:rPr>
              <a:t>STR: 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simultaneous transmission and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reception</a:t>
            </a:r>
          </a:p>
          <a:p>
            <a:pPr marL="342900" lvl="1" indent="-342900">
              <a:buChar char="•"/>
            </a:pPr>
            <a:endParaRPr lang="en-US" altLang="ko-KR" sz="2400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STR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Operation: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is the operation of which a transmission on one link is independent to (i.e. non-interruptible on) the operation on another link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.</a:t>
            </a:r>
          </a:p>
          <a:p>
            <a:pPr marL="342900" lvl="1" indent="-342900">
              <a:buChar char="•"/>
            </a:pPr>
            <a:endParaRPr lang="en-US" altLang="ko-KR" sz="2400" dirty="0">
              <a:ea typeface="Gulim" panose="020B0600000101010101" charset="-127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STR-constraint </a:t>
            </a:r>
            <a:r>
              <a:rPr lang="en-US" altLang="ko-KR" sz="2400" b="1" dirty="0">
                <a:ea typeface="Gulim" panose="020B0600000101010101" charset="-127"/>
                <a:cs typeface="+mn-cs"/>
              </a:rPr>
              <a:t>Operation: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is the operation of which a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transmission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on one link will </a:t>
            </a:r>
            <a:r>
              <a:rPr lang="en-US" altLang="ko-KR" sz="2400" dirty="0" smtClean="0">
                <a:ea typeface="Gulim" panose="020B0600000101010101" charset="-127"/>
                <a:cs typeface="+mn-cs"/>
              </a:rPr>
              <a:t>be constrained if causes </a:t>
            </a:r>
            <a:r>
              <a:rPr lang="en-US" altLang="ko-KR" sz="2400" dirty="0">
                <a:ea typeface="Gulim" panose="020B0600000101010101" charset="-127"/>
                <a:cs typeface="+mn-cs"/>
              </a:rPr>
              <a:t>the reception interruption on another link.</a:t>
            </a:r>
            <a:endParaRPr lang="en-US" altLang="ko-KR" sz="2400" dirty="0" smtClean="0">
              <a:ea typeface="Gulim" panose="020B0600000101010101" charset="-127"/>
              <a:cs typeface="+mn-cs"/>
            </a:endParaRPr>
          </a:p>
          <a:p>
            <a:pPr marL="857250" lvl="2" indent="0">
              <a:buNone/>
            </a:pPr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6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0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 Operation </a:t>
            </a:r>
            <a:r>
              <a:rPr lang="en-US" altLang="zh-CN" dirty="0" smtClean="0"/>
              <a:t>Definition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134" y="1628799"/>
            <a:ext cx="8042322" cy="475252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sz="2400" b="1" dirty="0" smtClean="0">
                <a:ea typeface="Gulim" panose="020B0600000101010101" charset="-127"/>
                <a:cs typeface="+mn-cs"/>
              </a:rPr>
              <a:t>Synchronous Transmission</a:t>
            </a:r>
            <a:endParaRPr lang="en-US" altLang="ko-KR" sz="2400" b="1" dirty="0">
              <a:ea typeface="Gulim" panose="020B0600000101010101" charset="-127"/>
              <a:cs typeface="+mn-cs"/>
            </a:endParaRPr>
          </a:p>
          <a:p>
            <a:pPr lvl="1"/>
            <a:r>
              <a:rPr lang="en-US" altLang="ko-KR" sz="1600" dirty="0" smtClean="0">
                <a:ea typeface="Gulim" panose="020B0600000101010101" charset="-127"/>
              </a:rPr>
              <a:t>A MLD shall transmit on multiple links frames of which their transmission starting time are aligned within TBD micro-seconds.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b="1" dirty="0" smtClean="0">
                <a:ea typeface="Gulim" panose="020B0600000101010101" charset="-127"/>
              </a:rPr>
              <a:t>Asynchronous Transmission  </a:t>
            </a:r>
            <a:endParaRPr lang="en-US" altLang="ko-KR" dirty="0" smtClean="0">
              <a:ea typeface="Gulim" panose="020B0600000101010101" charset="-127"/>
            </a:endParaRPr>
          </a:p>
          <a:p>
            <a:pPr lvl="1"/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may </a:t>
            </a:r>
            <a:r>
              <a:rPr lang="en-US" altLang="ko-KR" sz="1600" dirty="0">
                <a:ea typeface="Gulim" panose="020B0600000101010101" charset="-127"/>
              </a:rPr>
              <a:t>transmit on multiple links frames of which their transmission starting time </a:t>
            </a:r>
            <a:r>
              <a:rPr lang="en-US" altLang="ko-KR" sz="1600" dirty="0" smtClean="0">
                <a:ea typeface="Gulim" panose="020B0600000101010101" charset="-127"/>
              </a:rPr>
              <a:t>may not be aligned within TBD </a:t>
            </a:r>
            <a:r>
              <a:rPr lang="en-US" altLang="ko-KR" sz="1600" dirty="0">
                <a:ea typeface="Gulim" panose="020B0600000101010101" charset="-127"/>
              </a:rPr>
              <a:t>micro-seconds</a:t>
            </a:r>
          </a:p>
          <a:p>
            <a:pPr lvl="2"/>
            <a:endParaRPr lang="en-US" altLang="ko-KR" sz="1600" dirty="0">
              <a:ea typeface="Gulim" panose="020B0600000101010101" charset="-127"/>
            </a:endParaRPr>
          </a:p>
          <a:p>
            <a:pPr lvl="2"/>
            <a:endParaRPr lang="en-US" altLang="ko-KR" sz="1400" dirty="0">
              <a:ea typeface="Gulim" panose="020B0600000101010101" charset="-127"/>
            </a:endParaRPr>
          </a:p>
          <a:p>
            <a:pPr lvl="2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  <a:p>
            <a:pPr lvl="1"/>
            <a:endParaRPr lang="en-US" altLang="ko-KR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498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(1)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STR: </a:t>
            </a:r>
            <a:r>
              <a:rPr lang="en-US" altLang="ko-KR" sz="1600" b="1" dirty="0" smtClean="0">
                <a:ea typeface="Gulim" panose="020B0600000101010101" charset="-127"/>
              </a:rPr>
              <a:t> </a:t>
            </a:r>
            <a:r>
              <a:rPr lang="en-US" altLang="ko-KR" sz="1600" dirty="0" smtClean="0">
                <a:ea typeface="Gulim" panose="020B0600000101010101" charset="-127"/>
              </a:rPr>
              <a:t>simultaneous </a:t>
            </a:r>
            <a:r>
              <a:rPr lang="en-US" altLang="ko-KR" sz="1600" dirty="0">
                <a:ea typeface="Gulim" panose="020B0600000101010101" charset="-127"/>
              </a:rPr>
              <a:t>transmission and reception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STR Operation: </a:t>
            </a:r>
            <a:r>
              <a:rPr lang="en-US" altLang="ko-KR" sz="1600" dirty="0" smtClean="0">
                <a:ea typeface="Gulim" panose="020B0600000101010101" charset="-127"/>
              </a:rPr>
              <a:t>is the operation of which a transmission on one </a:t>
            </a:r>
            <a:r>
              <a:rPr lang="en-US" altLang="ko-KR" sz="1600" dirty="0">
                <a:ea typeface="Gulim" panose="020B0600000101010101" charset="-127"/>
              </a:rPr>
              <a:t>link </a:t>
            </a:r>
            <a:r>
              <a:rPr lang="en-US" altLang="ko-KR" sz="1600" dirty="0" smtClean="0">
                <a:ea typeface="Gulim" panose="020B0600000101010101" charset="-127"/>
              </a:rPr>
              <a:t>is </a:t>
            </a:r>
            <a:r>
              <a:rPr lang="en-US" altLang="ko-KR" sz="1600" dirty="0">
                <a:ea typeface="Gulim" panose="020B0600000101010101" charset="-127"/>
              </a:rPr>
              <a:t>independent to </a:t>
            </a:r>
            <a:r>
              <a:rPr lang="en-US" altLang="ko-KR" sz="1600" dirty="0" smtClean="0">
                <a:ea typeface="Gulim" panose="020B0600000101010101" charset="-127"/>
              </a:rPr>
              <a:t>(i.e. non-interruptible </a:t>
            </a:r>
            <a:r>
              <a:rPr lang="en-US" altLang="ko-KR" sz="1600" dirty="0">
                <a:ea typeface="Gulim" panose="020B0600000101010101" charset="-127"/>
              </a:rPr>
              <a:t>on) the operation on </a:t>
            </a:r>
            <a:r>
              <a:rPr lang="en-US" altLang="ko-KR" sz="1600" dirty="0" smtClean="0">
                <a:ea typeface="Gulim" panose="020B0600000101010101" charset="-127"/>
              </a:rPr>
              <a:t>another link.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 smtClean="0">
                <a:ea typeface="Gulim" panose="020B0600000101010101" charset="-127"/>
              </a:rPr>
              <a:t>STR-constraint Operation: </a:t>
            </a:r>
            <a:r>
              <a:rPr lang="en-US" altLang="ko-KR" sz="1600" dirty="0" smtClean="0">
                <a:ea typeface="Gulim" panose="020B0600000101010101" charset="-127"/>
              </a:rPr>
              <a:t>is </a:t>
            </a:r>
            <a:r>
              <a:rPr lang="en-US" altLang="ko-KR" sz="1600" dirty="0" smtClean="0">
                <a:ea typeface="Gulim" panose="020B0600000101010101" charset="-127"/>
              </a:rPr>
              <a:t>the </a:t>
            </a:r>
            <a:r>
              <a:rPr lang="en-US" altLang="ko-KR" sz="1600" dirty="0">
                <a:ea typeface="Gulim" panose="020B0600000101010101" charset="-127"/>
              </a:rPr>
              <a:t>operation on a STR-constraint link may depend on the </a:t>
            </a:r>
            <a:r>
              <a:rPr lang="en-US" altLang="ko-KR" sz="1600" dirty="0" smtClean="0">
                <a:ea typeface="Gulim" panose="020B0600000101010101" charset="-127"/>
              </a:rPr>
              <a:t>operation of another </a:t>
            </a:r>
            <a:r>
              <a:rPr lang="en-US" altLang="ko-KR" sz="1600" dirty="0">
                <a:ea typeface="Gulim" panose="020B0600000101010101" charset="-127"/>
              </a:rPr>
              <a:t>STR-constraint </a:t>
            </a:r>
            <a:r>
              <a:rPr lang="en-US" altLang="ko-KR" sz="1600" dirty="0" smtClean="0">
                <a:ea typeface="Gulim" panose="020B0600000101010101" charset="-127"/>
              </a:rPr>
              <a:t>link(s)</a:t>
            </a:r>
          </a:p>
          <a:p>
            <a:pPr marL="1143000" lvl="3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e.g. a </a:t>
            </a:r>
            <a:r>
              <a:rPr lang="en-US" altLang="ko-KR" dirty="0">
                <a:ea typeface="Gulim" panose="020B0600000101010101" charset="-127"/>
              </a:rPr>
              <a:t>transmission on </a:t>
            </a:r>
            <a:r>
              <a:rPr lang="en-US" altLang="ko-KR" dirty="0" smtClean="0">
                <a:ea typeface="Gulim" panose="020B0600000101010101" charset="-127"/>
              </a:rPr>
              <a:t>a link may be </a:t>
            </a:r>
            <a:r>
              <a:rPr lang="en-US" altLang="ko-KR" dirty="0">
                <a:ea typeface="Gulim" panose="020B0600000101010101" charset="-127"/>
              </a:rPr>
              <a:t>constrained if it causes the reception </a:t>
            </a:r>
            <a:r>
              <a:rPr lang="en-US" altLang="ko-KR" dirty="0" smtClean="0">
                <a:ea typeface="Gulim" panose="020B0600000101010101" charset="-127"/>
              </a:rPr>
              <a:t>interruption </a:t>
            </a:r>
            <a:r>
              <a:rPr lang="en-US" altLang="ko-KR" dirty="0">
                <a:ea typeface="Gulim" panose="020B0600000101010101" charset="-127"/>
              </a:rPr>
              <a:t>on another </a:t>
            </a:r>
            <a:r>
              <a:rPr lang="en-US" altLang="ko-KR" dirty="0" smtClean="0">
                <a:ea typeface="Gulim" panose="020B0600000101010101" charset="-127"/>
              </a:rPr>
              <a:t>link, or a reception on a link may be constrained if a transmission is on anther link.</a:t>
            </a:r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sz="1600" dirty="0" smtClean="0">
              <a:ea typeface="Gulim" panose="020B0600000101010101" charset="-127"/>
            </a:endParaRPr>
          </a:p>
          <a:p>
            <a:pPr marL="457200" lvl="1" indent="0">
              <a:buNone/>
            </a:pPr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8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374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Straw Poll (2)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154104" cy="4826097"/>
          </a:xfrm>
        </p:spPr>
        <p:txBody>
          <a:bodyPr/>
          <a:lstStyle/>
          <a:p>
            <a:r>
              <a:rPr lang="en-US" altLang="ko-KR" dirty="0">
                <a:ea typeface="Gulim" panose="020B0600000101010101" charset="-127"/>
              </a:rPr>
              <a:t>Do you support </a:t>
            </a:r>
            <a:r>
              <a:rPr lang="en-US" altLang="ko-KR" dirty="0" smtClean="0">
                <a:ea typeface="Gulim" panose="020B0600000101010101" charset="-127"/>
              </a:rPr>
              <a:t>to define the following in SFD ?  </a:t>
            </a:r>
            <a:endParaRPr lang="en-US" altLang="ko-KR" sz="1600" dirty="0" smtClean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that one or both of the following condition is true</a:t>
            </a:r>
            <a:r>
              <a:rPr lang="en-US" altLang="ko-KR" sz="1600" dirty="0" smtClean="0">
                <a:ea typeface="Gulim" panose="020B0600000101010101" charset="-127"/>
              </a:rPr>
              <a:t>: 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starting times of the frames are aligned within TBD micro-seconds</a:t>
            </a:r>
          </a:p>
          <a:p>
            <a:pPr lvl="2"/>
            <a:r>
              <a:rPr lang="en-US" altLang="ko-KR" sz="1400" dirty="0">
                <a:ea typeface="Gulim" panose="020B0600000101010101" charset="-127"/>
              </a:rPr>
              <a:t>The transmission ending times of the frames are aligned within TBD </a:t>
            </a:r>
            <a:r>
              <a:rPr lang="en-US" altLang="ko-KR" sz="1400" dirty="0" smtClean="0">
                <a:ea typeface="Gulim" panose="020B0600000101010101" charset="-127"/>
              </a:rPr>
              <a:t>micro-seconds</a:t>
            </a:r>
          </a:p>
          <a:p>
            <a:pPr lvl="1"/>
            <a:endParaRPr lang="en-US" altLang="ko-KR" sz="1600" dirty="0">
              <a:ea typeface="Gulim" panose="020B0600000101010101" charset="-127"/>
            </a:endParaRPr>
          </a:p>
          <a:p>
            <a:pPr lvl="1"/>
            <a:r>
              <a:rPr lang="en-US" altLang="ko-KR" sz="1600" b="1" dirty="0">
                <a:ea typeface="Gulim" panose="020B0600000101010101" charset="-127"/>
              </a:rPr>
              <a:t>Asynchronous Transmission: </a:t>
            </a:r>
            <a:r>
              <a:rPr lang="en-US" altLang="ko-KR" sz="1600" dirty="0">
                <a:ea typeface="Gulim" panose="020B0600000101010101" charset="-127"/>
              </a:rPr>
              <a:t>A MLD </a:t>
            </a:r>
            <a:r>
              <a:rPr lang="en-US" altLang="ko-KR" sz="1600" dirty="0" smtClean="0">
                <a:ea typeface="Gulim" panose="020B0600000101010101" charset="-127"/>
              </a:rPr>
              <a:t>transmits </a:t>
            </a:r>
            <a:r>
              <a:rPr lang="en-US" altLang="ko-KR" sz="1600" dirty="0">
                <a:ea typeface="Gulim" panose="020B0600000101010101" charset="-127"/>
              </a:rPr>
              <a:t>on multiple links frames </a:t>
            </a:r>
            <a:r>
              <a:rPr lang="en-US" altLang="ko-KR" sz="1600" dirty="0" smtClean="0">
                <a:ea typeface="Gulim" panose="020B0600000101010101" charset="-127"/>
              </a:rPr>
              <a:t>that has no alignment requirement on the transmission starting or ending time of the frames.</a:t>
            </a:r>
            <a:endParaRPr lang="en-US" altLang="ko-KR" sz="1600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r>
              <a:rPr lang="en-US" altLang="ko-KR" sz="2000" u="sng" dirty="0">
                <a:ea typeface="Gulim" panose="020B0600000101010101" charset="-127"/>
              </a:rPr>
              <a:t>YES/NO/ABS</a:t>
            </a:r>
            <a:endParaRPr lang="en-US" altLang="ko-KR" u="sng" dirty="0">
              <a:ea typeface="Gulim" panose="020B0600000101010101" charset="-127"/>
            </a:endParaRPr>
          </a:p>
          <a:p>
            <a:pPr marL="457200" lvl="1" indent="0">
              <a:buNone/>
            </a:pPr>
            <a:r>
              <a:rPr lang="en-US" altLang="ko-KR" dirty="0" smtClean="0">
                <a:ea typeface="Gulim" panose="020B0600000101010101" charset="-127"/>
              </a:rPr>
              <a:t> </a:t>
            </a: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 lvl="1"/>
            <a:endParaRPr lang="en-US" altLang="ko-KR" dirty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9</a:t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14633" y="6475413"/>
            <a:ext cx="1629292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Yonggang Fang, etc.,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71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825</Words>
  <Application>Microsoft Office PowerPoint</Application>
  <PresentationFormat>On-screen Show (4:3)</PresentationFormat>
  <Paragraphs>123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Gulim</vt:lpstr>
      <vt:lpstr>宋体</vt:lpstr>
      <vt:lpstr>Times New Roman</vt:lpstr>
      <vt:lpstr>802-11-Submission</vt:lpstr>
      <vt:lpstr>PowerPoint Presentation</vt:lpstr>
      <vt:lpstr>Abstract</vt:lpstr>
      <vt:lpstr>Background </vt:lpstr>
      <vt:lpstr>Background </vt:lpstr>
      <vt:lpstr>Issues on Terms </vt:lpstr>
      <vt:lpstr>ML Operation Definition</vt:lpstr>
      <vt:lpstr>ML Operation Definition</vt:lpstr>
      <vt:lpstr>Straw Poll (1)</vt:lpstr>
      <vt:lpstr>Straw Poll (2) 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2020-05-07T22:23:10Z</dcterms:modified>
</cp:coreProperties>
</file>