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9" r:id="rId2"/>
    <p:sldId id="327" r:id="rId3"/>
    <p:sldId id="333" r:id="rId4"/>
    <p:sldId id="393" r:id="rId5"/>
    <p:sldId id="394" r:id="rId6"/>
    <p:sldId id="390" r:id="rId7"/>
    <p:sldId id="395" r:id="rId8"/>
    <p:sldId id="392" r:id="rId9"/>
    <p:sldId id="385" r:id="rId10"/>
    <p:sldId id="290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20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3304" autoAdjust="0"/>
  </p:normalViewPr>
  <p:slideViewPr>
    <p:cSldViewPr>
      <p:cViewPr varScale="1">
        <p:scale>
          <a:sx n="148" d="100"/>
          <a:sy n="148" d="100"/>
        </p:scale>
        <p:origin x="130" y="187"/>
      </p:cViewPr>
      <p:guideLst>
        <p:guide orient="horz" pos="2160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96" y="-3188"/>
      </p:cViewPr>
      <p:guideLst>
        <p:guide orient="horz" pos="2923"/>
        <p:guide pos="220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03462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Nov</a:t>
            </a:r>
            <a:r>
              <a:rPr lang="zh-CN" altLang="en-US" dirty="0" smtClean="0"/>
              <a:t> </a:t>
            </a:r>
            <a:r>
              <a:rPr lang="en-US" altLang="zh-CN" dirty="0" smtClean="0"/>
              <a:t>2011</a:t>
            </a:r>
            <a:endParaRPr lang="en-US" altLang="zh-CN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034519" y="8982075"/>
            <a:ext cx="28373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zh-CN" dirty="0" smtClean="0"/>
              <a:t>ZTE</a:t>
            </a:r>
            <a:endParaRPr lang="en-US" altLang="zh-CN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zh-CN" dirty="0"/>
              <a:t>Page </a:t>
            </a:r>
            <a:fld id="{1511EA03-522E-4CA2-9944-B7F253F8EC1A}" type="slidenum">
              <a:rPr lang="en-US" altLang="zh-CN"/>
              <a:t>‹#›</a:t>
            </a:fld>
            <a:endParaRPr lang="en-US" altLang="zh-CN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93811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 dirty="0"/>
              <a:t>doc.: IEEE </a:t>
            </a:r>
            <a:r>
              <a:rPr lang="zh-CN" altLang="en-US" dirty="0" smtClean="0"/>
              <a:t>802.11-yy/xxxxr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Month Year</a:t>
            </a:r>
            <a:endParaRPr lang="en-US" altLang="zh-CN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487337" y="8985250"/>
            <a:ext cx="179440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altLang="zh-CN" dirty="0" smtClean="0"/>
              <a:t>Yonggang Fang, ZTE</a:t>
            </a:r>
            <a:endParaRPr lang="en-US" altLang="zh-CN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5"/>
          </p:nvPr>
        </p:nvSpPr>
        <p:spPr>
          <a:xfrm>
            <a:off x="6419427" y="8960742"/>
            <a:ext cx="513185" cy="3197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E8288-B19C-47C0-B1B1-38155B0F94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6348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zh-CN" altLang="en-US" sz="1400" b="1"/>
              <a:t>doc.: IEEE 802.11-yy/xxxxr0</a:t>
            </a:r>
          </a:p>
        </p:txBody>
      </p:sp>
      <p:sp>
        <p:nvSpPr>
          <p:cNvPr id="1331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zh-CN" altLang="en-US" sz="1400" b="1"/>
              <a:t>Month Year</a:t>
            </a:r>
            <a:endParaRPr lang="en-US" altLang="zh-CN" sz="1400" b="1" dirty="0"/>
          </a:p>
        </p:txBody>
      </p:sp>
      <p:sp>
        <p:nvSpPr>
          <p:cNvPr id="1331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zh-CN" altLang="en-US"/>
              <a:t>John Doe, Some Company</a:t>
            </a:r>
            <a:endParaRPr lang="en-US" altLang="zh-CN" dirty="0"/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zh-CN" dirty="0"/>
              <a:t>Page </a:t>
            </a:r>
            <a:fld id="{40A6FFB0-83BC-4172-9244-980194D3E1F8}" type="slidenum">
              <a:rPr lang="en-US" altLang="zh-CN"/>
              <a:t>1</a:t>
            </a:fld>
            <a:endParaRPr lang="en-US" altLang="zh-CN" dirty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dirty="0" smtClean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62214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Page </a:t>
            </a:r>
            <a:fld id="{BD4178A6-0380-4025-800F-AD68D5F93500}" type="slidenum">
              <a:rPr lang="en-US" altLang="zh-CN" smtClean="0"/>
              <a:t>10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5189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3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F9BA0-27AE-41C3-B6FA-1F3FB66617DE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6EB75-F5AF-4D4C-9A85-68542A78121A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84694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5A0DB-CB56-43A5-BD5F-7ACAEE225779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4633" y="6475413"/>
            <a:ext cx="1629292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0332" y="6475413"/>
            <a:ext cx="179536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37B6A3AB-0147-49A3-849E-9D579AF0EF1D}" type="slidenum">
              <a:rPr lang="en-US" altLang="zh-CN" smtClean="0"/>
              <a:t>‹#›</a:t>
            </a:fld>
            <a:endParaRPr lang="en-US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31653" y="332601"/>
            <a:ext cx="3513847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zh-CN" sz="1800" b="1" dirty="0">
                <a:ea typeface="宋体" panose="02010600030101010101" pitchFamily="2" charset="-122"/>
              </a:rPr>
              <a:t>doc.: IEEE </a:t>
            </a:r>
            <a:r>
              <a:rPr lang="en-US" altLang="zh-CN" sz="1800" b="1" dirty="0" smtClean="0">
                <a:ea typeface="宋体" panose="02010600030101010101" pitchFamily="2" charset="-122"/>
              </a:rPr>
              <a:t>802.11-2020/0069r1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>
                <a:ea typeface="宋体" panose="02010600030101010101" pitchFamily="2" charset="-122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9" name="Text Box 11"/>
          <p:cNvSpPr txBox="1">
            <a:spLocks noChangeArrowheads="1"/>
          </p:cNvSpPr>
          <p:nvPr userDrawn="1"/>
        </p:nvSpPr>
        <p:spPr bwMode="auto">
          <a:xfrm>
            <a:off x="755650" y="260350"/>
            <a:ext cx="172811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800" b="1" baseline="0" dirty="0" smtClean="0">
                <a:ea typeface="宋体" panose="02010600030101010101" pitchFamily="2" charset="-122"/>
              </a:rPr>
              <a:t>2020 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Duplex_(telecommunications)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53975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Authors: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467544" y="692696"/>
            <a:ext cx="8134672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>
                <a:ea typeface="宋体" panose="02010600030101010101" pitchFamily="2" charset="-122"/>
              </a:rPr>
              <a:t>Multi-Link Communication Mode Discussion </a:t>
            </a:r>
            <a:endParaRPr lang="en-US" altLang="zh-CN" sz="3200" b="1" dirty="0">
              <a:ea typeface="宋体" panose="02010600030101010101" pitchFamily="2" charset="-122"/>
            </a:endParaRPr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684213" y="1700213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Date:</a:t>
            </a: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2020-01-11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724235"/>
              </p:ext>
            </p:extLst>
          </p:nvPr>
        </p:nvGraphicFramePr>
        <p:xfrm>
          <a:off x="828228" y="2888704"/>
          <a:ext cx="7416180" cy="1939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85"/>
                <a:gridCol w="1152128"/>
                <a:gridCol w="2232247"/>
                <a:gridCol w="792088"/>
                <a:gridCol w="2088232"/>
              </a:tblGrid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Yonggang Fang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 (TX)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yfang@ztetx.com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sun.bo1@zte.com.cn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Nan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li.nan25@zte.com.cn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B806A0-571F-46D1-B9EB-76D3BBAEA866}" type="slidenum">
              <a:rPr lang="en-US" altLang="zh-CN" smtClean="0"/>
              <a:t>1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876161" y="6484694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/>
          <p:nvPr/>
        </p:nvSpPr>
        <p:spPr bwMode="auto">
          <a:xfrm>
            <a:off x="684213" y="2133600"/>
            <a:ext cx="7772400" cy="1470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en-US" altLang="zh-CN" sz="3200" b="1" dirty="0">
                <a:solidFill>
                  <a:schemeClr val="tx2"/>
                </a:solidFill>
                <a:ea typeface="宋体" panose="02010600030101010101" pitchFamily="2" charset="-122"/>
              </a:rPr>
              <a:t>Thank you!</a:t>
            </a:r>
            <a:endParaRPr lang="zh-CN" altLang="en-US" sz="3200" b="1" dirty="0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10</a:t>
            </a:fld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 smtClean="0">
                <a:ea typeface="Gulim" panose="020B0600000101010101" charset="-127"/>
              </a:rPr>
              <a:t>This contribution intends to clarify terms used ML operation and proposes the definition </a:t>
            </a:r>
            <a:r>
              <a:rPr lang="en-US" altLang="ko-KR" sz="2000" b="0" dirty="0" smtClean="0">
                <a:ea typeface="Gulim" panose="020B0600000101010101" charset="-127"/>
              </a:rPr>
              <a:t>of the </a:t>
            </a:r>
            <a:r>
              <a:rPr lang="en-US" altLang="ko-KR" sz="2000" b="0" dirty="0" smtClean="0">
                <a:ea typeface="Gulim" panose="020B0600000101010101" charset="-127"/>
              </a:rPr>
              <a:t>terms </a:t>
            </a:r>
            <a:r>
              <a:rPr lang="en-US" altLang="ko-KR" sz="2000" b="0" dirty="0" smtClean="0">
                <a:ea typeface="Gulim" panose="020B0600000101010101" charset="-127"/>
              </a:rPr>
              <a:t>to be used in 802.11be. </a:t>
            </a:r>
            <a:endParaRPr lang="zh-CN" altLang="en-US" sz="2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2</a:t>
            </a:fld>
            <a:endParaRPr lang="en-US" altLang="zh-C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2"/>
            <a:ext cx="8042322" cy="4824536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Multi-Link </a:t>
            </a:r>
            <a:r>
              <a:rPr lang="en-US" altLang="ko-KR" dirty="0">
                <a:ea typeface="Gulim" panose="020B0600000101010101" charset="-127"/>
              </a:rPr>
              <a:t>f</a:t>
            </a:r>
            <a:r>
              <a:rPr lang="en-US" altLang="ko-KR" dirty="0" smtClean="0">
                <a:ea typeface="Gulim" panose="020B0600000101010101" charset="-127"/>
              </a:rPr>
              <a:t>ramework requirements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800" dirty="0" smtClean="0"/>
              <a:t>ML framework requirements are proposed to support </a:t>
            </a:r>
          </a:p>
          <a:p>
            <a:pPr lvl="2"/>
            <a:r>
              <a:rPr lang="en-US" altLang="ko-KR" sz="1600" dirty="0" smtClean="0"/>
              <a:t>Dynamic selecting and switching an operating link to address the use cases of reducing access latency for fast connection, balancing loads, etc..</a:t>
            </a:r>
          </a:p>
          <a:p>
            <a:pPr lvl="2"/>
            <a:r>
              <a:rPr lang="en-US" altLang="ko-KR" sz="1600" u="sng" dirty="0" smtClean="0"/>
              <a:t>Concurrent </a:t>
            </a:r>
            <a:r>
              <a:rPr lang="en-US" altLang="ko-KR" sz="1600" u="sng" dirty="0"/>
              <a:t>transmit or receive </a:t>
            </a:r>
            <a:r>
              <a:rPr lang="en-US" altLang="ko-KR" sz="1600" dirty="0"/>
              <a:t>packets over multiple links to address the use cases of improving transmission reliability and increasing peak-throughput</a:t>
            </a:r>
            <a:r>
              <a:rPr lang="en-US" altLang="ko-KR" sz="1600" dirty="0" smtClean="0"/>
              <a:t>.</a:t>
            </a:r>
          </a:p>
          <a:p>
            <a:pPr lvl="2"/>
            <a:endParaRPr lang="en-US" altLang="ko-KR" sz="1600" dirty="0"/>
          </a:p>
          <a:p>
            <a:pPr lvl="1"/>
            <a:r>
              <a:rPr lang="en-US" altLang="ko-KR" sz="1800" dirty="0"/>
              <a:t>However, there is no clear definition for “concurrent transmit or receive” packets over multiple </a:t>
            </a:r>
            <a:r>
              <a:rPr lang="en-US" altLang="ko-KR" sz="1800" dirty="0" smtClean="0"/>
              <a:t>links.</a:t>
            </a:r>
            <a:endParaRPr lang="en-US" altLang="ko-KR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3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2"/>
            <a:ext cx="8042322" cy="4824536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Terms used in communication industry [1, 2, 3]</a:t>
            </a:r>
            <a:endParaRPr lang="en-US" altLang="ko-KR" sz="2400" b="1" dirty="0">
              <a:ea typeface="Gulim" panose="020B0600000101010101" charset="-127"/>
              <a:cs typeface="+mn-cs"/>
            </a:endParaRPr>
          </a:p>
          <a:p>
            <a:pPr lvl="1"/>
            <a:r>
              <a:rPr lang="en-US" altLang="ko-KR" sz="1800" dirty="0"/>
              <a:t>Simplex communication: a </a:t>
            </a:r>
            <a:r>
              <a:rPr lang="en-US" altLang="ko-KR" sz="1800" dirty="0" smtClean="0"/>
              <a:t>communication </a:t>
            </a:r>
            <a:r>
              <a:rPr lang="en-US" altLang="ko-KR" sz="1800" dirty="0"/>
              <a:t>channel that operates in one direction at a time, but that may be </a:t>
            </a:r>
            <a:r>
              <a:rPr lang="en-US" altLang="ko-KR" sz="1800" dirty="0" smtClean="0"/>
              <a:t>reversible.</a:t>
            </a:r>
          </a:p>
          <a:p>
            <a:pPr lvl="1"/>
            <a:r>
              <a:rPr lang="en-US" altLang="ko-KR" sz="1800" dirty="0" smtClean="0"/>
              <a:t>Half Duplex communication: a communication channel can operate in </a:t>
            </a:r>
            <a:r>
              <a:rPr lang="en-US" altLang="ko-KR" sz="1800" dirty="0"/>
              <a:t>both directions, but only one direction at a time (not simultaneously).</a:t>
            </a:r>
          </a:p>
          <a:p>
            <a:pPr lvl="1"/>
            <a:r>
              <a:rPr lang="en-US" altLang="ko-KR" sz="1800" dirty="0" smtClean="0"/>
              <a:t>Full Duplex </a:t>
            </a:r>
            <a:r>
              <a:rPr lang="en-US" altLang="ko-KR" sz="1800" dirty="0"/>
              <a:t>communication: </a:t>
            </a:r>
            <a:r>
              <a:rPr lang="en-US" altLang="ko-KR" sz="1800" dirty="0" smtClean="0"/>
              <a:t>a </a:t>
            </a:r>
            <a:r>
              <a:rPr lang="en-US" altLang="ko-KR" sz="1800" dirty="0"/>
              <a:t>duplex communication channel requires two simplex channels operating in opposite directions. </a:t>
            </a:r>
            <a:endParaRPr lang="en-US" altLang="ko-KR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233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Issues on Terms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2"/>
            <a:ext cx="8042322" cy="4824536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Terms being used in 802.11be</a:t>
            </a:r>
            <a:endParaRPr lang="en-US" altLang="ko-KR" sz="2400" b="1" dirty="0">
              <a:ea typeface="Gulim" panose="020B0600000101010101" charset="-127"/>
              <a:cs typeface="+mn-cs"/>
            </a:endParaRPr>
          </a:p>
          <a:p>
            <a:pPr lvl="1"/>
            <a:r>
              <a:rPr lang="en-US" altLang="ko-KR" sz="1800" dirty="0" smtClean="0"/>
              <a:t>In SFD [7], some capability of MLD is described as </a:t>
            </a:r>
          </a:p>
          <a:p>
            <a:pPr lvl="2"/>
            <a:r>
              <a:rPr lang="en-US" altLang="ko-KR" sz="1600" dirty="0"/>
              <a:t>A MLD that supports multiple links can announce whether it can support transmission on one link </a:t>
            </a:r>
            <a:r>
              <a:rPr lang="en-US" altLang="ko-KR" sz="1600" u="sng" dirty="0"/>
              <a:t>concurrent</a:t>
            </a:r>
            <a:r>
              <a:rPr lang="en-US" altLang="ko-KR" sz="1600" dirty="0"/>
              <a:t> with reception on the other link for each pair of links.</a:t>
            </a:r>
          </a:p>
          <a:p>
            <a:pPr lvl="2"/>
            <a:r>
              <a:rPr lang="en-US" altLang="ko-KR" sz="1600" dirty="0"/>
              <a:t>802.11be shall allow the following </a:t>
            </a:r>
            <a:r>
              <a:rPr lang="en-US" altLang="ko-KR" sz="1600" u="sng" dirty="0"/>
              <a:t>asynchronous</a:t>
            </a:r>
            <a:r>
              <a:rPr lang="en-US" altLang="ko-KR" sz="1600" dirty="0"/>
              <a:t> multi-link channel access:</a:t>
            </a:r>
          </a:p>
          <a:p>
            <a:pPr lvl="3"/>
            <a:r>
              <a:rPr lang="en-US" altLang="ko-KR" sz="1400" dirty="0" smtClean="0"/>
              <a:t>Each of STAs belonging to a MLD performs a channel access over their links independently in order to transmit frames.</a:t>
            </a:r>
          </a:p>
          <a:p>
            <a:pPr lvl="3"/>
            <a:r>
              <a:rPr lang="en-US" altLang="ko-KR" sz="1400" dirty="0" smtClean="0"/>
              <a:t>Downlink and uplink frames can be transmitted </a:t>
            </a:r>
            <a:r>
              <a:rPr lang="en-US" altLang="ko-KR" sz="1400" u="sng" dirty="0" smtClean="0"/>
              <a:t>simultaneously</a:t>
            </a:r>
            <a:r>
              <a:rPr lang="en-US" altLang="ko-KR" sz="1400" dirty="0" smtClean="0"/>
              <a:t> over the multiple links.</a:t>
            </a:r>
            <a:endParaRPr lang="en-US" altLang="ko-KR" sz="1400" dirty="0"/>
          </a:p>
          <a:p>
            <a:pPr lvl="1"/>
            <a:r>
              <a:rPr lang="en-US" altLang="ko-KR" sz="1800" dirty="0"/>
              <a:t>Term used in </a:t>
            </a:r>
            <a:r>
              <a:rPr lang="en-US" altLang="ko-KR" sz="1800" dirty="0" smtClean="0"/>
              <a:t>some 802.11be </a:t>
            </a:r>
            <a:r>
              <a:rPr lang="en-US" altLang="ko-KR" sz="1800" dirty="0"/>
              <a:t>contributions</a:t>
            </a:r>
          </a:p>
          <a:p>
            <a:pPr lvl="2"/>
            <a:r>
              <a:rPr lang="en-US" altLang="ko-KR" sz="1600" u="sng" dirty="0"/>
              <a:t>Simultaneous</a:t>
            </a:r>
            <a:r>
              <a:rPr lang="en-US" altLang="ko-KR" sz="1600" dirty="0"/>
              <a:t> transmission and reception (STR) </a:t>
            </a:r>
            <a:r>
              <a:rPr lang="en-US" altLang="ko-KR" sz="1600" dirty="0" smtClean="0"/>
              <a:t>is used in [4</a:t>
            </a:r>
            <a:r>
              <a:rPr lang="en-US" altLang="ko-KR" sz="1600" dirty="0"/>
              <a:t>, 5]</a:t>
            </a:r>
          </a:p>
          <a:p>
            <a:pPr lvl="2"/>
            <a:r>
              <a:rPr lang="en-US" altLang="ko-KR" sz="1600" u="sng" dirty="0"/>
              <a:t>Non simultaneous </a:t>
            </a:r>
            <a:r>
              <a:rPr lang="en-US" altLang="ko-KR" sz="1600" dirty="0"/>
              <a:t>transmission and reception (non-STR) </a:t>
            </a:r>
            <a:r>
              <a:rPr lang="en-US" altLang="ko-KR" sz="1600" dirty="0" smtClean="0"/>
              <a:t>is used in [4</a:t>
            </a:r>
            <a:r>
              <a:rPr lang="en-US" altLang="ko-KR" sz="1600" dirty="0"/>
              <a:t>, 5]</a:t>
            </a:r>
          </a:p>
          <a:p>
            <a:pPr lvl="2"/>
            <a:r>
              <a:rPr lang="en-US" altLang="ko-KR" sz="1600" u="sng" dirty="0" smtClean="0"/>
              <a:t>Synchronous</a:t>
            </a:r>
            <a:r>
              <a:rPr lang="en-US" altLang="ko-KR" sz="1600" dirty="0" smtClean="0"/>
              <a:t> MLD in [6] seems referring to non-STR. And the </a:t>
            </a:r>
            <a:r>
              <a:rPr lang="en-US" altLang="ko-KR" sz="1600" u="sng" dirty="0" smtClean="0"/>
              <a:t>asynchronous</a:t>
            </a:r>
            <a:r>
              <a:rPr lang="en-US" altLang="ko-KR" sz="1600" dirty="0" smtClean="0"/>
              <a:t> MLD in [6] seems referring to STR.</a:t>
            </a:r>
            <a:endParaRPr lang="en-US" altLang="ko-KR" sz="1600" dirty="0"/>
          </a:p>
          <a:p>
            <a:pPr lvl="2"/>
            <a:r>
              <a:rPr lang="en-US" altLang="ko-KR" sz="1600" u="sng" dirty="0" smtClean="0"/>
              <a:t>Synchronous</a:t>
            </a:r>
            <a:r>
              <a:rPr lang="en-US" altLang="ko-KR" sz="1600" dirty="0" smtClean="0"/>
              <a:t> and </a:t>
            </a:r>
            <a:r>
              <a:rPr lang="en-US" altLang="ko-KR" sz="1600" u="sng" dirty="0"/>
              <a:t>a</a:t>
            </a:r>
            <a:r>
              <a:rPr lang="en-US" altLang="ko-KR" sz="1600" u="sng" dirty="0" smtClean="0"/>
              <a:t>synchronous</a:t>
            </a:r>
            <a:r>
              <a:rPr lang="en-US" altLang="ko-KR" sz="1600" dirty="0" smtClean="0"/>
              <a:t> transmission mentioned in [5] seems referring to the timing synchronization </a:t>
            </a:r>
            <a:r>
              <a:rPr lang="en-US" altLang="ko-KR" sz="1600" dirty="0" smtClean="0"/>
              <a:t>in transmissions. </a:t>
            </a:r>
            <a:endParaRPr lang="en-US" altLang="ko-KR" sz="1800" dirty="0"/>
          </a:p>
          <a:p>
            <a:pPr lvl="1"/>
            <a:r>
              <a:rPr lang="en-US" altLang="ko-KR" sz="1800" dirty="0"/>
              <a:t>We suggest to clearly define those terms for multi-link operation in SFD.</a:t>
            </a:r>
          </a:p>
          <a:p>
            <a:pPr lvl="3"/>
            <a:endParaRPr lang="en-US" altLang="ko-KR" sz="1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5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8909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ML Operation Definition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628799"/>
            <a:ext cx="8042322" cy="4752529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non-STR operation </a:t>
            </a:r>
            <a:endParaRPr lang="en-US" altLang="ko-KR" sz="2400" b="1" dirty="0">
              <a:ea typeface="Gulim" panose="020B0600000101010101" charset="-127"/>
              <a:cs typeface="+mn-cs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A MLD can transmit on one or more links, or receive on one </a:t>
            </a:r>
            <a:r>
              <a:rPr lang="en-US" altLang="ko-KR" sz="1600" dirty="0">
                <a:ea typeface="Gulim" panose="020B0600000101010101" charset="-127"/>
              </a:rPr>
              <a:t>or </a:t>
            </a:r>
            <a:r>
              <a:rPr lang="en-US" altLang="ko-KR" sz="1600" dirty="0" smtClean="0">
                <a:ea typeface="Gulim" panose="020B0600000101010101" charset="-127"/>
              </a:rPr>
              <a:t>more links, but not transmit and receive </a:t>
            </a:r>
            <a:r>
              <a:rPr lang="en-US" altLang="ko-KR" sz="1600" dirty="0" smtClean="0">
                <a:ea typeface="Gulim" panose="020B0600000101010101" charset="-127"/>
              </a:rPr>
              <a:t>simultaneously.</a:t>
            </a:r>
            <a:endParaRPr lang="en-US" altLang="ko-KR" sz="1600" dirty="0" smtClean="0">
              <a:ea typeface="Gulim" panose="020B0600000101010101" charset="-127"/>
            </a:endParaRP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For example, an </a:t>
            </a:r>
            <a:r>
              <a:rPr lang="en-US" altLang="ko-KR" sz="1400" dirty="0">
                <a:ea typeface="Gulim" panose="020B0600000101010101" charset="-127"/>
              </a:rPr>
              <a:t>MLD </a:t>
            </a:r>
            <a:r>
              <a:rPr lang="en-US" altLang="ko-KR" sz="1400" dirty="0" smtClean="0">
                <a:ea typeface="Gulim" panose="020B0600000101010101" charset="-127"/>
              </a:rPr>
              <a:t>not </a:t>
            </a:r>
            <a:r>
              <a:rPr lang="en-US" altLang="ko-KR" sz="1400" dirty="0">
                <a:ea typeface="Gulim" panose="020B0600000101010101" charset="-127"/>
              </a:rPr>
              <a:t>capable of simultaneous </a:t>
            </a:r>
            <a:r>
              <a:rPr lang="en-US" altLang="ko-KR" sz="1400" dirty="0">
                <a:ea typeface="Gulim" panose="020B0600000101010101" charset="-127"/>
              </a:rPr>
              <a:t>Tx</a:t>
            </a:r>
            <a:r>
              <a:rPr lang="en-US" altLang="ko-KR" sz="1400" dirty="0">
                <a:ea typeface="Gulim" panose="020B0600000101010101" charset="-127"/>
              </a:rPr>
              <a:t>/Rx on multiple </a:t>
            </a:r>
            <a:r>
              <a:rPr lang="en-US" altLang="ko-KR" sz="1400" dirty="0" smtClean="0">
                <a:ea typeface="Gulim" panose="020B0600000101010101" charset="-127"/>
              </a:rPr>
              <a:t>links can </a:t>
            </a:r>
            <a:r>
              <a:rPr lang="en-US" altLang="ko-KR" sz="1400" dirty="0">
                <a:ea typeface="Gulim" panose="020B0600000101010101" charset="-127"/>
              </a:rPr>
              <a:t>only </a:t>
            </a:r>
            <a:r>
              <a:rPr lang="en-US" altLang="ko-KR" sz="1400" dirty="0" smtClean="0">
                <a:ea typeface="Gulim" panose="020B0600000101010101" charset="-127"/>
              </a:rPr>
              <a:t>perform </a:t>
            </a:r>
            <a:r>
              <a:rPr lang="en-US" altLang="ko-KR" sz="1400" dirty="0" smtClean="0">
                <a:ea typeface="Gulim" panose="020B0600000101010101" charset="-127"/>
              </a:rPr>
              <a:t>Tx</a:t>
            </a:r>
            <a:r>
              <a:rPr lang="en-US" altLang="ko-KR" sz="1400" dirty="0" smtClean="0">
                <a:ea typeface="Gulim" panose="020B0600000101010101" charset="-127"/>
              </a:rPr>
              <a:t>/</a:t>
            </a:r>
            <a:r>
              <a:rPr lang="en-US" altLang="ko-KR" sz="1400" dirty="0" smtClean="0">
                <a:ea typeface="Gulim" panose="020B0600000101010101" charset="-127"/>
              </a:rPr>
              <a:t>Tx</a:t>
            </a:r>
            <a:r>
              <a:rPr lang="en-US" altLang="ko-KR" sz="1400" dirty="0" smtClean="0">
                <a:ea typeface="Gulim" panose="020B0600000101010101" charset="-127"/>
              </a:rPr>
              <a:t> </a:t>
            </a:r>
            <a:r>
              <a:rPr lang="en-US" altLang="ko-KR" sz="1400" dirty="0">
                <a:ea typeface="Gulim" panose="020B0600000101010101" charset="-127"/>
              </a:rPr>
              <a:t>or Rx/Rx on </a:t>
            </a:r>
            <a:r>
              <a:rPr lang="en-US" altLang="ko-KR" sz="1400" dirty="0" smtClean="0">
                <a:ea typeface="Gulim" panose="020B0600000101010101" charset="-127"/>
              </a:rPr>
              <a:t>multiple</a:t>
            </a:r>
            <a:r>
              <a:rPr lang="en-US" altLang="ko-KR" sz="1400" dirty="0" smtClean="0">
                <a:ea typeface="Gulim" panose="020B0600000101010101" charset="-127"/>
              </a:rPr>
              <a:t> links.</a:t>
            </a:r>
            <a:endParaRPr lang="en-US" altLang="ko-KR" sz="1400" dirty="0">
              <a:ea typeface="Gulim" panose="020B0600000101010101" charset="-127"/>
            </a:endParaRPr>
          </a:p>
          <a:p>
            <a:pPr marL="457200" lvl="1" indent="0">
              <a:buNone/>
            </a:pPr>
            <a:endParaRPr lang="en-US" altLang="ko-KR" dirty="0">
              <a:ea typeface="Gulim" panose="020B0600000101010101" charset="-127"/>
            </a:endParaRPr>
          </a:p>
          <a:p>
            <a:r>
              <a:rPr lang="en-US" altLang="ko-KR" b="1" dirty="0" smtClean="0">
                <a:ea typeface="Gulim" panose="020B0600000101010101" charset="-127"/>
              </a:rPr>
              <a:t>STR </a:t>
            </a:r>
            <a:r>
              <a:rPr lang="en-US" altLang="ko-KR" b="1" dirty="0" smtClean="0">
                <a:ea typeface="Gulim" panose="020B0600000101010101" charset="-127"/>
              </a:rPr>
              <a:t>operation</a:t>
            </a:r>
            <a:endParaRPr lang="en-US" altLang="ko-KR" dirty="0" smtClean="0">
              <a:ea typeface="Gulim" panose="020B0600000101010101" charset="-127"/>
            </a:endParaRP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A MLD </a:t>
            </a:r>
            <a:r>
              <a:rPr lang="en-US" altLang="ko-KR" sz="1600" dirty="0" smtClean="0">
                <a:ea typeface="Gulim" panose="020B0600000101010101" charset="-127"/>
              </a:rPr>
              <a:t>can transmit on </a:t>
            </a:r>
            <a:r>
              <a:rPr lang="en-US" altLang="ko-KR" sz="1600" dirty="0">
                <a:ea typeface="Gulim" panose="020B0600000101010101" charset="-127"/>
              </a:rPr>
              <a:t>one </a:t>
            </a:r>
            <a:r>
              <a:rPr lang="en-US" altLang="ko-KR" sz="1600" dirty="0" smtClean="0">
                <a:ea typeface="Gulim" panose="020B0600000101010101" charset="-127"/>
              </a:rPr>
              <a:t>or more links concurrently </a:t>
            </a:r>
            <a:r>
              <a:rPr lang="en-US" altLang="ko-KR" sz="1600" dirty="0">
                <a:ea typeface="Gulim" panose="020B0600000101010101" charset="-127"/>
              </a:rPr>
              <a:t>with </a:t>
            </a:r>
            <a:r>
              <a:rPr lang="en-US" altLang="ko-KR" sz="1600" dirty="0" smtClean="0">
                <a:ea typeface="Gulim" panose="020B0600000101010101" charset="-127"/>
              </a:rPr>
              <a:t>receiving on other link(s).</a:t>
            </a:r>
            <a:endParaRPr lang="en-US" altLang="ko-KR" sz="1600" dirty="0">
              <a:ea typeface="Gulim" panose="020B0600000101010101" charset="-127"/>
            </a:endParaRP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For example, an MLD </a:t>
            </a:r>
            <a:r>
              <a:rPr lang="en-US" altLang="ko-KR" sz="1400" dirty="0">
                <a:ea typeface="Gulim" panose="020B0600000101010101" charset="-127"/>
              </a:rPr>
              <a:t>is capable of simultaneous </a:t>
            </a:r>
            <a:r>
              <a:rPr lang="en-US" altLang="ko-KR" sz="1400" dirty="0" smtClean="0">
                <a:ea typeface="Gulim" panose="020B0600000101010101" charset="-127"/>
              </a:rPr>
              <a:t>Tx</a:t>
            </a:r>
            <a:r>
              <a:rPr lang="en-US" altLang="ko-KR" sz="1400" dirty="0">
                <a:ea typeface="Gulim" panose="020B0600000101010101" charset="-127"/>
              </a:rPr>
              <a:t> </a:t>
            </a:r>
            <a:r>
              <a:rPr lang="en-US" altLang="ko-KR" sz="1400" dirty="0" smtClean="0">
                <a:ea typeface="Gulim" panose="020B0600000101010101" charset="-127"/>
              </a:rPr>
              <a:t>and </a:t>
            </a:r>
            <a:r>
              <a:rPr lang="en-US" altLang="ko-KR" sz="1400" dirty="0" smtClean="0">
                <a:ea typeface="Gulim" panose="020B0600000101010101" charset="-127"/>
              </a:rPr>
              <a:t>Rx </a:t>
            </a:r>
            <a:r>
              <a:rPr lang="en-US" altLang="ko-KR" sz="1400" dirty="0">
                <a:ea typeface="Gulim" panose="020B0600000101010101" charset="-127"/>
              </a:rPr>
              <a:t>on multiple links </a:t>
            </a:r>
            <a:r>
              <a:rPr lang="en-US" altLang="ko-KR" sz="1400" dirty="0" smtClean="0">
                <a:ea typeface="Gulim" panose="020B0600000101010101" charset="-127"/>
              </a:rPr>
              <a:t>without self interference constraint.</a:t>
            </a:r>
            <a:endParaRPr lang="en-US" altLang="ko-KR" sz="1400" dirty="0">
              <a:ea typeface="Gulim" panose="020B0600000101010101" charset="-127"/>
            </a:endParaRPr>
          </a:p>
          <a:p>
            <a:pPr marL="857250" lvl="2" indent="0">
              <a:buNone/>
            </a:pPr>
            <a:endParaRPr lang="en-US" altLang="ko-KR" sz="1600" dirty="0">
              <a:ea typeface="Gulim" panose="020B0600000101010101" charset="-127"/>
            </a:endParaRPr>
          </a:p>
          <a:p>
            <a:pPr lvl="2"/>
            <a:endParaRPr lang="en-US" altLang="ko-KR" sz="1600" dirty="0">
              <a:ea typeface="Gulim" panose="020B0600000101010101" charset="-127"/>
            </a:endParaRPr>
          </a:p>
          <a:p>
            <a:pPr lvl="2"/>
            <a:endParaRPr lang="en-US" altLang="ko-KR" sz="1400" dirty="0">
              <a:ea typeface="Gulim" panose="020B0600000101010101" charset="-127"/>
            </a:endParaRPr>
          </a:p>
          <a:p>
            <a:pPr lvl="2"/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6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8101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ML Operation </a:t>
            </a:r>
            <a:r>
              <a:rPr lang="en-US" altLang="zh-CN" dirty="0" smtClean="0"/>
              <a:t>Definition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628799"/>
            <a:ext cx="8042322" cy="4752529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Synchronous Transmission</a:t>
            </a:r>
            <a:endParaRPr lang="en-US" altLang="ko-KR" sz="2400" b="1" dirty="0">
              <a:ea typeface="Gulim" panose="020B0600000101010101" charset="-127"/>
              <a:cs typeface="+mn-cs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A MLD shall transmit on multiple links frames of which their transmission starting time </a:t>
            </a:r>
            <a:r>
              <a:rPr lang="en-US" altLang="ko-KR" sz="1600" dirty="0" smtClean="0">
                <a:ea typeface="Gulim" panose="020B0600000101010101" charset="-127"/>
              </a:rPr>
              <a:t>are</a:t>
            </a:r>
            <a:r>
              <a:rPr lang="en-US" altLang="ko-KR" sz="1600" dirty="0" smtClean="0">
                <a:ea typeface="Gulim" panose="020B0600000101010101" charset="-127"/>
              </a:rPr>
              <a:t> </a:t>
            </a:r>
            <a:r>
              <a:rPr lang="en-US" altLang="ko-KR" sz="1600" dirty="0" smtClean="0">
                <a:ea typeface="Gulim" panose="020B0600000101010101" charset="-127"/>
              </a:rPr>
              <a:t>aligned within TBD micro-seconds.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r>
              <a:rPr lang="en-US" altLang="ko-KR" b="1" dirty="0" smtClean="0">
                <a:ea typeface="Gulim" panose="020B0600000101010101" charset="-127"/>
              </a:rPr>
              <a:t>Asynchronous Transmission  </a:t>
            </a:r>
            <a:endParaRPr lang="en-US" altLang="ko-KR" dirty="0" smtClean="0">
              <a:ea typeface="Gulim" panose="020B0600000101010101" charset="-127"/>
            </a:endParaRP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A MLD </a:t>
            </a:r>
            <a:r>
              <a:rPr lang="en-US" altLang="ko-KR" sz="1600" dirty="0" smtClean="0">
                <a:ea typeface="Gulim" panose="020B0600000101010101" charset="-127"/>
              </a:rPr>
              <a:t>may </a:t>
            </a:r>
            <a:r>
              <a:rPr lang="en-US" altLang="ko-KR" sz="1600" dirty="0">
                <a:ea typeface="Gulim" panose="020B0600000101010101" charset="-127"/>
              </a:rPr>
              <a:t>transmit on multiple links frames of which their transmission starting time </a:t>
            </a:r>
            <a:r>
              <a:rPr lang="en-US" altLang="ko-KR" sz="1600" dirty="0" smtClean="0">
                <a:ea typeface="Gulim" panose="020B0600000101010101" charset="-127"/>
              </a:rPr>
              <a:t>may not be aligned within TBD </a:t>
            </a:r>
            <a:r>
              <a:rPr lang="en-US" altLang="ko-KR" sz="1600" dirty="0">
                <a:ea typeface="Gulim" panose="020B0600000101010101" charset="-127"/>
              </a:rPr>
              <a:t>micro-seconds</a:t>
            </a:r>
          </a:p>
          <a:p>
            <a:pPr lvl="2"/>
            <a:endParaRPr lang="en-US" altLang="ko-KR" sz="1600" dirty="0">
              <a:ea typeface="Gulim" panose="020B0600000101010101" charset="-127"/>
            </a:endParaRPr>
          </a:p>
          <a:p>
            <a:pPr lvl="2"/>
            <a:endParaRPr lang="en-US" altLang="ko-KR" sz="1400" dirty="0">
              <a:ea typeface="Gulim" panose="020B0600000101010101" charset="-127"/>
            </a:endParaRPr>
          </a:p>
          <a:p>
            <a:pPr lvl="2"/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7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4981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Straw Poll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8154104" cy="4826097"/>
          </a:xfrm>
        </p:spPr>
        <p:txBody>
          <a:bodyPr/>
          <a:lstStyle/>
          <a:p>
            <a:r>
              <a:rPr lang="en-US" altLang="ko-KR" dirty="0">
                <a:ea typeface="Gulim" panose="020B0600000101010101" charset="-127"/>
              </a:rPr>
              <a:t>Do you support </a:t>
            </a:r>
            <a:r>
              <a:rPr lang="en-US" altLang="ko-KR" dirty="0" smtClean="0">
                <a:ea typeface="Gulim" panose="020B0600000101010101" charset="-127"/>
              </a:rPr>
              <a:t>to define the following in SFD ?  </a:t>
            </a:r>
          </a:p>
          <a:p>
            <a:pPr lvl="1"/>
            <a:r>
              <a:rPr lang="en-US" altLang="ko-KR" sz="1600" b="1" dirty="0" smtClean="0">
                <a:ea typeface="Gulim" panose="020B0600000101010101" charset="-127"/>
              </a:rPr>
              <a:t>Non-STR </a:t>
            </a:r>
            <a:r>
              <a:rPr lang="en-US" altLang="ko-KR" sz="1600" b="1" dirty="0" smtClean="0">
                <a:ea typeface="Gulim" panose="020B0600000101010101" charset="-127"/>
              </a:rPr>
              <a:t>Operation: </a:t>
            </a:r>
            <a:r>
              <a:rPr lang="en-US" altLang="ko-KR" sz="1600" dirty="0">
                <a:ea typeface="Gulim" panose="020B0600000101010101" charset="-127"/>
              </a:rPr>
              <a:t>A MLD can transmit on one or more links, or receive on one or more links, but not transmit and receive </a:t>
            </a:r>
            <a:r>
              <a:rPr lang="en-US" altLang="ko-KR" sz="1600" dirty="0" smtClean="0">
                <a:ea typeface="Gulim" panose="020B0600000101010101" charset="-127"/>
              </a:rPr>
              <a:t>simultaneously.</a:t>
            </a:r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sz="1600" dirty="0">
              <a:ea typeface="Gulim" panose="020B0600000101010101" charset="-127"/>
            </a:endParaRPr>
          </a:p>
          <a:p>
            <a:pPr lvl="1"/>
            <a:r>
              <a:rPr lang="en-US" altLang="ko-KR" sz="1600" b="1" dirty="0" smtClean="0">
                <a:ea typeface="Gulim" panose="020B0600000101010101" charset="-127"/>
              </a:rPr>
              <a:t>STR Operation: </a:t>
            </a:r>
            <a:r>
              <a:rPr lang="en-US" altLang="ko-KR" sz="1600" dirty="0">
                <a:ea typeface="Gulim" panose="020B0600000101010101" charset="-127"/>
              </a:rPr>
              <a:t>A MLD can transmit </a:t>
            </a:r>
            <a:r>
              <a:rPr lang="en-US" altLang="ko-KR" sz="1600" dirty="0" smtClean="0">
                <a:ea typeface="Gulim" panose="020B0600000101010101" charset="-127"/>
              </a:rPr>
              <a:t>on one or more </a:t>
            </a:r>
            <a:r>
              <a:rPr lang="en-US" altLang="ko-KR" sz="1600" dirty="0">
                <a:ea typeface="Gulim" panose="020B0600000101010101" charset="-127"/>
              </a:rPr>
              <a:t>links </a:t>
            </a:r>
            <a:r>
              <a:rPr lang="en-US" altLang="ko-KR" sz="1600" dirty="0" smtClean="0">
                <a:ea typeface="Gulim" panose="020B0600000101010101" charset="-127"/>
              </a:rPr>
              <a:t>concurrently </a:t>
            </a:r>
            <a:r>
              <a:rPr lang="en-US" altLang="ko-KR" sz="1600" dirty="0">
                <a:ea typeface="Gulim" panose="020B0600000101010101" charset="-127"/>
              </a:rPr>
              <a:t>with receiving on other link(s).</a:t>
            </a:r>
          </a:p>
          <a:p>
            <a:pPr lvl="1"/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r>
              <a:rPr lang="en-US" altLang="ko-KR" sz="1600" b="1" dirty="0">
                <a:ea typeface="Gulim" panose="020B0600000101010101" charset="-127"/>
              </a:rPr>
              <a:t>Synchronous Transmission: </a:t>
            </a:r>
            <a:r>
              <a:rPr lang="en-US" altLang="ko-KR" sz="1600" dirty="0">
                <a:ea typeface="Gulim" panose="020B0600000101010101" charset="-127"/>
              </a:rPr>
              <a:t>A MLD shall transmit on multiple links frames of which their transmission starting time </a:t>
            </a:r>
            <a:r>
              <a:rPr lang="en-US" altLang="ko-KR" sz="1600" dirty="0" smtClean="0">
                <a:ea typeface="Gulim" panose="020B0600000101010101" charset="-127"/>
              </a:rPr>
              <a:t>are</a:t>
            </a:r>
            <a:r>
              <a:rPr lang="en-US" altLang="ko-KR" sz="1600" dirty="0" smtClean="0">
                <a:ea typeface="Gulim" panose="020B0600000101010101" charset="-127"/>
              </a:rPr>
              <a:t> </a:t>
            </a:r>
            <a:r>
              <a:rPr lang="en-US" altLang="ko-KR" sz="1600" dirty="0" smtClean="0">
                <a:ea typeface="Gulim" panose="020B0600000101010101" charset="-127"/>
              </a:rPr>
              <a:t>aligned within TBD </a:t>
            </a:r>
            <a:r>
              <a:rPr lang="en-US" altLang="ko-KR" sz="1600" dirty="0">
                <a:ea typeface="Gulim" panose="020B0600000101010101" charset="-127"/>
              </a:rPr>
              <a:t>micro-seconds</a:t>
            </a:r>
            <a:r>
              <a:rPr lang="en-US" altLang="ko-KR" sz="1600" dirty="0" smtClean="0">
                <a:ea typeface="Gulim" panose="020B0600000101010101" charset="-127"/>
              </a:rPr>
              <a:t>.</a:t>
            </a:r>
          </a:p>
          <a:p>
            <a:pPr lvl="1"/>
            <a:endParaRPr lang="en-US" altLang="ko-KR" sz="1600" dirty="0">
              <a:ea typeface="Gulim" panose="020B0600000101010101" charset="-127"/>
            </a:endParaRPr>
          </a:p>
          <a:p>
            <a:pPr lvl="1"/>
            <a:r>
              <a:rPr lang="en-US" altLang="ko-KR" sz="1600" b="1" dirty="0">
                <a:ea typeface="Gulim" panose="020B0600000101010101" charset="-127"/>
              </a:rPr>
              <a:t>Asynchronous Transmission: </a:t>
            </a:r>
            <a:r>
              <a:rPr lang="en-US" altLang="ko-KR" sz="1600" dirty="0">
                <a:ea typeface="Gulim" panose="020B0600000101010101" charset="-127"/>
              </a:rPr>
              <a:t>A MLD </a:t>
            </a:r>
            <a:r>
              <a:rPr lang="en-US" altLang="ko-KR" sz="1600" dirty="0" smtClean="0">
                <a:ea typeface="Gulim" panose="020B0600000101010101" charset="-127"/>
              </a:rPr>
              <a:t>transmits </a:t>
            </a:r>
            <a:r>
              <a:rPr lang="en-US" altLang="ko-KR" sz="1600" dirty="0">
                <a:ea typeface="Gulim" panose="020B0600000101010101" charset="-127"/>
              </a:rPr>
              <a:t>on multiple links frames of which their transmission starting time </a:t>
            </a:r>
            <a:r>
              <a:rPr lang="en-US" altLang="ko-KR" sz="1600" dirty="0" smtClean="0">
                <a:ea typeface="Gulim" panose="020B0600000101010101" charset="-127"/>
              </a:rPr>
              <a:t>may not be aligned within TBD micro-seconds.</a:t>
            </a:r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r>
              <a:rPr lang="en-US" altLang="ko-KR" sz="2000" u="sng" dirty="0">
                <a:ea typeface="Gulim" panose="020B0600000101010101" charset="-127"/>
              </a:rPr>
              <a:t>YES/NO/ABS</a:t>
            </a:r>
            <a:endParaRPr lang="en-US" altLang="ko-KR" u="sng" dirty="0">
              <a:ea typeface="Gulim" panose="020B0600000101010101" charset="-127"/>
            </a:endParaRPr>
          </a:p>
          <a:p>
            <a:pPr marL="457200" lvl="1" indent="0">
              <a:buNone/>
            </a:pPr>
            <a:r>
              <a:rPr lang="en-US" altLang="ko-KR" dirty="0" smtClean="0">
                <a:ea typeface="Gulim" panose="020B0600000101010101" charset="-127"/>
              </a:rPr>
              <a:t> 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8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3742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References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The </a:t>
            </a:r>
            <a:r>
              <a:rPr lang="en-US" altLang="ko-KR" sz="1800" b="0" dirty="0">
                <a:ea typeface="Gulim" panose="020B0600000101010101" charset="-127"/>
              </a:rPr>
              <a:t>IEEE Authoritative Dictionary of Standard Terms, 7th Ed., 2000, Inst. of Electrical and Electronic Engineers, </a:t>
            </a:r>
            <a:r>
              <a:rPr lang="en-US" altLang="ko-KR" sz="1800" b="0" dirty="0" smtClean="0">
                <a:ea typeface="Gulim" panose="020B0600000101010101" charset="-127"/>
              </a:rPr>
              <a:t>p.1053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>
                <a:ea typeface="Gulim" panose="020B0600000101010101" charset="-127"/>
              </a:rPr>
              <a:t>https://en.wikipedia.org/wiki/Simplex_communication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  <a:hlinkClick r:id="rId2"/>
              </a:rPr>
              <a:t>https</a:t>
            </a:r>
            <a:r>
              <a:rPr lang="en-US" altLang="ko-KR" sz="1800" b="0" dirty="0">
                <a:ea typeface="Gulim" panose="020B0600000101010101" charset="-127"/>
                <a:hlinkClick r:id="rId2"/>
              </a:rPr>
              <a:t>://en.wikipedia.org/wiki/Duplex_(telecommunications</a:t>
            </a:r>
            <a:r>
              <a:rPr lang="en-US" altLang="ko-KR" sz="1800" b="0" dirty="0" smtClean="0">
                <a:ea typeface="Gulim" panose="020B0600000101010101" charset="-127"/>
                <a:hlinkClick r:id="rId2"/>
              </a:rPr>
              <a:t>)</a:t>
            </a:r>
            <a:endParaRPr lang="en-US" altLang="ko-KR" sz="1800" b="0" dirty="0" smtClean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11-19-1917-01-00be-considerations-for-multi-link-channel-access-without-simultaneous-tx-rx-capability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11-20-0026-00-00be-mlo-sync-ppdus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11-20-0081-01-00be-mlo-synch-transmission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>
                <a:ea typeface="Gulim" panose="020B0600000101010101" charset="-127"/>
              </a:rPr>
              <a:t>11-19-1262-07-00be-specification-framework-for-tgbe</a:t>
            </a:r>
            <a:endParaRPr lang="en-US" altLang="ko-KR" sz="1800" b="0" dirty="0" smtClean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9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8762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759</Words>
  <Application>Microsoft Office PowerPoint</Application>
  <PresentationFormat>On-screen Show (4:3)</PresentationFormat>
  <Paragraphs>112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Gulim</vt:lpstr>
      <vt:lpstr>宋体</vt:lpstr>
      <vt:lpstr>Times New Roman</vt:lpstr>
      <vt:lpstr>802-11-Submission</vt:lpstr>
      <vt:lpstr>PowerPoint Presentation</vt:lpstr>
      <vt:lpstr>Abstract</vt:lpstr>
      <vt:lpstr>Background </vt:lpstr>
      <vt:lpstr>Background </vt:lpstr>
      <vt:lpstr>Issues on Terms </vt:lpstr>
      <vt:lpstr>ML Operation Definition</vt:lpstr>
      <vt:lpstr>ML Operation Definition</vt:lpstr>
      <vt:lpstr>Straw Poll </vt:lpstr>
      <vt:lpstr>References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2019-01-11T20:08:28Z</dcterms:created>
  <dcterms:modified xsi:type="dcterms:W3CDTF">2020-02-19T19:33:05Z</dcterms:modified>
</cp:coreProperties>
</file>