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838" r:id="rId3"/>
    <p:sldId id="840" r:id="rId4"/>
    <p:sldId id="841" r:id="rId5"/>
    <p:sldId id="843" r:id="rId6"/>
    <p:sldId id="842" r:id="rId7"/>
    <p:sldId id="844" r:id="rId8"/>
    <p:sldId id="845" r:id="rId9"/>
    <p:sldId id="846" r:id="rId10"/>
    <p:sldId id="847" r:id="rId11"/>
    <p:sldId id="850" r:id="rId12"/>
    <p:sldId id="851" r:id="rId13"/>
    <p:sldId id="836" r:id="rId14"/>
    <p:sldId id="849" r:id="rId15"/>
    <p:sldId id="853" r:id="rId16"/>
    <p:sldId id="839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86385" autoAdjust="0"/>
  </p:normalViewPr>
  <p:slideViewPr>
    <p:cSldViewPr>
      <p:cViewPr varScale="1">
        <p:scale>
          <a:sx n="110" d="100"/>
          <a:sy n="110" d="100"/>
        </p:scale>
        <p:origin x="156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2868" y="6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8F1622B-DF3E-4A4F-8EC7-948B036F3BDE}" type="datetime1">
              <a:rPr lang="en-US" smtClean="0"/>
              <a:t>5/21/2020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7FCB179B-77EE-4E17-8DD6-3C366A76086D}" type="datetime1">
              <a:rPr lang="en-US" smtClean="0"/>
              <a:t>5/21/2020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749D3E45-C71B-405C-86DD-77B348C7B682}" type="datetime1">
              <a:rPr lang="en-US" smtClean="0"/>
              <a:t>5/21/2020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8842" y="6475413"/>
            <a:ext cx="194508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8841" y="6475413"/>
            <a:ext cx="194508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8841" y="6475413"/>
            <a:ext cx="194508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7"/>
            <a:ext cx="7772400" cy="457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8841" y="6475413"/>
            <a:ext cx="194508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24013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802.11-20/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0066</a:t>
            </a:r>
            <a:r>
              <a:rPr lang="en-US" sz="1800" b="1" dirty="0">
                <a:cs typeface="+mn-cs"/>
              </a:rPr>
              <a:t>r3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A2C1934C-D9E1-4B95-BD7A-3A16B08E8C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28600" y="324380"/>
            <a:ext cx="13978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1/13/2020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/>
              <a:t>Multi-Link TIM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January, 2020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091703"/>
              </p:ext>
            </p:extLst>
          </p:nvPr>
        </p:nvGraphicFramePr>
        <p:xfrm>
          <a:off x="685800" y="2824688"/>
          <a:ext cx="7772401" cy="2617314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Young Hoon Kwon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Liwen Chu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Manish Kumar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Hongyuan Zhang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Yan Zhang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Rui Cao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Sudhir Srinivasa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Hui-Ling Lou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NXP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8841" y="6475413"/>
            <a:ext cx="1945084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Young Hoon Kwon et al (NXP)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E73CC-433A-440B-B301-D861BB28F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 + Link Indication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03BB45-0AE7-40B4-859C-CC7014E92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44464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Operation example</a:t>
            </a:r>
          </a:p>
          <a:p>
            <a:pPr lvl="1"/>
            <a:r>
              <a:rPr lang="en-US" dirty="0"/>
              <a:t>There are 3 links that an AP MLD supports</a:t>
            </a:r>
          </a:p>
          <a:p>
            <a:pPr lvl="2"/>
            <a:r>
              <a:rPr lang="en-US" dirty="0"/>
              <a:t>LMB per AID is composed of 3 bits </a:t>
            </a:r>
          </a:p>
          <a:p>
            <a:pPr lvl="3"/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/2</a:t>
            </a:r>
            <a:r>
              <a:rPr lang="en-US" baseline="30000" dirty="0"/>
              <a:t>nd</a:t>
            </a:r>
            <a:r>
              <a:rPr lang="en-US" dirty="0"/>
              <a:t>/3</a:t>
            </a:r>
            <a:r>
              <a:rPr lang="en-US" baseline="30000" dirty="0"/>
              <a:t>rd</a:t>
            </a:r>
            <a:r>
              <a:rPr lang="en-US" dirty="0"/>
              <a:t> link corresponds to 1</a:t>
            </a:r>
            <a:r>
              <a:rPr lang="en-US" baseline="30000" dirty="0"/>
              <a:t>st</a:t>
            </a:r>
            <a:r>
              <a:rPr lang="en-US" dirty="0"/>
              <a:t>/2</a:t>
            </a:r>
            <a:r>
              <a:rPr lang="en-US" baseline="30000" dirty="0"/>
              <a:t>nd</a:t>
            </a:r>
            <a:r>
              <a:rPr lang="en-US" dirty="0"/>
              <a:t>/3</a:t>
            </a:r>
            <a:r>
              <a:rPr lang="en-US" baseline="30000" dirty="0"/>
              <a:t>rd</a:t>
            </a:r>
            <a:r>
              <a:rPr lang="en-US" dirty="0"/>
              <a:t> bit of the LMB per AID</a:t>
            </a:r>
          </a:p>
          <a:p>
            <a:pPr lvl="1"/>
            <a:r>
              <a:rPr lang="en-US" dirty="0"/>
              <a:t>Out of 255 non-AP MLDs, there are 5 non-AP MLDs that the AP MLD has buffered data: </a:t>
            </a:r>
          </a:p>
          <a:p>
            <a:pPr lvl="2"/>
            <a:r>
              <a:rPr lang="en-US" dirty="0"/>
              <a:t>Corresponding AIDs are 12/28/35/57/77.</a:t>
            </a:r>
          </a:p>
          <a:p>
            <a:pPr lvl="1"/>
            <a:r>
              <a:rPr lang="en-US" dirty="0"/>
              <a:t>The size of a set of LMBs goes down to only 15 bits (5 STAs x 3 bit per STA) 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86E24-9068-4149-BFA7-B1643277E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A6732-6324-4567-9A92-3E3F88254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7E815C1D-FF85-4766-A951-84DB1D551AA4}"/>
              </a:ext>
            </a:extLst>
          </p:cNvPr>
          <p:cNvSpPr/>
          <p:nvPr/>
        </p:nvSpPr>
        <p:spPr bwMode="auto">
          <a:xfrm>
            <a:off x="3089452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5017EED4-A8B8-4ADF-BAA8-82FD7A446024}"/>
              </a:ext>
            </a:extLst>
          </p:cNvPr>
          <p:cNvSpPr/>
          <p:nvPr/>
        </p:nvSpPr>
        <p:spPr bwMode="auto">
          <a:xfrm>
            <a:off x="3546652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EEEF4EC9-B915-43C5-9BAE-F7E2E3C00B8A}"/>
              </a:ext>
            </a:extLst>
          </p:cNvPr>
          <p:cNvSpPr/>
          <p:nvPr/>
        </p:nvSpPr>
        <p:spPr bwMode="auto">
          <a:xfrm>
            <a:off x="3775252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1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7610894B-AAA5-4C64-BDB5-829227D5E35A}"/>
              </a:ext>
            </a:extLst>
          </p:cNvPr>
          <p:cNvSpPr/>
          <p:nvPr/>
        </p:nvSpPr>
        <p:spPr bwMode="auto">
          <a:xfrm>
            <a:off x="4003852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AC703B2B-DCFB-4D1E-9426-7BA95AE83E3D}"/>
              </a:ext>
            </a:extLst>
          </p:cNvPr>
          <p:cNvSpPr txBox="1"/>
          <p:nvPr/>
        </p:nvSpPr>
        <p:spPr>
          <a:xfrm>
            <a:off x="2565176" y="4059381"/>
            <a:ext cx="5341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AID: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901BAC8E-0497-4A60-8E00-8EA32DFD7EEB}"/>
              </a:ext>
            </a:extLst>
          </p:cNvPr>
          <p:cNvSpPr/>
          <p:nvPr/>
        </p:nvSpPr>
        <p:spPr bwMode="auto">
          <a:xfrm>
            <a:off x="4461052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F1730239-60F4-42BF-927D-56345A9DFEC5}"/>
              </a:ext>
            </a:extLst>
          </p:cNvPr>
          <p:cNvSpPr/>
          <p:nvPr/>
        </p:nvSpPr>
        <p:spPr bwMode="auto">
          <a:xfrm>
            <a:off x="4689652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1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9F5A6B6C-0EC8-45F6-BF1C-7E3FB541E506}"/>
              </a:ext>
            </a:extLst>
          </p:cNvPr>
          <p:cNvSpPr/>
          <p:nvPr/>
        </p:nvSpPr>
        <p:spPr bwMode="auto">
          <a:xfrm>
            <a:off x="4918252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04F7FF9F-86D6-43B6-A19D-DC88C8656528}"/>
              </a:ext>
            </a:extLst>
          </p:cNvPr>
          <p:cNvSpPr/>
          <p:nvPr/>
        </p:nvSpPr>
        <p:spPr bwMode="auto">
          <a:xfrm>
            <a:off x="5375452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BC251BC4-2F46-4875-A322-FC3F4978BE43}"/>
              </a:ext>
            </a:extLst>
          </p:cNvPr>
          <p:cNvSpPr/>
          <p:nvPr/>
        </p:nvSpPr>
        <p:spPr bwMode="auto">
          <a:xfrm>
            <a:off x="5604052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1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C52F3624-9FC0-45A3-9B27-6C527BC707D8}"/>
              </a:ext>
            </a:extLst>
          </p:cNvPr>
          <p:cNvSpPr/>
          <p:nvPr/>
        </p:nvSpPr>
        <p:spPr bwMode="auto">
          <a:xfrm>
            <a:off x="5832652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97666A07-784C-4624-B37C-64E0B680998A}"/>
              </a:ext>
            </a:extLst>
          </p:cNvPr>
          <p:cNvSpPr/>
          <p:nvPr/>
        </p:nvSpPr>
        <p:spPr bwMode="auto">
          <a:xfrm>
            <a:off x="6289852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94349BE1-3DA0-4A52-B28C-B8382AAE48E0}"/>
              </a:ext>
            </a:extLst>
          </p:cNvPr>
          <p:cNvSpPr/>
          <p:nvPr/>
        </p:nvSpPr>
        <p:spPr bwMode="auto">
          <a:xfrm>
            <a:off x="6518452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1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E0261C39-F92F-4360-927A-49316CAE0BF4}"/>
              </a:ext>
            </a:extLst>
          </p:cNvPr>
          <p:cNvSpPr/>
          <p:nvPr/>
        </p:nvSpPr>
        <p:spPr bwMode="auto">
          <a:xfrm>
            <a:off x="6747052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14364497-BF50-4C5F-B95E-4C465195EE62}"/>
              </a:ext>
            </a:extLst>
          </p:cNvPr>
          <p:cNvSpPr/>
          <p:nvPr/>
        </p:nvSpPr>
        <p:spPr bwMode="auto">
          <a:xfrm>
            <a:off x="7204252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0AB1CD0A-8159-4411-B09E-CB3EDDD1A5B9}"/>
              </a:ext>
            </a:extLst>
          </p:cNvPr>
          <p:cNvSpPr/>
          <p:nvPr/>
        </p:nvSpPr>
        <p:spPr bwMode="auto">
          <a:xfrm>
            <a:off x="7432852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1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423A9B6B-C804-40CC-B62C-59EF5D86B09B}"/>
              </a:ext>
            </a:extLst>
          </p:cNvPr>
          <p:cNvSpPr/>
          <p:nvPr/>
        </p:nvSpPr>
        <p:spPr bwMode="auto">
          <a:xfrm>
            <a:off x="7661452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78852778-CC50-4625-A22D-D0D184461C61}"/>
              </a:ext>
            </a:extLst>
          </p:cNvPr>
          <p:cNvSpPr/>
          <p:nvPr/>
        </p:nvSpPr>
        <p:spPr bwMode="auto">
          <a:xfrm>
            <a:off x="8127776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4A6B731F-78D4-4DA8-A647-731BA2F8176D}"/>
              </a:ext>
            </a:extLst>
          </p:cNvPr>
          <p:cNvSpPr txBox="1"/>
          <p:nvPr/>
        </p:nvSpPr>
        <p:spPr>
          <a:xfrm>
            <a:off x="3258650" y="4361204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…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D79F2B20-5FDB-490B-B5DD-35E9B97AE52A}"/>
              </a:ext>
            </a:extLst>
          </p:cNvPr>
          <p:cNvSpPr txBox="1"/>
          <p:nvPr/>
        </p:nvSpPr>
        <p:spPr>
          <a:xfrm>
            <a:off x="4173050" y="4361204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…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45FA74B2-70F2-4595-9224-9D1E7A51B5A0}"/>
              </a:ext>
            </a:extLst>
          </p:cNvPr>
          <p:cNvSpPr txBox="1"/>
          <p:nvPr/>
        </p:nvSpPr>
        <p:spPr>
          <a:xfrm>
            <a:off x="5087450" y="4361204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…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F9B93DE6-F042-4501-AC37-070A64C38293}"/>
              </a:ext>
            </a:extLst>
          </p:cNvPr>
          <p:cNvSpPr txBox="1"/>
          <p:nvPr/>
        </p:nvSpPr>
        <p:spPr>
          <a:xfrm>
            <a:off x="6001850" y="4361204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…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BC004F53-06CA-4B0A-AB31-922AD22A3497}"/>
              </a:ext>
            </a:extLst>
          </p:cNvPr>
          <p:cNvSpPr txBox="1"/>
          <p:nvPr/>
        </p:nvSpPr>
        <p:spPr>
          <a:xfrm>
            <a:off x="6916250" y="4361204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…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AF7529F1-AA59-4196-ACBC-62D586082A0A}"/>
              </a:ext>
            </a:extLst>
          </p:cNvPr>
          <p:cNvSpPr txBox="1"/>
          <p:nvPr/>
        </p:nvSpPr>
        <p:spPr>
          <a:xfrm>
            <a:off x="7830650" y="4361204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…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0C0E4A2E-56CB-42B6-94F7-E586555109CC}"/>
              </a:ext>
            </a:extLst>
          </p:cNvPr>
          <p:cNvSpPr txBox="1"/>
          <p:nvPr/>
        </p:nvSpPr>
        <p:spPr>
          <a:xfrm>
            <a:off x="3671824" y="4059381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12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E7192D07-B297-42CF-9ECB-98B5F4D5B5A3}"/>
              </a:ext>
            </a:extLst>
          </p:cNvPr>
          <p:cNvSpPr txBox="1"/>
          <p:nvPr/>
        </p:nvSpPr>
        <p:spPr>
          <a:xfrm>
            <a:off x="4586224" y="4059381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28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19CCB8AA-29D3-4073-95E6-398B78F59C94}"/>
              </a:ext>
            </a:extLst>
          </p:cNvPr>
          <p:cNvSpPr txBox="1"/>
          <p:nvPr/>
        </p:nvSpPr>
        <p:spPr>
          <a:xfrm>
            <a:off x="5500624" y="4056404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35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3983D562-B58C-4FDA-8A41-D129E908F5F6}"/>
              </a:ext>
            </a:extLst>
          </p:cNvPr>
          <p:cNvSpPr txBox="1"/>
          <p:nvPr/>
        </p:nvSpPr>
        <p:spPr>
          <a:xfrm>
            <a:off x="6415024" y="4059381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57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74F96752-F9E7-482D-99DE-44F78B43D451}"/>
              </a:ext>
            </a:extLst>
          </p:cNvPr>
          <p:cNvSpPr txBox="1"/>
          <p:nvPr/>
        </p:nvSpPr>
        <p:spPr>
          <a:xfrm>
            <a:off x="7329424" y="4056404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77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9C6C2362-2614-41FD-BD13-2C3BB567E92C}"/>
              </a:ext>
            </a:extLst>
          </p:cNvPr>
          <p:cNvSpPr txBox="1"/>
          <p:nvPr/>
        </p:nvSpPr>
        <p:spPr>
          <a:xfrm>
            <a:off x="3022376" y="4059381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0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1885D395-129F-43C2-B6D8-1315CAF57DD7}"/>
              </a:ext>
            </a:extLst>
          </p:cNvPr>
          <p:cNvSpPr txBox="1"/>
          <p:nvPr/>
        </p:nvSpPr>
        <p:spPr>
          <a:xfrm>
            <a:off x="1345976" y="4364181"/>
            <a:ext cx="11288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TIM bitmap: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85707797-11C1-4EF8-9B5F-BC24693A7714}"/>
              </a:ext>
            </a:extLst>
          </p:cNvPr>
          <p:cNvSpPr txBox="1"/>
          <p:nvPr/>
        </p:nvSpPr>
        <p:spPr>
          <a:xfrm>
            <a:off x="1345976" y="5428004"/>
            <a:ext cx="13273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A set of LMB:</a:t>
            </a:r>
          </a:p>
          <a:p>
            <a:r>
              <a:rPr lang="en-US" sz="1400" dirty="0">
                <a:latin typeface="+mn-lt"/>
              </a:rPr>
              <a:t>Size = 15 (5x3)</a:t>
            </a: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4F7DBFA0-1053-4EBB-87FC-6A50DC24DEA2}"/>
              </a:ext>
            </a:extLst>
          </p:cNvPr>
          <p:cNvSpPr/>
          <p:nvPr/>
        </p:nvSpPr>
        <p:spPr bwMode="auto">
          <a:xfrm>
            <a:off x="3031501" y="5586358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1</a:t>
            </a: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95381A13-12FB-4AB6-9111-52364CB44B99}"/>
              </a:ext>
            </a:extLst>
          </p:cNvPr>
          <p:cNvSpPr/>
          <p:nvPr/>
        </p:nvSpPr>
        <p:spPr bwMode="auto">
          <a:xfrm>
            <a:off x="3260101" y="5586358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C22764DC-F235-48FD-A742-EA7BE58D3BA6}"/>
              </a:ext>
            </a:extLst>
          </p:cNvPr>
          <p:cNvSpPr/>
          <p:nvPr/>
        </p:nvSpPr>
        <p:spPr bwMode="auto">
          <a:xfrm>
            <a:off x="3488701" y="5586358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121" name="Left Brace 120">
            <a:extLst>
              <a:ext uri="{FF2B5EF4-FFF2-40B4-BE49-F238E27FC236}">
                <a16:creationId xmlns:a16="http://schemas.microsoft.com/office/drawing/2014/main" id="{08D95540-3432-48E7-9013-18C82AC954A2}"/>
              </a:ext>
            </a:extLst>
          </p:cNvPr>
          <p:cNvSpPr/>
          <p:nvPr/>
        </p:nvSpPr>
        <p:spPr bwMode="auto">
          <a:xfrm rot="5400000">
            <a:off x="3247150" y="5053808"/>
            <a:ext cx="245378" cy="694924"/>
          </a:xfrm>
          <a:prstGeom prst="leftBrace">
            <a:avLst>
              <a:gd name="adj1" fmla="val 8333"/>
              <a:gd name="adj2" fmla="val 4779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159A31D1-F679-43DA-9FE5-4D79BCE8CC14}"/>
              </a:ext>
            </a:extLst>
          </p:cNvPr>
          <p:cNvSpPr txBox="1"/>
          <p:nvPr/>
        </p:nvSpPr>
        <p:spPr>
          <a:xfrm rot="18802003">
            <a:off x="2966756" y="4966337"/>
            <a:ext cx="7328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AID:12</a:t>
            </a: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98B32BD9-8732-4073-9919-B3057AFAA693}"/>
              </a:ext>
            </a:extLst>
          </p:cNvPr>
          <p:cNvSpPr/>
          <p:nvPr/>
        </p:nvSpPr>
        <p:spPr bwMode="auto">
          <a:xfrm>
            <a:off x="3726425" y="5586358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2802DA5D-DC5E-4D13-8A76-6E1FF66BB198}"/>
              </a:ext>
            </a:extLst>
          </p:cNvPr>
          <p:cNvSpPr/>
          <p:nvPr/>
        </p:nvSpPr>
        <p:spPr bwMode="auto">
          <a:xfrm>
            <a:off x="3955025" y="5586358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1</a:t>
            </a: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7EB984D5-B796-43C0-8E69-2A9EE40D677A}"/>
              </a:ext>
            </a:extLst>
          </p:cNvPr>
          <p:cNvSpPr/>
          <p:nvPr/>
        </p:nvSpPr>
        <p:spPr bwMode="auto">
          <a:xfrm>
            <a:off x="4183625" y="5586358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1</a:t>
            </a:r>
          </a:p>
        </p:txBody>
      </p:sp>
      <p:sp>
        <p:nvSpPr>
          <p:cNvPr id="126" name="Left Brace 125">
            <a:extLst>
              <a:ext uri="{FF2B5EF4-FFF2-40B4-BE49-F238E27FC236}">
                <a16:creationId xmlns:a16="http://schemas.microsoft.com/office/drawing/2014/main" id="{F16B7B2A-E554-4B63-AC78-5EF8D1C8B69B}"/>
              </a:ext>
            </a:extLst>
          </p:cNvPr>
          <p:cNvSpPr/>
          <p:nvPr/>
        </p:nvSpPr>
        <p:spPr bwMode="auto">
          <a:xfrm rot="5400000">
            <a:off x="3942074" y="5053808"/>
            <a:ext cx="245378" cy="694924"/>
          </a:xfrm>
          <a:prstGeom prst="leftBrace">
            <a:avLst>
              <a:gd name="adj1" fmla="val 8333"/>
              <a:gd name="adj2" fmla="val 4779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3D4FBEEC-43E4-47E5-A0F8-73219ADA8CAE}"/>
              </a:ext>
            </a:extLst>
          </p:cNvPr>
          <p:cNvSpPr txBox="1"/>
          <p:nvPr/>
        </p:nvSpPr>
        <p:spPr>
          <a:xfrm rot="19402247">
            <a:off x="3775794" y="4905250"/>
            <a:ext cx="7328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AID:28</a:t>
            </a: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DF064AD3-AE73-4AAC-972D-4CA9D13CA4F7}"/>
              </a:ext>
            </a:extLst>
          </p:cNvPr>
          <p:cNvSpPr/>
          <p:nvPr/>
        </p:nvSpPr>
        <p:spPr bwMode="auto">
          <a:xfrm>
            <a:off x="4423084" y="5586358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2B9B9F72-8D0A-4EA0-9D12-9F2D61ED4BF9}"/>
              </a:ext>
            </a:extLst>
          </p:cNvPr>
          <p:cNvSpPr/>
          <p:nvPr/>
        </p:nvSpPr>
        <p:spPr bwMode="auto">
          <a:xfrm>
            <a:off x="4651684" y="5586358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1</a:t>
            </a: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7509A68A-5ADB-4C8F-91ED-C8AC3B9948EB}"/>
              </a:ext>
            </a:extLst>
          </p:cNvPr>
          <p:cNvSpPr/>
          <p:nvPr/>
        </p:nvSpPr>
        <p:spPr bwMode="auto">
          <a:xfrm>
            <a:off x="4880284" y="5586358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131" name="Left Brace 130">
            <a:extLst>
              <a:ext uri="{FF2B5EF4-FFF2-40B4-BE49-F238E27FC236}">
                <a16:creationId xmlns:a16="http://schemas.microsoft.com/office/drawing/2014/main" id="{186BF33D-CE68-4B47-8345-FF47C985A252}"/>
              </a:ext>
            </a:extLst>
          </p:cNvPr>
          <p:cNvSpPr/>
          <p:nvPr/>
        </p:nvSpPr>
        <p:spPr bwMode="auto">
          <a:xfrm rot="5400000">
            <a:off x="4638733" y="5053808"/>
            <a:ext cx="245378" cy="694924"/>
          </a:xfrm>
          <a:prstGeom prst="leftBrace">
            <a:avLst>
              <a:gd name="adj1" fmla="val 8333"/>
              <a:gd name="adj2" fmla="val 4779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23C42B14-802A-4423-A617-954B33FEFB62}"/>
              </a:ext>
            </a:extLst>
          </p:cNvPr>
          <p:cNvSpPr txBox="1"/>
          <p:nvPr/>
        </p:nvSpPr>
        <p:spPr>
          <a:xfrm rot="19955753">
            <a:off x="4523103" y="4911954"/>
            <a:ext cx="7328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AID:35</a:t>
            </a: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D5849186-2978-4F20-867E-B149B3D269BB}"/>
              </a:ext>
            </a:extLst>
          </p:cNvPr>
          <p:cNvSpPr/>
          <p:nvPr/>
        </p:nvSpPr>
        <p:spPr bwMode="auto">
          <a:xfrm>
            <a:off x="5118008" y="5586358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72C62F51-E494-46B5-BEEF-FD3F9256A0E0}"/>
              </a:ext>
            </a:extLst>
          </p:cNvPr>
          <p:cNvSpPr/>
          <p:nvPr/>
        </p:nvSpPr>
        <p:spPr bwMode="auto">
          <a:xfrm>
            <a:off x="5346608" y="5586358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8D69C7E7-2ECA-4781-9747-A424D58D0321}"/>
              </a:ext>
            </a:extLst>
          </p:cNvPr>
          <p:cNvSpPr/>
          <p:nvPr/>
        </p:nvSpPr>
        <p:spPr bwMode="auto">
          <a:xfrm>
            <a:off x="5575208" y="5586358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1</a:t>
            </a:r>
          </a:p>
        </p:txBody>
      </p:sp>
      <p:sp>
        <p:nvSpPr>
          <p:cNvPr id="136" name="Left Brace 135">
            <a:extLst>
              <a:ext uri="{FF2B5EF4-FFF2-40B4-BE49-F238E27FC236}">
                <a16:creationId xmlns:a16="http://schemas.microsoft.com/office/drawing/2014/main" id="{EBDFD4F0-78CC-4821-BAA8-E0A57D0E63AD}"/>
              </a:ext>
            </a:extLst>
          </p:cNvPr>
          <p:cNvSpPr/>
          <p:nvPr/>
        </p:nvSpPr>
        <p:spPr bwMode="auto">
          <a:xfrm rot="5400000">
            <a:off x="5333657" y="5053808"/>
            <a:ext cx="245378" cy="694924"/>
          </a:xfrm>
          <a:prstGeom prst="leftBrace">
            <a:avLst>
              <a:gd name="adj1" fmla="val 8333"/>
              <a:gd name="adj2" fmla="val 4779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B9CCF8F3-1DFB-4C51-BCA8-55A720E51AF3}"/>
              </a:ext>
            </a:extLst>
          </p:cNvPr>
          <p:cNvSpPr txBox="1"/>
          <p:nvPr/>
        </p:nvSpPr>
        <p:spPr>
          <a:xfrm rot="20277628">
            <a:off x="5345489" y="4900390"/>
            <a:ext cx="7328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AID:57</a:t>
            </a: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221E8272-D4F8-481B-B77E-F1C89FC66027}"/>
              </a:ext>
            </a:extLst>
          </p:cNvPr>
          <p:cNvSpPr/>
          <p:nvPr/>
        </p:nvSpPr>
        <p:spPr bwMode="auto">
          <a:xfrm>
            <a:off x="5803808" y="5586358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1</a:t>
            </a: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D774267B-086A-4418-A9D0-C876C56BA59F}"/>
              </a:ext>
            </a:extLst>
          </p:cNvPr>
          <p:cNvSpPr/>
          <p:nvPr/>
        </p:nvSpPr>
        <p:spPr bwMode="auto">
          <a:xfrm>
            <a:off x="6032408" y="5586358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1</a:t>
            </a: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289413F4-2157-4AB2-A2BA-399C2D7995B7}"/>
              </a:ext>
            </a:extLst>
          </p:cNvPr>
          <p:cNvSpPr/>
          <p:nvPr/>
        </p:nvSpPr>
        <p:spPr bwMode="auto">
          <a:xfrm>
            <a:off x="6261008" y="5586358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141" name="Left Brace 140">
            <a:extLst>
              <a:ext uri="{FF2B5EF4-FFF2-40B4-BE49-F238E27FC236}">
                <a16:creationId xmlns:a16="http://schemas.microsoft.com/office/drawing/2014/main" id="{3F97C9B1-98F9-4C88-8FE3-DDB551B35BC3}"/>
              </a:ext>
            </a:extLst>
          </p:cNvPr>
          <p:cNvSpPr/>
          <p:nvPr/>
        </p:nvSpPr>
        <p:spPr bwMode="auto">
          <a:xfrm rot="5400000">
            <a:off x="6019457" y="5053808"/>
            <a:ext cx="245378" cy="694924"/>
          </a:xfrm>
          <a:prstGeom prst="leftBrace">
            <a:avLst>
              <a:gd name="adj1" fmla="val 8333"/>
              <a:gd name="adj2" fmla="val 4779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7C01E96D-F92B-4BE8-91E4-A0A1FE318CC0}"/>
              </a:ext>
            </a:extLst>
          </p:cNvPr>
          <p:cNvSpPr txBox="1"/>
          <p:nvPr/>
        </p:nvSpPr>
        <p:spPr>
          <a:xfrm rot="20422903">
            <a:off x="5840486" y="5006124"/>
            <a:ext cx="7328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AID:77</a:t>
            </a:r>
          </a:p>
        </p:txBody>
      </p:sp>
      <p:cxnSp>
        <p:nvCxnSpPr>
          <p:cNvPr id="143" name="Straight Arrow Connector 142">
            <a:extLst>
              <a:ext uri="{FF2B5EF4-FFF2-40B4-BE49-F238E27FC236}">
                <a16:creationId xmlns:a16="http://schemas.microsoft.com/office/drawing/2014/main" id="{47AAC64A-00BD-4835-A666-5F92732936B1}"/>
              </a:ext>
            </a:extLst>
          </p:cNvPr>
          <p:cNvCxnSpPr>
            <a:stCxn id="88" idx="2"/>
            <a:endCxn id="121" idx="1"/>
          </p:cNvCxnSpPr>
          <p:nvPr/>
        </p:nvCxnSpPr>
        <p:spPr bwMode="auto">
          <a:xfrm flipH="1">
            <a:off x="3385141" y="4745181"/>
            <a:ext cx="504411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44" name="Straight Arrow Connector 143">
            <a:extLst>
              <a:ext uri="{FF2B5EF4-FFF2-40B4-BE49-F238E27FC236}">
                <a16:creationId xmlns:a16="http://schemas.microsoft.com/office/drawing/2014/main" id="{A606DC08-E303-4751-92D3-683FB1DC0BB6}"/>
              </a:ext>
            </a:extLst>
          </p:cNvPr>
          <p:cNvCxnSpPr>
            <a:cxnSpLocks/>
            <a:stCxn id="92" idx="2"/>
            <a:endCxn id="126" idx="1"/>
          </p:cNvCxnSpPr>
          <p:nvPr/>
        </p:nvCxnSpPr>
        <p:spPr bwMode="auto">
          <a:xfrm flipH="1">
            <a:off x="4080065" y="4745181"/>
            <a:ext cx="723887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45" name="Straight Arrow Connector 144">
            <a:extLst>
              <a:ext uri="{FF2B5EF4-FFF2-40B4-BE49-F238E27FC236}">
                <a16:creationId xmlns:a16="http://schemas.microsoft.com/office/drawing/2014/main" id="{1AE1CC18-6098-4149-90E5-73F8A98CF474}"/>
              </a:ext>
            </a:extLst>
          </p:cNvPr>
          <p:cNvCxnSpPr>
            <a:cxnSpLocks/>
            <a:stCxn id="95" idx="2"/>
            <a:endCxn id="131" idx="1"/>
          </p:cNvCxnSpPr>
          <p:nvPr/>
        </p:nvCxnSpPr>
        <p:spPr bwMode="auto">
          <a:xfrm flipH="1">
            <a:off x="4776724" y="4745181"/>
            <a:ext cx="941628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46" name="Straight Arrow Connector 145">
            <a:extLst>
              <a:ext uri="{FF2B5EF4-FFF2-40B4-BE49-F238E27FC236}">
                <a16:creationId xmlns:a16="http://schemas.microsoft.com/office/drawing/2014/main" id="{5C16DF01-716F-4AA7-B082-DE3F3C459611}"/>
              </a:ext>
            </a:extLst>
          </p:cNvPr>
          <p:cNvCxnSpPr>
            <a:cxnSpLocks/>
            <a:stCxn id="98" idx="2"/>
            <a:endCxn id="136" idx="1"/>
          </p:cNvCxnSpPr>
          <p:nvPr/>
        </p:nvCxnSpPr>
        <p:spPr bwMode="auto">
          <a:xfrm flipH="1">
            <a:off x="5471648" y="4745181"/>
            <a:ext cx="1161104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47" name="Straight Arrow Connector 146">
            <a:extLst>
              <a:ext uri="{FF2B5EF4-FFF2-40B4-BE49-F238E27FC236}">
                <a16:creationId xmlns:a16="http://schemas.microsoft.com/office/drawing/2014/main" id="{D8AC1E4E-D770-4DC3-B165-7729F318886C}"/>
              </a:ext>
            </a:extLst>
          </p:cNvPr>
          <p:cNvCxnSpPr>
            <a:cxnSpLocks/>
            <a:stCxn id="101" idx="2"/>
            <a:endCxn id="141" idx="1"/>
          </p:cNvCxnSpPr>
          <p:nvPr/>
        </p:nvCxnSpPr>
        <p:spPr bwMode="auto">
          <a:xfrm flipH="1">
            <a:off x="6157448" y="4745181"/>
            <a:ext cx="1389704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/>
          </a:ln>
          <a:effectLst/>
        </p:spPr>
      </p:cxnSp>
      <p:sp>
        <p:nvSpPr>
          <p:cNvPr id="148" name="TextBox 147">
            <a:extLst>
              <a:ext uri="{FF2B5EF4-FFF2-40B4-BE49-F238E27FC236}">
                <a16:creationId xmlns:a16="http://schemas.microsoft.com/office/drawing/2014/main" id="{32BCE3FE-1E74-48DE-A344-4E7252AEFB5A}"/>
              </a:ext>
            </a:extLst>
          </p:cNvPr>
          <p:cNvSpPr txBox="1"/>
          <p:nvPr/>
        </p:nvSpPr>
        <p:spPr>
          <a:xfrm>
            <a:off x="3403376" y="4056404"/>
            <a:ext cx="3701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11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30868789-10D6-4798-96FD-06DB19770C8D}"/>
              </a:ext>
            </a:extLst>
          </p:cNvPr>
          <p:cNvSpPr txBox="1"/>
          <p:nvPr/>
        </p:nvSpPr>
        <p:spPr>
          <a:xfrm>
            <a:off x="3934338" y="4056404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13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DB3D2F6C-18F1-411C-9682-7EEAE18629DD}"/>
              </a:ext>
            </a:extLst>
          </p:cNvPr>
          <p:cNvSpPr txBox="1"/>
          <p:nvPr/>
        </p:nvSpPr>
        <p:spPr>
          <a:xfrm>
            <a:off x="4317776" y="4059381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27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E91530BF-952D-428B-9084-43994FC9969C}"/>
              </a:ext>
            </a:extLst>
          </p:cNvPr>
          <p:cNvSpPr txBox="1"/>
          <p:nvPr/>
        </p:nvSpPr>
        <p:spPr>
          <a:xfrm>
            <a:off x="5232176" y="4056404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34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B0DBBA14-CB97-41F3-96E1-9DF6008BA3DD}"/>
              </a:ext>
            </a:extLst>
          </p:cNvPr>
          <p:cNvSpPr txBox="1"/>
          <p:nvPr/>
        </p:nvSpPr>
        <p:spPr>
          <a:xfrm>
            <a:off x="6146576" y="4059381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56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738B188C-3B8D-416D-AFD4-5E86B99BDFA9}"/>
              </a:ext>
            </a:extLst>
          </p:cNvPr>
          <p:cNvSpPr txBox="1"/>
          <p:nvPr/>
        </p:nvSpPr>
        <p:spPr>
          <a:xfrm>
            <a:off x="7060976" y="4056404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76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C90629BC-0F0C-438B-9B7E-F87E3E8E5A1D}"/>
              </a:ext>
            </a:extLst>
          </p:cNvPr>
          <p:cNvSpPr txBox="1"/>
          <p:nvPr/>
        </p:nvSpPr>
        <p:spPr>
          <a:xfrm>
            <a:off x="4848738" y="4059381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29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F785B37D-B6EF-415B-B84A-610C142E6082}"/>
              </a:ext>
            </a:extLst>
          </p:cNvPr>
          <p:cNvSpPr txBox="1"/>
          <p:nvPr/>
        </p:nvSpPr>
        <p:spPr>
          <a:xfrm>
            <a:off x="5763138" y="4056404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36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01E7819E-0ABC-4988-B9B8-524F97EBFB68}"/>
              </a:ext>
            </a:extLst>
          </p:cNvPr>
          <p:cNvSpPr txBox="1"/>
          <p:nvPr/>
        </p:nvSpPr>
        <p:spPr>
          <a:xfrm>
            <a:off x="6677538" y="4059381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58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B878F8B7-4F00-4CCE-89CB-5BC3B128C8CA}"/>
              </a:ext>
            </a:extLst>
          </p:cNvPr>
          <p:cNvSpPr txBox="1"/>
          <p:nvPr/>
        </p:nvSpPr>
        <p:spPr>
          <a:xfrm>
            <a:off x="7591938" y="4056404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78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63AD7091-A692-4F4D-BDB9-253B8EA11D3D}"/>
              </a:ext>
            </a:extLst>
          </p:cNvPr>
          <p:cNvSpPr txBox="1"/>
          <p:nvPr/>
        </p:nvSpPr>
        <p:spPr>
          <a:xfrm>
            <a:off x="8051576" y="4056404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255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4AAFDDEA-C028-458C-979C-5D5011BE1461}"/>
              </a:ext>
            </a:extLst>
          </p:cNvPr>
          <p:cNvSpPr txBox="1"/>
          <p:nvPr/>
        </p:nvSpPr>
        <p:spPr>
          <a:xfrm>
            <a:off x="3072195" y="6169223"/>
            <a:ext cx="6623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Link 1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23A128A5-05D0-4556-B875-C656FDB643D9}"/>
              </a:ext>
            </a:extLst>
          </p:cNvPr>
          <p:cNvSpPr txBox="1"/>
          <p:nvPr/>
        </p:nvSpPr>
        <p:spPr>
          <a:xfrm>
            <a:off x="3731364" y="6169223"/>
            <a:ext cx="6623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Link 2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D30B8AF8-3AFB-4A7B-8FA9-09FA26F8533F}"/>
              </a:ext>
            </a:extLst>
          </p:cNvPr>
          <p:cNvSpPr txBox="1"/>
          <p:nvPr/>
        </p:nvSpPr>
        <p:spPr>
          <a:xfrm>
            <a:off x="4367595" y="6169223"/>
            <a:ext cx="6623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Link 3</a:t>
            </a:r>
          </a:p>
        </p:txBody>
      </p:sp>
      <p:cxnSp>
        <p:nvCxnSpPr>
          <p:cNvPr id="162" name="Straight Arrow Connector 161">
            <a:extLst>
              <a:ext uri="{FF2B5EF4-FFF2-40B4-BE49-F238E27FC236}">
                <a16:creationId xmlns:a16="http://schemas.microsoft.com/office/drawing/2014/main" id="{59EC003A-A890-4D51-9144-34E42074EDDA}"/>
              </a:ext>
            </a:extLst>
          </p:cNvPr>
          <p:cNvCxnSpPr>
            <a:cxnSpLocks/>
            <a:stCxn id="123" idx="2"/>
            <a:endCxn id="159" idx="0"/>
          </p:cNvCxnSpPr>
          <p:nvPr/>
        </p:nvCxnSpPr>
        <p:spPr bwMode="auto">
          <a:xfrm flipH="1">
            <a:off x="3403376" y="5967358"/>
            <a:ext cx="437349" cy="20186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63" name="Straight Arrow Connector 162">
            <a:extLst>
              <a:ext uri="{FF2B5EF4-FFF2-40B4-BE49-F238E27FC236}">
                <a16:creationId xmlns:a16="http://schemas.microsoft.com/office/drawing/2014/main" id="{B0745044-EAD6-4C2C-BD8A-1F57F453E94F}"/>
              </a:ext>
            </a:extLst>
          </p:cNvPr>
          <p:cNvCxnSpPr>
            <a:cxnSpLocks/>
            <a:stCxn id="124" idx="2"/>
            <a:endCxn id="160" idx="0"/>
          </p:cNvCxnSpPr>
          <p:nvPr/>
        </p:nvCxnSpPr>
        <p:spPr bwMode="auto">
          <a:xfrm flipH="1">
            <a:off x="4062545" y="5967358"/>
            <a:ext cx="6780" cy="20186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64" name="Straight Arrow Connector 163">
            <a:extLst>
              <a:ext uri="{FF2B5EF4-FFF2-40B4-BE49-F238E27FC236}">
                <a16:creationId xmlns:a16="http://schemas.microsoft.com/office/drawing/2014/main" id="{7A84E22E-6D0F-483A-8B9B-21123ED0AB7D}"/>
              </a:ext>
            </a:extLst>
          </p:cNvPr>
          <p:cNvCxnSpPr>
            <a:cxnSpLocks/>
            <a:stCxn id="125" idx="2"/>
            <a:endCxn id="161" idx="0"/>
          </p:cNvCxnSpPr>
          <p:nvPr/>
        </p:nvCxnSpPr>
        <p:spPr bwMode="auto">
          <a:xfrm>
            <a:off x="4297925" y="5967358"/>
            <a:ext cx="400851" cy="20186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813132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A0E5A-1D72-43FA-87F3-B65075845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TID mapping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344E5C-6244-4809-94A4-C70E49DB06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Current agreements on TID mapping [3]</a:t>
            </a:r>
          </a:p>
          <a:p>
            <a:pPr lvl="1"/>
            <a:r>
              <a:rPr lang="en-US" dirty="0"/>
              <a:t>802.11be defines a directional-based TID-to-link mapping mechanism among the setup links of a MLD.</a:t>
            </a:r>
          </a:p>
          <a:p>
            <a:pPr lvl="2"/>
            <a:r>
              <a:rPr lang="en-US" dirty="0"/>
              <a:t>By default, after the multi-link setup, all TIDs are mapped to all setup links.</a:t>
            </a:r>
          </a:p>
          <a:p>
            <a:pPr lvl="2"/>
            <a:r>
              <a:rPr lang="en-US" dirty="0"/>
              <a:t>The multi-link setup may include the TID-to-link mapping negotiation.</a:t>
            </a:r>
          </a:p>
          <a:p>
            <a:pPr lvl="3"/>
            <a:r>
              <a:rPr lang="en-US" dirty="0"/>
              <a:t>TID-to-link mapping can have the same or different link-set for each TID unless a non-AP MLD indicates that it requires to use the same link-set for all TIDs during the multi-link setup phase.</a:t>
            </a:r>
          </a:p>
          <a:p>
            <a:pPr lvl="3"/>
            <a:r>
              <a:rPr lang="en-US" dirty="0"/>
              <a:t>NOTE – Such indication method by the non-AP MLD is TBD (implicit or explicit).</a:t>
            </a:r>
          </a:p>
          <a:p>
            <a:pPr lvl="2"/>
            <a:r>
              <a:rPr lang="en-US" dirty="0"/>
              <a:t>The TID-to-link mapping can be updated after multi-link setup through a negotiation, which can be initiated by any MLD.</a:t>
            </a:r>
          </a:p>
          <a:p>
            <a:pPr lvl="3"/>
            <a:r>
              <a:rPr lang="en-US" dirty="0"/>
              <a:t>Format TBD.</a:t>
            </a:r>
          </a:p>
          <a:p>
            <a:pPr lvl="3"/>
            <a:r>
              <a:rPr lang="en-US" dirty="0"/>
              <a:t>NOTE – When the responding MLD cannot accept the update, it can reject the TID-to-link mapping update.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D2E081-21C4-41FE-9ED9-C0D819955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96110E-D229-4204-900A-AEBDADA58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9487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3D027-8537-495D-9FF8-31169ABA5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TID mapping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EA6FB5-0557-44F1-B1A5-88FA943650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7"/>
            <a:ext cx="7772400" cy="472280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Basic principle</a:t>
            </a:r>
          </a:p>
          <a:p>
            <a:pPr lvl="1"/>
            <a:r>
              <a:rPr lang="en-US" dirty="0"/>
              <a:t>In a typical multi-link operation scenarios, we expect that all TIDs are mapped to all links (default mode).</a:t>
            </a:r>
          </a:p>
          <a:p>
            <a:pPr lvl="2"/>
            <a:r>
              <a:rPr lang="en-US" dirty="0"/>
              <a:t>If an AP MLD supports N links, TIM indication for N different links will be identical.</a:t>
            </a:r>
          </a:p>
          <a:p>
            <a:pPr lvl="2"/>
            <a:r>
              <a:rPr lang="en-US" dirty="0"/>
              <a:t>Therefore, in either multiple TIMs method or single TIM method, we cannot avoid N times duplicated TIM indication overhead.</a:t>
            </a:r>
          </a:p>
          <a:p>
            <a:pPr lvl="2"/>
            <a:r>
              <a:rPr lang="en-US" dirty="0"/>
              <a:t>It is better to have a  per-MLD indication for TIM element.</a:t>
            </a:r>
          </a:p>
          <a:p>
            <a:pPr lvl="1"/>
            <a:r>
              <a:rPr lang="en-US" dirty="0"/>
              <a:t>If there exists a separate TID-to-link mapping for each non-AP MLD:</a:t>
            </a:r>
          </a:p>
          <a:p>
            <a:pPr lvl="2"/>
            <a:r>
              <a:rPr lang="en-US" dirty="0"/>
              <a:t>It is beneficial to have link indication only when there’s a buffered BU for a non-AP MLD.</a:t>
            </a:r>
          </a:p>
          <a:p>
            <a:r>
              <a:rPr lang="en-US" dirty="0"/>
              <a:t>Therefore, we believe that TIM + Link Indication is a better option among possible candidates.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5C2DD5-6349-4E1F-AB2C-AB40BCD35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BAE673-2947-47B0-8EAB-2B897DCDD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1739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F5E49-968C-4C98-AF9A-F383F35DF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640E41-22B6-448A-9676-E5E614855F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7"/>
            <a:ext cx="8001000" cy="4571990"/>
          </a:xfrm>
        </p:spPr>
        <p:txBody>
          <a:bodyPr/>
          <a:lstStyle/>
          <a:p>
            <a:r>
              <a:rPr lang="en-US" dirty="0"/>
              <a:t>TIM indication methods for indicating buffered frame status of multiple links have been proposed.</a:t>
            </a:r>
          </a:p>
          <a:p>
            <a:pPr lvl="1"/>
            <a:r>
              <a:rPr lang="en-US" dirty="0"/>
              <a:t>Multiple TIM indication</a:t>
            </a:r>
          </a:p>
          <a:p>
            <a:pPr lvl="1"/>
            <a:r>
              <a:rPr lang="en-US" dirty="0"/>
              <a:t>Single TIM indication</a:t>
            </a:r>
          </a:p>
          <a:p>
            <a:pPr lvl="1"/>
            <a:r>
              <a:rPr lang="en-US" dirty="0"/>
              <a:t>TIM + Link indication</a:t>
            </a:r>
          </a:p>
          <a:p>
            <a:r>
              <a:rPr lang="en-US" dirty="0"/>
              <a:t>TIM + Link indication is an efficient solution for multi-link TIM indication:</a:t>
            </a:r>
          </a:p>
          <a:p>
            <a:pPr lvl="1"/>
            <a:r>
              <a:rPr lang="en-US" dirty="0"/>
              <a:t>For a BSS that all TIDs are mapped to all links, which is a default mode of operation, we only need a TIM element.</a:t>
            </a:r>
          </a:p>
          <a:p>
            <a:pPr lvl="1"/>
            <a:r>
              <a:rPr lang="en-US" dirty="0"/>
              <a:t>Indication overhead can be reduced and controlled based on the TID-to-link mapping rule.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7A5044-2C75-4E1B-A23C-A98911D9F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1B1334-FA6A-4B00-9DFD-C4BA05B8D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019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47390-7B13-4161-A3DD-79F438A7E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D3CA95-EBC1-4822-AC5E-E611F27C95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agree to add the following to 11be SFD:  </a:t>
            </a:r>
          </a:p>
          <a:p>
            <a:pPr lvl="1"/>
            <a:r>
              <a:rPr lang="en-US" dirty="0"/>
              <a:t>A bit in a partial virtual bitmap of a TIM element that corresponds to a non-AP MLD is set to 1 if any individually addressed BUs for the non-AP MLD are buffered by the AP MLD.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955D2A-4D9B-47FC-B9FF-24B750D96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129BCE-0332-4E89-94E0-B80BEDB68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6893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47390-7B13-4161-A3DD-79F438A7E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D3CA95-EBC1-4822-AC5E-E611F27C95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agree to add the following to 11be SFD:  </a:t>
            </a:r>
          </a:p>
          <a:p>
            <a:pPr lvl="1"/>
            <a:r>
              <a:rPr lang="en-US" dirty="0"/>
              <a:t>When a non-AP MLD made a multi-link setup with an AP MLD, one AID is assigned to the non-AP MLD across all links.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955D2A-4D9B-47FC-B9FF-24B750D96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129BCE-0332-4E89-94E0-B80BEDB68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5217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D2701-392B-4A34-9671-500967AB1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8CE875-8937-439A-8AF6-62F633AA2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11-19-1857r1 Multiple Link Power Save</a:t>
            </a:r>
          </a:p>
          <a:p>
            <a:r>
              <a:rPr lang="en-US" dirty="0"/>
              <a:t>[2] 11-19-1544r0 Multi-link power save operation</a:t>
            </a:r>
          </a:p>
          <a:p>
            <a:r>
              <a:rPr lang="en-US" dirty="0"/>
              <a:t>[3] 11-19-1262-08 Specification Framework for </a:t>
            </a:r>
            <a:r>
              <a:rPr lang="en-US" dirty="0" err="1"/>
              <a:t>TGbe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E299E6-5D88-40F0-B0C4-014370BC2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2A9EB6-46E1-4656-B09E-3546592A3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916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38CCC-D024-4C8D-9E2F-4079AF3A0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15BD2-8E17-4FF7-9469-C6255EFD5E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a multi-link operation, mechanisms of indicating buffered frame information of one link by including the indication information on another link of an AP Multi-Link Device (MLD) [1][2].</a:t>
            </a:r>
          </a:p>
          <a:p>
            <a:r>
              <a:rPr lang="en-US" dirty="0"/>
              <a:t>In conventional 802.11 standard, TIM element within a Beacon frame works for indicating buffered frame information of associated STAs with a serving AP.</a:t>
            </a:r>
          </a:p>
          <a:p>
            <a:r>
              <a:rPr lang="en-US" dirty="0"/>
              <a:t>In this contribution, we propose possible ways of expanding conventional TIM mechanism to be used for indication of multiple link status.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201DE3-D811-4E91-AC5F-F4ACB3E04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DB278B-7829-4901-B035-3244E2A64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82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9C4EC-6B19-47A1-87E2-06F2C7804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426112-87FB-4049-B7F2-14A6BD8714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7"/>
            <a:ext cx="7772400" cy="4571990"/>
          </a:xfrm>
        </p:spPr>
        <p:txBody>
          <a:bodyPr>
            <a:normAutofit fontScale="92500"/>
          </a:bodyPr>
          <a:lstStyle/>
          <a:p>
            <a:r>
              <a:rPr lang="en-US" dirty="0"/>
              <a:t>Required information</a:t>
            </a:r>
          </a:p>
          <a:p>
            <a:pPr lvl="1"/>
            <a:r>
              <a:rPr lang="en-US" dirty="0"/>
              <a:t>In case an AP MLD does not have buffered BU to transmit to a non-AP MLD:</a:t>
            </a:r>
          </a:p>
          <a:p>
            <a:pPr lvl="2"/>
            <a:r>
              <a:rPr lang="en-US" dirty="0"/>
              <a:t>There’s only one bit information needed to indicate that there’s no buffered BU.</a:t>
            </a:r>
          </a:p>
          <a:p>
            <a:pPr lvl="1"/>
            <a:r>
              <a:rPr lang="en-US" dirty="0"/>
              <a:t>In case the AP MLD has buffered BU to transmit to a non-AP MLD:</a:t>
            </a:r>
          </a:p>
          <a:p>
            <a:pPr lvl="2"/>
            <a:r>
              <a:rPr lang="en-US" dirty="0"/>
              <a:t>The AP MLD needs to indicate which link the AP MLD has buffered BU to transmit, especially when different TIDs are mapped to different links.</a:t>
            </a:r>
          </a:p>
          <a:p>
            <a:r>
              <a:rPr lang="en-US" dirty="0"/>
              <a:t>Additional requirements</a:t>
            </a:r>
          </a:p>
          <a:p>
            <a:pPr lvl="1"/>
            <a:r>
              <a:rPr lang="en-US" dirty="0"/>
              <a:t>It should be backward compatible.</a:t>
            </a:r>
          </a:p>
          <a:p>
            <a:pPr lvl="2"/>
            <a:r>
              <a:rPr lang="en-US" dirty="0"/>
              <a:t>Legacy STAs, 11be single link STAs, and 11be multi-link STAs can be indicated without any confusion.</a:t>
            </a:r>
          </a:p>
          <a:p>
            <a:pPr lvl="1"/>
            <a:r>
              <a:rPr lang="en-US" dirty="0"/>
              <a:t>Additional signaling overhead for indicating multiple link status should be minimized.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182EE1-2407-46EE-8C8F-483116B00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6C9DA2-4B7F-421C-94D3-42AA147C7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60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1E24B-CDD6-466A-AA98-6B1581766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Approaches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27A7C4-13D8-453B-B8B8-4945DCC116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TIM element(s) indicating buffered frame status of multiple links</a:t>
            </a:r>
          </a:p>
          <a:p>
            <a:pPr lvl="1"/>
            <a:r>
              <a:rPr lang="en-US" dirty="0"/>
              <a:t>Multiple TIM indication</a:t>
            </a:r>
          </a:p>
          <a:p>
            <a:pPr lvl="1"/>
            <a:r>
              <a:rPr lang="en-US" dirty="0"/>
              <a:t>Single TIM indication</a:t>
            </a:r>
          </a:p>
          <a:p>
            <a:pPr lvl="1"/>
            <a:endParaRPr lang="en-US" dirty="0"/>
          </a:p>
          <a:p>
            <a:r>
              <a:rPr lang="en-US" dirty="0"/>
              <a:t>Defining another element for indicating link mapping</a:t>
            </a:r>
          </a:p>
          <a:p>
            <a:pPr lvl="1"/>
            <a:r>
              <a:rPr lang="en-US" dirty="0"/>
              <a:t>TIM + Link mapping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73DD22-10B4-43CF-96AE-903062FCF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C39708-1FD1-4901-B6F1-2D441A4A2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615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2FB4A-F4E5-49C8-B39F-8E21DD9E1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TIM Indication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83B7E-F68D-4FDC-9AA3-9FFB74539D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AP MLD transmits separate version of TIM element for each link in a Beacon frame on a link.</a:t>
            </a:r>
          </a:p>
          <a:p>
            <a:pPr lvl="1"/>
            <a:r>
              <a:rPr lang="en-US" dirty="0"/>
              <a:t>AID of a STA on a link and the AID of a STA on another link from same non-AP MLD can be the same.</a:t>
            </a:r>
          </a:p>
          <a:p>
            <a:pPr lvl="1"/>
            <a:r>
              <a:rPr lang="en-US" dirty="0"/>
              <a:t>Each version of TIM may have a link identifier.</a:t>
            </a:r>
          </a:p>
          <a:p>
            <a:pPr lvl="1"/>
            <a:r>
              <a:rPr lang="en-US" dirty="0"/>
              <a:t>At least the TIM element for the link that the Beacon frame is transmitted is backward compatible.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B1B68B-F9B7-4B22-8077-744BD2275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B7CA7B-C23A-47DD-8B36-430A77CE4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704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BF043-B5A1-4384-9EBD-C98BE2133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TIMs Indication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31BB1F-68AB-4351-951A-F20F0F360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7"/>
            <a:ext cx="7772400" cy="237650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Possible solution:</a:t>
            </a:r>
          </a:p>
          <a:p>
            <a:pPr lvl="1"/>
            <a:r>
              <a:rPr lang="en-US" dirty="0"/>
              <a:t>The TIM element transmitted in the Beacon frame of a link indicates the buffered frames for STAs associated with the AP of the link.</a:t>
            </a:r>
          </a:p>
          <a:p>
            <a:pPr lvl="1"/>
            <a:r>
              <a:rPr lang="en-US" dirty="0"/>
              <a:t>The TIM </a:t>
            </a:r>
            <a:r>
              <a:rPr lang="en-US" dirty="0" err="1"/>
              <a:t>subelement</a:t>
            </a:r>
            <a:r>
              <a:rPr lang="en-US" dirty="0"/>
              <a:t> in Slave Link Related element indicates the buffered frames for STAs associated with AP of the link identified by </a:t>
            </a:r>
            <a:r>
              <a:rPr lang="en-US" dirty="0" err="1"/>
              <a:t>LinkID</a:t>
            </a:r>
            <a:r>
              <a:rPr lang="en-US" dirty="0"/>
              <a:t>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1CB5E8-D06F-4F3A-95F2-34613C5F0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7E15ED-6BEF-4B03-A87F-4C33E1523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8116CF5-7249-4895-A2A0-41C53D94910D}"/>
              </a:ext>
            </a:extLst>
          </p:cNvPr>
          <p:cNvSpPr/>
          <p:nvPr/>
        </p:nvSpPr>
        <p:spPr bwMode="auto">
          <a:xfrm>
            <a:off x="1457730" y="4505385"/>
            <a:ext cx="6858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1BB3DF0-F02A-4F00-B0D3-78103094BE1F}"/>
              </a:ext>
            </a:extLst>
          </p:cNvPr>
          <p:cNvSpPr txBox="1"/>
          <p:nvPr/>
        </p:nvSpPr>
        <p:spPr>
          <a:xfrm>
            <a:off x="1511381" y="4517053"/>
            <a:ext cx="5784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Element ID = 255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CAE41E8-3320-43DE-84A4-072155EAD06D}"/>
              </a:ext>
            </a:extLst>
          </p:cNvPr>
          <p:cNvSpPr/>
          <p:nvPr/>
        </p:nvSpPr>
        <p:spPr bwMode="auto">
          <a:xfrm>
            <a:off x="2143530" y="4510400"/>
            <a:ext cx="533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0914C69-F4D9-4D7D-BDA0-EA7982677B1B}"/>
              </a:ext>
            </a:extLst>
          </p:cNvPr>
          <p:cNvSpPr txBox="1"/>
          <p:nvPr/>
        </p:nvSpPr>
        <p:spPr>
          <a:xfrm>
            <a:off x="2143530" y="4577045"/>
            <a:ext cx="47974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Length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BDED18F-DE7C-4E96-89E7-7DD3A5C89F0A}"/>
              </a:ext>
            </a:extLst>
          </p:cNvPr>
          <p:cNvSpPr/>
          <p:nvPr/>
        </p:nvSpPr>
        <p:spPr bwMode="auto">
          <a:xfrm>
            <a:off x="2676930" y="4515415"/>
            <a:ext cx="6858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4E2D53F-C24E-405B-8192-4A95A3976070}"/>
              </a:ext>
            </a:extLst>
          </p:cNvPr>
          <p:cNvSpPr txBox="1"/>
          <p:nvPr/>
        </p:nvSpPr>
        <p:spPr>
          <a:xfrm>
            <a:off x="2730580" y="4527083"/>
            <a:ext cx="6857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Element ID Extension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0339AE8-2698-4268-A091-59752CDA443C}"/>
              </a:ext>
            </a:extLst>
          </p:cNvPr>
          <p:cNvSpPr/>
          <p:nvPr/>
        </p:nvSpPr>
        <p:spPr bwMode="auto">
          <a:xfrm>
            <a:off x="3364495" y="4514263"/>
            <a:ext cx="6858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D343403-FD64-49F6-AE77-3D9FA9E555BB}"/>
              </a:ext>
            </a:extLst>
          </p:cNvPr>
          <p:cNvSpPr txBox="1"/>
          <p:nvPr/>
        </p:nvSpPr>
        <p:spPr>
          <a:xfrm>
            <a:off x="3418144" y="4559235"/>
            <a:ext cx="6857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Link ID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BD602E2-316D-49BD-A217-C8F7981EAC4A}"/>
              </a:ext>
            </a:extLst>
          </p:cNvPr>
          <p:cNvSpPr/>
          <p:nvPr/>
        </p:nvSpPr>
        <p:spPr bwMode="auto">
          <a:xfrm>
            <a:off x="4044440" y="4515521"/>
            <a:ext cx="6858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6230FE5-EC61-4D58-B14D-94B8E1CFCD45}"/>
              </a:ext>
            </a:extLst>
          </p:cNvPr>
          <p:cNvSpPr txBox="1"/>
          <p:nvPr/>
        </p:nvSpPr>
        <p:spPr>
          <a:xfrm>
            <a:off x="4098089" y="4560493"/>
            <a:ext cx="6857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subelements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B940982-586D-403E-83A2-AD2D570BE6EC}"/>
              </a:ext>
            </a:extLst>
          </p:cNvPr>
          <p:cNvSpPr/>
          <p:nvPr/>
        </p:nvSpPr>
        <p:spPr bwMode="auto">
          <a:xfrm>
            <a:off x="160449" y="5598950"/>
            <a:ext cx="6858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34806B2-C289-46AA-90D0-1EAD1003ABAB}"/>
              </a:ext>
            </a:extLst>
          </p:cNvPr>
          <p:cNvSpPr txBox="1"/>
          <p:nvPr/>
        </p:nvSpPr>
        <p:spPr>
          <a:xfrm>
            <a:off x="169020" y="5583098"/>
            <a:ext cx="663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Subelement ID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C637275-B571-4411-83EC-8B4F1B52A2D3}"/>
              </a:ext>
            </a:extLst>
          </p:cNvPr>
          <p:cNvSpPr/>
          <p:nvPr/>
        </p:nvSpPr>
        <p:spPr bwMode="auto">
          <a:xfrm>
            <a:off x="846249" y="5596345"/>
            <a:ext cx="533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FCD4871-DDBA-47BD-BAB9-E55D45959B4C}"/>
              </a:ext>
            </a:extLst>
          </p:cNvPr>
          <p:cNvSpPr txBox="1"/>
          <p:nvPr/>
        </p:nvSpPr>
        <p:spPr>
          <a:xfrm>
            <a:off x="846249" y="5662990"/>
            <a:ext cx="47974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Length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5D2FF07-9DAC-43C8-ABA7-32420DD9C854}"/>
              </a:ext>
            </a:extLst>
          </p:cNvPr>
          <p:cNvSpPr/>
          <p:nvPr/>
        </p:nvSpPr>
        <p:spPr bwMode="auto">
          <a:xfrm>
            <a:off x="1384246" y="5593740"/>
            <a:ext cx="6858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FD7C751-96D4-412E-B870-DEEAC333F10D}"/>
              </a:ext>
            </a:extLst>
          </p:cNvPr>
          <p:cNvSpPr txBox="1"/>
          <p:nvPr/>
        </p:nvSpPr>
        <p:spPr>
          <a:xfrm>
            <a:off x="1437896" y="5613028"/>
            <a:ext cx="6857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Information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3F1637D-FBA4-4DB3-91AD-C0F654DED097}"/>
              </a:ext>
            </a:extLst>
          </p:cNvPr>
          <p:cNvSpPr/>
          <p:nvPr/>
        </p:nvSpPr>
        <p:spPr>
          <a:xfrm>
            <a:off x="993742" y="5994995"/>
            <a:ext cx="138048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latin typeface="TimesNewRoman"/>
              </a:rPr>
              <a:t>Subelement 1</a:t>
            </a:r>
            <a:endParaRPr lang="en-US" sz="8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4B3FA81-D273-4CBD-B14D-BCA19DB49233}"/>
              </a:ext>
            </a:extLst>
          </p:cNvPr>
          <p:cNvSpPr/>
          <p:nvPr/>
        </p:nvSpPr>
        <p:spPr>
          <a:xfrm>
            <a:off x="5250615" y="4134718"/>
            <a:ext cx="1821483" cy="2139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latin typeface="TimesNewRoman"/>
              </a:rPr>
              <a:t>Slave Link Related element 2</a:t>
            </a:r>
            <a:endParaRPr lang="en-US" sz="8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0C367A7-4BDF-4DE8-8962-7B7B5F8F88D3}"/>
              </a:ext>
            </a:extLst>
          </p:cNvPr>
          <p:cNvSpPr/>
          <p:nvPr/>
        </p:nvSpPr>
        <p:spPr bwMode="auto">
          <a:xfrm>
            <a:off x="4733273" y="4517633"/>
            <a:ext cx="6858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8EEFF7C-B6EA-4637-A38D-DFAB88EE01F5}"/>
              </a:ext>
            </a:extLst>
          </p:cNvPr>
          <p:cNvSpPr txBox="1"/>
          <p:nvPr/>
        </p:nvSpPr>
        <p:spPr>
          <a:xfrm>
            <a:off x="4786924" y="4529301"/>
            <a:ext cx="5784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Element ID = 255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081356A-063E-4615-ACA8-A4130A37A30B}"/>
              </a:ext>
            </a:extLst>
          </p:cNvPr>
          <p:cNvSpPr/>
          <p:nvPr/>
        </p:nvSpPr>
        <p:spPr bwMode="auto">
          <a:xfrm>
            <a:off x="5419073" y="4522648"/>
            <a:ext cx="533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DFE7EAA-436F-4E9D-92DA-52D9A87ACBD0}"/>
              </a:ext>
            </a:extLst>
          </p:cNvPr>
          <p:cNvSpPr txBox="1"/>
          <p:nvPr/>
        </p:nvSpPr>
        <p:spPr>
          <a:xfrm>
            <a:off x="5419073" y="4589293"/>
            <a:ext cx="47974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Length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CBC174C-6667-435E-AAE9-D6AC7F3983A0}"/>
              </a:ext>
            </a:extLst>
          </p:cNvPr>
          <p:cNvSpPr/>
          <p:nvPr/>
        </p:nvSpPr>
        <p:spPr bwMode="auto">
          <a:xfrm>
            <a:off x="5952473" y="4527663"/>
            <a:ext cx="6858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A7BBBCE-B1B7-473C-9483-34B16EFD9494}"/>
              </a:ext>
            </a:extLst>
          </p:cNvPr>
          <p:cNvSpPr txBox="1"/>
          <p:nvPr/>
        </p:nvSpPr>
        <p:spPr>
          <a:xfrm>
            <a:off x="6006123" y="4539331"/>
            <a:ext cx="6857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Element ID Extension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B540CF2-15B6-4D48-89DF-2652A61090B2}"/>
              </a:ext>
            </a:extLst>
          </p:cNvPr>
          <p:cNvSpPr/>
          <p:nvPr/>
        </p:nvSpPr>
        <p:spPr bwMode="auto">
          <a:xfrm>
            <a:off x="6640038" y="4526511"/>
            <a:ext cx="6858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97E7DF3-FAD7-45D2-9095-CE02C24D1ED3}"/>
              </a:ext>
            </a:extLst>
          </p:cNvPr>
          <p:cNvSpPr txBox="1"/>
          <p:nvPr/>
        </p:nvSpPr>
        <p:spPr>
          <a:xfrm>
            <a:off x="6693687" y="4571483"/>
            <a:ext cx="6857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Link ID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1E17034-D58B-4EA7-876F-EC3F6FD793E5}"/>
              </a:ext>
            </a:extLst>
          </p:cNvPr>
          <p:cNvSpPr/>
          <p:nvPr/>
        </p:nvSpPr>
        <p:spPr bwMode="auto">
          <a:xfrm>
            <a:off x="7319983" y="4527769"/>
            <a:ext cx="6858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87FE586-D230-406D-812E-C89D41A30157}"/>
              </a:ext>
            </a:extLst>
          </p:cNvPr>
          <p:cNvSpPr txBox="1"/>
          <p:nvPr/>
        </p:nvSpPr>
        <p:spPr>
          <a:xfrm>
            <a:off x="7373632" y="4572741"/>
            <a:ext cx="6857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subelements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64C7265-F9FF-498F-87ED-DB6D6FD033A1}"/>
              </a:ext>
            </a:extLst>
          </p:cNvPr>
          <p:cNvSpPr/>
          <p:nvPr/>
        </p:nvSpPr>
        <p:spPr>
          <a:xfrm>
            <a:off x="2260550" y="4126513"/>
            <a:ext cx="1821483" cy="2139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latin typeface="TimesNewRoman"/>
              </a:rPr>
              <a:t>Slave Link Related element 1</a:t>
            </a:r>
            <a:endParaRPr lang="en-US" sz="800" dirty="0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839108EA-CB2A-4673-A46D-6F815E56A1CA}"/>
              </a:ext>
            </a:extLst>
          </p:cNvPr>
          <p:cNvCxnSpPr>
            <a:cxnSpLocks/>
          </p:cNvCxnSpPr>
          <p:nvPr/>
        </p:nvCxnSpPr>
        <p:spPr bwMode="auto">
          <a:xfrm>
            <a:off x="2199895" y="5789450"/>
            <a:ext cx="609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230DE4EA-0074-44BB-93E8-DAC289F505D2}"/>
              </a:ext>
            </a:extLst>
          </p:cNvPr>
          <p:cNvSpPr/>
          <p:nvPr/>
        </p:nvSpPr>
        <p:spPr bwMode="auto">
          <a:xfrm>
            <a:off x="2847284" y="5598374"/>
            <a:ext cx="6858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14C3060-2FC7-4F7D-81E6-09D9EB84EE17}"/>
              </a:ext>
            </a:extLst>
          </p:cNvPr>
          <p:cNvSpPr txBox="1"/>
          <p:nvPr/>
        </p:nvSpPr>
        <p:spPr>
          <a:xfrm>
            <a:off x="2855855" y="5582522"/>
            <a:ext cx="663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Subelement ID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00AD19B9-5DA5-4A01-AE5F-29550778FD87}"/>
              </a:ext>
            </a:extLst>
          </p:cNvPr>
          <p:cNvSpPr/>
          <p:nvPr/>
        </p:nvSpPr>
        <p:spPr bwMode="auto">
          <a:xfrm>
            <a:off x="3533084" y="5595769"/>
            <a:ext cx="533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9C70732-F88B-48C0-B48E-3655354D539D}"/>
              </a:ext>
            </a:extLst>
          </p:cNvPr>
          <p:cNvSpPr txBox="1"/>
          <p:nvPr/>
        </p:nvSpPr>
        <p:spPr>
          <a:xfrm>
            <a:off x="3533084" y="5662414"/>
            <a:ext cx="47974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Length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0D2119D-DBAB-49D4-A0E8-142ADAAAB1F0}"/>
              </a:ext>
            </a:extLst>
          </p:cNvPr>
          <p:cNvSpPr/>
          <p:nvPr/>
        </p:nvSpPr>
        <p:spPr bwMode="auto">
          <a:xfrm>
            <a:off x="4071081" y="5600784"/>
            <a:ext cx="6858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00800E4-0D45-4FBA-BD10-9EFD9263E3BB}"/>
              </a:ext>
            </a:extLst>
          </p:cNvPr>
          <p:cNvSpPr txBox="1"/>
          <p:nvPr/>
        </p:nvSpPr>
        <p:spPr>
          <a:xfrm>
            <a:off x="4124731" y="5612452"/>
            <a:ext cx="6857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Information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EE9645BF-DE2B-4895-9781-3CB4E00E0596}"/>
              </a:ext>
            </a:extLst>
          </p:cNvPr>
          <p:cNvSpPr/>
          <p:nvPr/>
        </p:nvSpPr>
        <p:spPr>
          <a:xfrm>
            <a:off x="3322590" y="6032956"/>
            <a:ext cx="138048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latin typeface="TimesNewRoman"/>
              </a:rPr>
              <a:t>Subelement n</a:t>
            </a:r>
            <a:endParaRPr lang="en-US" sz="800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026A043-8E3F-4C0D-A43A-022ACDB7D532}"/>
              </a:ext>
            </a:extLst>
          </p:cNvPr>
          <p:cNvSpPr/>
          <p:nvPr/>
        </p:nvSpPr>
        <p:spPr bwMode="auto">
          <a:xfrm>
            <a:off x="152400" y="5593163"/>
            <a:ext cx="4604481" cy="3942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65E20F27-198C-45BD-8F33-2B5C10DB471E}"/>
              </a:ext>
            </a:extLst>
          </p:cNvPr>
          <p:cNvCxnSpPr>
            <a:cxnSpLocks/>
            <a:endCxn id="46" idx="2"/>
          </p:cNvCxnSpPr>
          <p:nvPr/>
        </p:nvCxnSpPr>
        <p:spPr bwMode="auto">
          <a:xfrm flipH="1">
            <a:off x="152400" y="4890907"/>
            <a:ext cx="3929634" cy="69801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9C455909-4C56-4620-B6F2-D5FD5A3F49AD}"/>
              </a:ext>
            </a:extLst>
          </p:cNvPr>
          <p:cNvCxnSpPr>
            <a:cxnSpLocks/>
            <a:endCxn id="46" idx="0"/>
          </p:cNvCxnSpPr>
          <p:nvPr/>
        </p:nvCxnSpPr>
        <p:spPr bwMode="auto">
          <a:xfrm>
            <a:off x="4742768" y="4890907"/>
            <a:ext cx="22684" cy="69801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6" name="Left Brace 45">
            <a:extLst>
              <a:ext uri="{FF2B5EF4-FFF2-40B4-BE49-F238E27FC236}">
                <a16:creationId xmlns:a16="http://schemas.microsoft.com/office/drawing/2014/main" id="{8407FE99-DCCC-4176-8558-CF952835FD74}"/>
              </a:ext>
            </a:extLst>
          </p:cNvPr>
          <p:cNvSpPr/>
          <p:nvPr/>
        </p:nvSpPr>
        <p:spPr bwMode="auto">
          <a:xfrm rot="5400000">
            <a:off x="2344761" y="3168230"/>
            <a:ext cx="228330" cy="4613052"/>
          </a:xfrm>
          <a:prstGeom prst="leftBrace">
            <a:avLst>
              <a:gd name="adj1" fmla="val 8333"/>
              <a:gd name="adj2" fmla="val 5149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34B18DBB-722B-4959-AA51-6725D356B131}"/>
              </a:ext>
            </a:extLst>
          </p:cNvPr>
          <p:cNvSpPr/>
          <p:nvPr/>
        </p:nvSpPr>
        <p:spPr>
          <a:xfrm>
            <a:off x="1914523" y="5210346"/>
            <a:ext cx="138048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latin typeface="TimesNewRoman"/>
              </a:rPr>
              <a:t>255 octets</a:t>
            </a:r>
            <a:endParaRPr lang="en-US" sz="800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F8997BEB-6695-4475-9195-2F00FFE4C1A6}"/>
              </a:ext>
            </a:extLst>
          </p:cNvPr>
          <p:cNvSpPr/>
          <p:nvPr/>
        </p:nvSpPr>
        <p:spPr bwMode="auto">
          <a:xfrm>
            <a:off x="5358457" y="5563913"/>
            <a:ext cx="647478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DEDDCCE-2223-4066-AE71-EFE50C53F1B9}"/>
              </a:ext>
            </a:extLst>
          </p:cNvPr>
          <p:cNvSpPr txBox="1"/>
          <p:nvPr/>
        </p:nvSpPr>
        <p:spPr>
          <a:xfrm>
            <a:off x="5395510" y="5587728"/>
            <a:ext cx="663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Subelement ID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8D189F4D-DD2E-4996-8442-1DE92BF69917}"/>
              </a:ext>
            </a:extLst>
          </p:cNvPr>
          <p:cNvSpPr/>
          <p:nvPr/>
        </p:nvSpPr>
        <p:spPr bwMode="auto">
          <a:xfrm>
            <a:off x="6005935" y="5561308"/>
            <a:ext cx="533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5022290-1B14-40E9-931C-185D579DEAF4}"/>
              </a:ext>
            </a:extLst>
          </p:cNvPr>
          <p:cNvSpPr txBox="1"/>
          <p:nvPr/>
        </p:nvSpPr>
        <p:spPr>
          <a:xfrm>
            <a:off x="6005935" y="5627953"/>
            <a:ext cx="47974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Length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51DCD5C5-6D84-460B-8DC8-8E02425A24EB}"/>
              </a:ext>
            </a:extLst>
          </p:cNvPr>
          <p:cNvSpPr/>
          <p:nvPr/>
        </p:nvSpPr>
        <p:spPr bwMode="auto">
          <a:xfrm>
            <a:off x="6543932" y="5558703"/>
            <a:ext cx="624841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B86E93E4-E1DC-43B1-8097-65E09E2FBF60}"/>
              </a:ext>
            </a:extLst>
          </p:cNvPr>
          <p:cNvSpPr txBox="1"/>
          <p:nvPr/>
        </p:nvSpPr>
        <p:spPr>
          <a:xfrm>
            <a:off x="6522321" y="5641481"/>
            <a:ext cx="6857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Information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718BDF92-1953-45F0-83B0-80683840BB79}"/>
              </a:ext>
            </a:extLst>
          </p:cNvPr>
          <p:cNvSpPr/>
          <p:nvPr/>
        </p:nvSpPr>
        <p:spPr>
          <a:xfrm>
            <a:off x="5809949" y="6025336"/>
            <a:ext cx="138048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latin typeface="TimesNewRoman"/>
              </a:rPr>
              <a:t>Subelement n+1</a:t>
            </a:r>
            <a:endParaRPr lang="en-US" sz="800" dirty="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67842BF5-6B5A-4067-B55D-06E3C34EB894}"/>
              </a:ext>
            </a:extLst>
          </p:cNvPr>
          <p:cNvSpPr/>
          <p:nvPr/>
        </p:nvSpPr>
        <p:spPr bwMode="auto">
          <a:xfrm>
            <a:off x="7172730" y="5554211"/>
            <a:ext cx="602612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7FB3D0F-A0D2-4085-84D8-22616C48AB77}"/>
              </a:ext>
            </a:extLst>
          </p:cNvPr>
          <p:cNvSpPr txBox="1"/>
          <p:nvPr/>
        </p:nvSpPr>
        <p:spPr>
          <a:xfrm>
            <a:off x="7181301" y="5538359"/>
            <a:ext cx="663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Subelement ID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AEE3C5F-1458-4993-A5EB-177F310B2804}"/>
              </a:ext>
            </a:extLst>
          </p:cNvPr>
          <p:cNvSpPr/>
          <p:nvPr/>
        </p:nvSpPr>
        <p:spPr bwMode="auto">
          <a:xfrm>
            <a:off x="7784001" y="5551606"/>
            <a:ext cx="533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544F1A9-183E-4DEE-BE3D-C3AA7AB1F1C6}"/>
              </a:ext>
            </a:extLst>
          </p:cNvPr>
          <p:cNvSpPr txBox="1"/>
          <p:nvPr/>
        </p:nvSpPr>
        <p:spPr>
          <a:xfrm>
            <a:off x="7784001" y="5618251"/>
            <a:ext cx="47974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Length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E50D8D3B-7099-4E21-BFFA-C929AAEB0528}"/>
              </a:ext>
            </a:extLst>
          </p:cNvPr>
          <p:cNvSpPr/>
          <p:nvPr/>
        </p:nvSpPr>
        <p:spPr bwMode="auto">
          <a:xfrm>
            <a:off x="8317400" y="5549000"/>
            <a:ext cx="624841" cy="3913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C421C4E-C8F8-4CF4-832B-013C6D0240A0}"/>
              </a:ext>
            </a:extLst>
          </p:cNvPr>
          <p:cNvSpPr txBox="1"/>
          <p:nvPr/>
        </p:nvSpPr>
        <p:spPr>
          <a:xfrm>
            <a:off x="8256442" y="5608272"/>
            <a:ext cx="6857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Information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94918ED6-0CC8-4DA2-A831-2A1664202F74}"/>
              </a:ext>
            </a:extLst>
          </p:cNvPr>
          <p:cNvCxnSpPr>
            <a:cxnSpLocks/>
          </p:cNvCxnSpPr>
          <p:nvPr/>
        </p:nvCxnSpPr>
        <p:spPr bwMode="auto">
          <a:xfrm flipH="1">
            <a:off x="5421680" y="4883165"/>
            <a:ext cx="1955251" cy="67514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865787BD-3301-4C4D-B9E7-84413068F5F0}"/>
              </a:ext>
            </a:extLst>
          </p:cNvPr>
          <p:cNvCxnSpPr>
            <a:cxnSpLocks/>
          </p:cNvCxnSpPr>
          <p:nvPr/>
        </p:nvCxnSpPr>
        <p:spPr bwMode="auto">
          <a:xfrm>
            <a:off x="8050701" y="4886385"/>
            <a:ext cx="869122" cy="67192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D78D0E92-799B-4639-803A-AD9AB4696CA0}"/>
              </a:ext>
            </a:extLst>
          </p:cNvPr>
          <p:cNvSpPr/>
          <p:nvPr/>
        </p:nvSpPr>
        <p:spPr>
          <a:xfrm>
            <a:off x="7516952" y="5966534"/>
            <a:ext cx="138048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latin typeface="TimesNewRoman"/>
              </a:rPr>
              <a:t>Subelement n+2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544290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C21FE-27FD-4C9D-AD9D-5401DC6C7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TIM indication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21905-AC77-49C6-9EF5-27C33A77A5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non-AP MLD has different AIDs in different links.</a:t>
            </a:r>
          </a:p>
          <a:p>
            <a:r>
              <a:rPr lang="en-US" dirty="0"/>
              <a:t>The TIM element in the Beacon of a link indicates the buffered frames for STAs associated with the AP of the link and the APs of other links.</a:t>
            </a:r>
          </a:p>
          <a:p>
            <a:pPr lvl="1"/>
            <a:r>
              <a:rPr lang="en-US" dirty="0"/>
              <a:t>For a non-AP MLD associated with the AP MLD, different AID tells the buffered frame status of different link.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6D592F-1878-41D5-96DE-81E16C15C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374C5C-1949-47A9-BB10-C282DFE34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520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C028C-D3A7-4890-95A8-E978E09EB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 + Link Indication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D65A2C-E9A4-445A-BF65-1786649F40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Conventional TIM element is used as it is:</a:t>
            </a:r>
          </a:p>
          <a:p>
            <a:pPr lvl="1"/>
            <a:r>
              <a:rPr lang="en-US" dirty="0"/>
              <a:t>For a non-AP MLD, TIM bit is assigned per non-AP MLD regardless of the number of links setup.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TIM bit for a non-AP STA/MLD is set to 0 if the AP MLD does not have any buffered frame to transmit to a non-AP STA/MLD.</a:t>
            </a:r>
          </a:p>
          <a:p>
            <a:pPr lvl="1"/>
            <a:r>
              <a:rPr lang="en-US" dirty="0"/>
              <a:t>TIM bit for the non-AP STA/MLD is set to 1 if the AP MLD has one or more buffered frames to transmit to the non-AP STA/MLD on any link to be used.</a:t>
            </a:r>
          </a:p>
          <a:p>
            <a:r>
              <a:rPr lang="en-US" dirty="0"/>
              <a:t>On top of conventional TIM element, another element is defined to indicate the buffered data to link mapping for each non-AP MLD that the TIM bit is set to 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742606-94A5-464A-9C4C-142B0121D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F8AF2C-5CCB-4AD5-8568-3352BDE7D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493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8420A-3B05-4205-80E0-D399D7F1E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 + Link Indication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7FE7C6-D4AE-4F2D-918F-B5D4678CF3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8077200" cy="4343401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Operation Example:</a:t>
            </a:r>
          </a:p>
          <a:p>
            <a:pPr lvl="1"/>
            <a:r>
              <a:rPr lang="en-US" dirty="0"/>
              <a:t>A link mapping bitmap (LMB) is defined, where each bit within the LMB per AID indicates a designated link corresponding to the AID.</a:t>
            </a:r>
          </a:p>
          <a:p>
            <a:pPr lvl="2"/>
            <a:r>
              <a:rPr lang="en-US" dirty="0"/>
              <a:t>Size and link mapping of LMB per AID will be indicated during association.</a:t>
            </a:r>
          </a:p>
          <a:p>
            <a:pPr lvl="1"/>
            <a:r>
              <a:rPr lang="en-US" dirty="0"/>
              <a:t>On each incident of TIM element transmission, such as a Beacon frame transmission, </a:t>
            </a:r>
          </a:p>
          <a:p>
            <a:pPr lvl="2"/>
            <a:r>
              <a:rPr lang="en-US" dirty="0"/>
              <a:t>For each AID, corresponding TIM bit is set to 1 if there’s a buffered data for the AID regardless of specific link of non-AP MLD mapped to the AID to be used.</a:t>
            </a:r>
          </a:p>
          <a:p>
            <a:pPr lvl="2"/>
            <a:r>
              <a:rPr lang="en-US" dirty="0"/>
              <a:t>New element (e.g., Buffered data to link mapping (BLM) element) follows the TIM element.</a:t>
            </a:r>
          </a:p>
          <a:p>
            <a:pPr lvl="3"/>
            <a:r>
              <a:rPr lang="en-US" dirty="0"/>
              <a:t>The BLM element includes a set of LMBs, where the size of the set equals to N_TIM * </a:t>
            </a:r>
            <a:r>
              <a:rPr lang="en-US" dirty="0" err="1"/>
              <a:t>N_bitmap</a:t>
            </a:r>
            <a:r>
              <a:rPr lang="en-US" dirty="0"/>
              <a:t>, where N_TIM denotes the number AIDs that corresponding TIM bit is set to 1 and </a:t>
            </a:r>
            <a:r>
              <a:rPr lang="en-US" dirty="0" err="1"/>
              <a:t>N_bitmap</a:t>
            </a:r>
            <a:r>
              <a:rPr lang="en-US" dirty="0"/>
              <a:t> denotes the size of LMB.</a:t>
            </a:r>
          </a:p>
          <a:p>
            <a:pPr lvl="2"/>
            <a:r>
              <a:rPr lang="en-US" dirty="0"/>
              <a:t>The location of LMB for an AID in the set can be predefined:</a:t>
            </a:r>
          </a:p>
          <a:p>
            <a:pPr lvl="3"/>
            <a:r>
              <a:rPr lang="en-US" dirty="0"/>
              <a:t>E.g.,  The set is listed in monotonically increasing order of LMB for those AIDs that TIM bit is set to 1.</a:t>
            </a:r>
          </a:p>
          <a:p>
            <a:pPr lvl="2"/>
            <a:r>
              <a:rPr lang="en-US" dirty="0"/>
              <a:t>When a non-AP MLD identifies in TIM element that the TIM bit corresponding to the non-AP MLD’s AID is set to 1, the non-AP MLD further checks the LMB corresponding to the AID and identifies specific link(s) that the buffered traffic is mapped.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66BB58-8F15-4E77-95CE-85A5096C2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A07A8A-0CE6-4851-A876-679DF320B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76456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1661</Words>
  <Application>Microsoft Office PowerPoint</Application>
  <PresentationFormat>On-screen Show (4:3)</PresentationFormat>
  <Paragraphs>258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TimesNewRoman</vt:lpstr>
      <vt:lpstr>Garamond</vt:lpstr>
      <vt:lpstr>Times New Roman</vt:lpstr>
      <vt:lpstr>Wingdings</vt:lpstr>
      <vt:lpstr>802-11-Submission</vt:lpstr>
      <vt:lpstr>Multi-Link TIM</vt:lpstr>
      <vt:lpstr>Background</vt:lpstr>
      <vt:lpstr>Requirements</vt:lpstr>
      <vt:lpstr>Possible Approaches</vt:lpstr>
      <vt:lpstr>Multiple TIM Indication</vt:lpstr>
      <vt:lpstr>Multiple TIMs Indication</vt:lpstr>
      <vt:lpstr>Single TIM indication</vt:lpstr>
      <vt:lpstr>TIM + Link Indication</vt:lpstr>
      <vt:lpstr>TIM + Link Indication</vt:lpstr>
      <vt:lpstr>TIM + Link Indication</vt:lpstr>
      <vt:lpstr>TID mapping</vt:lpstr>
      <vt:lpstr>TID mapping</vt:lpstr>
      <vt:lpstr>Summary</vt:lpstr>
      <vt:lpstr>SP 1</vt:lpstr>
      <vt:lpstr>SP 2</vt:lpstr>
      <vt:lpstr>References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Young Hoon Kwon</cp:lastModifiedBy>
  <cp:revision>2229</cp:revision>
  <cp:lastPrinted>1998-02-10T13:28:06Z</cp:lastPrinted>
  <dcterms:created xsi:type="dcterms:W3CDTF">2007-05-21T21:00:37Z</dcterms:created>
  <dcterms:modified xsi:type="dcterms:W3CDTF">2020-05-21T22:31:52Z</dcterms:modified>
  <cp:category>Submission</cp:category>
</cp:coreProperties>
</file>