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838" r:id="rId3"/>
    <p:sldId id="840" r:id="rId4"/>
    <p:sldId id="841" r:id="rId5"/>
    <p:sldId id="843" r:id="rId6"/>
    <p:sldId id="842" r:id="rId7"/>
    <p:sldId id="844" r:id="rId8"/>
    <p:sldId id="845" r:id="rId9"/>
    <p:sldId id="846" r:id="rId10"/>
    <p:sldId id="847" r:id="rId11"/>
    <p:sldId id="848" r:id="rId12"/>
    <p:sldId id="836" r:id="rId13"/>
    <p:sldId id="849" r:id="rId14"/>
    <p:sldId id="83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3" d="100"/>
          <a:sy n="113" d="100"/>
        </p:scale>
        <p:origin x="154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1/11/2020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1/11/2020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1/11/2020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7"/>
            <a:ext cx="77724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0066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8600" y="324380"/>
            <a:ext cx="13978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1/13/2020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TIM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January,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73CC-433A-440B-B301-D861BB28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3BB45-0AE7-40B4-859C-CC7014E92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444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Operation example</a:t>
            </a:r>
          </a:p>
          <a:p>
            <a:pPr lvl="1"/>
            <a:r>
              <a:rPr lang="en-US" dirty="0"/>
              <a:t>There are 3 links that an AP MLLE supports</a:t>
            </a:r>
          </a:p>
          <a:p>
            <a:pPr lvl="2"/>
            <a:r>
              <a:rPr lang="en-US" dirty="0"/>
              <a:t>LMB per AID is composed of 3 bits </a:t>
            </a:r>
          </a:p>
          <a:p>
            <a:pPr lvl="3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link corresponds to 1</a:t>
            </a:r>
            <a:r>
              <a:rPr lang="en-US" baseline="30000" dirty="0"/>
              <a:t>st</a:t>
            </a:r>
            <a:r>
              <a:rPr lang="en-US" dirty="0"/>
              <a:t>/2</a:t>
            </a:r>
            <a:r>
              <a:rPr lang="en-US" baseline="30000" dirty="0"/>
              <a:t>nd</a:t>
            </a:r>
            <a:r>
              <a:rPr lang="en-US" dirty="0"/>
              <a:t>/3</a:t>
            </a:r>
            <a:r>
              <a:rPr lang="en-US" baseline="30000" dirty="0"/>
              <a:t>rd</a:t>
            </a:r>
            <a:r>
              <a:rPr lang="en-US" dirty="0"/>
              <a:t> bit of the LMB per AID</a:t>
            </a:r>
          </a:p>
          <a:p>
            <a:pPr lvl="1"/>
            <a:r>
              <a:rPr lang="en-US" dirty="0"/>
              <a:t>Out of 255 STA MLLEs, there are 5 non-AP MLDs that the AP MLD has buffered data: </a:t>
            </a:r>
          </a:p>
          <a:p>
            <a:pPr lvl="2"/>
            <a:r>
              <a:rPr lang="en-US" dirty="0"/>
              <a:t>Corresponding AIDs are 12/28/35/57/77.</a:t>
            </a:r>
          </a:p>
          <a:p>
            <a:pPr lvl="1"/>
            <a:r>
              <a:rPr lang="en-US" dirty="0"/>
              <a:t>LMB size goes down to only 15 bits (5 STAs x 3 bit per STA) 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6E24-9068-4149-BFA7-B1643277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6732-6324-4567-9A92-3E3F8825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D9B23F-AE7C-4FE7-B78A-601660F2FBBA}"/>
              </a:ext>
            </a:extLst>
          </p:cNvPr>
          <p:cNvSpPr/>
          <p:nvPr/>
        </p:nvSpPr>
        <p:spPr bwMode="auto">
          <a:xfrm>
            <a:off x="3089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DDB22C-B092-4CFE-B760-5DA13833FBFD}"/>
              </a:ext>
            </a:extLst>
          </p:cNvPr>
          <p:cNvSpPr/>
          <p:nvPr/>
        </p:nvSpPr>
        <p:spPr bwMode="auto">
          <a:xfrm>
            <a:off x="3546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998C90-6D0F-4F08-9C8F-5D94B6C389F7}"/>
              </a:ext>
            </a:extLst>
          </p:cNvPr>
          <p:cNvSpPr/>
          <p:nvPr/>
        </p:nvSpPr>
        <p:spPr bwMode="auto">
          <a:xfrm>
            <a:off x="3775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5435B0-F59B-4336-A4FC-3C4190470742}"/>
              </a:ext>
            </a:extLst>
          </p:cNvPr>
          <p:cNvSpPr/>
          <p:nvPr/>
        </p:nvSpPr>
        <p:spPr bwMode="auto">
          <a:xfrm>
            <a:off x="4003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AFE901-BFD9-41B0-BDFA-744FAA04A52B}"/>
              </a:ext>
            </a:extLst>
          </p:cNvPr>
          <p:cNvSpPr txBox="1"/>
          <p:nvPr/>
        </p:nvSpPr>
        <p:spPr>
          <a:xfrm>
            <a:off x="2565176" y="4059381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7348E7-DC6C-40A8-A5FC-A80B74739534}"/>
              </a:ext>
            </a:extLst>
          </p:cNvPr>
          <p:cNvSpPr/>
          <p:nvPr/>
        </p:nvSpPr>
        <p:spPr bwMode="auto">
          <a:xfrm>
            <a:off x="4461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2AEB1E-2361-446A-AEC7-86E778A30EA5}"/>
              </a:ext>
            </a:extLst>
          </p:cNvPr>
          <p:cNvSpPr/>
          <p:nvPr/>
        </p:nvSpPr>
        <p:spPr bwMode="auto">
          <a:xfrm>
            <a:off x="4689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0BE990-D9BF-4228-A8C2-52E1F866100C}"/>
              </a:ext>
            </a:extLst>
          </p:cNvPr>
          <p:cNvSpPr/>
          <p:nvPr/>
        </p:nvSpPr>
        <p:spPr bwMode="auto">
          <a:xfrm>
            <a:off x="4918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8A22D8-73DE-4C89-9F99-2A4C91BA0553}"/>
              </a:ext>
            </a:extLst>
          </p:cNvPr>
          <p:cNvSpPr/>
          <p:nvPr/>
        </p:nvSpPr>
        <p:spPr bwMode="auto">
          <a:xfrm>
            <a:off x="5375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382C9D-67E1-4242-B91E-2CC465D0332E}"/>
              </a:ext>
            </a:extLst>
          </p:cNvPr>
          <p:cNvSpPr/>
          <p:nvPr/>
        </p:nvSpPr>
        <p:spPr bwMode="auto">
          <a:xfrm>
            <a:off x="5604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DAAE44-A849-43D5-9F0F-B7ACC68C695D}"/>
              </a:ext>
            </a:extLst>
          </p:cNvPr>
          <p:cNvSpPr/>
          <p:nvPr/>
        </p:nvSpPr>
        <p:spPr bwMode="auto">
          <a:xfrm>
            <a:off x="58326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2106D9-F27C-4907-AE9A-D13553953F8C}"/>
              </a:ext>
            </a:extLst>
          </p:cNvPr>
          <p:cNvSpPr/>
          <p:nvPr/>
        </p:nvSpPr>
        <p:spPr bwMode="auto">
          <a:xfrm>
            <a:off x="6289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6C7E20-878C-432A-9948-2CD78660A012}"/>
              </a:ext>
            </a:extLst>
          </p:cNvPr>
          <p:cNvSpPr/>
          <p:nvPr/>
        </p:nvSpPr>
        <p:spPr bwMode="auto">
          <a:xfrm>
            <a:off x="6518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B094D29-B1A0-4B84-B231-A979E1A80C24}"/>
              </a:ext>
            </a:extLst>
          </p:cNvPr>
          <p:cNvSpPr/>
          <p:nvPr/>
        </p:nvSpPr>
        <p:spPr bwMode="auto">
          <a:xfrm>
            <a:off x="67470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47D47A-002C-42D8-8B7D-7C4C13AA364E}"/>
              </a:ext>
            </a:extLst>
          </p:cNvPr>
          <p:cNvSpPr/>
          <p:nvPr/>
        </p:nvSpPr>
        <p:spPr bwMode="auto">
          <a:xfrm>
            <a:off x="72042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84F21B-2BD2-4D73-9321-185E6C843A4C}"/>
              </a:ext>
            </a:extLst>
          </p:cNvPr>
          <p:cNvSpPr/>
          <p:nvPr/>
        </p:nvSpPr>
        <p:spPr bwMode="auto">
          <a:xfrm>
            <a:off x="74328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0C9779-CD58-45BD-ACE7-15D5E30EC7B9}"/>
              </a:ext>
            </a:extLst>
          </p:cNvPr>
          <p:cNvSpPr/>
          <p:nvPr/>
        </p:nvSpPr>
        <p:spPr bwMode="auto">
          <a:xfrm>
            <a:off x="7661452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92D2FC-327F-4A49-ACFD-BAB4CC54C886}"/>
              </a:ext>
            </a:extLst>
          </p:cNvPr>
          <p:cNvSpPr/>
          <p:nvPr/>
        </p:nvSpPr>
        <p:spPr bwMode="auto">
          <a:xfrm>
            <a:off x="8127776" y="4364181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FF9BE4-25DF-47A4-AE70-5D00B4E67340}"/>
              </a:ext>
            </a:extLst>
          </p:cNvPr>
          <p:cNvSpPr txBox="1"/>
          <p:nvPr/>
        </p:nvSpPr>
        <p:spPr>
          <a:xfrm>
            <a:off x="3258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8472DF-3578-4D2E-9F28-F65FD0CE00DB}"/>
              </a:ext>
            </a:extLst>
          </p:cNvPr>
          <p:cNvSpPr txBox="1"/>
          <p:nvPr/>
        </p:nvSpPr>
        <p:spPr>
          <a:xfrm>
            <a:off x="41730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F10191-FD40-4491-899C-04C47567A524}"/>
              </a:ext>
            </a:extLst>
          </p:cNvPr>
          <p:cNvSpPr txBox="1"/>
          <p:nvPr/>
        </p:nvSpPr>
        <p:spPr>
          <a:xfrm>
            <a:off x="50874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EA2792-BC3D-4762-99F9-E6C6F0C4AEB8}"/>
              </a:ext>
            </a:extLst>
          </p:cNvPr>
          <p:cNvSpPr txBox="1"/>
          <p:nvPr/>
        </p:nvSpPr>
        <p:spPr>
          <a:xfrm>
            <a:off x="60018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C9ED51-CDA2-427F-B6DD-86D19CC10CE4}"/>
              </a:ext>
            </a:extLst>
          </p:cNvPr>
          <p:cNvSpPr txBox="1"/>
          <p:nvPr/>
        </p:nvSpPr>
        <p:spPr>
          <a:xfrm>
            <a:off x="69162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9390A9-E091-454B-97E7-DE195D5BE1E2}"/>
              </a:ext>
            </a:extLst>
          </p:cNvPr>
          <p:cNvSpPr txBox="1"/>
          <p:nvPr/>
        </p:nvSpPr>
        <p:spPr>
          <a:xfrm>
            <a:off x="7830650" y="43612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…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24984DB-8744-47D8-A30A-9F6D5FB079B5}"/>
              </a:ext>
            </a:extLst>
          </p:cNvPr>
          <p:cNvSpPr txBox="1"/>
          <p:nvPr/>
        </p:nvSpPr>
        <p:spPr>
          <a:xfrm>
            <a:off x="36718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0F3203-D244-4B6F-B830-DEAE0E401581}"/>
              </a:ext>
            </a:extLst>
          </p:cNvPr>
          <p:cNvSpPr txBox="1"/>
          <p:nvPr/>
        </p:nvSpPr>
        <p:spPr>
          <a:xfrm>
            <a:off x="45862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36342B-5D33-4658-8EDD-7AEBBDB6D3A3}"/>
              </a:ext>
            </a:extLst>
          </p:cNvPr>
          <p:cNvSpPr txBox="1"/>
          <p:nvPr/>
        </p:nvSpPr>
        <p:spPr>
          <a:xfrm>
            <a:off x="55006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F0E61C-E7DE-48D9-95E3-57042B127993}"/>
              </a:ext>
            </a:extLst>
          </p:cNvPr>
          <p:cNvSpPr txBox="1"/>
          <p:nvPr/>
        </p:nvSpPr>
        <p:spPr>
          <a:xfrm>
            <a:off x="6415024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44AC33-7A81-4094-A94E-ACF1B36DFFC7}"/>
              </a:ext>
            </a:extLst>
          </p:cNvPr>
          <p:cNvSpPr txBox="1"/>
          <p:nvPr/>
        </p:nvSpPr>
        <p:spPr>
          <a:xfrm>
            <a:off x="7329424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41A8876-6430-4010-809D-4AFE22F4606D}"/>
              </a:ext>
            </a:extLst>
          </p:cNvPr>
          <p:cNvSpPr txBox="1"/>
          <p:nvPr/>
        </p:nvSpPr>
        <p:spPr>
          <a:xfrm>
            <a:off x="3022376" y="40593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282BF0-934A-4670-B9B7-CBA354A3B342}"/>
              </a:ext>
            </a:extLst>
          </p:cNvPr>
          <p:cNvSpPr txBox="1"/>
          <p:nvPr/>
        </p:nvSpPr>
        <p:spPr>
          <a:xfrm>
            <a:off x="1345976" y="436418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TIM bitmap: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17A496-1B23-4824-BE00-4913D30361C8}"/>
              </a:ext>
            </a:extLst>
          </p:cNvPr>
          <p:cNvSpPr txBox="1"/>
          <p:nvPr/>
        </p:nvSpPr>
        <p:spPr>
          <a:xfrm>
            <a:off x="1345976" y="5428004"/>
            <a:ext cx="1393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LMB:</a:t>
            </a:r>
          </a:p>
          <a:p>
            <a:r>
              <a:rPr lang="en-US" sz="1400" dirty="0">
                <a:latin typeface="+mn-lt"/>
              </a:rPr>
              <a:t>Size = 15 (5x3)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EE6203-C639-4857-8E79-BA27784634D7}"/>
              </a:ext>
            </a:extLst>
          </p:cNvPr>
          <p:cNvSpPr/>
          <p:nvPr/>
        </p:nvSpPr>
        <p:spPr bwMode="auto">
          <a:xfrm>
            <a:off x="30315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06F27E8-B841-4A96-87F1-3B2706201F00}"/>
              </a:ext>
            </a:extLst>
          </p:cNvPr>
          <p:cNvSpPr/>
          <p:nvPr/>
        </p:nvSpPr>
        <p:spPr bwMode="auto">
          <a:xfrm>
            <a:off x="32601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F4BFEED-0098-49EC-B0DC-DFDC8B674352}"/>
              </a:ext>
            </a:extLst>
          </p:cNvPr>
          <p:cNvSpPr/>
          <p:nvPr/>
        </p:nvSpPr>
        <p:spPr bwMode="auto">
          <a:xfrm>
            <a:off x="3488701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42" name="Left Brace 41">
            <a:extLst>
              <a:ext uri="{FF2B5EF4-FFF2-40B4-BE49-F238E27FC236}">
                <a16:creationId xmlns:a16="http://schemas.microsoft.com/office/drawing/2014/main" id="{87ABB572-8F8D-4031-B18B-783F602A1F55}"/>
              </a:ext>
            </a:extLst>
          </p:cNvPr>
          <p:cNvSpPr/>
          <p:nvPr/>
        </p:nvSpPr>
        <p:spPr bwMode="auto">
          <a:xfrm rot="5400000">
            <a:off x="3247150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2A152D1-561B-4ACF-B6B2-16FACF903B66}"/>
              </a:ext>
            </a:extLst>
          </p:cNvPr>
          <p:cNvSpPr txBox="1"/>
          <p:nvPr/>
        </p:nvSpPr>
        <p:spPr>
          <a:xfrm rot="18802003">
            <a:off x="2966756" y="4966337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AID:12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BD8C57-6DD2-4AD7-91CB-A87296B886CC}"/>
              </a:ext>
            </a:extLst>
          </p:cNvPr>
          <p:cNvSpPr/>
          <p:nvPr/>
        </p:nvSpPr>
        <p:spPr bwMode="auto">
          <a:xfrm>
            <a:off x="37264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9A694E1-B420-4BE9-81C2-C20940F11A2A}"/>
              </a:ext>
            </a:extLst>
          </p:cNvPr>
          <p:cNvSpPr/>
          <p:nvPr/>
        </p:nvSpPr>
        <p:spPr bwMode="auto">
          <a:xfrm>
            <a:off x="39550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5BC0A82-ADFB-4CF2-954D-030A485DB10B}"/>
              </a:ext>
            </a:extLst>
          </p:cNvPr>
          <p:cNvSpPr/>
          <p:nvPr/>
        </p:nvSpPr>
        <p:spPr bwMode="auto">
          <a:xfrm>
            <a:off x="4183625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47" name="Left Brace 46">
            <a:extLst>
              <a:ext uri="{FF2B5EF4-FFF2-40B4-BE49-F238E27FC236}">
                <a16:creationId xmlns:a16="http://schemas.microsoft.com/office/drawing/2014/main" id="{33025035-4869-422F-8C63-AC3FAB9F1625}"/>
              </a:ext>
            </a:extLst>
          </p:cNvPr>
          <p:cNvSpPr/>
          <p:nvPr/>
        </p:nvSpPr>
        <p:spPr bwMode="auto">
          <a:xfrm rot="5400000">
            <a:off x="3942074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9917647-CC80-4888-A573-B830B3D61C7C}"/>
              </a:ext>
            </a:extLst>
          </p:cNvPr>
          <p:cNvSpPr txBox="1"/>
          <p:nvPr/>
        </p:nvSpPr>
        <p:spPr>
          <a:xfrm rot="19402247">
            <a:off x="3775794" y="490525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AID:28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836B2E5-1DC6-45F4-8EBF-55907DCA21EF}"/>
              </a:ext>
            </a:extLst>
          </p:cNvPr>
          <p:cNvSpPr/>
          <p:nvPr/>
        </p:nvSpPr>
        <p:spPr bwMode="auto">
          <a:xfrm>
            <a:off x="44230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1220DD1-0C25-4EA8-BA30-9AC9ACC23A44}"/>
              </a:ext>
            </a:extLst>
          </p:cNvPr>
          <p:cNvSpPr/>
          <p:nvPr/>
        </p:nvSpPr>
        <p:spPr bwMode="auto">
          <a:xfrm>
            <a:off x="46516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E6EED19-3EC1-447B-87CD-A44CDA4DC24C}"/>
              </a:ext>
            </a:extLst>
          </p:cNvPr>
          <p:cNvSpPr/>
          <p:nvPr/>
        </p:nvSpPr>
        <p:spPr bwMode="auto">
          <a:xfrm>
            <a:off x="4880284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52" name="Left Brace 51">
            <a:extLst>
              <a:ext uri="{FF2B5EF4-FFF2-40B4-BE49-F238E27FC236}">
                <a16:creationId xmlns:a16="http://schemas.microsoft.com/office/drawing/2014/main" id="{A9552AED-2AB5-4CE4-B166-23225ACBF0FB}"/>
              </a:ext>
            </a:extLst>
          </p:cNvPr>
          <p:cNvSpPr/>
          <p:nvPr/>
        </p:nvSpPr>
        <p:spPr bwMode="auto">
          <a:xfrm rot="5400000">
            <a:off x="4638733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A49EB36-BE6D-4BB1-B0F7-FFFCC25A75CD}"/>
              </a:ext>
            </a:extLst>
          </p:cNvPr>
          <p:cNvSpPr txBox="1"/>
          <p:nvPr/>
        </p:nvSpPr>
        <p:spPr>
          <a:xfrm rot="19955753">
            <a:off x="4523103" y="491195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AID:35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4F12D7D-E347-4C3B-A653-AD35E1B8628D}"/>
              </a:ext>
            </a:extLst>
          </p:cNvPr>
          <p:cNvSpPr/>
          <p:nvPr/>
        </p:nvSpPr>
        <p:spPr bwMode="auto">
          <a:xfrm>
            <a:off x="5118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683B1F6-A068-4359-93B1-DA19EB9B4D8E}"/>
              </a:ext>
            </a:extLst>
          </p:cNvPr>
          <p:cNvSpPr/>
          <p:nvPr/>
        </p:nvSpPr>
        <p:spPr bwMode="auto">
          <a:xfrm>
            <a:off x="53466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4BD0837-051F-40D0-BFD6-C55DC65372CA}"/>
              </a:ext>
            </a:extLst>
          </p:cNvPr>
          <p:cNvSpPr/>
          <p:nvPr/>
        </p:nvSpPr>
        <p:spPr bwMode="auto">
          <a:xfrm>
            <a:off x="55752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C6BB8A3-03B4-4CE9-A530-0155B59CDC12}"/>
              </a:ext>
            </a:extLst>
          </p:cNvPr>
          <p:cNvSpPr/>
          <p:nvPr/>
        </p:nvSpPr>
        <p:spPr bwMode="auto">
          <a:xfrm rot="5400000">
            <a:off x="53336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C7874D-D47D-442B-87A8-31D78F1C8B8C}"/>
              </a:ext>
            </a:extLst>
          </p:cNvPr>
          <p:cNvSpPr txBox="1"/>
          <p:nvPr/>
        </p:nvSpPr>
        <p:spPr>
          <a:xfrm rot="20277628">
            <a:off x="5345489" y="4900390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AID:57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9631081-6463-4E9E-8DE3-E3FA31B8A6CA}"/>
              </a:ext>
            </a:extLst>
          </p:cNvPr>
          <p:cNvSpPr/>
          <p:nvPr/>
        </p:nvSpPr>
        <p:spPr bwMode="auto">
          <a:xfrm>
            <a:off x="58038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79E483D-12A0-4339-961C-8C9CE8DA0011}"/>
              </a:ext>
            </a:extLst>
          </p:cNvPr>
          <p:cNvSpPr/>
          <p:nvPr/>
        </p:nvSpPr>
        <p:spPr bwMode="auto">
          <a:xfrm>
            <a:off x="60324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688710A-1FCF-4FBC-9B12-4104BF873FEF}"/>
              </a:ext>
            </a:extLst>
          </p:cNvPr>
          <p:cNvSpPr/>
          <p:nvPr/>
        </p:nvSpPr>
        <p:spPr bwMode="auto">
          <a:xfrm>
            <a:off x="6261008" y="5586358"/>
            <a:ext cx="228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0</a:t>
            </a:r>
          </a:p>
        </p:txBody>
      </p:sp>
      <p:sp>
        <p:nvSpPr>
          <p:cNvPr id="62" name="Left Brace 61">
            <a:extLst>
              <a:ext uri="{FF2B5EF4-FFF2-40B4-BE49-F238E27FC236}">
                <a16:creationId xmlns:a16="http://schemas.microsoft.com/office/drawing/2014/main" id="{417B17F7-6E47-448E-AE6D-E338FCC666A7}"/>
              </a:ext>
            </a:extLst>
          </p:cNvPr>
          <p:cNvSpPr/>
          <p:nvPr/>
        </p:nvSpPr>
        <p:spPr bwMode="auto">
          <a:xfrm rot="5400000">
            <a:off x="6019457" y="5053808"/>
            <a:ext cx="245378" cy="694924"/>
          </a:xfrm>
          <a:prstGeom prst="leftBrace">
            <a:avLst>
              <a:gd name="adj1" fmla="val 8333"/>
              <a:gd name="adj2" fmla="val 477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3D94B19-9BAD-4043-B3EB-90CFFBBBB278}"/>
              </a:ext>
            </a:extLst>
          </p:cNvPr>
          <p:cNvSpPr txBox="1"/>
          <p:nvPr/>
        </p:nvSpPr>
        <p:spPr>
          <a:xfrm rot="20422903">
            <a:off x="5840486" y="5006124"/>
            <a:ext cx="732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AID:77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11A656F-436C-4AFC-ADF1-53829BA9DEAA}"/>
              </a:ext>
            </a:extLst>
          </p:cNvPr>
          <p:cNvCxnSpPr>
            <a:stCxn id="9" idx="2"/>
            <a:endCxn id="42" idx="1"/>
          </p:cNvCxnSpPr>
          <p:nvPr/>
        </p:nvCxnSpPr>
        <p:spPr bwMode="auto">
          <a:xfrm flipH="1">
            <a:off x="3385141" y="4745181"/>
            <a:ext cx="504411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D1B29462-26D8-47F7-9DD0-01A008411078}"/>
              </a:ext>
            </a:extLst>
          </p:cNvPr>
          <p:cNvCxnSpPr>
            <a:cxnSpLocks/>
            <a:stCxn id="13" idx="2"/>
            <a:endCxn id="47" idx="1"/>
          </p:cNvCxnSpPr>
          <p:nvPr/>
        </p:nvCxnSpPr>
        <p:spPr bwMode="auto">
          <a:xfrm flipH="1">
            <a:off x="4080065" y="4745181"/>
            <a:ext cx="723887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CB18E51-C9CA-4018-8DC5-4D7EAF42BE38}"/>
              </a:ext>
            </a:extLst>
          </p:cNvPr>
          <p:cNvCxnSpPr>
            <a:cxnSpLocks/>
            <a:stCxn id="16" idx="2"/>
            <a:endCxn id="52" idx="1"/>
          </p:cNvCxnSpPr>
          <p:nvPr/>
        </p:nvCxnSpPr>
        <p:spPr bwMode="auto">
          <a:xfrm flipH="1">
            <a:off x="4776724" y="4745181"/>
            <a:ext cx="941628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C25B681-8043-436F-A083-E23E6B503D38}"/>
              </a:ext>
            </a:extLst>
          </p:cNvPr>
          <p:cNvCxnSpPr>
            <a:cxnSpLocks/>
            <a:stCxn id="19" idx="2"/>
            <a:endCxn id="57" idx="1"/>
          </p:cNvCxnSpPr>
          <p:nvPr/>
        </p:nvCxnSpPr>
        <p:spPr bwMode="auto">
          <a:xfrm flipH="1">
            <a:off x="5471648" y="4745181"/>
            <a:ext cx="11611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4513090C-935A-465B-9097-9C1431BD5A01}"/>
              </a:ext>
            </a:extLst>
          </p:cNvPr>
          <p:cNvCxnSpPr>
            <a:cxnSpLocks/>
            <a:stCxn id="22" idx="2"/>
            <a:endCxn id="62" idx="1"/>
          </p:cNvCxnSpPr>
          <p:nvPr/>
        </p:nvCxnSpPr>
        <p:spPr bwMode="auto">
          <a:xfrm flipH="1">
            <a:off x="6157448" y="4745181"/>
            <a:ext cx="1389704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212DB62E-F1CA-4ACF-B927-4877E82D7117}"/>
              </a:ext>
            </a:extLst>
          </p:cNvPr>
          <p:cNvSpPr txBox="1"/>
          <p:nvPr/>
        </p:nvSpPr>
        <p:spPr>
          <a:xfrm>
            <a:off x="3403376" y="4056404"/>
            <a:ext cx="370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CAD3B38-1C15-406A-9121-9F6499B441BE}"/>
              </a:ext>
            </a:extLst>
          </p:cNvPr>
          <p:cNvSpPr txBox="1"/>
          <p:nvPr/>
        </p:nvSpPr>
        <p:spPr>
          <a:xfrm>
            <a:off x="39343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13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804B3E2-7847-4061-9006-36E5A540AF7E}"/>
              </a:ext>
            </a:extLst>
          </p:cNvPr>
          <p:cNvSpPr txBox="1"/>
          <p:nvPr/>
        </p:nvSpPr>
        <p:spPr>
          <a:xfrm>
            <a:off x="43177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27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2C52CA1-AEC5-4A69-B7A6-10E619F2C59E}"/>
              </a:ext>
            </a:extLst>
          </p:cNvPr>
          <p:cNvSpPr txBox="1"/>
          <p:nvPr/>
        </p:nvSpPr>
        <p:spPr>
          <a:xfrm>
            <a:off x="52321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FF65753-08E5-40F0-B220-0F744217B63D}"/>
              </a:ext>
            </a:extLst>
          </p:cNvPr>
          <p:cNvSpPr txBox="1"/>
          <p:nvPr/>
        </p:nvSpPr>
        <p:spPr>
          <a:xfrm>
            <a:off x="6146576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56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C463C94-5FCC-4DFF-A6B4-C9F33C71316D}"/>
              </a:ext>
            </a:extLst>
          </p:cNvPr>
          <p:cNvSpPr txBox="1"/>
          <p:nvPr/>
        </p:nvSpPr>
        <p:spPr>
          <a:xfrm>
            <a:off x="7060976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76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CD5AED7-8F07-4333-AEB9-82F397023385}"/>
              </a:ext>
            </a:extLst>
          </p:cNvPr>
          <p:cNvSpPr txBox="1"/>
          <p:nvPr/>
        </p:nvSpPr>
        <p:spPr>
          <a:xfrm>
            <a:off x="48487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2E12A66-C514-4ECB-A27E-F35DE38C6BFE}"/>
              </a:ext>
            </a:extLst>
          </p:cNvPr>
          <p:cNvSpPr txBox="1"/>
          <p:nvPr/>
        </p:nvSpPr>
        <p:spPr>
          <a:xfrm>
            <a:off x="57631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36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47E170C-5634-4A7A-B09A-76FFECE9DA59}"/>
              </a:ext>
            </a:extLst>
          </p:cNvPr>
          <p:cNvSpPr txBox="1"/>
          <p:nvPr/>
        </p:nvSpPr>
        <p:spPr>
          <a:xfrm>
            <a:off x="6677538" y="40593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58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DB913AA-BC8B-4D82-A458-9E1606EE6201}"/>
              </a:ext>
            </a:extLst>
          </p:cNvPr>
          <p:cNvSpPr txBox="1"/>
          <p:nvPr/>
        </p:nvSpPr>
        <p:spPr>
          <a:xfrm>
            <a:off x="7591938" y="40564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78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CF90A84-D942-422C-9CE6-61D07F9A2AA8}"/>
              </a:ext>
            </a:extLst>
          </p:cNvPr>
          <p:cNvSpPr txBox="1"/>
          <p:nvPr/>
        </p:nvSpPr>
        <p:spPr>
          <a:xfrm>
            <a:off x="8051576" y="405640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255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7001097-F3D2-4D9C-85F2-1F18BF5C40FB}"/>
              </a:ext>
            </a:extLst>
          </p:cNvPr>
          <p:cNvSpPr txBox="1"/>
          <p:nvPr/>
        </p:nvSpPr>
        <p:spPr>
          <a:xfrm>
            <a:off x="30721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05AD7B-DA68-4D24-A870-BF823FCD17D2}"/>
              </a:ext>
            </a:extLst>
          </p:cNvPr>
          <p:cNvSpPr txBox="1"/>
          <p:nvPr/>
        </p:nvSpPr>
        <p:spPr>
          <a:xfrm>
            <a:off x="3731364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2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EAD9130-C948-445D-AED5-753A8ED070AA}"/>
              </a:ext>
            </a:extLst>
          </p:cNvPr>
          <p:cNvSpPr txBox="1"/>
          <p:nvPr/>
        </p:nvSpPr>
        <p:spPr>
          <a:xfrm>
            <a:off x="4367595" y="6169223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Link 3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9B0B80C-7688-416F-A362-8DCA06B4BDEC}"/>
              </a:ext>
            </a:extLst>
          </p:cNvPr>
          <p:cNvCxnSpPr>
            <a:cxnSpLocks/>
            <a:stCxn id="44" idx="2"/>
            <a:endCxn id="80" idx="0"/>
          </p:cNvCxnSpPr>
          <p:nvPr/>
        </p:nvCxnSpPr>
        <p:spPr bwMode="auto">
          <a:xfrm flipH="1">
            <a:off x="3403376" y="5967358"/>
            <a:ext cx="437349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934FF68-F138-4423-B04A-672462D1FDBC}"/>
              </a:ext>
            </a:extLst>
          </p:cNvPr>
          <p:cNvCxnSpPr>
            <a:cxnSpLocks/>
            <a:stCxn id="45" idx="2"/>
            <a:endCxn id="81" idx="0"/>
          </p:cNvCxnSpPr>
          <p:nvPr/>
        </p:nvCxnSpPr>
        <p:spPr bwMode="auto">
          <a:xfrm flipH="1">
            <a:off x="4062545" y="5967358"/>
            <a:ext cx="6780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912C2DC-D27C-4777-81CA-F9BA4867BCCD}"/>
              </a:ext>
            </a:extLst>
          </p:cNvPr>
          <p:cNvCxnSpPr>
            <a:cxnSpLocks/>
            <a:stCxn id="46" idx="2"/>
            <a:endCxn id="82" idx="0"/>
          </p:cNvCxnSpPr>
          <p:nvPr/>
        </p:nvCxnSpPr>
        <p:spPr bwMode="auto">
          <a:xfrm>
            <a:off x="4297925" y="5967358"/>
            <a:ext cx="400851" cy="2018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313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0901-7AD0-40CF-BFAD-EA91F045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8EF90-78D4-4037-B0BA-000745CC8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Partial AID bitmap may be shorter.</a:t>
            </a:r>
          </a:p>
          <a:p>
            <a:pPr lvl="1"/>
            <a:r>
              <a:rPr lang="en-US" dirty="0"/>
              <a:t>No restriction of AID selection.</a:t>
            </a:r>
          </a:p>
          <a:p>
            <a:r>
              <a:rPr lang="en-US" dirty="0"/>
              <a:t>Single TIM indication</a:t>
            </a:r>
          </a:p>
          <a:p>
            <a:pPr lvl="1"/>
            <a:r>
              <a:rPr lang="en-US" dirty="0"/>
              <a:t>Element ID, Length fields are saved.</a:t>
            </a:r>
          </a:p>
          <a:p>
            <a:pPr lvl="1"/>
            <a:r>
              <a:rPr lang="en-US" dirty="0"/>
              <a:t>Potentially partial AID bitmap may be longer.</a:t>
            </a:r>
          </a:p>
          <a:p>
            <a:pPr lvl="1"/>
            <a:r>
              <a:rPr lang="en-US" dirty="0"/>
              <a:t>The restriction of AID selection is added.</a:t>
            </a:r>
          </a:p>
          <a:p>
            <a:r>
              <a:rPr lang="en-US" dirty="0"/>
              <a:t>TIM + Link indication</a:t>
            </a:r>
          </a:p>
          <a:p>
            <a:pPr lvl="1"/>
            <a:r>
              <a:rPr lang="en-US" dirty="0"/>
              <a:t>More Element ID, Length fields are needed.</a:t>
            </a:r>
          </a:p>
          <a:p>
            <a:pPr lvl="1"/>
            <a:r>
              <a:rPr lang="en-US" dirty="0"/>
              <a:t>Size of new element may be shorter.</a:t>
            </a:r>
          </a:p>
          <a:p>
            <a:pPr lvl="1"/>
            <a:r>
              <a:rPr lang="en-US" dirty="0"/>
              <a:t>No restriction of AID selection.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478C3F-35AA-4E4B-93B9-72536FED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5FD65-3EA3-4C93-9A51-3019AA6B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5E49-968C-4C98-AF9A-F383F35D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40E41-22B6-448A-9676-E5E61485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8001000" cy="4571990"/>
          </a:xfrm>
        </p:spPr>
        <p:txBody>
          <a:bodyPr/>
          <a:lstStyle/>
          <a:p>
            <a:r>
              <a:rPr lang="en-US" dirty="0"/>
              <a:t>TIM indication methods for indicating buffered frame status of multiple links have been proposed.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  <a:p>
            <a:r>
              <a:rPr lang="en-US" dirty="0"/>
              <a:t>Different TIM indication methods have benefits on different scenario.</a:t>
            </a:r>
          </a:p>
          <a:p>
            <a:pPr lvl="1"/>
            <a:r>
              <a:rPr lang="en-US" dirty="0"/>
              <a:t>We may need to choose the right solution considering multiple factors such as</a:t>
            </a:r>
          </a:p>
          <a:p>
            <a:pPr lvl="2"/>
            <a:r>
              <a:rPr lang="en-US" dirty="0"/>
              <a:t>Ease of implementation from AP/non-AP MLDs</a:t>
            </a:r>
          </a:p>
          <a:p>
            <a:pPr lvl="2"/>
            <a:r>
              <a:rPr lang="en-US" dirty="0"/>
              <a:t>Signaling efficiency on majority of operation scenarios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A5044-2C75-4E1B-A23C-A98911D9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1334-FA6A-4B00-9DFD-C4BA05B8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1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7390-7B13-4161-A3DD-79F438A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3CA95-EBC1-4822-AC5E-E611F27C9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indication of buffered frame status of non-AP MLDs on multiple links from an AP MLD?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r>
              <a:rPr lang="en-US" dirty="0"/>
              <a:t>TIM + Link indication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55D2A-4D9B-47FC-B9FF-24B750D9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29BCE-0332-4E89-94E0-B80BEDB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8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2701-392B-4A34-9671-500967AB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E875-8937-439A-8AF6-62F633AA2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11-19-1857r1 Multiple Link Power Save</a:t>
            </a:r>
          </a:p>
          <a:p>
            <a:r>
              <a:rPr lang="en-US" dirty="0"/>
              <a:t>[2] 11-19-1544r0 Multi-link power save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299E6-5D88-40F0-B0C4-014370B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A9EB6-46E1-4656-B09E-3546592A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1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8CCC-D024-4C8D-9E2F-4079AF3A0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5BD2-8E17-4FF7-9469-C6255EFD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multi-link operation, mechanisms of indicating buffered frame information of one link by including the indication information on another link of an AP Multi-Link Device (MLD) [1][2].</a:t>
            </a:r>
          </a:p>
          <a:p>
            <a:r>
              <a:rPr lang="en-US" dirty="0"/>
              <a:t>In conventional 802.11 standard, TIM element within a Beacon frame works for indicating buffered frame information of associated STAs with a serving AP.</a:t>
            </a:r>
          </a:p>
          <a:p>
            <a:r>
              <a:rPr lang="en-US" dirty="0"/>
              <a:t>In this contribution, we propose possible ways of expanding conventional TIM mechanism to be used for indication of multiple link status.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01DE3-D811-4E91-AC5F-F4ACB3E0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B278B-7829-4901-B035-3244E2A64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9C4EC-6B19-47A1-87E2-06F2C780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6112-87FB-4049-B7F2-14A6BD871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4571990"/>
          </a:xfrm>
        </p:spPr>
        <p:txBody>
          <a:bodyPr>
            <a:normAutofit fontScale="92500"/>
          </a:bodyPr>
          <a:lstStyle/>
          <a:p>
            <a:r>
              <a:rPr lang="en-US" dirty="0"/>
              <a:t>Required information</a:t>
            </a:r>
          </a:p>
          <a:p>
            <a:pPr lvl="1"/>
            <a:r>
              <a:rPr lang="en-US" dirty="0"/>
              <a:t>In case an AP MLD does not have buffered BU to transmit to a non-AP MLD:</a:t>
            </a:r>
          </a:p>
          <a:p>
            <a:pPr lvl="2"/>
            <a:r>
              <a:rPr lang="en-US" dirty="0"/>
              <a:t>There’s only one bit information needed to indicate that there’s no buffered BU.</a:t>
            </a:r>
          </a:p>
          <a:p>
            <a:pPr lvl="1"/>
            <a:r>
              <a:rPr lang="en-US" dirty="0"/>
              <a:t>In case the AP MLD has buffered BU to transmit to a non-AP MLD:</a:t>
            </a:r>
          </a:p>
          <a:p>
            <a:pPr lvl="2"/>
            <a:r>
              <a:rPr lang="en-US" dirty="0"/>
              <a:t>The AP MLD needs to indicate which link the AP MLD has buffered BU to transmit, especially when different TIDs are mapped to different links.</a:t>
            </a:r>
          </a:p>
          <a:p>
            <a:r>
              <a:rPr lang="en-US" dirty="0"/>
              <a:t>Additional requirements</a:t>
            </a:r>
          </a:p>
          <a:p>
            <a:pPr lvl="1"/>
            <a:r>
              <a:rPr lang="en-US" dirty="0"/>
              <a:t>It should be backward compatible.</a:t>
            </a:r>
          </a:p>
          <a:p>
            <a:pPr lvl="2"/>
            <a:r>
              <a:rPr lang="en-US" dirty="0"/>
              <a:t>Legacy STAs, 11be single link STAs, and 11be multi-link STAs can be indicated without any confusion.</a:t>
            </a:r>
          </a:p>
          <a:p>
            <a:pPr lvl="1"/>
            <a:r>
              <a:rPr lang="en-US" dirty="0"/>
              <a:t>Additional signaling overhead for indicating multiple link status should be minimized.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82EE1-2407-46EE-8C8F-483116B0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6C9DA2-4B7F-421C-94D3-42AA147C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E24B-CDD6-466A-AA98-6B158176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A7C4-13D8-453B-B8B8-4945DCC1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 element(s) indicating buffered frame status of multiple links</a:t>
            </a:r>
          </a:p>
          <a:p>
            <a:pPr lvl="1"/>
            <a:r>
              <a:rPr lang="en-US" dirty="0"/>
              <a:t>Multiple TIM indication</a:t>
            </a:r>
          </a:p>
          <a:p>
            <a:pPr lvl="1"/>
            <a:r>
              <a:rPr lang="en-US" dirty="0"/>
              <a:t>Single TIM indication</a:t>
            </a:r>
          </a:p>
          <a:p>
            <a:pPr lvl="1"/>
            <a:endParaRPr lang="en-US" dirty="0"/>
          </a:p>
          <a:p>
            <a:r>
              <a:rPr lang="en-US" dirty="0"/>
              <a:t>Defining another element for indicating link mapping</a:t>
            </a:r>
          </a:p>
          <a:p>
            <a:pPr lvl="1"/>
            <a:r>
              <a:rPr lang="en-US" dirty="0"/>
              <a:t>TIM + Link mapping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3DD22-10B4-43CF-96AE-903062FC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39708-1FD1-4901-B6F1-2D441A4A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1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FB4A-F4E5-49C8-B39F-8E21DD9E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3B7E-F68D-4FDC-9AA3-9FFB74539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MLD transmits separate version of TIM element for each link in a Beacon frame on a link.</a:t>
            </a:r>
          </a:p>
          <a:p>
            <a:pPr lvl="1"/>
            <a:r>
              <a:rPr lang="en-US" dirty="0"/>
              <a:t>AID of a STA on a link and the AID of a STA on another link from same non-AP MLD can be the same.</a:t>
            </a:r>
          </a:p>
          <a:p>
            <a:pPr lvl="1"/>
            <a:r>
              <a:rPr lang="en-US" dirty="0"/>
              <a:t>Each version of TIM may have a link identifier.</a:t>
            </a:r>
          </a:p>
          <a:p>
            <a:pPr lvl="1"/>
            <a:r>
              <a:rPr lang="en-US" dirty="0"/>
              <a:t>At least the TIM element for the link that the Beacon frame is transmitted is backward compatible.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1B68B-F9B7-4B22-8077-744BD227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7CA7B-C23A-47DD-8B36-430A77CE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F043-B5A1-4384-9EBD-C98BE213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TIMs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B1F-68AB-4351-951A-F20F0F36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7"/>
            <a:ext cx="7772400" cy="23765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Possible solution:</a:t>
            </a:r>
          </a:p>
          <a:p>
            <a:pPr lvl="1"/>
            <a:r>
              <a:rPr lang="en-US" dirty="0"/>
              <a:t>The TIM element transmitted in the Beacon frame of a link indicates the buffered frames for STAs associated with the AP of the link.</a:t>
            </a:r>
          </a:p>
          <a:p>
            <a:pPr lvl="1"/>
            <a:r>
              <a:rPr lang="en-US" dirty="0"/>
              <a:t>The TIM </a:t>
            </a:r>
            <a:r>
              <a:rPr lang="en-US" dirty="0" err="1"/>
              <a:t>subelement</a:t>
            </a:r>
            <a:r>
              <a:rPr lang="en-US" dirty="0"/>
              <a:t> in Slave Link Related element indicates the buffered frames for STAs associated with AP of the link identified by </a:t>
            </a:r>
            <a:r>
              <a:rPr lang="en-US" dirty="0" err="1"/>
              <a:t>LinkID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CB5E8-D06F-4F3A-95F2-34613C5F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E15ED-6BEF-4B03-A87F-4C33E152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16CF5-7249-4895-A2A0-41C53D94910D}"/>
              </a:ext>
            </a:extLst>
          </p:cNvPr>
          <p:cNvSpPr/>
          <p:nvPr/>
        </p:nvSpPr>
        <p:spPr bwMode="auto">
          <a:xfrm>
            <a:off x="1457730" y="450538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BB3DF0-F02A-4F00-B0D3-78103094BE1F}"/>
              </a:ext>
            </a:extLst>
          </p:cNvPr>
          <p:cNvSpPr txBox="1"/>
          <p:nvPr/>
        </p:nvSpPr>
        <p:spPr>
          <a:xfrm>
            <a:off x="1511381" y="4517053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AE41E8-3320-43DE-84A4-072155EAD06D}"/>
              </a:ext>
            </a:extLst>
          </p:cNvPr>
          <p:cNvSpPr/>
          <p:nvPr/>
        </p:nvSpPr>
        <p:spPr bwMode="auto">
          <a:xfrm>
            <a:off x="2143530" y="4510400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14C69-F4D9-4D7D-BDA0-EA7982677B1B}"/>
              </a:ext>
            </a:extLst>
          </p:cNvPr>
          <p:cNvSpPr txBox="1"/>
          <p:nvPr/>
        </p:nvSpPr>
        <p:spPr>
          <a:xfrm>
            <a:off x="2143530" y="4577045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DED18F-DE7C-4E96-89E7-7DD3A5C89F0A}"/>
              </a:ext>
            </a:extLst>
          </p:cNvPr>
          <p:cNvSpPr/>
          <p:nvPr/>
        </p:nvSpPr>
        <p:spPr bwMode="auto">
          <a:xfrm>
            <a:off x="2676930" y="4515415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E2D53F-C24E-405B-8192-4A95A3976070}"/>
              </a:ext>
            </a:extLst>
          </p:cNvPr>
          <p:cNvSpPr txBox="1"/>
          <p:nvPr/>
        </p:nvSpPr>
        <p:spPr>
          <a:xfrm>
            <a:off x="2730580" y="4527083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39AE8-2698-4268-A091-59752CDA443C}"/>
              </a:ext>
            </a:extLst>
          </p:cNvPr>
          <p:cNvSpPr/>
          <p:nvPr/>
        </p:nvSpPr>
        <p:spPr bwMode="auto">
          <a:xfrm>
            <a:off x="3364495" y="45142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43403-FD64-49F6-AE77-3D9FA9E555BB}"/>
              </a:ext>
            </a:extLst>
          </p:cNvPr>
          <p:cNvSpPr txBox="1"/>
          <p:nvPr/>
        </p:nvSpPr>
        <p:spPr>
          <a:xfrm>
            <a:off x="3418144" y="4559235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D602E2-316D-49BD-A217-C8F7981EAC4A}"/>
              </a:ext>
            </a:extLst>
          </p:cNvPr>
          <p:cNvSpPr/>
          <p:nvPr/>
        </p:nvSpPr>
        <p:spPr bwMode="auto">
          <a:xfrm>
            <a:off x="4044440" y="451552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230FE5-EC61-4D58-B14D-94B8E1CFCD45}"/>
              </a:ext>
            </a:extLst>
          </p:cNvPr>
          <p:cNvSpPr txBox="1"/>
          <p:nvPr/>
        </p:nvSpPr>
        <p:spPr>
          <a:xfrm>
            <a:off x="4098089" y="456049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940982-586D-403E-83A2-AD2D570BE6EC}"/>
              </a:ext>
            </a:extLst>
          </p:cNvPr>
          <p:cNvSpPr/>
          <p:nvPr/>
        </p:nvSpPr>
        <p:spPr bwMode="auto">
          <a:xfrm>
            <a:off x="160449" y="559895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4806B2-C289-46AA-90D0-1EAD1003ABAB}"/>
              </a:ext>
            </a:extLst>
          </p:cNvPr>
          <p:cNvSpPr txBox="1"/>
          <p:nvPr/>
        </p:nvSpPr>
        <p:spPr>
          <a:xfrm>
            <a:off x="169020" y="558309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637275-B571-4411-83EC-8B4F1B52A2D3}"/>
              </a:ext>
            </a:extLst>
          </p:cNvPr>
          <p:cNvSpPr/>
          <p:nvPr/>
        </p:nvSpPr>
        <p:spPr bwMode="auto">
          <a:xfrm>
            <a:off x="846249" y="5596345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CD4871-DDBA-47BD-BAB9-E55D45959B4C}"/>
              </a:ext>
            </a:extLst>
          </p:cNvPr>
          <p:cNvSpPr txBox="1"/>
          <p:nvPr/>
        </p:nvSpPr>
        <p:spPr>
          <a:xfrm>
            <a:off x="846249" y="5662990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D2FF07-9DAC-43C8-ABA7-32420DD9C854}"/>
              </a:ext>
            </a:extLst>
          </p:cNvPr>
          <p:cNvSpPr/>
          <p:nvPr/>
        </p:nvSpPr>
        <p:spPr bwMode="auto">
          <a:xfrm>
            <a:off x="1384246" y="5593740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D7C751-96D4-412E-B870-DEEAC333F10D}"/>
              </a:ext>
            </a:extLst>
          </p:cNvPr>
          <p:cNvSpPr txBox="1"/>
          <p:nvPr/>
        </p:nvSpPr>
        <p:spPr>
          <a:xfrm>
            <a:off x="1437896" y="5613028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3F1637D-FBA4-4DB3-91AD-C0F654DED097}"/>
              </a:ext>
            </a:extLst>
          </p:cNvPr>
          <p:cNvSpPr/>
          <p:nvPr/>
        </p:nvSpPr>
        <p:spPr>
          <a:xfrm>
            <a:off x="993742" y="5994995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1</a:t>
            </a:r>
            <a:endParaRPr lang="en-US" sz="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B3FA81-D273-4CBD-B14D-BCA19DB49233}"/>
              </a:ext>
            </a:extLst>
          </p:cNvPr>
          <p:cNvSpPr/>
          <p:nvPr/>
        </p:nvSpPr>
        <p:spPr>
          <a:xfrm>
            <a:off x="5250615" y="4134718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2</a:t>
            </a:r>
            <a:endParaRPr lang="en-US" sz="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C367A7-4BDF-4DE8-8962-7B7B5F8F88D3}"/>
              </a:ext>
            </a:extLst>
          </p:cNvPr>
          <p:cNvSpPr/>
          <p:nvPr/>
        </p:nvSpPr>
        <p:spPr bwMode="auto">
          <a:xfrm>
            <a:off x="4733273" y="451763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EEFF7C-B6EA-4637-A38D-DFAB88EE01F5}"/>
              </a:ext>
            </a:extLst>
          </p:cNvPr>
          <p:cNvSpPr txBox="1"/>
          <p:nvPr/>
        </p:nvSpPr>
        <p:spPr>
          <a:xfrm>
            <a:off x="4786924" y="4529301"/>
            <a:ext cx="578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= 255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081356A-063E-4615-ACA8-A4130A37A30B}"/>
              </a:ext>
            </a:extLst>
          </p:cNvPr>
          <p:cNvSpPr/>
          <p:nvPr/>
        </p:nvSpPr>
        <p:spPr bwMode="auto">
          <a:xfrm>
            <a:off x="5419073" y="452264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DFE7EAA-436F-4E9D-92DA-52D9A87ACBD0}"/>
              </a:ext>
            </a:extLst>
          </p:cNvPr>
          <p:cNvSpPr txBox="1"/>
          <p:nvPr/>
        </p:nvSpPr>
        <p:spPr>
          <a:xfrm>
            <a:off x="5419073" y="458929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BC174C-6667-435E-AAE9-D6AC7F3983A0}"/>
              </a:ext>
            </a:extLst>
          </p:cNvPr>
          <p:cNvSpPr/>
          <p:nvPr/>
        </p:nvSpPr>
        <p:spPr bwMode="auto">
          <a:xfrm>
            <a:off x="5952473" y="4527663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7BBBCE-B1B7-473C-9483-34B16EFD9494}"/>
              </a:ext>
            </a:extLst>
          </p:cNvPr>
          <p:cNvSpPr txBox="1"/>
          <p:nvPr/>
        </p:nvSpPr>
        <p:spPr>
          <a:xfrm>
            <a:off x="6006123" y="4539331"/>
            <a:ext cx="68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Element ID Extension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540CF2-15B6-4D48-89DF-2652A61090B2}"/>
              </a:ext>
            </a:extLst>
          </p:cNvPr>
          <p:cNvSpPr/>
          <p:nvPr/>
        </p:nvSpPr>
        <p:spPr bwMode="auto">
          <a:xfrm>
            <a:off x="6640038" y="4526511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7E7DF3-FAD7-45D2-9095-CE02C24D1ED3}"/>
              </a:ext>
            </a:extLst>
          </p:cNvPr>
          <p:cNvSpPr txBox="1"/>
          <p:nvPr/>
        </p:nvSpPr>
        <p:spPr>
          <a:xfrm>
            <a:off x="6693687" y="4571483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 ID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1E17034-D58B-4EA7-876F-EC3F6FD793E5}"/>
              </a:ext>
            </a:extLst>
          </p:cNvPr>
          <p:cNvSpPr/>
          <p:nvPr/>
        </p:nvSpPr>
        <p:spPr bwMode="auto">
          <a:xfrm>
            <a:off x="7319983" y="4527769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7FE586-D230-406D-812E-C89D41A30157}"/>
              </a:ext>
            </a:extLst>
          </p:cNvPr>
          <p:cNvSpPr txBox="1"/>
          <p:nvPr/>
        </p:nvSpPr>
        <p:spPr>
          <a:xfrm>
            <a:off x="7373632" y="457274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4C7265-F9FF-498F-87ED-DB6D6FD033A1}"/>
              </a:ext>
            </a:extLst>
          </p:cNvPr>
          <p:cNvSpPr/>
          <p:nvPr/>
        </p:nvSpPr>
        <p:spPr>
          <a:xfrm>
            <a:off x="2260550" y="4126513"/>
            <a:ext cx="1821483" cy="213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Slave Link Related element 1</a:t>
            </a:r>
            <a:endParaRPr lang="en-US" sz="8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39108EA-CB2A-4673-A46D-6F815E56A1CA}"/>
              </a:ext>
            </a:extLst>
          </p:cNvPr>
          <p:cNvCxnSpPr>
            <a:cxnSpLocks/>
          </p:cNvCxnSpPr>
          <p:nvPr/>
        </p:nvCxnSpPr>
        <p:spPr bwMode="auto">
          <a:xfrm>
            <a:off x="2199895" y="5789450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DE4EA-0074-44BB-93E8-DAC289F505D2}"/>
              </a:ext>
            </a:extLst>
          </p:cNvPr>
          <p:cNvSpPr/>
          <p:nvPr/>
        </p:nvSpPr>
        <p:spPr bwMode="auto">
          <a:xfrm>
            <a:off x="2847284" y="559837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4C3060-2FC7-4F7D-81E6-09D9EB84EE17}"/>
              </a:ext>
            </a:extLst>
          </p:cNvPr>
          <p:cNvSpPr txBox="1"/>
          <p:nvPr/>
        </p:nvSpPr>
        <p:spPr>
          <a:xfrm>
            <a:off x="2855855" y="5582522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0AD19B9-5DA5-4A01-AE5F-29550778FD87}"/>
              </a:ext>
            </a:extLst>
          </p:cNvPr>
          <p:cNvSpPr/>
          <p:nvPr/>
        </p:nvSpPr>
        <p:spPr bwMode="auto">
          <a:xfrm>
            <a:off x="3533084" y="5595769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C70732-F88B-48C0-B48E-3655354D539D}"/>
              </a:ext>
            </a:extLst>
          </p:cNvPr>
          <p:cNvSpPr txBox="1"/>
          <p:nvPr/>
        </p:nvSpPr>
        <p:spPr>
          <a:xfrm>
            <a:off x="3533084" y="5662414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D2119D-DBAB-49D4-A0E8-142ADAAAB1F0}"/>
              </a:ext>
            </a:extLst>
          </p:cNvPr>
          <p:cNvSpPr/>
          <p:nvPr/>
        </p:nvSpPr>
        <p:spPr bwMode="auto">
          <a:xfrm>
            <a:off x="4071081" y="5600784"/>
            <a:ext cx="685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0800E4-0D45-4FBA-BD10-9EFD9263E3BB}"/>
              </a:ext>
            </a:extLst>
          </p:cNvPr>
          <p:cNvSpPr txBox="1"/>
          <p:nvPr/>
        </p:nvSpPr>
        <p:spPr>
          <a:xfrm>
            <a:off x="4124731" y="561245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E9645BF-DE2B-4895-9781-3CB4E00E0596}"/>
              </a:ext>
            </a:extLst>
          </p:cNvPr>
          <p:cNvSpPr/>
          <p:nvPr/>
        </p:nvSpPr>
        <p:spPr>
          <a:xfrm>
            <a:off x="3322590" y="603295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</a:t>
            </a:r>
            <a:endParaRPr lang="en-US" sz="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026A043-8E3F-4C0D-A43A-022ACDB7D532}"/>
              </a:ext>
            </a:extLst>
          </p:cNvPr>
          <p:cNvSpPr/>
          <p:nvPr/>
        </p:nvSpPr>
        <p:spPr bwMode="auto">
          <a:xfrm>
            <a:off x="152400" y="5593163"/>
            <a:ext cx="4604481" cy="3942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E20F27-198C-45BD-8F33-2B5C10DB471E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H="1">
            <a:off x="152400" y="4890907"/>
            <a:ext cx="392963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C455909-4C56-4620-B6F2-D5FD5A3F49AD}"/>
              </a:ext>
            </a:extLst>
          </p:cNvPr>
          <p:cNvCxnSpPr>
            <a:cxnSpLocks/>
            <a:endCxn id="46" idx="0"/>
          </p:cNvCxnSpPr>
          <p:nvPr/>
        </p:nvCxnSpPr>
        <p:spPr bwMode="auto">
          <a:xfrm>
            <a:off x="4742768" y="4890907"/>
            <a:ext cx="22684" cy="69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Left Brace 45">
            <a:extLst>
              <a:ext uri="{FF2B5EF4-FFF2-40B4-BE49-F238E27FC236}">
                <a16:creationId xmlns:a16="http://schemas.microsoft.com/office/drawing/2014/main" id="{8407FE99-DCCC-4176-8558-CF952835FD74}"/>
              </a:ext>
            </a:extLst>
          </p:cNvPr>
          <p:cNvSpPr/>
          <p:nvPr/>
        </p:nvSpPr>
        <p:spPr bwMode="auto">
          <a:xfrm rot="5400000">
            <a:off x="2344761" y="3168230"/>
            <a:ext cx="228330" cy="4613052"/>
          </a:xfrm>
          <a:prstGeom prst="leftBrace">
            <a:avLst>
              <a:gd name="adj1" fmla="val 8333"/>
              <a:gd name="adj2" fmla="val 5149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B18DBB-722B-4959-AA51-6725D356B131}"/>
              </a:ext>
            </a:extLst>
          </p:cNvPr>
          <p:cNvSpPr/>
          <p:nvPr/>
        </p:nvSpPr>
        <p:spPr>
          <a:xfrm>
            <a:off x="1914523" y="521034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255 octets</a:t>
            </a:r>
            <a:endParaRPr lang="en-US" sz="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997BEB-6695-4475-9195-2F00FFE4C1A6}"/>
              </a:ext>
            </a:extLst>
          </p:cNvPr>
          <p:cNvSpPr/>
          <p:nvPr/>
        </p:nvSpPr>
        <p:spPr bwMode="auto">
          <a:xfrm>
            <a:off x="5358457" y="5563913"/>
            <a:ext cx="64747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EDDCCE-2223-4066-AE71-EFE50C53F1B9}"/>
              </a:ext>
            </a:extLst>
          </p:cNvPr>
          <p:cNvSpPr txBox="1"/>
          <p:nvPr/>
        </p:nvSpPr>
        <p:spPr>
          <a:xfrm>
            <a:off x="5395510" y="5587728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189F4D-DD2E-4996-8442-1DE92BF69917}"/>
              </a:ext>
            </a:extLst>
          </p:cNvPr>
          <p:cNvSpPr/>
          <p:nvPr/>
        </p:nvSpPr>
        <p:spPr bwMode="auto">
          <a:xfrm>
            <a:off x="6005935" y="5561308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022290-1B14-40E9-931C-185D579DEAF4}"/>
              </a:ext>
            </a:extLst>
          </p:cNvPr>
          <p:cNvSpPr txBox="1"/>
          <p:nvPr/>
        </p:nvSpPr>
        <p:spPr>
          <a:xfrm>
            <a:off x="6005935" y="5627953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1DCD5C5-6D84-460B-8DC8-8E02425A24EB}"/>
              </a:ext>
            </a:extLst>
          </p:cNvPr>
          <p:cNvSpPr/>
          <p:nvPr/>
        </p:nvSpPr>
        <p:spPr bwMode="auto">
          <a:xfrm>
            <a:off x="6543932" y="5558703"/>
            <a:ext cx="624841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6E93E4-E1DC-43B1-8097-65E09E2FBF60}"/>
              </a:ext>
            </a:extLst>
          </p:cNvPr>
          <p:cNvSpPr txBox="1"/>
          <p:nvPr/>
        </p:nvSpPr>
        <p:spPr>
          <a:xfrm>
            <a:off x="6522321" y="5641481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8BDF92-1953-45F0-83B0-80683840BB79}"/>
              </a:ext>
            </a:extLst>
          </p:cNvPr>
          <p:cNvSpPr/>
          <p:nvPr/>
        </p:nvSpPr>
        <p:spPr>
          <a:xfrm>
            <a:off x="5809949" y="6025336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n+1</a:t>
            </a:r>
            <a:endParaRPr lang="en-US" sz="8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842BF5-6B5A-4067-B55D-06E3C34EB894}"/>
              </a:ext>
            </a:extLst>
          </p:cNvPr>
          <p:cNvSpPr/>
          <p:nvPr/>
        </p:nvSpPr>
        <p:spPr bwMode="auto">
          <a:xfrm>
            <a:off x="7172730" y="5554211"/>
            <a:ext cx="60261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FB3D0F-A0D2-4085-84D8-22616C48AB77}"/>
              </a:ext>
            </a:extLst>
          </p:cNvPr>
          <p:cNvSpPr txBox="1"/>
          <p:nvPr/>
        </p:nvSpPr>
        <p:spPr>
          <a:xfrm>
            <a:off x="7181301" y="5538359"/>
            <a:ext cx="66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Subelement ID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AEE3C5F-1458-4993-A5EB-177F310B2804}"/>
              </a:ext>
            </a:extLst>
          </p:cNvPr>
          <p:cNvSpPr/>
          <p:nvPr/>
        </p:nvSpPr>
        <p:spPr bwMode="auto">
          <a:xfrm>
            <a:off x="7784001" y="5551606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544F1A9-183E-4DEE-BE3D-C3AA7AB1F1C6}"/>
              </a:ext>
            </a:extLst>
          </p:cNvPr>
          <p:cNvSpPr txBox="1"/>
          <p:nvPr/>
        </p:nvSpPr>
        <p:spPr>
          <a:xfrm>
            <a:off x="7784001" y="5618251"/>
            <a:ext cx="4797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Length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50D8D3B-7099-4E21-BFFA-C929AAEB0528}"/>
              </a:ext>
            </a:extLst>
          </p:cNvPr>
          <p:cNvSpPr/>
          <p:nvPr/>
        </p:nvSpPr>
        <p:spPr bwMode="auto">
          <a:xfrm>
            <a:off x="8317400" y="5549000"/>
            <a:ext cx="624841" cy="3913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C421C4E-C8F8-4CF4-832B-013C6D0240A0}"/>
              </a:ext>
            </a:extLst>
          </p:cNvPr>
          <p:cNvSpPr txBox="1"/>
          <p:nvPr/>
        </p:nvSpPr>
        <p:spPr>
          <a:xfrm>
            <a:off x="8256442" y="5608272"/>
            <a:ext cx="685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Information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4918ED6-0CC8-4DA2-A831-2A1664202F74}"/>
              </a:ext>
            </a:extLst>
          </p:cNvPr>
          <p:cNvCxnSpPr>
            <a:cxnSpLocks/>
          </p:cNvCxnSpPr>
          <p:nvPr/>
        </p:nvCxnSpPr>
        <p:spPr bwMode="auto">
          <a:xfrm flipH="1">
            <a:off x="5421680" y="4883165"/>
            <a:ext cx="1955251" cy="675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5787BD-3301-4C4D-B9E7-84413068F5F0}"/>
              </a:ext>
            </a:extLst>
          </p:cNvPr>
          <p:cNvCxnSpPr>
            <a:cxnSpLocks/>
          </p:cNvCxnSpPr>
          <p:nvPr/>
        </p:nvCxnSpPr>
        <p:spPr bwMode="auto">
          <a:xfrm>
            <a:off x="8050701" y="4886385"/>
            <a:ext cx="869122" cy="6719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D78D0E92-799B-4639-803A-AD9AB4696CA0}"/>
              </a:ext>
            </a:extLst>
          </p:cNvPr>
          <p:cNvSpPr/>
          <p:nvPr/>
        </p:nvSpPr>
        <p:spPr>
          <a:xfrm>
            <a:off x="7516952" y="5966534"/>
            <a:ext cx="138048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TimesNewRoman"/>
              </a:rPr>
              <a:t>Subelement n+2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4429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21FE-27FD-4C9D-AD9D-5401DC6C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TIM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1905-AC77-49C6-9EF5-27C33A77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non-AP MLD has different AIDs in different links.</a:t>
            </a:r>
          </a:p>
          <a:p>
            <a:r>
              <a:rPr lang="en-US" dirty="0"/>
              <a:t>The TIM element in the Beacon of a link indicates the buffered frames for STAs associated with the AP of the link and the APs of other links.</a:t>
            </a:r>
          </a:p>
          <a:p>
            <a:pPr lvl="1"/>
            <a:r>
              <a:rPr lang="en-US" dirty="0"/>
              <a:t>For a non-AP MLD associated with the AP MLD, different AID tells the buffered frame status of different link.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D592F-1878-41D5-96DE-81E16C15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74C5C-1949-47A9-BB10-C282DFE3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028C-D3A7-4890-95A8-E978E09E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65A2C-E9A4-445A-BF65-1786649F4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TIM element is used as it is:</a:t>
            </a:r>
          </a:p>
          <a:p>
            <a:pPr lvl="1"/>
            <a:r>
              <a:rPr lang="en-US" dirty="0"/>
              <a:t>TIM bit for a STA/MLD is set to 0 if the AP MLD does not have any buffered frame to transmit to a non-AP MLD.</a:t>
            </a:r>
          </a:p>
          <a:p>
            <a:pPr lvl="1"/>
            <a:r>
              <a:rPr lang="en-US" dirty="0"/>
              <a:t>TIM bit for the STA/MLD is set to 1 if the AP MLD has one or more buffered frames to transmit to the non-AP MLD on any link to be used.</a:t>
            </a:r>
          </a:p>
          <a:p>
            <a:r>
              <a:rPr lang="en-US" dirty="0"/>
              <a:t>On top of conventional TIM element, another element is defined to indicate the buffered data to link mapping for each non-AP MLD that the TIM bit is set to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42606-94A5-464A-9C4C-142B0121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8AF2C-5CCB-4AD5-8568-3352BDE7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420A-3B05-4205-80E0-D399D7F1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+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E7C6-D4AE-4F2D-918F-B5D4678C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077200" cy="43434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Operation Example:</a:t>
            </a:r>
          </a:p>
          <a:p>
            <a:pPr lvl="1"/>
            <a:r>
              <a:rPr lang="en-US" dirty="0"/>
              <a:t>A link mapping bitmap (LMB) is defined, where each bit within the LMB per AID indicates a designated link corresponding to the AID.</a:t>
            </a:r>
          </a:p>
          <a:p>
            <a:pPr lvl="2"/>
            <a:r>
              <a:rPr lang="en-US" dirty="0"/>
              <a:t>Size and link mapping of LMB per AID will be indicated during association.</a:t>
            </a:r>
          </a:p>
          <a:p>
            <a:pPr lvl="1"/>
            <a:r>
              <a:rPr lang="en-US" dirty="0"/>
              <a:t>On each incident of TIM element transmission, such as a Beacon frame transmission, </a:t>
            </a:r>
          </a:p>
          <a:p>
            <a:pPr lvl="2"/>
            <a:r>
              <a:rPr lang="en-US" dirty="0"/>
              <a:t>For each AID*, corresponding TIM bit is set to 1 if there’s a buffered data for the AID regardless of specific link of non-AP MLD mapped to the AID to be used.</a:t>
            </a:r>
          </a:p>
          <a:p>
            <a:pPr lvl="2"/>
            <a:r>
              <a:rPr lang="en-US" dirty="0"/>
              <a:t>New element (e.g., Buffered data to link mapping (BLM) element) follows the TIM element.</a:t>
            </a:r>
          </a:p>
          <a:p>
            <a:pPr lvl="3"/>
            <a:r>
              <a:rPr lang="en-US" dirty="0"/>
              <a:t>The BLM element includes a set of LMBs, where the size of the set equals to N_TIM * </a:t>
            </a:r>
            <a:r>
              <a:rPr lang="en-US" dirty="0" err="1"/>
              <a:t>N_bitmap</a:t>
            </a:r>
            <a:r>
              <a:rPr lang="en-US" dirty="0"/>
              <a:t>, where N_TIM denotes the number AIDs that corresponding TIM bit is set to 1 and </a:t>
            </a:r>
            <a:r>
              <a:rPr lang="en-US" dirty="0" err="1"/>
              <a:t>N_bitmap</a:t>
            </a:r>
            <a:r>
              <a:rPr lang="en-US" dirty="0"/>
              <a:t> denotes the size of LMB.</a:t>
            </a:r>
          </a:p>
          <a:p>
            <a:pPr lvl="2"/>
            <a:r>
              <a:rPr lang="en-US" dirty="0"/>
              <a:t>The location of LMB for an AID in the set can be predefined:</a:t>
            </a:r>
          </a:p>
          <a:p>
            <a:pPr lvl="3"/>
            <a:r>
              <a:rPr lang="en-US" dirty="0"/>
              <a:t>E.g., , The set is listed in monotonically increasing order of LMB for those AIDs that TIM bit is set to 1.</a:t>
            </a:r>
          </a:p>
          <a:p>
            <a:pPr lvl="2"/>
            <a:r>
              <a:rPr lang="en-US" dirty="0"/>
              <a:t>When a non-AP MLD identifies in TIM element that the TIM bit corresponding to the non-AP MLD’s AID is set to 1, the non-AP MLD further checks the LMB corresponding to the AID and identifies specific link(s) that the buffered traffic is mapped.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6BB58-8F15-4E77-95CE-85A5096C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07A8A-0CE6-4851-A876-679DF32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66889-AD66-4DE3-931C-6DAF145364CF}"/>
              </a:ext>
            </a:extLst>
          </p:cNvPr>
          <p:cNvSpPr txBox="1"/>
          <p:nvPr/>
        </p:nvSpPr>
        <p:spPr>
          <a:xfrm>
            <a:off x="777250" y="6224818"/>
            <a:ext cx="8039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 One  AID is assumed to be assigned for a non-AP MLD. However, allocating more than one AIDs for the non-AP MLD is not precluded.</a:t>
            </a:r>
          </a:p>
        </p:txBody>
      </p:sp>
    </p:spTree>
    <p:extLst>
      <p:ext uri="{BB962C8B-B14F-4D97-AF65-F5344CB8AC3E}">
        <p14:creationId xmlns:p14="http://schemas.microsoft.com/office/powerpoint/2010/main" val="15897645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1430</Words>
  <Application>Microsoft Office PowerPoint</Application>
  <PresentationFormat>On-screen Show (4:3)</PresentationFormat>
  <Paragraphs>246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TimesNewRoman</vt:lpstr>
      <vt:lpstr>Garamond</vt:lpstr>
      <vt:lpstr>Times New Roman</vt:lpstr>
      <vt:lpstr>Wingdings</vt:lpstr>
      <vt:lpstr>802-11-Submission</vt:lpstr>
      <vt:lpstr>Multi-Link TIM</vt:lpstr>
      <vt:lpstr>Background</vt:lpstr>
      <vt:lpstr>Requirements</vt:lpstr>
      <vt:lpstr>Possible Approaches</vt:lpstr>
      <vt:lpstr>Multiple TIM Indication</vt:lpstr>
      <vt:lpstr>Multiple TIMs Indication</vt:lpstr>
      <vt:lpstr>Single TIM indication</vt:lpstr>
      <vt:lpstr>TIM + Link Indication</vt:lpstr>
      <vt:lpstr>TIM + Link Indication</vt:lpstr>
      <vt:lpstr>TIM + Link Indication</vt:lpstr>
      <vt:lpstr>Comparisons</vt:lpstr>
      <vt:lpstr>Summary</vt:lpstr>
      <vt:lpstr>SP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2220</cp:revision>
  <cp:lastPrinted>1998-02-10T13:28:06Z</cp:lastPrinted>
  <dcterms:created xsi:type="dcterms:W3CDTF">2007-05-21T21:00:37Z</dcterms:created>
  <dcterms:modified xsi:type="dcterms:W3CDTF">2020-01-12T07:20:38Z</dcterms:modified>
  <cp:category>Submission</cp:category>
</cp:coreProperties>
</file>