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90" r:id="rId4"/>
    <p:sldId id="291" r:id="rId5"/>
    <p:sldId id="269" r:id="rId6"/>
    <p:sldId id="292" r:id="rId7"/>
    <p:sldId id="293" r:id="rId8"/>
    <p:sldId id="294" r:id="rId9"/>
    <p:sldId id="287" r:id="rId10"/>
    <p:sldId id="286" r:id="rId11"/>
    <p:sldId id="265" r:id="rId12"/>
    <p:sldId id="288" r:id="rId13"/>
    <p:sldId id="275" r:id="rId14"/>
    <p:sldId id="264"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bo (Boyce, 2012 NT Lab)" initials="Y(2NL" lastIdx="16" clrIdx="0">
    <p:extLst>
      <p:ext uri="{19B8F6BF-5375-455C-9EA6-DF929625EA0E}">
        <p15:presenceInfo xmlns:p15="http://schemas.microsoft.com/office/powerpoint/2012/main" userId="S-1-5-21-147214757-305610072-1517763936-41419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8431" autoAdjust="0"/>
  </p:normalViewPr>
  <p:slideViewPr>
    <p:cSldViewPr>
      <p:cViewPr varScale="1">
        <p:scale>
          <a:sx n="91" d="100"/>
          <a:sy n="91" d="100"/>
        </p:scale>
        <p:origin x="2220" y="84"/>
      </p:cViewPr>
      <p:guideLst>
        <p:guide orient="horz" pos="2160"/>
        <p:guide pos="2880"/>
      </p:guideLst>
    </p:cSldViewPr>
  </p:slideViewPr>
  <p:outlineViewPr>
    <p:cViewPr varScale="1">
      <p:scale>
        <a:sx n="170" d="200"/>
        <a:sy n="170" d="200"/>
      </p:scale>
      <p:origin x="0" y="-9498"/>
    </p:cViewPr>
  </p:outlineViewPr>
  <p:notesTextViewPr>
    <p:cViewPr>
      <p:scale>
        <a:sx n="100" d="100"/>
        <a:sy n="100" d="100"/>
      </p:scale>
      <p:origin x="0" y="0"/>
    </p:cViewPr>
  </p:notesTextViewPr>
  <p:notesViewPr>
    <p:cSldViewPr>
      <p:cViewPr varScale="1">
        <p:scale>
          <a:sx n="52" d="100"/>
          <a:sy n="52" d="100"/>
        </p:scale>
        <p:origin x="2668" y="4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[Copy of lyp_overhead comp_v2.xlsx]Sheet1!PivotTable1</c:name>
    <c:fmtId val="5"/>
  </c:pivotSource>
  <c:chart>
    <c:autoTitleDeleted val="0"/>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pivotFmt>
      <c:pivotFmt>
        <c:idx val="22"/>
        <c:spPr>
          <a:solidFill>
            <a:schemeClr val="accent1"/>
          </a:solidFill>
          <a:ln>
            <a:noFill/>
          </a:ln>
          <a:effectLst/>
        </c:spPr>
        <c:marker>
          <c:symbol val="none"/>
        </c:marker>
      </c:pivotFmt>
      <c:pivotFmt>
        <c:idx val="23"/>
        <c:spPr>
          <a:solidFill>
            <a:schemeClr val="accent1"/>
          </a:solidFill>
          <a:ln>
            <a:noFill/>
          </a:ln>
          <a:effectLst/>
        </c:spPr>
        <c:marker>
          <c:symbol val="none"/>
        </c:marker>
      </c:pivotFmt>
      <c:pivotFmt>
        <c:idx val="24"/>
        <c:spPr>
          <a:solidFill>
            <a:schemeClr val="accent1"/>
          </a:solidFill>
          <a:ln>
            <a:noFill/>
          </a:ln>
          <a:effectLst/>
        </c:spPr>
        <c:marker>
          <c:symbol val="none"/>
        </c:marker>
      </c:pivotFmt>
      <c:pivotFmt>
        <c:idx val="25"/>
        <c:spPr>
          <a:solidFill>
            <a:schemeClr val="accent1"/>
          </a:solidFill>
          <a:ln>
            <a:noFill/>
          </a:ln>
          <a:effectLst/>
        </c:spPr>
        <c:marker>
          <c:symbol val="none"/>
        </c:marker>
      </c:pivotFmt>
      <c:pivotFmt>
        <c:idx val="26"/>
        <c:spPr>
          <a:solidFill>
            <a:schemeClr val="accent1"/>
          </a:solidFill>
          <a:ln>
            <a:noFill/>
          </a:ln>
          <a:effectLst/>
        </c:spPr>
        <c:marker>
          <c:symbol val="none"/>
        </c:marker>
      </c:pivotFmt>
    </c:pivotFmts>
    <c:plotArea>
      <c:layout/>
      <c:barChart>
        <c:barDir val="col"/>
        <c:grouping val="clustered"/>
        <c:varyColors val="0"/>
        <c:ser>
          <c:idx val="0"/>
          <c:order val="0"/>
          <c:tx>
            <c:strRef>
              <c:f>Sheet1!$B$3</c:f>
              <c:strCache>
                <c:ptCount val="1"/>
                <c:pt idx="0">
                  <c:v>Sum of Implicit total(new)</c:v>
                </c:pt>
              </c:strCache>
            </c:strRef>
          </c:tx>
          <c:spPr>
            <a:solidFill>
              <a:schemeClr val="accent1"/>
            </a:solidFill>
            <a:ln>
              <a:noFill/>
            </a:ln>
            <a:effectLst/>
          </c:spPr>
          <c:invertIfNegative val="0"/>
          <c:cat>
            <c:strRef>
              <c:f>Sheet1!$A$4:$A$15</c:f>
              <c:strCache>
                <c:ptCount val="11"/>
                <c:pt idx="0">
                  <c:v>1</c:v>
                </c:pt>
                <c:pt idx="1">
                  <c:v>2</c:v>
                </c:pt>
                <c:pt idx="2">
                  <c:v>3</c:v>
                </c:pt>
                <c:pt idx="3">
                  <c:v>4</c:v>
                </c:pt>
                <c:pt idx="4">
                  <c:v>5</c:v>
                </c:pt>
                <c:pt idx="5">
                  <c:v>6</c:v>
                </c:pt>
                <c:pt idx="6">
                  <c:v>7</c:v>
                </c:pt>
                <c:pt idx="7">
                  <c:v>8</c:v>
                </c:pt>
                <c:pt idx="8">
                  <c:v>9</c:v>
                </c:pt>
                <c:pt idx="9">
                  <c:v>10</c:v>
                </c:pt>
                <c:pt idx="10">
                  <c:v>11</c:v>
                </c:pt>
              </c:strCache>
            </c:strRef>
          </c:cat>
          <c:val>
            <c:numRef>
              <c:f>Sheet1!$B$4:$B$15</c:f>
              <c:numCache>
                <c:formatCode>General</c:formatCode>
                <c:ptCount val="11"/>
                <c:pt idx="0">
                  <c:v>232.8</c:v>
                </c:pt>
                <c:pt idx="1">
                  <c:v>232.8</c:v>
                </c:pt>
                <c:pt idx="2">
                  <c:v>405.59999999999997</c:v>
                </c:pt>
                <c:pt idx="3">
                  <c:v>405.59999999999997</c:v>
                </c:pt>
                <c:pt idx="4">
                  <c:v>748</c:v>
                </c:pt>
                <c:pt idx="5">
                  <c:v>1189.6000000000001</c:v>
                </c:pt>
                <c:pt idx="6">
                  <c:v>517.6</c:v>
                </c:pt>
                <c:pt idx="7">
                  <c:v>176.8</c:v>
                </c:pt>
                <c:pt idx="8">
                  <c:v>290.39999999999998</c:v>
                </c:pt>
                <c:pt idx="9">
                  <c:v>2117.5999999999995</c:v>
                </c:pt>
                <c:pt idx="10">
                  <c:v>234.39999999999998</c:v>
                </c:pt>
              </c:numCache>
            </c:numRef>
          </c:val>
        </c:ser>
        <c:ser>
          <c:idx val="1"/>
          <c:order val="1"/>
          <c:tx>
            <c:strRef>
              <c:f>Sheet1!$C$3</c:f>
              <c:strCache>
                <c:ptCount val="1"/>
                <c:pt idx="0">
                  <c:v>Sum of Implicit total</c:v>
                </c:pt>
              </c:strCache>
            </c:strRef>
          </c:tx>
          <c:spPr>
            <a:solidFill>
              <a:schemeClr val="accent2"/>
            </a:solidFill>
            <a:ln>
              <a:noFill/>
            </a:ln>
            <a:effectLst/>
          </c:spPr>
          <c:invertIfNegative val="0"/>
          <c:cat>
            <c:strRef>
              <c:f>Sheet1!$A$4:$A$15</c:f>
              <c:strCache>
                <c:ptCount val="11"/>
                <c:pt idx="0">
                  <c:v>1</c:v>
                </c:pt>
                <c:pt idx="1">
                  <c:v>2</c:v>
                </c:pt>
                <c:pt idx="2">
                  <c:v>3</c:v>
                </c:pt>
                <c:pt idx="3">
                  <c:v>4</c:v>
                </c:pt>
                <c:pt idx="4">
                  <c:v>5</c:v>
                </c:pt>
                <c:pt idx="5">
                  <c:v>6</c:v>
                </c:pt>
                <c:pt idx="6">
                  <c:v>7</c:v>
                </c:pt>
                <c:pt idx="7">
                  <c:v>8</c:v>
                </c:pt>
                <c:pt idx="8">
                  <c:v>9</c:v>
                </c:pt>
                <c:pt idx="9">
                  <c:v>10</c:v>
                </c:pt>
                <c:pt idx="10">
                  <c:v>11</c:v>
                </c:pt>
              </c:strCache>
            </c:strRef>
          </c:cat>
          <c:val>
            <c:numRef>
              <c:f>Sheet1!$C$4:$C$15</c:f>
              <c:numCache>
                <c:formatCode>General</c:formatCode>
                <c:ptCount val="11"/>
                <c:pt idx="0">
                  <c:v>312</c:v>
                </c:pt>
                <c:pt idx="1">
                  <c:v>312</c:v>
                </c:pt>
                <c:pt idx="2">
                  <c:v>484.79999999999995</c:v>
                </c:pt>
                <c:pt idx="3">
                  <c:v>484.79999999999995</c:v>
                </c:pt>
                <c:pt idx="4">
                  <c:v>985.59999999999991</c:v>
                </c:pt>
                <c:pt idx="5">
                  <c:v>2377.6</c:v>
                </c:pt>
                <c:pt idx="6">
                  <c:v>755.2</c:v>
                </c:pt>
                <c:pt idx="7">
                  <c:v>176.8</c:v>
                </c:pt>
                <c:pt idx="8">
                  <c:v>369.6</c:v>
                </c:pt>
                <c:pt idx="9">
                  <c:v>2988.7999999999997</c:v>
                </c:pt>
                <c:pt idx="10">
                  <c:v>234.39999999999998</c:v>
                </c:pt>
              </c:numCache>
            </c:numRef>
          </c:val>
        </c:ser>
        <c:ser>
          <c:idx val="2"/>
          <c:order val="2"/>
          <c:tx>
            <c:strRef>
              <c:f>Sheet1!$D$3</c:f>
              <c:strCache>
                <c:ptCount val="1"/>
                <c:pt idx="0">
                  <c:v>Sum of Explicit total</c:v>
                </c:pt>
              </c:strCache>
            </c:strRef>
          </c:tx>
          <c:spPr>
            <a:solidFill>
              <a:schemeClr val="accent3"/>
            </a:solidFill>
            <a:ln>
              <a:noFill/>
            </a:ln>
            <a:effectLst/>
          </c:spPr>
          <c:invertIfNegative val="0"/>
          <c:cat>
            <c:strRef>
              <c:f>Sheet1!$A$4:$A$15</c:f>
              <c:strCache>
                <c:ptCount val="11"/>
                <c:pt idx="0">
                  <c:v>1</c:v>
                </c:pt>
                <c:pt idx="1">
                  <c:v>2</c:v>
                </c:pt>
                <c:pt idx="2">
                  <c:v>3</c:v>
                </c:pt>
                <c:pt idx="3">
                  <c:v>4</c:v>
                </c:pt>
                <c:pt idx="4">
                  <c:v>5</c:v>
                </c:pt>
                <c:pt idx="5">
                  <c:v>6</c:v>
                </c:pt>
                <c:pt idx="6">
                  <c:v>7</c:v>
                </c:pt>
                <c:pt idx="7">
                  <c:v>8</c:v>
                </c:pt>
                <c:pt idx="8">
                  <c:v>9</c:v>
                </c:pt>
                <c:pt idx="9">
                  <c:v>10</c:v>
                </c:pt>
                <c:pt idx="10">
                  <c:v>11</c:v>
                </c:pt>
              </c:strCache>
            </c:strRef>
          </c:cat>
          <c:val>
            <c:numRef>
              <c:f>Sheet1!$D$4:$D$15</c:f>
              <c:numCache>
                <c:formatCode>General</c:formatCode>
                <c:ptCount val="11"/>
                <c:pt idx="0">
                  <c:v>984.8</c:v>
                </c:pt>
                <c:pt idx="1">
                  <c:v>796</c:v>
                </c:pt>
                <c:pt idx="2">
                  <c:v>1644</c:v>
                </c:pt>
                <c:pt idx="3">
                  <c:v>1644</c:v>
                </c:pt>
                <c:pt idx="4">
                  <c:v>2925.6000000000004</c:v>
                </c:pt>
                <c:pt idx="5">
                  <c:v>7747.9999999999991</c:v>
                </c:pt>
                <c:pt idx="6">
                  <c:v>3053.6000000000004</c:v>
                </c:pt>
                <c:pt idx="7">
                  <c:v>910.4</c:v>
                </c:pt>
                <c:pt idx="8">
                  <c:v>2789.6</c:v>
                </c:pt>
                <c:pt idx="9">
                  <c:v>4055.2</c:v>
                </c:pt>
                <c:pt idx="10">
                  <c:v>728</c:v>
                </c:pt>
              </c:numCache>
            </c:numRef>
          </c:val>
        </c:ser>
        <c:dLbls>
          <c:showLegendKey val="0"/>
          <c:showVal val="0"/>
          <c:showCatName val="0"/>
          <c:showSerName val="0"/>
          <c:showPercent val="0"/>
          <c:showBubbleSize val="0"/>
        </c:dLbls>
        <c:gapWidth val="219"/>
        <c:overlap val="-27"/>
        <c:axId val="949861184"/>
        <c:axId val="949861728"/>
      </c:barChart>
      <c:catAx>
        <c:axId val="949861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49861728"/>
        <c:crosses val="autoZero"/>
        <c:auto val="1"/>
        <c:lblAlgn val="ctr"/>
        <c:lblOffset val="100"/>
        <c:noMultiLvlLbl val="0"/>
      </c:catAx>
      <c:valAx>
        <c:axId val="9498617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498611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4">
    <c:autoUpdate val="0"/>
  </c:externalData>
  <c:extLst>
    <c:ext xmlns:c14="http://schemas.microsoft.com/office/drawing/2007/8/2/chart" uri="{781A3756-C4B2-4CAC-9D66-4F8BD8637D16}">
      <c14:pivotOptions>
        <c14:dropZoneFilter val="1"/>
        <c14:dropZoneCategories val="1"/>
        <c14:dropZoneData val="1"/>
        <c14:dropZonesVisible val="1"/>
      </c14:pivotOptions>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altLang="zh-CN" dirty="0" smtClean="0"/>
              <a:t>Lily </a:t>
            </a:r>
            <a:r>
              <a:rPr lang="en-GB" altLang="zh-CN" dirty="0" err="1" smtClean="0"/>
              <a:t>Yunping</a:t>
            </a:r>
            <a:r>
              <a:rPr lang="en-GB" altLang="zh-CN" dirty="0" smtClean="0"/>
              <a:t> </a:t>
            </a:r>
            <a:r>
              <a:rPr lang="en-GB" altLang="zh-CN" dirty="0" err="1" smtClean="0"/>
              <a:t>Lyu</a:t>
            </a:r>
            <a:r>
              <a:rPr lang="en-GB" altLang="zh-CN" dirty="0" smtClean="0"/>
              <a:t>, Huawei</a:t>
            </a:r>
            <a:endParaRPr lang="en-GB" altLang="zh-CN"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0257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371172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01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914400" lvl="2" indent="0">
              <a:buFont typeface="Times New Roman" pitchFamily="16" charset="0"/>
              <a:buNone/>
            </a:pPr>
            <a:endParaRPr lang="en-US" dirty="0" smtClean="0">
              <a:solidFill>
                <a:srgbClr val="FF0000"/>
              </a:solidFill>
            </a:endParaRPr>
          </a:p>
        </p:txBody>
      </p:sp>
    </p:spTree>
    <p:extLst>
      <p:ext uri="{BB962C8B-B14F-4D97-AF65-F5344CB8AC3E}">
        <p14:creationId xmlns:p14="http://schemas.microsoft.com/office/powerpoint/2010/main" val="1330216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35127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241365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smtClean="0"/>
              <a:t>doc.: IEEE 802.11-yy/xxxxr0</a:t>
            </a:r>
            <a:endParaRPr lang="en-US"/>
          </a:p>
        </p:txBody>
      </p:sp>
      <p:sp>
        <p:nvSpPr>
          <p:cNvPr id="5" name="日期占位符 4"/>
          <p:cNvSpPr>
            <a:spLocks noGrp="1"/>
          </p:cNvSpPr>
          <p:nvPr>
            <p:ph type="dt" idx="11"/>
          </p:nvPr>
        </p:nvSpPr>
        <p:spPr/>
        <p:txBody>
          <a:bodyPr/>
          <a:lstStyle/>
          <a:p>
            <a:r>
              <a:rPr lang="en-US" smtClean="0"/>
              <a:t>Month Year</a:t>
            </a:r>
            <a:endParaRPr lang="en-US"/>
          </a:p>
        </p:txBody>
      </p:sp>
      <p:sp>
        <p:nvSpPr>
          <p:cNvPr id="6" name="页脚占位符 5"/>
          <p:cNvSpPr>
            <a:spLocks noGrp="1"/>
          </p:cNvSpPr>
          <p:nvPr>
            <p:ph type="ftr" idx="12"/>
          </p:nvPr>
        </p:nvSpPr>
        <p:spPr/>
        <p:txBody>
          <a:bodyPr/>
          <a:lstStyle/>
          <a:p>
            <a:r>
              <a:rPr lang="en-US" smtClean="0"/>
              <a:t>John Doe, Some Company</a:t>
            </a:r>
            <a:endParaRPr lang="en-US"/>
          </a:p>
        </p:txBody>
      </p:sp>
      <p:sp>
        <p:nvSpPr>
          <p:cNvPr id="7" name="灯片编号占位符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05880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mc:AlternateContent xmlns:mc="http://schemas.openxmlformats.org/markup-compatibility/2006" xmlns:a14="http://schemas.microsoft.com/office/drawing/2010/main">
        <mc:Choice Requires="a14">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mc:Choice>
        <mc:Fallback xmlns="">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a:buFont typeface="Arial" panose="020B0604020202020204" pitchFamily="34" charset="0"/>
                  <a:buChar char="•"/>
                </a:pPr>
                <a:r>
                  <a:rPr lang="en-US" altLang="zh-CN" sz="1400" dirty="0" smtClean="0"/>
                  <a:t>Channel Estimation for MU-Sounding </a:t>
                </a:r>
                <a:r>
                  <a:rPr lang="en-US" sz="1400" dirty="0" smtClean="0"/>
                  <a:t>Assumptions</a:t>
                </a:r>
                <a:r>
                  <a:rPr lang="en-US" sz="1400" dirty="0"/>
                  <a:t>:</a:t>
                </a:r>
              </a:p>
              <a:p>
                <a:pPr lvl="1">
                  <a:buFont typeface="Arial" panose="020B0604020202020204" pitchFamily="34" charset="0"/>
                  <a:buChar char="•"/>
                </a:pPr>
                <a:r>
                  <a:rPr lang="en-US" sz="1200" dirty="0" err="1" smtClean="0"/>
                  <a:t>C</a:t>
                </a:r>
                <a:r>
                  <a:rPr lang="en-US" altLang="zh-CN" sz="1200" dirty="0" err="1" smtClean="0"/>
                  <a:t>hD</a:t>
                </a:r>
                <a:r>
                  <a:rPr lang="en-US" altLang="zh-CN" sz="1200" dirty="0" smtClean="0"/>
                  <a:t>: 20MHz</a:t>
                </a:r>
                <a:endParaRPr lang="en-US" sz="1200" dirty="0"/>
              </a:p>
              <a:p>
                <a:pPr lvl="1">
                  <a:buFont typeface="Arial" panose="020B0604020202020204" pitchFamily="34" charset="0"/>
                  <a:buChar char="•"/>
                </a:pPr>
                <a:r>
                  <a:rPr lang="en-US" sz="1200" i="1" dirty="0" smtClean="0"/>
                  <a:t>AP N</a:t>
                </a:r>
                <a:r>
                  <a:rPr lang="en-US" sz="1200" i="1" baseline="-25000" dirty="0" smtClean="0"/>
                  <a:t>RX</a:t>
                </a:r>
                <a:r>
                  <a:rPr lang="en-US" sz="1200" dirty="0"/>
                  <a:t>: </a:t>
                </a:r>
                <a:r>
                  <a:rPr lang="en-US" sz="1200" dirty="0" smtClean="0"/>
                  <a:t>8</a:t>
                </a:r>
                <a:endParaRPr lang="en-US" sz="1200" dirty="0"/>
              </a:p>
              <a:p>
                <a:pPr lvl="1">
                  <a:buFont typeface="Arial" panose="020B0604020202020204" pitchFamily="34" charset="0"/>
                  <a:buChar char="•"/>
                </a:pPr>
                <a:r>
                  <a:rPr lang="en-US" sz="1200" dirty="0" smtClean="0"/>
                  <a:t>STA </a:t>
                </a:r>
                <a:r>
                  <a:rPr lang="en-US" altLang="zh-CN" sz="1200" i="1" dirty="0" smtClean="0"/>
                  <a:t>N</a:t>
                </a:r>
                <a:r>
                  <a:rPr lang="en-US" altLang="zh-CN" sz="1200" i="1" baseline="-25000" dirty="0" smtClean="0"/>
                  <a:t>TX </a:t>
                </a:r>
                <a:r>
                  <a:rPr lang="en-US" sz="1200" dirty="0" smtClean="0"/>
                  <a:t>: 1</a:t>
                </a:r>
              </a:p>
              <a:p>
                <a:pPr lvl="1">
                  <a:buFont typeface="Arial" panose="020B0604020202020204" pitchFamily="34" charset="0"/>
                  <a:buChar char="•"/>
                </a:pPr>
                <a:r>
                  <a:rPr lang="en-US" sz="1200" dirty="0" smtClean="0"/>
                  <a:t>STA </a:t>
                </a:r>
                <a:r>
                  <a:rPr lang="en-US" altLang="zh-CN" sz="1200" i="1" dirty="0"/>
                  <a:t>N</a:t>
                </a:r>
                <a:r>
                  <a:rPr lang="en-US" altLang="zh-CN" sz="1200" i="1" baseline="-25000" dirty="0"/>
                  <a:t>STA </a:t>
                </a:r>
                <a:r>
                  <a:rPr lang="en-US" sz="1200" dirty="0" smtClean="0"/>
                  <a:t>: 2,4,8</a:t>
                </a:r>
                <a:endParaRPr lang="en-US" sz="1200" dirty="0"/>
              </a:p>
              <a:p>
                <a:pPr lvl="1">
                  <a:buFont typeface="Arial" panose="020B0604020202020204" pitchFamily="34" charset="0"/>
                  <a:buChar char="•"/>
                </a:pPr>
                <a:r>
                  <a:rPr lang="en-US" sz="1200" dirty="0" smtClean="0"/>
                  <a:t>STA </a:t>
                </a:r>
                <a:r>
                  <a:rPr lang="en-US" sz="1200" dirty="0" err="1" smtClean="0"/>
                  <a:t>Tx</a:t>
                </a:r>
                <a:r>
                  <a:rPr lang="en-US" sz="1200" dirty="0" smtClean="0"/>
                  <a:t> Power: 9 </a:t>
                </a:r>
                <a:r>
                  <a:rPr lang="en-US" sz="1200" dirty="0" err="1" smtClean="0"/>
                  <a:t>dBm</a:t>
                </a:r>
                <a:endParaRPr lang="en-US" sz="1200" dirty="0" smtClean="0"/>
              </a:p>
              <a:p>
                <a:pPr lvl="1">
                  <a:buFont typeface="Arial" panose="020B0604020202020204" pitchFamily="34" charset="0"/>
                  <a:buChar char="•"/>
                </a:pPr>
                <a:r>
                  <a:rPr lang="en-US" sz="1200" dirty="0" smtClean="0"/>
                  <a:t>Noise Power: -90 </a:t>
                </a:r>
                <a:r>
                  <a:rPr lang="en-US" sz="1200" dirty="0" err="1" smtClean="0"/>
                  <a:t>dBm</a:t>
                </a:r>
                <a:endParaRPr lang="en-US" sz="1200" dirty="0"/>
              </a:p>
              <a:p>
                <a:pPr lvl="1">
                  <a:buFont typeface="Arial" panose="020B0604020202020204" pitchFamily="34" charset="0"/>
                  <a:buChar char="•"/>
                </a:pPr>
                <a:r>
                  <a:rPr lang="en-US" sz="1200" dirty="0" smtClean="0"/>
                  <a:t>CFO for Users: </a:t>
                </a:r>
                <a:r>
                  <a:rPr lang="en-US" altLang="zh-CN" sz="1200" i="0">
                    <a:latin typeface="Cambria Math" panose="02040503050406030204" pitchFamily="18" charset="0"/>
                    <a:ea typeface="Cambria Math" panose="02040503050406030204" pitchFamily="18" charset="0"/>
                  </a:rPr>
                  <a:t>± </a:t>
                </a:r>
                <a:r>
                  <a:rPr lang="en-US" sz="1200" dirty="0" smtClean="0"/>
                  <a:t>0~350Hz,</a:t>
                </a:r>
                <a:r>
                  <a:rPr lang="en-US" sz="1200" dirty="0" smtClean="0">
                    <a:solidFill>
                      <a:srgbClr val="FF0000"/>
                    </a:solidFill>
                  </a:rPr>
                  <a:t> </a:t>
                </a:r>
                <a:r>
                  <a:rPr lang="zh-CN" altLang="en-US" sz="1200" dirty="0" smtClean="0">
                    <a:solidFill>
                      <a:srgbClr val="FF0000"/>
                    </a:solidFill>
                  </a:rPr>
                  <a:t>选择的用户有相同的</a:t>
                </a:r>
                <a:r>
                  <a:rPr lang="en-US" altLang="zh-CN" sz="1200" i="0">
                    <a:solidFill>
                      <a:srgbClr val="FF0000"/>
                    </a:solidFill>
                    <a:latin typeface="Cambria Math" panose="02040503050406030204" pitchFamily="18" charset="0"/>
                    <a:ea typeface="Cambria Math" panose="02040503050406030204" pitchFamily="18" charset="0"/>
                  </a:rPr>
                  <a:t>± </a:t>
                </a:r>
                <a:r>
                  <a:rPr lang="en-US" sz="1200" dirty="0" smtClean="0">
                    <a:solidFill>
                      <a:srgbClr val="FF0000"/>
                    </a:solidFill>
                  </a:rPr>
                  <a:t>CFO</a:t>
                </a:r>
                <a:endParaRPr lang="en-US" sz="1200" dirty="0"/>
              </a:p>
              <a:p>
                <a:pPr lvl="1">
                  <a:buFont typeface="Arial" panose="020B0604020202020204" pitchFamily="34" charset="0"/>
                  <a:buChar char="•"/>
                </a:pPr>
                <a:r>
                  <a:rPr lang="en-US" sz="1200" dirty="0" smtClean="0"/>
                  <a:t>HE-LTF </a:t>
                </a:r>
                <a:r>
                  <a:rPr lang="en-US" sz="1200" dirty="0"/>
                  <a:t>mode: </a:t>
                </a:r>
                <a:r>
                  <a:rPr lang="en-US" sz="1200" dirty="0" smtClean="0"/>
                  <a:t>4x, GI: 3.2 </a:t>
                </a:r>
                <a:r>
                  <a:rPr lang="en-US" altLang="zh-CN" sz="1200" dirty="0" err="1">
                    <a:latin typeface="Symbol" panose="05050102010706020507" pitchFamily="18" charset="2"/>
                  </a:rPr>
                  <a:t>m</a:t>
                </a:r>
                <a:r>
                  <a:rPr lang="en-US" altLang="zh-CN" sz="1200" dirty="0" err="1"/>
                  <a:t>sec</a:t>
                </a:r>
                <a:r>
                  <a:rPr lang="en-US" altLang="zh-CN" sz="1200" dirty="0"/>
                  <a:t> </a:t>
                </a:r>
                <a:endParaRPr lang="en-US" altLang="zh-CN" sz="1200" dirty="0" smtClean="0"/>
              </a:p>
              <a:p>
                <a:pPr lvl="1">
                  <a:buFont typeface="Arial" panose="020B0604020202020204" pitchFamily="34" charset="0"/>
                  <a:buChar char="•"/>
                </a:pPr>
                <a:r>
                  <a:rPr lang="en-US" sz="1200" dirty="0" smtClean="0"/>
                  <a:t>Topo: see the figure</a:t>
                </a:r>
              </a:p>
              <a:p>
                <a:pPr lvl="1">
                  <a:buFont typeface="Arial" panose="020B0604020202020204" pitchFamily="34" charset="0"/>
                  <a:buChar char="•"/>
                </a:pPr>
                <a:r>
                  <a:rPr lang="en-US" sz="1200" dirty="0" smtClean="0"/>
                  <a:t>Random select the Users from the topo for MU-Sounding. 10000 Times</a:t>
                </a:r>
              </a:p>
              <a:p>
                <a:pPr lvl="1">
                  <a:buFont typeface="Arial" panose="020B0604020202020204" pitchFamily="34" charset="0"/>
                  <a:buChar char="•"/>
                </a:pPr>
                <a:r>
                  <a:rPr lang="en-US" altLang="ca-ES" sz="1200" dirty="0" smtClean="0">
                    <a:latin typeface="Times New Roman" panose="02020603050405020304" pitchFamily="18" charset="0"/>
                    <a:cs typeface="Times New Roman" panose="02020603050405020304" pitchFamily="18" charset="0"/>
                  </a:rPr>
                  <a:t>4800 STAs in the cell, </a:t>
                </a:r>
                <a:r>
                  <a:rPr lang="en-US" altLang="ca-ES" sz="1200" dirty="0">
                    <a:latin typeface="Times New Roman" panose="02020603050405020304" pitchFamily="18" charset="0"/>
                    <a:cs typeface="Times New Roman" panose="02020603050405020304" pitchFamily="18" charset="0"/>
                  </a:rPr>
                  <a:t>40cm apart</a:t>
                </a:r>
                <a:endParaRPr lang="en-US" sz="1200" dirty="0"/>
              </a:p>
              <a:p>
                <a:pPr>
                  <a:buFont typeface="Arial" panose="020B0604020202020204" pitchFamily="34" charset="0"/>
                  <a:buNone/>
                </a:pPr>
                <a:endParaRPr lang="en-US" sz="1400" dirty="0" smtClean="0"/>
              </a:p>
              <a:p>
                <a:pPr>
                  <a:buFont typeface="Arial" panose="020B0604020202020204" pitchFamily="34" charset="0"/>
                  <a:buNone/>
                </a:pPr>
                <a:r>
                  <a:rPr lang="en-US" sz="1200" b="0" i="0" u="none" strike="noStrike" kern="1200" baseline="0" dirty="0" smtClean="0">
                    <a:solidFill>
                      <a:srgbClr val="000000"/>
                    </a:solidFill>
                    <a:latin typeface="Times New Roman" pitchFamily="16" charset="0"/>
                    <a:ea typeface="+mn-ea"/>
                    <a:cs typeface="+mn-cs"/>
                  </a:rPr>
                  <a:t>A STA that transmits an HE TB PPDU compensates for carrier frequency offset (CFO) error and symbol clock error. After compensation, the absolute value of residual CFO error with respect to the PPDU carrying the soliciting Trigger frame shall not exceed 350 Hz for data subcarriers when measured at the 10% point of the complementary cumulative distribution function (CCDF) of CFO errors in AWGN at a received power of –60 </a:t>
                </a:r>
                <a:r>
                  <a:rPr lang="en-US" sz="1200" b="0" i="0" u="none" strike="noStrike" kern="1200" baseline="0" dirty="0" err="1" smtClean="0">
                    <a:solidFill>
                      <a:srgbClr val="000000"/>
                    </a:solidFill>
                    <a:latin typeface="Times New Roman" pitchFamily="16" charset="0"/>
                    <a:ea typeface="+mn-ea"/>
                    <a:cs typeface="+mn-cs"/>
                  </a:rPr>
                  <a:t>dBm</a:t>
                </a:r>
                <a:r>
                  <a:rPr lang="en-US" sz="1200" b="0" i="0" u="none" strike="noStrike" kern="1200" baseline="0" dirty="0" smtClean="0">
                    <a:solidFill>
                      <a:srgbClr val="000000"/>
                    </a:solidFill>
                    <a:latin typeface="Times New Roman" pitchFamily="16" charset="0"/>
                    <a:ea typeface="+mn-ea"/>
                    <a:cs typeface="+mn-cs"/>
                  </a:rPr>
                  <a:t> in the primary 20 </a:t>
                </a:r>
                <a:r>
                  <a:rPr lang="en-US" sz="1200" b="0" i="0" u="none" strike="noStrike" kern="1200" baseline="0" dirty="0" err="1" smtClean="0">
                    <a:solidFill>
                      <a:srgbClr val="000000"/>
                    </a:solidFill>
                    <a:latin typeface="Times New Roman" pitchFamily="16" charset="0"/>
                    <a:ea typeface="+mn-ea"/>
                    <a:cs typeface="+mn-cs"/>
                  </a:rPr>
                  <a:t>MHz.</a:t>
                </a:r>
                <a:r>
                  <a:rPr lang="en-US" sz="1200" b="0" i="0" u="none" strike="noStrike" kern="1200" baseline="0" dirty="0" smtClean="0">
                    <a:solidFill>
                      <a:srgbClr val="000000"/>
                    </a:solidFill>
                    <a:latin typeface="Times New Roman" pitchFamily="16" charset="0"/>
                    <a:ea typeface="+mn-ea"/>
                    <a:cs typeface="+mn-cs"/>
                  </a:rPr>
                  <a:t> </a:t>
                </a:r>
                <a:endParaRPr lang="en-US" sz="1400" dirty="0"/>
              </a:p>
              <a:p>
                <a:endParaRPr lang="en-US" dirty="0"/>
              </a:p>
            </p:txBody>
          </p:sp>
        </mc:Fallback>
      </mc:AlternateContent>
    </p:spTree>
    <p:extLst>
      <p:ext uri="{BB962C8B-B14F-4D97-AF65-F5344CB8AC3E}">
        <p14:creationId xmlns:p14="http://schemas.microsoft.com/office/powerpoint/2010/main" val="3624853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rtl="0" eaLnBrk="1" fontAlgn="auto" latinLnBrk="0" hangingPunct="1"/>
            <a:endParaRPr lang="en-US" sz="1200" b="0" i="0" u="none" strike="noStrike" kern="1200" dirty="0" smtClean="0">
              <a:solidFill>
                <a:srgbClr val="000000"/>
              </a:solidFill>
              <a:effectLst/>
              <a:latin typeface="Times New Roman" pitchFamily="16" charset="0"/>
              <a:ea typeface="+mn-ea"/>
              <a:cs typeface="+mn-cs"/>
            </a:endParaRPr>
          </a:p>
          <a:p>
            <a:endParaRPr lang="en-US" dirty="0"/>
          </a:p>
        </p:txBody>
      </p:sp>
    </p:spTree>
    <p:extLst>
      <p:ext uri="{BB962C8B-B14F-4D97-AF65-F5344CB8AC3E}">
        <p14:creationId xmlns:p14="http://schemas.microsoft.com/office/powerpoint/2010/main" val="3008418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67566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Lily </a:t>
            </a:r>
            <a:r>
              <a:rPr lang="en-GB" altLang="zh-CN" dirty="0" err="1" smtClean="0"/>
              <a:t>Yunping</a:t>
            </a:r>
            <a:r>
              <a:rPr lang="en-GB" altLang="zh-CN" dirty="0" smtClean="0"/>
              <a:t> </a:t>
            </a:r>
            <a:r>
              <a:rPr lang="en-GB" altLang="zh-CN" dirty="0" err="1" smtClean="0"/>
              <a:t>Lyu</a:t>
            </a:r>
            <a:r>
              <a:rPr lang="en-GB" altLang="zh-CN" dirty="0" smtClean="0"/>
              <a:t>,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CN" dirty="0" smtClean="0"/>
              <a:t>Lily </a:t>
            </a:r>
            <a:r>
              <a:rPr lang="en-US" altLang="zh-CN" dirty="0" err="1" smtClean="0"/>
              <a:t>Yunping</a:t>
            </a:r>
            <a:r>
              <a:rPr lang="en-US" altLang="zh-CN" dirty="0" smtClean="0"/>
              <a:t> </a:t>
            </a:r>
            <a:r>
              <a:rPr lang="en-US" altLang="zh-CN" dirty="0" err="1" smtClean="0"/>
              <a:t>Lyu</a:t>
            </a:r>
            <a:r>
              <a:rPr lang="en-US" altLang="zh-CN" dirty="0" smtClean="0"/>
              <a:t> et al., Huawei</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Lily </a:t>
            </a:r>
            <a:r>
              <a:rPr lang="en-GB" altLang="zh-CN" dirty="0" err="1" smtClean="0"/>
              <a:t>Yunping</a:t>
            </a:r>
            <a:r>
              <a:rPr lang="en-GB" altLang="zh-CN" dirty="0" smtClean="0"/>
              <a:t> </a:t>
            </a:r>
            <a:r>
              <a:rPr lang="en-GB" altLang="zh-CN" dirty="0" err="1" smtClean="0"/>
              <a:t>Lyu</a:t>
            </a:r>
            <a:r>
              <a:rPr lang="en-GB" altLang="zh-CN" dirty="0" smtClean="0"/>
              <a:t>,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a:xfrm>
            <a:off x="696912" y="333375"/>
            <a:ext cx="1874823" cy="273050"/>
          </a:xfrm>
          <a:prstGeom prst="rect">
            <a:avLst/>
          </a:prstGeom>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altLang="zh-CN" dirty="0" smtClean="0"/>
              <a:t>Lily </a:t>
            </a:r>
            <a:r>
              <a:rPr lang="en-GB" altLang="zh-CN" dirty="0" err="1" smtClean="0"/>
              <a:t>Yunping</a:t>
            </a:r>
            <a:r>
              <a:rPr lang="en-GB" altLang="zh-CN" dirty="0" smtClean="0"/>
              <a:t> </a:t>
            </a:r>
            <a:r>
              <a:rPr lang="en-GB" altLang="zh-CN" dirty="0" err="1" smtClean="0"/>
              <a:t>Lyu</a:t>
            </a:r>
            <a:r>
              <a:rPr lang="en-GB" altLang="zh-CN" dirty="0" smtClean="0"/>
              <a:t>, Huawei</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a:xfrm>
            <a:off x="696912" y="333375"/>
            <a:ext cx="1874823" cy="273050"/>
          </a:xfrm>
          <a:prstGeom prst="rect">
            <a:avLst/>
          </a:prstGeom>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zh-CN" dirty="0" smtClean="0"/>
              <a:t>Lily </a:t>
            </a:r>
            <a:r>
              <a:rPr lang="en-GB" altLang="zh-CN" dirty="0" err="1" smtClean="0"/>
              <a:t>Yunping</a:t>
            </a:r>
            <a:r>
              <a:rPr lang="en-GB" altLang="zh-CN" dirty="0" smtClean="0"/>
              <a:t> </a:t>
            </a:r>
            <a:r>
              <a:rPr lang="en-GB" altLang="zh-CN" dirty="0" err="1" smtClean="0"/>
              <a:t>Lyu</a:t>
            </a:r>
            <a:r>
              <a:rPr lang="en-GB" altLang="zh-CN" dirty="0" smtClean="0"/>
              <a:t>, Huawei</a:t>
            </a:r>
            <a:endParaRPr lang="en-GB" altLang="zh-CN"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a:xfrm>
            <a:off x="696912" y="333375"/>
            <a:ext cx="1874823" cy="273050"/>
          </a:xfrm>
          <a:prstGeom prst="rect">
            <a:avLst/>
          </a:prstGeom>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altLang="zh-CN" dirty="0" smtClean="0"/>
              <a:t>Lily </a:t>
            </a:r>
            <a:r>
              <a:rPr lang="en-GB" altLang="zh-CN" dirty="0" err="1" smtClean="0"/>
              <a:t>Yunping</a:t>
            </a:r>
            <a:r>
              <a:rPr lang="en-GB" altLang="zh-CN" dirty="0" smtClean="0"/>
              <a:t> </a:t>
            </a:r>
            <a:r>
              <a:rPr lang="en-GB" altLang="zh-CN" dirty="0" err="1" smtClean="0"/>
              <a:t>Lyu</a:t>
            </a:r>
            <a:r>
              <a:rPr lang="en-GB" altLang="zh-CN" dirty="0" smtClean="0"/>
              <a:t>, Huawei</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96912" y="333375"/>
            <a:ext cx="1874823" cy="273050"/>
          </a:xfrm>
          <a:prstGeom prst="rect">
            <a:avLst/>
          </a:prstGeom>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altLang="zh-CN" dirty="0" smtClean="0"/>
              <a:t>Lily </a:t>
            </a:r>
            <a:r>
              <a:rPr lang="en-GB" altLang="zh-CN" dirty="0" err="1" smtClean="0"/>
              <a:t>Yunping</a:t>
            </a:r>
            <a:r>
              <a:rPr lang="en-GB" altLang="zh-CN" dirty="0" smtClean="0"/>
              <a:t> </a:t>
            </a:r>
            <a:r>
              <a:rPr lang="en-GB" altLang="zh-CN" dirty="0" err="1" smtClean="0"/>
              <a:t>Lyu</a:t>
            </a:r>
            <a:r>
              <a:rPr lang="en-GB" altLang="zh-CN" dirty="0" smtClean="0"/>
              <a:t>, Huawei</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Lily </a:t>
            </a:r>
            <a:r>
              <a:rPr lang="en-GB" altLang="zh-CN" dirty="0" err="1" smtClean="0"/>
              <a:t>Yunping</a:t>
            </a:r>
            <a:r>
              <a:rPr lang="en-GB" altLang="zh-CN" dirty="0" smtClean="0"/>
              <a:t> </a:t>
            </a:r>
            <a:r>
              <a:rPr lang="en-GB" altLang="zh-CN" dirty="0" err="1" smtClean="0"/>
              <a:t>Lyu</a:t>
            </a:r>
            <a:r>
              <a:rPr lang="en-GB" altLang="zh-CN" dirty="0" smtClean="0"/>
              <a:t>,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Lily </a:t>
            </a:r>
            <a:r>
              <a:rPr lang="en-GB" altLang="zh-CN" dirty="0" err="1" smtClean="0"/>
              <a:t>Yunping</a:t>
            </a:r>
            <a:r>
              <a:rPr lang="en-GB" altLang="zh-CN" dirty="0" smtClean="0"/>
              <a:t> </a:t>
            </a:r>
            <a:r>
              <a:rPr lang="en-GB" altLang="zh-CN" dirty="0" err="1" smtClean="0"/>
              <a:t>Lyu</a:t>
            </a:r>
            <a:r>
              <a:rPr lang="en-GB" altLang="zh-CN" dirty="0" smtClean="0"/>
              <a:t>, Huawei</a:t>
            </a:r>
          </a:p>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Lily </a:t>
            </a:r>
            <a:r>
              <a:rPr lang="en-GB" dirty="0" err="1" smtClean="0"/>
              <a:t>Yunping</a:t>
            </a:r>
            <a:r>
              <a:rPr lang="en-GB" dirty="0" smtClean="0"/>
              <a:t> </a:t>
            </a:r>
            <a:r>
              <a:rPr lang="en-GB" dirty="0" err="1" smtClean="0"/>
              <a:t>Lyu</a:t>
            </a:r>
            <a:r>
              <a:rPr lang="en-GB" dirty="0" smtClean="0"/>
              <a:t>,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802.11-20/0065r0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package" Target="../embeddings/Microsoft_Excel_Worksheet1.xlsx"/><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4294967295"/>
          </p:nvPr>
        </p:nvSpPr>
        <p:spPr>
          <a:xfrm>
            <a:off x="696912" y="333375"/>
            <a:ext cx="2303451" cy="273050"/>
          </a:xfrm>
          <a:prstGeom prst="rect">
            <a:avLst/>
          </a:prstGeom>
        </p:spPr>
        <p:txBody>
          <a:bodyPr/>
          <a:lstStyle/>
          <a:p>
            <a:r>
              <a:rPr lang="en-US" dirty="0" smtClean="0"/>
              <a:t>Month Year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Implicit Sounding Scheme</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a:t>
            </a:r>
            <a:r>
              <a:rPr lang="en-US" altLang="zh-CN" sz="2000" b="0" dirty="0" smtClean="0"/>
              <a:t>-01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73922926"/>
              </p:ext>
            </p:extLst>
          </p:nvPr>
        </p:nvGraphicFramePr>
        <p:xfrm>
          <a:off x="517525" y="2276475"/>
          <a:ext cx="8302947" cy="3051175"/>
        </p:xfrm>
        <a:graphic>
          <a:graphicData uri="http://schemas.openxmlformats.org/presentationml/2006/ole">
            <mc:AlternateContent xmlns:mc="http://schemas.openxmlformats.org/markup-compatibility/2006">
              <mc:Choice xmlns:v="urn:schemas-microsoft-com:vml" Requires="v">
                <p:oleObj spid="_x0000_s3230" name="Document" r:id="rId5" imgW="8246921" imgH="2534798" progId="Word.Document.8">
                  <p:embed/>
                </p:oleObj>
              </mc:Choice>
              <mc:Fallback>
                <p:oleObj name="Document" r:id="rId5" imgW="8246921" imgH="2534798" progId="Word.Document.8">
                  <p:embed/>
                  <p:pic>
                    <p:nvPicPr>
                      <p:cNvPr id="0" name="Picture 3"/>
                      <p:cNvPicPr>
                        <a:picLocks noChangeAspect="1" noChangeArrowheads="1"/>
                      </p:cNvPicPr>
                      <p:nvPr/>
                    </p:nvPicPr>
                    <p:blipFill>
                      <a:blip r:embed="rId6"/>
                      <a:srcRect/>
                      <a:stretch>
                        <a:fillRect/>
                      </a:stretch>
                    </p:blipFill>
                    <p:spPr bwMode="auto">
                      <a:xfrm>
                        <a:off x="517525" y="2276475"/>
                        <a:ext cx="8302947" cy="3051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Month Year</a:t>
            </a:r>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380206" y="630216"/>
            <a:ext cx="8458200" cy="1160462"/>
          </a:xfrm>
          <a:ln/>
        </p:spPr>
        <p:txBody>
          <a:bodyPr lIns="90000" tIns="46800" rIns="90000" bIns="46800"/>
          <a:lstStyle/>
          <a:p>
            <a:r>
              <a:rPr lang="en-US" altLang="zh-CN" dirty="0"/>
              <a:t>More simulation on </a:t>
            </a:r>
            <a:r>
              <a:rPr lang="en-US" altLang="zh-CN" dirty="0" smtClean="0"/>
              <a:t>Replicated LTF(s)</a:t>
            </a:r>
            <a:endParaRPr lang="en-US" altLang="zh-CN" dirty="0"/>
          </a:p>
        </p:txBody>
      </p:sp>
      <mc:AlternateContent xmlns:mc="http://schemas.openxmlformats.org/markup-compatibility/2006" xmlns:a14="http://schemas.microsoft.com/office/drawing/2010/main">
        <mc:Choice Requires="a14">
          <p:sp>
            <p:nvSpPr>
              <p:cNvPr id="9" name="Rectangle 6"/>
              <p:cNvSpPr/>
              <p:nvPr/>
            </p:nvSpPr>
            <p:spPr>
              <a:xfrm>
                <a:off x="0" y="1536539"/>
                <a:ext cx="5148767" cy="2264723"/>
              </a:xfrm>
              <a:prstGeom prst="rect">
                <a:avLst/>
              </a:prstGeom>
            </p:spPr>
            <p:txBody>
              <a:bodyPr wrap="square">
                <a:spAutoFit/>
              </a:bodyPr>
              <a:lstStyle/>
              <a:p>
                <a:pPr lvl="1" eaLnBrk="1" hangingPunct="1">
                  <a:spcBef>
                    <a:spcPts val="500"/>
                  </a:spcBef>
                  <a:buFont typeface="Arial" panose="020B0604020202020204" pitchFamily="34" charset="0"/>
                  <a:buChar char="•"/>
                </a:pPr>
                <a:r>
                  <a:rPr lang="en-US" altLang="zh-CN" sz="1400" kern="0" dirty="0" err="1" smtClean="0">
                    <a:solidFill>
                      <a:srgbClr val="000000"/>
                    </a:solidFill>
                    <a:latin typeface="Times New Roman"/>
                    <a:ea typeface="MS Gothic"/>
                  </a:rPr>
                  <a:t>ChD</a:t>
                </a:r>
                <a:r>
                  <a:rPr lang="en-US" altLang="zh-CN" sz="1400" kern="0" dirty="0">
                    <a:solidFill>
                      <a:srgbClr val="000000"/>
                    </a:solidFill>
                    <a:latin typeface="Times New Roman"/>
                    <a:ea typeface="MS Gothic"/>
                  </a:rPr>
                  <a:t>: 20MHz</a:t>
                </a:r>
              </a:p>
              <a:p>
                <a:pPr lvl="1" eaLnBrk="1" hangingPunct="1">
                  <a:spcBef>
                    <a:spcPts val="500"/>
                  </a:spcBef>
                  <a:buFont typeface="Arial" panose="020B0604020202020204" pitchFamily="34" charset="0"/>
                  <a:buChar char="•"/>
                </a:pPr>
                <a:r>
                  <a:rPr lang="en-US" altLang="zh-CN" sz="1400" i="1" kern="0" dirty="0">
                    <a:solidFill>
                      <a:srgbClr val="000000"/>
                    </a:solidFill>
                    <a:latin typeface="Times New Roman"/>
                    <a:ea typeface="MS Gothic"/>
                  </a:rPr>
                  <a:t>AP N</a:t>
                </a:r>
                <a:r>
                  <a:rPr lang="en-US" altLang="zh-CN" sz="1400" i="1" kern="0" baseline="-25000" dirty="0">
                    <a:solidFill>
                      <a:srgbClr val="000000"/>
                    </a:solidFill>
                    <a:latin typeface="Times New Roman"/>
                    <a:ea typeface="MS Gothic"/>
                  </a:rPr>
                  <a:t>RX</a:t>
                </a:r>
                <a:r>
                  <a:rPr lang="en-US" altLang="zh-CN" sz="1400" kern="0" dirty="0">
                    <a:solidFill>
                      <a:srgbClr val="000000"/>
                    </a:solidFill>
                    <a:latin typeface="Times New Roman"/>
                    <a:ea typeface="MS Gothic"/>
                  </a:rPr>
                  <a:t>: 8</a:t>
                </a:r>
              </a:p>
              <a:p>
                <a:pPr lvl="1" eaLnBrk="1" hangingPunct="1">
                  <a:spcBef>
                    <a:spcPts val="500"/>
                  </a:spcBef>
                  <a:buFont typeface="Arial" panose="020B0604020202020204" pitchFamily="34" charset="0"/>
                  <a:buChar char="•"/>
                </a:pPr>
                <a:r>
                  <a:rPr lang="en-US" altLang="zh-CN" sz="1400" kern="0" dirty="0">
                    <a:solidFill>
                      <a:srgbClr val="000000"/>
                    </a:solidFill>
                    <a:latin typeface="Times New Roman"/>
                    <a:ea typeface="MS Gothic"/>
                  </a:rPr>
                  <a:t>STA </a:t>
                </a:r>
                <a:r>
                  <a:rPr lang="en-US" altLang="zh-CN" sz="1400" i="1" kern="0" dirty="0">
                    <a:solidFill>
                      <a:srgbClr val="000000"/>
                    </a:solidFill>
                    <a:latin typeface="Times New Roman"/>
                    <a:ea typeface="MS Gothic"/>
                  </a:rPr>
                  <a:t>N</a:t>
                </a:r>
                <a:r>
                  <a:rPr lang="en-US" altLang="zh-CN" sz="1400" i="1" kern="0" baseline="-25000" dirty="0">
                    <a:solidFill>
                      <a:srgbClr val="000000"/>
                    </a:solidFill>
                    <a:latin typeface="Times New Roman"/>
                    <a:ea typeface="MS Gothic"/>
                  </a:rPr>
                  <a:t>TX </a:t>
                </a:r>
                <a:r>
                  <a:rPr lang="en-US" altLang="zh-CN" sz="1400" kern="0" dirty="0">
                    <a:solidFill>
                      <a:srgbClr val="000000"/>
                    </a:solidFill>
                    <a:latin typeface="Times New Roman"/>
                    <a:ea typeface="MS Gothic"/>
                  </a:rPr>
                  <a:t>: 1</a:t>
                </a:r>
              </a:p>
              <a:p>
                <a:pPr lvl="1" eaLnBrk="1" hangingPunct="1">
                  <a:spcBef>
                    <a:spcPts val="500"/>
                  </a:spcBef>
                  <a:buFont typeface="Arial" panose="020B0604020202020204" pitchFamily="34" charset="0"/>
                  <a:buChar char="•"/>
                </a:pPr>
                <a:r>
                  <a:rPr lang="en-US" altLang="zh-CN" sz="1400" kern="0" dirty="0">
                    <a:solidFill>
                      <a:srgbClr val="000000"/>
                    </a:solidFill>
                    <a:latin typeface="Times New Roman"/>
                    <a:ea typeface="MS Gothic"/>
                  </a:rPr>
                  <a:t>STA </a:t>
                </a:r>
                <a:r>
                  <a:rPr lang="en-US" altLang="zh-CN" sz="1400" i="1" kern="0" dirty="0">
                    <a:solidFill>
                      <a:srgbClr val="000000"/>
                    </a:solidFill>
                    <a:latin typeface="Times New Roman"/>
                    <a:ea typeface="MS Gothic"/>
                  </a:rPr>
                  <a:t>N</a:t>
                </a:r>
                <a:r>
                  <a:rPr lang="en-US" altLang="zh-CN" sz="1400" i="1" kern="0" baseline="-25000" dirty="0">
                    <a:solidFill>
                      <a:srgbClr val="000000"/>
                    </a:solidFill>
                    <a:latin typeface="Times New Roman"/>
                    <a:ea typeface="MS Gothic"/>
                  </a:rPr>
                  <a:t>STA</a:t>
                </a:r>
                <a:r>
                  <a:rPr lang="en-US" altLang="zh-CN" sz="1400" kern="0" dirty="0">
                    <a:solidFill>
                      <a:srgbClr val="000000"/>
                    </a:solidFill>
                    <a:latin typeface="Times New Roman"/>
                    <a:ea typeface="MS Gothic"/>
                  </a:rPr>
                  <a:t>: 4,6</a:t>
                </a:r>
              </a:p>
              <a:p>
                <a:pPr lvl="1" eaLnBrk="1" hangingPunct="1">
                  <a:spcBef>
                    <a:spcPts val="500"/>
                  </a:spcBef>
                  <a:buFont typeface="Arial" panose="020B0604020202020204" pitchFamily="34" charset="0"/>
                  <a:buChar char="•"/>
                </a:pPr>
                <a:r>
                  <a:rPr lang="en-US" altLang="zh-CN" sz="1400" kern="0" dirty="0">
                    <a:solidFill>
                      <a:srgbClr val="000000"/>
                    </a:solidFill>
                    <a:latin typeface="Times New Roman"/>
                    <a:ea typeface="MS Gothic"/>
                  </a:rPr>
                  <a:t>STA </a:t>
                </a:r>
                <a:r>
                  <a:rPr lang="en-US" altLang="zh-CN" sz="1400" kern="0" dirty="0" err="1">
                    <a:solidFill>
                      <a:srgbClr val="000000"/>
                    </a:solidFill>
                    <a:latin typeface="Times New Roman"/>
                    <a:ea typeface="MS Gothic"/>
                  </a:rPr>
                  <a:t>Tx</a:t>
                </a:r>
                <a:r>
                  <a:rPr lang="en-US" altLang="zh-CN" sz="1400" kern="0" dirty="0">
                    <a:solidFill>
                      <a:srgbClr val="000000"/>
                    </a:solidFill>
                    <a:latin typeface="Times New Roman"/>
                    <a:ea typeface="MS Gothic"/>
                  </a:rPr>
                  <a:t> Power: 3,6,9,12,15 </a:t>
                </a:r>
                <a:r>
                  <a:rPr lang="en-US" altLang="zh-CN" sz="1400" kern="0" dirty="0" err="1">
                    <a:solidFill>
                      <a:srgbClr val="000000"/>
                    </a:solidFill>
                    <a:latin typeface="Times New Roman"/>
                    <a:ea typeface="MS Gothic"/>
                  </a:rPr>
                  <a:t>dBm</a:t>
                </a:r>
                <a:endParaRPr lang="en-US" altLang="zh-CN" sz="1400" kern="0" dirty="0">
                  <a:solidFill>
                    <a:srgbClr val="000000"/>
                  </a:solidFill>
                  <a:latin typeface="Times New Roman"/>
                  <a:ea typeface="MS Gothic"/>
                </a:endParaRPr>
              </a:p>
              <a:p>
                <a:pPr lvl="1" eaLnBrk="1" hangingPunct="1">
                  <a:spcBef>
                    <a:spcPts val="500"/>
                  </a:spcBef>
                  <a:buFont typeface="Arial" panose="020B0604020202020204" pitchFamily="34" charset="0"/>
                  <a:buChar char="•"/>
                </a:pPr>
                <a:r>
                  <a:rPr lang="en-US" altLang="zh-CN" sz="1400" kern="0" dirty="0">
                    <a:solidFill>
                      <a:srgbClr val="000000"/>
                    </a:solidFill>
                    <a:latin typeface="Times New Roman"/>
                    <a:ea typeface="MS Gothic"/>
                  </a:rPr>
                  <a:t>Noise Power: -90 </a:t>
                </a:r>
                <a:r>
                  <a:rPr lang="en-US" altLang="zh-CN" sz="1400" kern="0" dirty="0" err="1">
                    <a:solidFill>
                      <a:srgbClr val="000000"/>
                    </a:solidFill>
                    <a:latin typeface="Times New Roman"/>
                    <a:ea typeface="MS Gothic"/>
                  </a:rPr>
                  <a:t>dBm</a:t>
                </a:r>
                <a:endParaRPr lang="en-US" altLang="zh-CN" sz="1400" kern="0" dirty="0">
                  <a:solidFill>
                    <a:srgbClr val="000000"/>
                  </a:solidFill>
                  <a:latin typeface="Times New Roman"/>
                  <a:ea typeface="MS Gothic"/>
                </a:endParaRPr>
              </a:p>
              <a:p>
                <a:pPr lvl="1" eaLnBrk="1" hangingPunct="1">
                  <a:spcBef>
                    <a:spcPts val="500"/>
                  </a:spcBef>
                  <a:buFont typeface="Arial" panose="020B0604020202020204" pitchFamily="34" charset="0"/>
                  <a:buChar char="•"/>
                </a:pPr>
                <a:r>
                  <a:rPr lang="en-US" altLang="zh-CN" sz="1400" kern="0" dirty="0">
                    <a:solidFill>
                      <a:srgbClr val="000000"/>
                    </a:solidFill>
                    <a:latin typeface="Times New Roman"/>
                    <a:ea typeface="MS Gothic"/>
                  </a:rPr>
                  <a:t>CFO for Users: random(</a:t>
                </a:r>
                <a14:m>
                  <m:oMath xmlns:m="http://schemas.openxmlformats.org/officeDocument/2006/math">
                    <m:r>
                      <a:rPr lang="en-US" altLang="zh-CN" sz="1400" i="1" kern="0">
                        <a:solidFill>
                          <a:srgbClr val="000000"/>
                        </a:solidFill>
                        <a:latin typeface="Cambria Math" panose="02040503050406030204" pitchFamily="18" charset="0"/>
                        <a:ea typeface="Cambria Math" panose="02040503050406030204" pitchFamily="18" charset="0"/>
                      </a:rPr>
                      <m:t>±</m:t>
                    </m:r>
                  </m:oMath>
                </a14:m>
                <a:r>
                  <a:rPr lang="en-US" altLang="zh-CN" sz="1400" kern="0" dirty="0">
                    <a:solidFill>
                      <a:srgbClr val="000000"/>
                    </a:solidFill>
                    <a:latin typeface="Times New Roman"/>
                    <a:ea typeface="MS Gothic"/>
                  </a:rPr>
                  <a:t>200~350Hz</a:t>
                </a:r>
                <a:r>
                  <a:rPr lang="zh-CN" altLang="en-US" sz="1400" kern="0" dirty="0">
                    <a:solidFill>
                      <a:srgbClr val="000000"/>
                    </a:solidFill>
                    <a:latin typeface="Times New Roman"/>
                    <a:ea typeface="MS Gothic"/>
                  </a:rPr>
                  <a:t>）</a:t>
                </a:r>
                <a:endParaRPr lang="en-US" altLang="zh-CN" sz="1400" kern="0" dirty="0">
                  <a:solidFill>
                    <a:srgbClr val="000000"/>
                  </a:solidFill>
                  <a:latin typeface="Times New Roman"/>
                  <a:ea typeface="MS Gothic"/>
                </a:endParaRPr>
              </a:p>
              <a:p>
                <a:pPr lvl="1" eaLnBrk="1" hangingPunct="1">
                  <a:spcBef>
                    <a:spcPts val="500"/>
                  </a:spcBef>
                  <a:buFont typeface="Arial" panose="020B0604020202020204" pitchFamily="34" charset="0"/>
                  <a:buChar char="•"/>
                </a:pPr>
                <a:r>
                  <a:rPr lang="en-US" altLang="zh-CN" sz="1400" kern="0" dirty="0">
                    <a:solidFill>
                      <a:srgbClr val="000000"/>
                    </a:solidFill>
                    <a:latin typeface="Times New Roman"/>
                    <a:ea typeface="MS Gothic"/>
                  </a:rPr>
                  <a:t>HE-LTF mode: 4x, GI: 3.2 </a:t>
                </a:r>
                <a:r>
                  <a:rPr lang="en-US" altLang="zh-CN" sz="1400" kern="0" dirty="0" err="1">
                    <a:solidFill>
                      <a:srgbClr val="000000"/>
                    </a:solidFill>
                    <a:latin typeface="Symbol" panose="05050102010706020507" pitchFamily="18" charset="2"/>
                    <a:ea typeface="MS Gothic"/>
                  </a:rPr>
                  <a:t>m</a:t>
                </a:r>
                <a:r>
                  <a:rPr lang="en-US" altLang="zh-CN" sz="1400" kern="0" dirty="0" err="1">
                    <a:solidFill>
                      <a:srgbClr val="000000"/>
                    </a:solidFill>
                    <a:latin typeface="Times New Roman"/>
                    <a:ea typeface="MS Gothic"/>
                  </a:rPr>
                  <a:t>sec</a:t>
                </a:r>
                <a:r>
                  <a:rPr lang="en-US" altLang="zh-CN" sz="1400" kern="0" dirty="0">
                    <a:solidFill>
                      <a:srgbClr val="000000"/>
                    </a:solidFill>
                    <a:latin typeface="Times New Roman"/>
                    <a:ea typeface="MS Gothic"/>
                  </a:rPr>
                  <a:t> </a:t>
                </a:r>
                <a:endParaRPr lang="en-US" altLang="zh-CN" sz="2000" kern="0" dirty="0">
                  <a:solidFill>
                    <a:srgbClr val="000000"/>
                  </a:solidFill>
                  <a:latin typeface="Times New Roman"/>
                  <a:ea typeface="MS Gothic"/>
                </a:endParaRPr>
              </a:p>
            </p:txBody>
          </p:sp>
        </mc:Choice>
        <mc:Fallback xmlns="">
          <p:sp>
            <p:nvSpPr>
              <p:cNvPr id="9" name="Rectangle 6"/>
              <p:cNvSpPr>
                <a:spLocks noRot="1" noChangeAspect="1" noMove="1" noResize="1" noEditPoints="1" noAdjustHandles="1" noChangeArrowheads="1" noChangeShapeType="1" noTextEdit="1"/>
              </p:cNvSpPr>
              <p:nvPr/>
            </p:nvSpPr>
            <p:spPr>
              <a:xfrm>
                <a:off x="0" y="1536539"/>
                <a:ext cx="5148767" cy="2264723"/>
              </a:xfrm>
              <a:prstGeom prst="rect">
                <a:avLst/>
              </a:prstGeom>
              <a:blipFill rotWithShape="0">
                <a:blip r:embed="rId3"/>
                <a:stretch>
                  <a:fillRect t="-538" b="-1882"/>
                </a:stretch>
              </a:blipFill>
            </p:spPr>
            <p:txBody>
              <a:bodyPr/>
              <a:lstStyle/>
              <a:p>
                <a:r>
                  <a:rPr lang="zh-CN" altLang="en-US">
                    <a:noFill/>
                  </a:rPr>
                  <a:t> </a:t>
                </a:r>
              </a:p>
            </p:txBody>
          </p:sp>
        </mc:Fallback>
      </mc:AlternateContent>
      <p:sp>
        <p:nvSpPr>
          <p:cNvPr id="11" name="Rectangle 6"/>
          <p:cNvSpPr/>
          <p:nvPr/>
        </p:nvSpPr>
        <p:spPr>
          <a:xfrm>
            <a:off x="380206" y="4413495"/>
            <a:ext cx="4216037" cy="1569660"/>
          </a:xfrm>
          <a:prstGeom prst="rect">
            <a:avLst/>
          </a:prstGeom>
        </p:spPr>
        <p:txBody>
          <a:bodyPr wrap="square">
            <a:spAutoFit/>
          </a:bodyPr>
          <a:lstStyle/>
          <a:p>
            <a:r>
              <a:rPr lang="en-US" altLang="zh-CN" sz="2000" b="1" dirty="0" smtClean="0">
                <a:solidFill>
                  <a:schemeClr val="tx1"/>
                </a:solidFill>
              </a:rPr>
              <a:t>Conclusion:</a:t>
            </a:r>
          </a:p>
          <a:p>
            <a:r>
              <a:rPr lang="en-US" altLang="zh-CN" sz="2000" b="1" dirty="0" smtClean="0">
                <a:solidFill>
                  <a:schemeClr val="tx1"/>
                </a:solidFill>
              </a:rPr>
              <a:t>Residual CFO of STA is always within 10Hz, no big difference when number of MU increases.</a:t>
            </a:r>
          </a:p>
          <a:p>
            <a:endParaRPr lang="en-US" sz="1600" dirty="0" smtClean="0">
              <a:solidFill>
                <a:schemeClr val="tx1"/>
              </a:solidFill>
            </a:endParaRPr>
          </a:p>
        </p:txBody>
      </p:sp>
      <p:pic>
        <p:nvPicPr>
          <p:cNvPr id="2" name="图片 1"/>
          <p:cNvPicPr>
            <a:picLocks noChangeAspect="1"/>
          </p:cNvPicPr>
          <p:nvPr/>
        </p:nvPicPr>
        <p:blipFill>
          <a:blip r:embed="rId4"/>
          <a:stretch>
            <a:fillRect/>
          </a:stretch>
        </p:blipFill>
        <p:spPr>
          <a:xfrm>
            <a:off x="4609306" y="3979844"/>
            <a:ext cx="4379143" cy="2340000"/>
          </a:xfrm>
          <a:prstGeom prst="rect">
            <a:avLst/>
          </a:prstGeom>
        </p:spPr>
      </p:pic>
      <p:pic>
        <p:nvPicPr>
          <p:cNvPr id="8" name="图片 7"/>
          <p:cNvPicPr>
            <a:picLocks noChangeAspect="1"/>
          </p:cNvPicPr>
          <p:nvPr/>
        </p:nvPicPr>
        <p:blipFill>
          <a:blip r:embed="rId5"/>
          <a:stretch>
            <a:fillRect/>
          </a:stretch>
        </p:blipFill>
        <p:spPr>
          <a:xfrm>
            <a:off x="4494032" y="1473256"/>
            <a:ext cx="4370849" cy="2340000"/>
          </a:xfrm>
          <a:prstGeom prst="rect">
            <a:avLst/>
          </a:prstGeom>
        </p:spPr>
      </p:pic>
    </p:spTree>
    <p:extLst>
      <p:ext uri="{BB962C8B-B14F-4D97-AF65-F5344CB8AC3E}">
        <p14:creationId xmlns:p14="http://schemas.microsoft.com/office/powerpoint/2010/main" val="29475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Month Year</a:t>
            </a:r>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t>Summary</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zh-CN" dirty="0" smtClean="0"/>
              <a:t>We discussed several implicit schemes, including SU-based and MU-based.</a:t>
            </a:r>
            <a:endParaRPr lang="en-US" dirty="0" smtClean="0"/>
          </a:p>
          <a:p>
            <a:pPr>
              <a:buFont typeface="Arial" panose="020B0604020202020204" pitchFamily="34" charset="0"/>
              <a:buChar char="•"/>
            </a:pPr>
            <a:r>
              <a:rPr lang="en-US" altLang="zh-CN" dirty="0" smtClean="0"/>
              <a:t>Repetitions of EHT-LTF can solve UL/DL power difference issue and residual CFO issue in MU based scheme. </a:t>
            </a:r>
          </a:p>
          <a:p>
            <a:pPr>
              <a:buFont typeface="Arial" panose="020B0604020202020204" pitchFamily="34" charset="0"/>
              <a:buChar char="•"/>
            </a:pPr>
            <a:r>
              <a:rPr lang="en-US" altLang="zh-CN" dirty="0" smtClean="0"/>
              <a:t>Based on the analysis, we propose implicit sounding as an option in </a:t>
            </a:r>
            <a:r>
              <a:rPr lang="en-US" altLang="zh-CN" dirty="0" err="1" smtClean="0"/>
              <a:t>TGbe</a:t>
            </a:r>
            <a:r>
              <a:rPr lang="en-US" altLang="zh-CN" dirty="0" smtClean="0"/>
              <a:t> to help improve sounding efficiency. </a:t>
            </a:r>
            <a:endParaRPr lang="en-US" dirty="0"/>
          </a:p>
        </p:txBody>
      </p:sp>
    </p:spTree>
    <p:extLst>
      <p:ext uri="{BB962C8B-B14F-4D97-AF65-F5344CB8AC3E}">
        <p14:creationId xmlns:p14="http://schemas.microsoft.com/office/powerpoint/2010/main" val="3673380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Month Year</a:t>
            </a:r>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t>SP1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marL="0" indent="0"/>
            <a:r>
              <a:rPr lang="en-US" altLang="zh-CN" dirty="0" smtClean="0"/>
              <a:t>Do </a:t>
            </a:r>
            <a:r>
              <a:rPr lang="en-US" altLang="zh-CN" dirty="0"/>
              <a:t>you think </a:t>
            </a:r>
            <a:r>
              <a:rPr lang="en-US" altLang="zh-CN" dirty="0" smtClean="0"/>
              <a:t>implicit sounding should be considered as an optional method in </a:t>
            </a:r>
            <a:r>
              <a:rPr lang="en-US" altLang="zh-CN" dirty="0" err="1" smtClean="0"/>
              <a:t>TGbe</a:t>
            </a:r>
            <a:r>
              <a:rPr lang="en-US" altLang="zh-CN" dirty="0" smtClean="0"/>
              <a:t>?</a:t>
            </a:r>
          </a:p>
          <a:p>
            <a:pPr>
              <a:buFont typeface="Arial" panose="020B0604020202020204" pitchFamily="34" charset="0"/>
              <a:buChar char="•"/>
            </a:pPr>
            <a:r>
              <a:rPr lang="en-US" altLang="zh-CN" dirty="0" smtClean="0"/>
              <a:t>Y:</a:t>
            </a:r>
          </a:p>
          <a:p>
            <a:pPr>
              <a:buFont typeface="Arial" panose="020B0604020202020204" pitchFamily="34" charset="0"/>
              <a:buChar char="•"/>
            </a:pPr>
            <a:r>
              <a:rPr lang="en-US" altLang="zh-CN" dirty="0" smtClean="0"/>
              <a:t>N:</a:t>
            </a:r>
          </a:p>
          <a:p>
            <a:pPr>
              <a:buFont typeface="Arial" panose="020B0604020202020204" pitchFamily="34" charset="0"/>
              <a:buChar char="•"/>
            </a:pPr>
            <a:r>
              <a:rPr lang="en-US" altLang="zh-CN" dirty="0" smtClean="0"/>
              <a:t>Abstain:</a:t>
            </a:r>
            <a:endParaRPr lang="en-US" altLang="zh-CN" dirty="0"/>
          </a:p>
          <a:p>
            <a:pPr marL="0" indent="0"/>
            <a:endParaRPr lang="en-US" dirty="0"/>
          </a:p>
        </p:txBody>
      </p:sp>
    </p:spTree>
    <p:extLst>
      <p:ext uri="{BB962C8B-B14F-4D97-AF65-F5344CB8AC3E}">
        <p14:creationId xmlns:p14="http://schemas.microsoft.com/office/powerpoint/2010/main" val="8846090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Month Year</a:t>
            </a:r>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altLang="zh-CN" dirty="0" smtClean="0"/>
              <a:t>SP2</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marL="0" indent="0"/>
            <a:r>
              <a:rPr lang="en-US" dirty="0" smtClean="0"/>
              <a:t>Do you think MU-MIMO based scheme should be considered in implicit sounding?</a:t>
            </a:r>
          </a:p>
          <a:p>
            <a:pPr>
              <a:buFont typeface="Arial" panose="020B0604020202020204" pitchFamily="34" charset="0"/>
              <a:buChar char="•"/>
            </a:pPr>
            <a:r>
              <a:rPr lang="en-US" altLang="zh-CN" dirty="0" smtClean="0"/>
              <a:t>Y</a:t>
            </a:r>
          </a:p>
          <a:p>
            <a:pPr>
              <a:buFont typeface="Arial" panose="020B0604020202020204" pitchFamily="34" charset="0"/>
              <a:buChar char="•"/>
            </a:pPr>
            <a:r>
              <a:rPr lang="en-US" dirty="0"/>
              <a:t>N</a:t>
            </a:r>
            <a:endParaRPr lang="en-US" dirty="0" smtClean="0"/>
          </a:p>
          <a:p>
            <a:pPr>
              <a:buFont typeface="Arial" panose="020B0604020202020204" pitchFamily="34" charset="0"/>
              <a:buChar char="•"/>
            </a:pPr>
            <a:r>
              <a:rPr lang="en-US" dirty="0" smtClean="0"/>
              <a:t>Abstain</a:t>
            </a:r>
            <a:endParaRPr lang="en-US" dirty="0"/>
          </a:p>
        </p:txBody>
      </p:sp>
    </p:spTree>
    <p:extLst>
      <p:ext uri="{BB962C8B-B14F-4D97-AF65-F5344CB8AC3E}">
        <p14:creationId xmlns:p14="http://schemas.microsoft.com/office/powerpoint/2010/main" val="1483316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Month Year</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smtClean="0"/>
              <a:t>[1] 19/1268 Implicit </a:t>
            </a:r>
            <a:r>
              <a:rPr lang="en-US" dirty="0"/>
              <a:t>sounding overhead </a:t>
            </a:r>
            <a:r>
              <a:rPr lang="en-US" dirty="0" smtClean="0"/>
              <a:t>analysis </a:t>
            </a:r>
          </a:p>
          <a:p>
            <a:r>
              <a:rPr lang="en-US" dirty="0" smtClean="0"/>
              <a:t>[2] 19/767 </a:t>
            </a:r>
            <a:r>
              <a:rPr lang="en-US" dirty="0"/>
              <a:t>Implicit Channel Sounding in IEEE 802.11 (Feasibility Study</a:t>
            </a:r>
            <a:r>
              <a:rPr lang="en-US" dirty="0" smtClean="0"/>
              <a:t>)</a:t>
            </a:r>
          </a:p>
          <a:p>
            <a:r>
              <a:rPr lang="en-US" dirty="0" smtClean="0"/>
              <a:t>[3] 18/1191 </a:t>
            </a:r>
            <a:r>
              <a:rPr lang="en-US" dirty="0"/>
              <a:t>MU sounding </a:t>
            </a:r>
            <a:r>
              <a:rPr lang="en-US" dirty="0" smtClean="0"/>
              <a:t>improvements</a:t>
            </a:r>
          </a:p>
          <a:p>
            <a:r>
              <a:rPr lang="en-US" dirty="0" smtClean="0"/>
              <a:t>[4] 19/768 </a:t>
            </a:r>
            <a:r>
              <a:rPr lang="en-US" dirty="0"/>
              <a:t>Implicit Channel Sounding in IEEE </a:t>
            </a:r>
            <a:r>
              <a:rPr lang="en-US" dirty="0" smtClean="0"/>
              <a:t>802.11</a:t>
            </a:r>
          </a:p>
          <a:p>
            <a:r>
              <a:rPr lang="en-US" dirty="0" smtClean="0"/>
              <a:t>[5] 19/1939 </a:t>
            </a:r>
            <a:r>
              <a:rPr lang="en-US" altLang="zh-CN" dirty="0"/>
              <a:t>Calibration of Implicit Sounding</a:t>
            </a:r>
            <a:endParaRPr lang="en-US" dirty="0" smtClean="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dirty="0" smtClean="0"/>
              <a:t>Month Year</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There is ‘overhead’ issue when using .11ax sounding scheme for  candidate features of </a:t>
            </a:r>
            <a:r>
              <a:rPr lang="en-US" altLang="zh-CN" dirty="0" err="1"/>
              <a:t>TGbe</a:t>
            </a:r>
            <a:r>
              <a:rPr lang="en-US" altLang="zh-CN" dirty="0"/>
              <a:t>, such as 16ss, multi AP</a:t>
            </a:r>
            <a:r>
              <a:rPr lang="en-US" altLang="zh-CN" dirty="0" smtClean="0"/>
              <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Many contributions about how to reduce the overhead have been discussed, including improved explicit sounding and implicit sounding.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 this contribution, we </a:t>
            </a:r>
            <a:r>
              <a:rPr lang="en-US" altLang="zh-CN" dirty="0" smtClean="0"/>
              <a:t>analyze the feasibility of </a:t>
            </a:r>
            <a:r>
              <a:rPr lang="en-GB" dirty="0" smtClean="0"/>
              <a:t>implicit sounding schemes.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Month Year</a:t>
            </a:r>
            <a:endParaRPr lang="en-GB"/>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771853"/>
          </a:xfrm>
          <a:ln/>
        </p:spPr>
        <p:txBody>
          <a:bodyPr lIns="90000" tIns="46800" rIns="90000" bIns="46800"/>
          <a:lstStyle/>
          <a:p>
            <a:r>
              <a:rPr lang="en-US" dirty="0" smtClean="0"/>
              <a:t>Implicit Sounding Scheme</a:t>
            </a:r>
            <a:r>
              <a:rPr lang="en-US" altLang="zh-CN" dirty="0" smtClean="0"/>
              <a:t>s</a:t>
            </a:r>
            <a:r>
              <a:rPr lang="en-US" dirty="0" smtClean="0"/>
              <a:t> </a:t>
            </a:r>
            <a:endParaRPr lang="en-US" dirty="0"/>
          </a:p>
        </p:txBody>
      </p:sp>
      <p:sp>
        <p:nvSpPr>
          <p:cNvPr id="9218" name="Rectangle 2"/>
          <p:cNvSpPr>
            <a:spLocks noGrp="1" noChangeArrowheads="1"/>
          </p:cNvSpPr>
          <p:nvPr>
            <p:ph type="body" idx="1"/>
          </p:nvPr>
        </p:nvSpPr>
        <p:spPr>
          <a:xfrm>
            <a:off x="501559" y="1484784"/>
            <a:ext cx="7772400" cy="960803"/>
          </a:xfrm>
          <a:noFill/>
          <a:ln/>
        </p:spPr>
        <p:txBody>
          <a:bodyPr/>
          <a:lstStyle/>
          <a:p>
            <a:pPr>
              <a:buFont typeface="Times New Roman" pitchFamily="16" charset="0"/>
              <a:buChar char="•"/>
            </a:pPr>
            <a:r>
              <a:rPr lang="en-US" altLang="zh-CN" sz="2000" dirty="0" smtClean="0"/>
              <a:t>SU based </a:t>
            </a:r>
            <a:r>
              <a:rPr lang="en-US" altLang="zh-CN" sz="2000" dirty="0"/>
              <a:t>m</a:t>
            </a:r>
            <a:r>
              <a:rPr lang="en-US" altLang="zh-CN" sz="2000" dirty="0" smtClean="0"/>
              <a:t>ulti-trigger consequential sounding</a:t>
            </a:r>
          </a:p>
          <a:p>
            <a:pPr marL="0" indent="0"/>
            <a:endParaRPr lang="en-US" sz="2000" dirty="0" smtClean="0"/>
          </a:p>
        </p:txBody>
      </p:sp>
      <p:sp>
        <p:nvSpPr>
          <p:cNvPr id="84" name="文本框 83"/>
          <p:cNvSpPr txBox="1"/>
          <p:nvPr/>
        </p:nvSpPr>
        <p:spPr>
          <a:xfrm>
            <a:off x="764123" y="1809679"/>
            <a:ext cx="8064895" cy="738664"/>
          </a:xfrm>
          <a:prstGeom prst="rect">
            <a:avLst/>
          </a:prstGeom>
          <a:noFill/>
        </p:spPr>
        <p:txBody>
          <a:bodyPr wrap="square" rtlCol="0">
            <a:spAutoFit/>
          </a:bodyPr>
          <a:lstStyle/>
          <a:p>
            <a:pPr marL="285750" indent="-285750">
              <a:buFont typeface="Arial" panose="020B0604020202020204" pitchFamily="34" charset="0"/>
              <a:buChar char="•"/>
            </a:pPr>
            <a:r>
              <a:rPr lang="en-US" altLang="zh-CN" sz="1400" dirty="0" smtClean="0">
                <a:solidFill>
                  <a:schemeClr val="tx1"/>
                </a:solidFill>
              </a:rPr>
              <a:t>STA transmits NDP sounding PPDU in response to the soliciting trigger frame containing its AID.</a:t>
            </a:r>
          </a:p>
          <a:p>
            <a:pPr marL="285750" indent="-285750">
              <a:buFont typeface="Arial" panose="020B0604020202020204" pitchFamily="34" charset="0"/>
              <a:buChar char="•"/>
            </a:pPr>
            <a:r>
              <a:rPr lang="en-US" altLang="zh-CN" sz="1400" dirty="0" smtClean="0">
                <a:solidFill>
                  <a:schemeClr val="tx1"/>
                </a:solidFill>
              </a:rPr>
              <a:t>In case of multi-AP, slave APs could be re-synchronized by the NDP-trigger frame and refresh channel information of the specified STA from the following NDP sounding PPDU.</a:t>
            </a:r>
          </a:p>
        </p:txBody>
      </p:sp>
      <p:grpSp>
        <p:nvGrpSpPr>
          <p:cNvPr id="23" name="组合 22"/>
          <p:cNvGrpSpPr/>
          <p:nvPr/>
        </p:nvGrpSpPr>
        <p:grpSpPr>
          <a:xfrm>
            <a:off x="107504" y="4391798"/>
            <a:ext cx="8640960" cy="2277562"/>
            <a:chOff x="107504" y="3383686"/>
            <a:chExt cx="8640960" cy="2277562"/>
          </a:xfrm>
        </p:grpSpPr>
        <p:cxnSp>
          <p:nvCxnSpPr>
            <p:cNvPr id="7" name="直接箭头连接符 6"/>
            <p:cNvCxnSpPr/>
            <p:nvPr/>
          </p:nvCxnSpPr>
          <p:spPr bwMode="auto">
            <a:xfrm>
              <a:off x="743632" y="4260494"/>
              <a:ext cx="8004832" cy="1582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8" name="直接箭头连接符 7"/>
            <p:cNvCxnSpPr/>
            <p:nvPr/>
          </p:nvCxnSpPr>
          <p:spPr bwMode="auto">
            <a:xfrm flipV="1">
              <a:off x="743632" y="4644928"/>
              <a:ext cx="8004832" cy="160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 name="文本框 8"/>
            <p:cNvSpPr txBox="1"/>
            <p:nvPr/>
          </p:nvSpPr>
          <p:spPr>
            <a:xfrm>
              <a:off x="107504" y="4045482"/>
              <a:ext cx="717089" cy="230832"/>
            </a:xfrm>
            <a:prstGeom prst="rect">
              <a:avLst/>
            </a:prstGeom>
            <a:noFill/>
          </p:spPr>
          <p:txBody>
            <a:bodyPr wrap="square" rtlCol="0">
              <a:spAutoFit/>
            </a:bodyPr>
            <a:lstStyle/>
            <a:p>
              <a:r>
                <a:rPr lang="en-US" altLang="zh-CN" sz="900" dirty="0" smtClean="0">
                  <a:solidFill>
                    <a:schemeClr val="tx1"/>
                  </a:solidFill>
                </a:rPr>
                <a:t>AP(master)</a:t>
              </a:r>
              <a:endParaRPr lang="zh-CN" altLang="en-US" sz="900" dirty="0">
                <a:solidFill>
                  <a:schemeClr val="tx1"/>
                </a:solidFill>
              </a:endParaRPr>
            </a:p>
          </p:txBody>
        </p:sp>
        <p:sp>
          <p:nvSpPr>
            <p:cNvPr id="10" name="文本框 9"/>
            <p:cNvSpPr txBox="1"/>
            <p:nvPr/>
          </p:nvSpPr>
          <p:spPr>
            <a:xfrm>
              <a:off x="321771" y="4499810"/>
              <a:ext cx="502822" cy="230832"/>
            </a:xfrm>
            <a:prstGeom prst="rect">
              <a:avLst/>
            </a:prstGeom>
            <a:noFill/>
          </p:spPr>
          <p:txBody>
            <a:bodyPr wrap="square" rtlCol="0">
              <a:spAutoFit/>
            </a:bodyPr>
            <a:lstStyle/>
            <a:p>
              <a:r>
                <a:rPr lang="en-US" altLang="zh-CN" sz="900" dirty="0" smtClean="0">
                  <a:solidFill>
                    <a:schemeClr val="tx1"/>
                  </a:solidFill>
                </a:rPr>
                <a:t>STA1</a:t>
              </a:r>
              <a:endParaRPr lang="zh-CN" altLang="en-US" sz="900" dirty="0">
                <a:solidFill>
                  <a:schemeClr val="tx1"/>
                </a:solidFill>
              </a:endParaRPr>
            </a:p>
          </p:txBody>
        </p:sp>
        <p:cxnSp>
          <p:nvCxnSpPr>
            <p:cNvPr id="29" name="直接箭头连接符 28"/>
            <p:cNvCxnSpPr/>
            <p:nvPr/>
          </p:nvCxnSpPr>
          <p:spPr bwMode="auto">
            <a:xfrm>
              <a:off x="743632" y="3812020"/>
              <a:ext cx="8004832" cy="646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30" name="文本框 29"/>
            <p:cNvSpPr txBox="1"/>
            <p:nvPr/>
          </p:nvSpPr>
          <p:spPr>
            <a:xfrm>
              <a:off x="178525" y="3645024"/>
              <a:ext cx="646068" cy="230832"/>
            </a:xfrm>
            <a:prstGeom prst="rect">
              <a:avLst/>
            </a:prstGeom>
            <a:noFill/>
          </p:spPr>
          <p:txBody>
            <a:bodyPr wrap="square" rtlCol="0">
              <a:spAutoFit/>
            </a:bodyPr>
            <a:lstStyle/>
            <a:p>
              <a:r>
                <a:rPr lang="en-US" altLang="zh-CN" sz="900" dirty="0" smtClean="0">
                  <a:solidFill>
                    <a:schemeClr val="tx1"/>
                  </a:solidFill>
                </a:rPr>
                <a:t>AP(slave)</a:t>
              </a:r>
              <a:endParaRPr lang="zh-CN" altLang="en-US" sz="900" dirty="0">
                <a:solidFill>
                  <a:schemeClr val="tx1"/>
                </a:solidFill>
              </a:endParaRPr>
            </a:p>
          </p:txBody>
        </p:sp>
        <p:cxnSp>
          <p:nvCxnSpPr>
            <p:cNvPr id="33" name="直接箭头连接符 32"/>
            <p:cNvCxnSpPr/>
            <p:nvPr/>
          </p:nvCxnSpPr>
          <p:spPr bwMode="auto">
            <a:xfrm>
              <a:off x="748829" y="5037107"/>
              <a:ext cx="7999635"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4" name="文本框 33"/>
            <p:cNvSpPr txBox="1"/>
            <p:nvPr/>
          </p:nvSpPr>
          <p:spPr>
            <a:xfrm>
              <a:off x="322516" y="4875965"/>
              <a:ext cx="507273" cy="230832"/>
            </a:xfrm>
            <a:prstGeom prst="rect">
              <a:avLst/>
            </a:prstGeom>
            <a:noFill/>
          </p:spPr>
          <p:txBody>
            <a:bodyPr wrap="square" rtlCol="0">
              <a:spAutoFit/>
            </a:bodyPr>
            <a:lstStyle/>
            <a:p>
              <a:r>
                <a:rPr lang="en-US" altLang="zh-CN" sz="900" dirty="0" smtClean="0">
                  <a:solidFill>
                    <a:schemeClr val="tx1"/>
                  </a:solidFill>
                </a:rPr>
                <a:t>STA2</a:t>
              </a:r>
              <a:endParaRPr lang="zh-CN" altLang="en-US" sz="900" dirty="0">
                <a:solidFill>
                  <a:schemeClr val="tx1"/>
                </a:solidFill>
              </a:endParaRPr>
            </a:p>
          </p:txBody>
        </p:sp>
        <p:grpSp>
          <p:nvGrpSpPr>
            <p:cNvPr id="22" name="组合 21"/>
            <p:cNvGrpSpPr/>
            <p:nvPr/>
          </p:nvGrpSpPr>
          <p:grpSpPr>
            <a:xfrm>
              <a:off x="1077716" y="3812021"/>
              <a:ext cx="2198140" cy="1225086"/>
              <a:chOff x="982769" y="3812021"/>
              <a:chExt cx="2198140" cy="1225086"/>
            </a:xfrm>
          </p:grpSpPr>
          <p:cxnSp>
            <p:nvCxnSpPr>
              <p:cNvPr id="51" name="直接箭头连接符 50"/>
              <p:cNvCxnSpPr/>
              <p:nvPr/>
            </p:nvCxnSpPr>
            <p:spPr bwMode="auto">
              <a:xfrm>
                <a:off x="2309332" y="4252749"/>
                <a:ext cx="0" cy="784358"/>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24" name="直接箭头连接符 23"/>
              <p:cNvCxnSpPr/>
              <p:nvPr/>
            </p:nvCxnSpPr>
            <p:spPr bwMode="auto">
              <a:xfrm flipH="1" flipV="1">
                <a:off x="1821716" y="4266958"/>
                <a:ext cx="746" cy="310759"/>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1" name="矩形 10"/>
              <p:cNvSpPr/>
              <p:nvPr/>
            </p:nvSpPr>
            <p:spPr bwMode="auto">
              <a:xfrm>
                <a:off x="982769" y="4062771"/>
                <a:ext cx="558585" cy="19772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baseline="0" dirty="0" smtClean="0">
                    <a:ln>
                      <a:noFill/>
                    </a:ln>
                    <a:solidFill>
                      <a:schemeClr val="bg1"/>
                    </a:solidFill>
                    <a:effectLst/>
                    <a:latin typeface="Times New Roman" pitchFamily="16" charset="0"/>
                    <a:ea typeface="MS Gothic" charset="-128"/>
                  </a:rPr>
                  <a:t>Trigger</a:t>
                </a:r>
                <a:endParaRPr kumimoji="0" lang="zh-CN" altLang="en-US" sz="9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4" name="矩形 13"/>
              <p:cNvSpPr/>
              <p:nvPr/>
            </p:nvSpPr>
            <p:spPr bwMode="auto">
              <a:xfrm>
                <a:off x="1570901" y="4475508"/>
                <a:ext cx="501630" cy="19627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700" dirty="0" smtClean="0"/>
                  <a:t>NDP</a:t>
                </a:r>
                <a:endParaRPr kumimoji="0" lang="zh-CN" altLang="en-US" sz="700" b="0" i="0" u="none" strike="noStrike" cap="none" normalizeH="0" baseline="0" dirty="0" smtClean="0">
                  <a:ln>
                    <a:noFill/>
                  </a:ln>
                  <a:solidFill>
                    <a:schemeClr val="bg1"/>
                  </a:solidFill>
                  <a:effectLst/>
                </a:endParaRPr>
              </a:p>
            </p:txBody>
          </p:sp>
          <p:cxnSp>
            <p:nvCxnSpPr>
              <p:cNvPr id="21" name="直接箭头连接符 20"/>
              <p:cNvCxnSpPr/>
              <p:nvPr/>
            </p:nvCxnSpPr>
            <p:spPr bwMode="auto">
              <a:xfrm>
                <a:off x="1235745" y="4260494"/>
                <a:ext cx="0" cy="35159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35" name="矩形 34"/>
              <p:cNvSpPr/>
              <p:nvPr/>
            </p:nvSpPr>
            <p:spPr bwMode="auto">
              <a:xfrm>
                <a:off x="2679279" y="4858676"/>
                <a:ext cx="501630" cy="17196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600" dirty="0" smtClean="0"/>
                  <a:t>NDP</a:t>
                </a:r>
                <a:endParaRPr kumimoji="0" lang="zh-CN" altLang="en-US" sz="600" b="0" i="0" u="none" strike="noStrike" cap="none" normalizeH="0" baseline="0" dirty="0" smtClean="0">
                  <a:ln>
                    <a:noFill/>
                  </a:ln>
                  <a:solidFill>
                    <a:schemeClr val="bg1"/>
                  </a:solidFill>
                  <a:effectLst/>
                </a:endParaRPr>
              </a:p>
            </p:txBody>
          </p:sp>
          <p:cxnSp>
            <p:nvCxnSpPr>
              <p:cNvPr id="38" name="直接箭头连接符 37"/>
              <p:cNvCxnSpPr/>
              <p:nvPr/>
            </p:nvCxnSpPr>
            <p:spPr bwMode="auto">
              <a:xfrm flipV="1">
                <a:off x="1235745" y="3812021"/>
                <a:ext cx="0" cy="287331"/>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41" name="直接箭头连接符 40"/>
              <p:cNvCxnSpPr>
                <a:stCxn id="14" idx="0"/>
              </p:cNvCxnSpPr>
              <p:nvPr/>
            </p:nvCxnSpPr>
            <p:spPr bwMode="auto">
              <a:xfrm flipV="1">
                <a:off x="1821716" y="3812022"/>
                <a:ext cx="1" cy="663487"/>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49" name="矩形 48"/>
              <p:cNvSpPr/>
              <p:nvPr/>
            </p:nvSpPr>
            <p:spPr bwMode="auto">
              <a:xfrm>
                <a:off x="2150301" y="4062771"/>
                <a:ext cx="528978" cy="19772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baseline="0" dirty="0" smtClean="0">
                    <a:ln>
                      <a:noFill/>
                    </a:ln>
                    <a:solidFill>
                      <a:schemeClr val="bg1"/>
                    </a:solidFill>
                    <a:effectLst/>
                    <a:latin typeface="Times New Roman" pitchFamily="16" charset="0"/>
                    <a:ea typeface="MS Gothic" charset="-128"/>
                  </a:rPr>
                  <a:t>Trigger</a:t>
                </a:r>
                <a:endParaRPr kumimoji="0" lang="zh-CN" altLang="en-US" sz="9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52" name="直接箭头连接符 51"/>
              <p:cNvCxnSpPr/>
              <p:nvPr/>
            </p:nvCxnSpPr>
            <p:spPr bwMode="auto">
              <a:xfrm flipV="1">
                <a:off x="2309332" y="3812021"/>
                <a:ext cx="0" cy="287331"/>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54" name="直接箭头连接符 53"/>
              <p:cNvCxnSpPr/>
              <p:nvPr/>
            </p:nvCxnSpPr>
            <p:spPr bwMode="auto">
              <a:xfrm flipH="1" flipV="1">
                <a:off x="2899801" y="4265953"/>
                <a:ext cx="746" cy="587266"/>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55" name="直接箭头连接符 54"/>
              <p:cNvCxnSpPr/>
              <p:nvPr/>
            </p:nvCxnSpPr>
            <p:spPr bwMode="auto">
              <a:xfrm flipH="1" flipV="1">
                <a:off x="2899801" y="3818485"/>
                <a:ext cx="0" cy="956828"/>
              </a:xfrm>
              <a:prstGeom prst="straightConnector1">
                <a:avLst/>
              </a:prstGeom>
              <a:solidFill>
                <a:srgbClr val="00B8FF"/>
              </a:solidFill>
              <a:ln w="9525" cap="flat" cmpd="sng" algn="ctr">
                <a:solidFill>
                  <a:schemeClr val="tx1"/>
                </a:solidFill>
                <a:prstDash val="dash"/>
                <a:round/>
                <a:headEnd type="none" w="med" len="med"/>
                <a:tailEnd type="triangle"/>
              </a:ln>
              <a:effectLst/>
            </p:spPr>
          </p:cxnSp>
        </p:grpSp>
        <p:cxnSp>
          <p:nvCxnSpPr>
            <p:cNvPr id="18" name="直接连接符 17"/>
            <p:cNvCxnSpPr/>
            <p:nvPr/>
          </p:nvCxnSpPr>
          <p:spPr bwMode="auto">
            <a:xfrm>
              <a:off x="3575281" y="3429000"/>
              <a:ext cx="0" cy="2232248"/>
            </a:xfrm>
            <a:prstGeom prst="line">
              <a:avLst/>
            </a:prstGeom>
            <a:solidFill>
              <a:srgbClr val="00B8FF"/>
            </a:solidFill>
            <a:ln w="9525" cap="flat" cmpd="sng" algn="ctr">
              <a:solidFill>
                <a:schemeClr val="tx1"/>
              </a:solidFill>
              <a:prstDash val="sysDot"/>
              <a:round/>
              <a:headEnd type="none" w="med" len="med"/>
              <a:tailEnd type="none" w="med" len="med"/>
            </a:ln>
            <a:effectLst/>
          </p:spPr>
        </p:cxnSp>
        <p:grpSp>
          <p:nvGrpSpPr>
            <p:cNvPr id="19" name="组合 18"/>
            <p:cNvGrpSpPr/>
            <p:nvPr/>
          </p:nvGrpSpPr>
          <p:grpSpPr>
            <a:xfrm>
              <a:off x="3786836" y="3781940"/>
              <a:ext cx="2020693" cy="1255167"/>
              <a:chOff x="3342301" y="4682654"/>
              <a:chExt cx="2788426" cy="1266324"/>
            </a:xfrm>
          </p:grpSpPr>
          <p:cxnSp>
            <p:nvCxnSpPr>
              <p:cNvPr id="37" name="直接箭头连接符 36"/>
              <p:cNvCxnSpPr/>
              <p:nvPr/>
            </p:nvCxnSpPr>
            <p:spPr bwMode="auto">
              <a:xfrm flipH="1" flipV="1">
                <a:off x="4733010" y="5155399"/>
                <a:ext cx="1236" cy="322923"/>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39" name="矩形 38"/>
              <p:cNvSpPr/>
              <p:nvPr/>
            </p:nvSpPr>
            <p:spPr bwMode="auto">
              <a:xfrm>
                <a:off x="3342301" y="4943221"/>
                <a:ext cx="753961" cy="2054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baseline="0" dirty="0" smtClean="0">
                    <a:ln>
                      <a:noFill/>
                    </a:ln>
                    <a:solidFill>
                      <a:schemeClr val="bg1"/>
                    </a:solidFill>
                    <a:effectLst/>
                    <a:latin typeface="Times New Roman" pitchFamily="16" charset="0"/>
                    <a:ea typeface="MS Gothic" charset="-128"/>
                  </a:rPr>
                  <a:t>Trigger</a:t>
                </a:r>
                <a:endParaRPr kumimoji="0" lang="zh-CN" altLang="en-US" sz="9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0" name="矩形 39"/>
              <p:cNvSpPr/>
              <p:nvPr/>
            </p:nvSpPr>
            <p:spPr bwMode="auto">
              <a:xfrm>
                <a:off x="4317238" y="5372112"/>
                <a:ext cx="831545" cy="20395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700" dirty="0" smtClean="0"/>
                  <a:t>NDP</a:t>
                </a:r>
                <a:endParaRPr kumimoji="0" lang="zh-CN" altLang="en-US" sz="700" b="0" i="0" u="none" strike="noStrike" cap="none" normalizeH="0" baseline="0" dirty="0" smtClean="0">
                  <a:ln>
                    <a:noFill/>
                  </a:ln>
                  <a:solidFill>
                    <a:schemeClr val="bg1"/>
                  </a:solidFill>
                  <a:effectLst/>
                </a:endParaRPr>
              </a:p>
            </p:txBody>
          </p:sp>
          <p:cxnSp>
            <p:nvCxnSpPr>
              <p:cNvPr id="42" name="直接箭头连接符 41"/>
              <p:cNvCxnSpPr/>
              <p:nvPr/>
            </p:nvCxnSpPr>
            <p:spPr bwMode="auto">
              <a:xfrm>
                <a:off x="3761655" y="5148682"/>
                <a:ext cx="0" cy="365352"/>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43" name="矩形 42"/>
              <p:cNvSpPr/>
              <p:nvPr/>
            </p:nvSpPr>
            <p:spPr bwMode="auto">
              <a:xfrm>
                <a:off x="5299182" y="5770279"/>
                <a:ext cx="831545" cy="1786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600" dirty="0" smtClean="0"/>
                  <a:t>NDP</a:t>
                </a:r>
                <a:endParaRPr kumimoji="0" lang="zh-CN" altLang="en-US" sz="600" b="0" i="0" u="none" strike="noStrike" cap="none" normalizeH="0" baseline="0" dirty="0" smtClean="0">
                  <a:ln>
                    <a:noFill/>
                  </a:ln>
                  <a:solidFill>
                    <a:schemeClr val="bg1"/>
                  </a:solidFill>
                  <a:effectLst/>
                </a:endParaRPr>
              </a:p>
            </p:txBody>
          </p:sp>
          <p:cxnSp>
            <p:nvCxnSpPr>
              <p:cNvPr id="44" name="直接箭头连接符 43"/>
              <p:cNvCxnSpPr/>
              <p:nvPr/>
            </p:nvCxnSpPr>
            <p:spPr bwMode="auto">
              <a:xfrm flipV="1">
                <a:off x="3761655" y="4682654"/>
                <a:ext cx="0" cy="298578"/>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45" name="直接箭头连接符 44"/>
              <p:cNvCxnSpPr>
                <a:stCxn id="40" idx="0"/>
              </p:cNvCxnSpPr>
              <p:nvPr/>
            </p:nvCxnSpPr>
            <p:spPr bwMode="auto">
              <a:xfrm flipV="1">
                <a:off x="4733010" y="4682655"/>
                <a:ext cx="2" cy="689458"/>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46" name="直接箭头连接符 45"/>
              <p:cNvCxnSpPr/>
              <p:nvPr/>
            </p:nvCxnSpPr>
            <p:spPr bwMode="auto">
              <a:xfrm flipH="1" flipV="1">
                <a:off x="5667701" y="5154353"/>
                <a:ext cx="1238" cy="610254"/>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47" name="直接箭头连接符 46"/>
              <p:cNvCxnSpPr/>
              <p:nvPr/>
            </p:nvCxnSpPr>
            <p:spPr bwMode="auto">
              <a:xfrm flipH="1" flipV="1">
                <a:off x="5664738" y="4689371"/>
                <a:ext cx="2" cy="994282"/>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48" name="直接箭头连接符 47"/>
              <p:cNvCxnSpPr/>
              <p:nvPr/>
            </p:nvCxnSpPr>
            <p:spPr bwMode="auto">
              <a:xfrm>
                <a:off x="3748978" y="5178777"/>
                <a:ext cx="9716" cy="770201"/>
              </a:xfrm>
              <a:prstGeom prst="straightConnector1">
                <a:avLst/>
              </a:prstGeom>
              <a:solidFill>
                <a:srgbClr val="00B8FF"/>
              </a:solidFill>
              <a:ln w="9525" cap="flat" cmpd="sng" algn="ctr">
                <a:solidFill>
                  <a:schemeClr val="tx1"/>
                </a:solidFill>
                <a:prstDash val="dash"/>
                <a:round/>
                <a:headEnd type="none" w="med" len="med"/>
                <a:tailEnd type="triangle"/>
              </a:ln>
              <a:effectLst/>
            </p:spPr>
          </p:cxnSp>
        </p:grpSp>
        <p:cxnSp>
          <p:nvCxnSpPr>
            <p:cNvPr id="50" name="直接连接符 49"/>
            <p:cNvCxnSpPr/>
            <p:nvPr/>
          </p:nvCxnSpPr>
          <p:spPr bwMode="auto">
            <a:xfrm>
              <a:off x="6023553" y="3383686"/>
              <a:ext cx="0" cy="2232248"/>
            </a:xfrm>
            <a:prstGeom prst="line">
              <a:avLst/>
            </a:prstGeom>
            <a:solidFill>
              <a:srgbClr val="00B8FF"/>
            </a:solidFill>
            <a:ln w="9525" cap="flat" cmpd="sng" algn="ctr">
              <a:solidFill>
                <a:schemeClr val="tx1"/>
              </a:solidFill>
              <a:prstDash val="sysDot"/>
              <a:round/>
              <a:headEnd type="none" w="med" len="med"/>
              <a:tailEnd type="none" w="med" len="med"/>
            </a:ln>
            <a:effectLst/>
          </p:spPr>
        </p:cxnSp>
        <p:grpSp>
          <p:nvGrpSpPr>
            <p:cNvPr id="20" name="组合 19"/>
            <p:cNvGrpSpPr/>
            <p:nvPr/>
          </p:nvGrpSpPr>
          <p:grpSpPr>
            <a:xfrm>
              <a:off x="6229390" y="3797242"/>
              <a:ext cx="1510962" cy="1309555"/>
              <a:chOff x="3016375" y="3098478"/>
              <a:chExt cx="1806482" cy="1336164"/>
            </a:xfrm>
          </p:grpSpPr>
          <p:cxnSp>
            <p:nvCxnSpPr>
              <p:cNvPr id="53" name="直接箭头连接符 52"/>
              <p:cNvCxnSpPr/>
              <p:nvPr/>
            </p:nvCxnSpPr>
            <p:spPr bwMode="auto">
              <a:xfrm flipH="1" flipV="1">
                <a:off x="4407084" y="3571223"/>
                <a:ext cx="1236" cy="322923"/>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56" name="矩形 55"/>
              <p:cNvSpPr/>
              <p:nvPr/>
            </p:nvSpPr>
            <p:spPr bwMode="auto">
              <a:xfrm>
                <a:off x="3016375" y="3359045"/>
                <a:ext cx="753961" cy="20545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baseline="0" dirty="0" smtClean="0">
                    <a:ln>
                      <a:noFill/>
                    </a:ln>
                    <a:solidFill>
                      <a:schemeClr val="bg1"/>
                    </a:solidFill>
                    <a:effectLst/>
                    <a:latin typeface="Times New Roman" pitchFamily="16" charset="0"/>
                    <a:ea typeface="MS Gothic" charset="-128"/>
                  </a:rPr>
                  <a:t>Trigger</a:t>
                </a:r>
                <a:endParaRPr kumimoji="0" lang="zh-CN" altLang="en-US" sz="9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7" name="矩形 56"/>
              <p:cNvSpPr/>
              <p:nvPr/>
            </p:nvSpPr>
            <p:spPr bwMode="auto">
              <a:xfrm>
                <a:off x="3991312" y="3787936"/>
                <a:ext cx="831545" cy="20395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700" dirty="0" smtClean="0"/>
                  <a:t>NDP</a:t>
                </a:r>
                <a:endParaRPr kumimoji="0" lang="zh-CN" altLang="en-US" sz="700" b="0" i="0" u="none" strike="noStrike" cap="none" normalizeH="0" baseline="0" dirty="0" smtClean="0">
                  <a:ln>
                    <a:noFill/>
                  </a:ln>
                  <a:solidFill>
                    <a:schemeClr val="bg1"/>
                  </a:solidFill>
                  <a:effectLst/>
                </a:endParaRPr>
              </a:p>
            </p:txBody>
          </p:sp>
          <p:cxnSp>
            <p:nvCxnSpPr>
              <p:cNvPr id="59" name="直接箭头连接符 58"/>
              <p:cNvCxnSpPr/>
              <p:nvPr/>
            </p:nvCxnSpPr>
            <p:spPr bwMode="auto">
              <a:xfrm>
                <a:off x="3435729" y="3564506"/>
                <a:ext cx="0" cy="365352"/>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60" name="矩形 59"/>
              <p:cNvSpPr/>
              <p:nvPr/>
            </p:nvSpPr>
            <p:spPr bwMode="auto">
              <a:xfrm>
                <a:off x="3990593" y="4186103"/>
                <a:ext cx="831545" cy="1786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600" dirty="0" smtClean="0"/>
                  <a:t>NDP</a:t>
                </a:r>
                <a:endParaRPr kumimoji="0" lang="zh-CN" altLang="en-US" sz="600" b="0" i="0" u="none" strike="noStrike" cap="none" normalizeH="0" baseline="0" dirty="0" smtClean="0">
                  <a:ln>
                    <a:noFill/>
                  </a:ln>
                  <a:solidFill>
                    <a:schemeClr val="bg1"/>
                  </a:solidFill>
                  <a:effectLst/>
                </a:endParaRPr>
              </a:p>
            </p:txBody>
          </p:sp>
          <p:cxnSp>
            <p:nvCxnSpPr>
              <p:cNvPr id="61" name="直接箭头连接符 60"/>
              <p:cNvCxnSpPr/>
              <p:nvPr/>
            </p:nvCxnSpPr>
            <p:spPr bwMode="auto">
              <a:xfrm flipV="1">
                <a:off x="3435729" y="3098478"/>
                <a:ext cx="0" cy="298578"/>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62" name="直接箭头连接符 61"/>
              <p:cNvCxnSpPr>
                <a:stCxn id="57" idx="0"/>
              </p:cNvCxnSpPr>
              <p:nvPr/>
            </p:nvCxnSpPr>
            <p:spPr bwMode="auto">
              <a:xfrm flipV="1">
                <a:off x="4407084" y="3098479"/>
                <a:ext cx="2" cy="689458"/>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63" name="直接箭头连接符 62"/>
              <p:cNvCxnSpPr/>
              <p:nvPr/>
            </p:nvCxnSpPr>
            <p:spPr bwMode="auto">
              <a:xfrm flipH="1" flipV="1">
                <a:off x="4404612" y="3571223"/>
                <a:ext cx="1238" cy="610254"/>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64" name="直接箭头连接符 63"/>
              <p:cNvCxnSpPr/>
              <p:nvPr/>
            </p:nvCxnSpPr>
            <p:spPr bwMode="auto">
              <a:xfrm flipH="1">
                <a:off x="3419872" y="3601917"/>
                <a:ext cx="9335" cy="832725"/>
              </a:xfrm>
              <a:prstGeom prst="straightConnector1">
                <a:avLst/>
              </a:prstGeom>
              <a:solidFill>
                <a:srgbClr val="00B8FF"/>
              </a:solidFill>
              <a:ln w="9525" cap="flat" cmpd="sng" algn="ctr">
                <a:solidFill>
                  <a:schemeClr val="tx1"/>
                </a:solidFill>
                <a:prstDash val="dash"/>
                <a:round/>
                <a:headEnd type="none" w="med" len="med"/>
                <a:tailEnd type="triangle"/>
              </a:ln>
              <a:effectLst/>
            </p:spPr>
          </p:cxnSp>
        </p:grpSp>
      </p:grpSp>
      <p:sp>
        <p:nvSpPr>
          <p:cNvPr id="65" name="Rectangle 2"/>
          <p:cNvSpPr txBox="1">
            <a:spLocks noChangeArrowheads="1"/>
          </p:cNvSpPr>
          <p:nvPr/>
        </p:nvSpPr>
        <p:spPr bwMode="auto">
          <a:xfrm>
            <a:off x="481871" y="2474540"/>
            <a:ext cx="8326656" cy="96080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altLang="zh-CN" sz="2000" kern="0" dirty="0" smtClean="0">
                <a:solidFill>
                  <a:schemeClr val="tx1"/>
                </a:solidFill>
              </a:rPr>
              <a:t>SU based single-trigger consequential sounding</a:t>
            </a:r>
            <a:endParaRPr lang="en-US" sz="2000" kern="0" dirty="0" smtClean="0">
              <a:solidFill>
                <a:schemeClr val="tx1"/>
              </a:solidFill>
            </a:endParaRPr>
          </a:p>
        </p:txBody>
      </p:sp>
      <p:sp>
        <p:nvSpPr>
          <p:cNvPr id="66" name="文本框 83"/>
          <p:cNvSpPr txBox="1"/>
          <p:nvPr/>
        </p:nvSpPr>
        <p:spPr>
          <a:xfrm>
            <a:off x="735831" y="2903663"/>
            <a:ext cx="8064895" cy="738664"/>
          </a:xfrm>
          <a:prstGeom prst="rect">
            <a:avLst/>
          </a:prstGeom>
          <a:noFill/>
        </p:spPr>
        <p:txBody>
          <a:bodyPr wrap="square" rtlCol="0">
            <a:spAutoFit/>
          </a:bodyPr>
          <a:lstStyle/>
          <a:p>
            <a:pPr marL="285750" indent="-285750">
              <a:buFont typeface="Arial" panose="020B0604020202020204" pitchFamily="34" charset="0"/>
              <a:buChar char="•"/>
            </a:pPr>
            <a:r>
              <a:rPr lang="en-US" altLang="zh-CN" sz="1400" dirty="0" smtClean="0">
                <a:solidFill>
                  <a:schemeClr val="tx1"/>
                </a:solidFill>
              </a:rPr>
              <a:t>STAs transmit </a:t>
            </a:r>
            <a:r>
              <a:rPr lang="en-US" altLang="zh-CN" sz="1400" dirty="0">
                <a:solidFill>
                  <a:schemeClr val="tx1"/>
                </a:solidFill>
              </a:rPr>
              <a:t>NDP sounding PPDU in response to the soliciting trigger frame containing </a:t>
            </a:r>
            <a:r>
              <a:rPr lang="en-US" altLang="zh-CN" sz="1400" dirty="0" smtClean="0">
                <a:solidFill>
                  <a:schemeClr val="tx1"/>
                </a:solidFill>
              </a:rPr>
              <a:t>their AIDs.</a:t>
            </a:r>
          </a:p>
          <a:p>
            <a:pPr marL="1028700" lvl="1">
              <a:buFont typeface="Arial" panose="020B0604020202020204" pitchFamily="34" charset="0"/>
              <a:buChar char="•"/>
            </a:pPr>
            <a:r>
              <a:rPr lang="en-US" altLang="zh-CN" sz="1400" dirty="0">
                <a:solidFill>
                  <a:schemeClr val="tx1"/>
                </a:solidFill>
              </a:rPr>
              <a:t>Trigger frame </a:t>
            </a:r>
            <a:r>
              <a:rPr lang="en-US" altLang="zh-CN" sz="1400" dirty="0" smtClean="0">
                <a:solidFill>
                  <a:schemeClr val="tx1"/>
                </a:solidFill>
              </a:rPr>
              <a:t>contains </a:t>
            </a:r>
            <a:r>
              <a:rPr lang="en-US" altLang="zh-CN" sz="1400" dirty="0">
                <a:solidFill>
                  <a:schemeClr val="tx1"/>
                </a:solidFill>
              </a:rPr>
              <a:t>information indicating the timing at which the STAs respectively transmit </a:t>
            </a:r>
            <a:r>
              <a:rPr lang="en-US" altLang="zh-CN" sz="1400" dirty="0" smtClean="0">
                <a:solidFill>
                  <a:schemeClr val="tx1"/>
                </a:solidFill>
              </a:rPr>
              <a:t>NDP</a:t>
            </a:r>
            <a:endParaRPr lang="en-US" altLang="zh-CN" sz="1400" dirty="0">
              <a:solidFill>
                <a:schemeClr val="tx1"/>
              </a:solidFill>
            </a:endParaRPr>
          </a:p>
        </p:txBody>
      </p:sp>
      <p:sp>
        <p:nvSpPr>
          <p:cNvPr id="67" name="Rectangle 2"/>
          <p:cNvSpPr txBox="1">
            <a:spLocks noChangeArrowheads="1"/>
          </p:cNvSpPr>
          <p:nvPr/>
        </p:nvSpPr>
        <p:spPr bwMode="auto">
          <a:xfrm>
            <a:off x="458788" y="3526812"/>
            <a:ext cx="7772400" cy="46737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altLang="zh-CN" sz="2000" kern="0" dirty="0" smtClean="0"/>
              <a:t>MU based sounding</a:t>
            </a:r>
            <a:endParaRPr lang="en-US" sz="2000" kern="0" dirty="0" smtClean="0"/>
          </a:p>
        </p:txBody>
      </p:sp>
      <p:sp>
        <p:nvSpPr>
          <p:cNvPr id="68" name="文本框 83"/>
          <p:cNvSpPr txBox="1"/>
          <p:nvPr/>
        </p:nvSpPr>
        <p:spPr>
          <a:xfrm>
            <a:off x="757873" y="3931735"/>
            <a:ext cx="8064895" cy="523220"/>
          </a:xfrm>
          <a:prstGeom prst="rect">
            <a:avLst/>
          </a:prstGeom>
          <a:noFill/>
        </p:spPr>
        <p:txBody>
          <a:bodyPr wrap="square" rtlCol="0">
            <a:spAutoFit/>
          </a:bodyPr>
          <a:lstStyle/>
          <a:p>
            <a:pPr marL="285750" indent="-285750">
              <a:buFont typeface="Arial" panose="020B0604020202020204" pitchFamily="34" charset="0"/>
              <a:buChar char="•"/>
            </a:pPr>
            <a:r>
              <a:rPr lang="en-US" altLang="zh-CN" sz="1400" dirty="0">
                <a:solidFill>
                  <a:schemeClr val="tx1"/>
                </a:solidFill>
              </a:rPr>
              <a:t>The difference to SU based scheme is that multiple STAs response NDP simultaneously, leveraging spatial multiplex.</a:t>
            </a:r>
          </a:p>
        </p:txBody>
      </p:sp>
      <p:sp>
        <p:nvSpPr>
          <p:cNvPr id="27" name="文本框 26"/>
          <p:cNvSpPr txBox="1"/>
          <p:nvPr/>
        </p:nvSpPr>
        <p:spPr>
          <a:xfrm>
            <a:off x="1442093" y="6101906"/>
            <a:ext cx="1468672" cy="307777"/>
          </a:xfrm>
          <a:prstGeom prst="rect">
            <a:avLst/>
          </a:prstGeom>
          <a:noFill/>
        </p:spPr>
        <p:txBody>
          <a:bodyPr wrap="none" rtlCol="0">
            <a:spAutoFit/>
          </a:bodyPr>
          <a:lstStyle/>
          <a:p>
            <a:r>
              <a:rPr lang="en-US" altLang="zh-CN" sz="1400" dirty="0" smtClean="0">
                <a:solidFill>
                  <a:schemeClr val="tx1"/>
                </a:solidFill>
              </a:rPr>
              <a:t> SU: multi-trigger</a:t>
            </a:r>
            <a:endParaRPr lang="zh-CN" altLang="en-US" sz="1400" dirty="0">
              <a:solidFill>
                <a:schemeClr val="tx1"/>
              </a:solidFill>
            </a:endParaRPr>
          </a:p>
        </p:txBody>
      </p:sp>
      <p:sp>
        <p:nvSpPr>
          <p:cNvPr id="69" name="文本框 68"/>
          <p:cNvSpPr txBox="1"/>
          <p:nvPr/>
        </p:nvSpPr>
        <p:spPr>
          <a:xfrm>
            <a:off x="4010733" y="6072829"/>
            <a:ext cx="1519968" cy="307777"/>
          </a:xfrm>
          <a:prstGeom prst="rect">
            <a:avLst/>
          </a:prstGeom>
          <a:noFill/>
        </p:spPr>
        <p:txBody>
          <a:bodyPr wrap="none" rtlCol="0">
            <a:spAutoFit/>
          </a:bodyPr>
          <a:lstStyle/>
          <a:p>
            <a:r>
              <a:rPr lang="en-US" altLang="zh-CN" sz="1400" dirty="0" smtClean="0">
                <a:solidFill>
                  <a:schemeClr val="tx1"/>
                </a:solidFill>
              </a:rPr>
              <a:t> SU: single-trigger</a:t>
            </a:r>
            <a:endParaRPr lang="zh-CN" altLang="en-US" sz="1400" dirty="0">
              <a:solidFill>
                <a:schemeClr val="tx1"/>
              </a:solidFill>
            </a:endParaRPr>
          </a:p>
        </p:txBody>
      </p:sp>
      <p:sp>
        <p:nvSpPr>
          <p:cNvPr id="70" name="文本框 69"/>
          <p:cNvSpPr txBox="1"/>
          <p:nvPr/>
        </p:nvSpPr>
        <p:spPr>
          <a:xfrm>
            <a:off x="6762516" y="6114909"/>
            <a:ext cx="474810" cy="307777"/>
          </a:xfrm>
          <a:prstGeom prst="rect">
            <a:avLst/>
          </a:prstGeom>
          <a:noFill/>
        </p:spPr>
        <p:txBody>
          <a:bodyPr wrap="none" rtlCol="0">
            <a:spAutoFit/>
          </a:bodyPr>
          <a:lstStyle/>
          <a:p>
            <a:r>
              <a:rPr lang="en-US" altLang="zh-CN" sz="1400" dirty="0" smtClean="0">
                <a:solidFill>
                  <a:schemeClr val="tx1"/>
                </a:solidFill>
              </a:rPr>
              <a:t>MU</a:t>
            </a:r>
            <a:endParaRPr lang="zh-CN" altLang="en-US" sz="1400" dirty="0">
              <a:solidFill>
                <a:schemeClr val="tx1"/>
              </a:solidFill>
            </a:endParaRPr>
          </a:p>
        </p:txBody>
      </p:sp>
    </p:spTree>
    <p:extLst>
      <p:ext uri="{BB962C8B-B14F-4D97-AF65-F5344CB8AC3E}">
        <p14:creationId xmlns:p14="http://schemas.microsoft.com/office/powerpoint/2010/main" val="19661142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Challenges of Implicit Sounding</a:t>
            </a:r>
            <a:endParaRPr lang="zh-CN" altLang="en-US" dirty="0"/>
          </a:p>
        </p:txBody>
      </p:sp>
      <p:sp>
        <p:nvSpPr>
          <p:cNvPr id="3" name="内容占位符 2"/>
          <p:cNvSpPr>
            <a:spLocks noGrp="1"/>
          </p:cNvSpPr>
          <p:nvPr>
            <p:ph idx="1"/>
          </p:nvPr>
        </p:nvSpPr>
        <p:spPr>
          <a:xfrm>
            <a:off x="539552" y="2049647"/>
            <a:ext cx="7770813" cy="3611601"/>
          </a:xfrm>
        </p:spPr>
        <p:txBody>
          <a:bodyPr/>
          <a:lstStyle/>
          <a:p>
            <a:pPr>
              <a:buFont typeface="Times New Roman" pitchFamily="16" charset="0"/>
              <a:buChar char="•"/>
            </a:pPr>
            <a:r>
              <a:rPr lang="en-US" altLang="zh-CN" sz="2000" dirty="0" smtClean="0">
                <a:solidFill>
                  <a:schemeClr val="tx1"/>
                </a:solidFill>
              </a:rPr>
              <a:t>Calibration accuracy to </a:t>
            </a:r>
            <a:r>
              <a:rPr lang="en-GB" altLang="zh-CN" sz="2000" dirty="0"/>
              <a:t>maintain channel </a:t>
            </a:r>
            <a:r>
              <a:rPr lang="en-GB" altLang="zh-CN" sz="2000" dirty="0" smtClean="0"/>
              <a:t>reciprocity</a:t>
            </a:r>
          </a:p>
          <a:p>
            <a:pPr lvl="1">
              <a:buFont typeface="Times New Roman" pitchFamily="16" charset="0"/>
              <a:buChar char="•"/>
            </a:pPr>
            <a:r>
              <a:rPr lang="en-GB" altLang="zh-CN" sz="1800" dirty="0" smtClean="0">
                <a:solidFill>
                  <a:schemeClr val="tx1"/>
                </a:solidFill>
              </a:rPr>
              <a:t>[5] shows relative calibration is possible, adding no complexity to STA and estimating channel status accurately.</a:t>
            </a:r>
            <a:endParaRPr lang="en-US" altLang="zh-CN" sz="1800" dirty="0" smtClean="0">
              <a:solidFill>
                <a:schemeClr val="tx1"/>
              </a:solidFill>
            </a:endParaRPr>
          </a:p>
          <a:p>
            <a:pPr>
              <a:buFont typeface="Times New Roman" pitchFamily="16" charset="0"/>
              <a:buChar char="•"/>
            </a:pPr>
            <a:r>
              <a:rPr lang="en-US" altLang="zh-CN" sz="2000" dirty="0" smtClean="0">
                <a:solidFill>
                  <a:schemeClr val="tx1"/>
                </a:solidFill>
              </a:rPr>
              <a:t>UL/DL power difference</a:t>
            </a:r>
          </a:p>
          <a:p>
            <a:pPr>
              <a:buFont typeface="Times New Roman" pitchFamily="16" charset="0"/>
              <a:buChar char="•"/>
            </a:pPr>
            <a:r>
              <a:rPr lang="en-US" altLang="zh-CN" sz="2000" dirty="0" smtClean="0">
                <a:solidFill>
                  <a:schemeClr val="tx1"/>
                </a:solidFill>
              </a:rPr>
              <a:t>Power offset among STAs </a:t>
            </a:r>
            <a:r>
              <a:rPr lang="zh-CN" altLang="en-US" sz="2000" dirty="0" smtClean="0">
                <a:solidFill>
                  <a:schemeClr val="tx1"/>
                </a:solidFill>
              </a:rPr>
              <a:t>（</a:t>
            </a:r>
            <a:r>
              <a:rPr lang="en-US" altLang="zh-CN" sz="2000" dirty="0" smtClean="0">
                <a:solidFill>
                  <a:schemeClr val="tx1"/>
                </a:solidFill>
              </a:rPr>
              <a:t>MU based scheme</a:t>
            </a:r>
            <a:r>
              <a:rPr lang="zh-CN" altLang="en-US" sz="2000" dirty="0" smtClean="0">
                <a:solidFill>
                  <a:schemeClr val="tx1"/>
                </a:solidFill>
              </a:rPr>
              <a:t>）</a:t>
            </a:r>
            <a:endParaRPr lang="en-US" altLang="zh-CN" sz="2000" dirty="0" smtClean="0">
              <a:solidFill>
                <a:schemeClr val="tx1"/>
              </a:solidFill>
            </a:endParaRPr>
          </a:p>
          <a:p>
            <a:pPr lvl="1">
              <a:buFont typeface="Times New Roman" pitchFamily="16" charset="0"/>
              <a:buChar char="•"/>
            </a:pPr>
            <a:r>
              <a:rPr lang="en-US" altLang="zh-CN" sz="1800" dirty="0"/>
              <a:t>Could develop STA selection algorithm to select STAs with similar power for MU-MIMO based scheme </a:t>
            </a:r>
            <a:endParaRPr lang="en-US" altLang="zh-CN" sz="1800" dirty="0" smtClean="0">
              <a:solidFill>
                <a:schemeClr val="tx1"/>
              </a:solidFill>
            </a:endParaRPr>
          </a:p>
          <a:p>
            <a:pPr>
              <a:buFont typeface="Times New Roman" pitchFamily="16" charset="0"/>
              <a:buChar char="•"/>
            </a:pPr>
            <a:r>
              <a:rPr lang="en-US" altLang="zh-CN" sz="2000" dirty="0" smtClean="0"/>
              <a:t>Inter-user interference caused by residual CFO </a:t>
            </a:r>
            <a:r>
              <a:rPr lang="zh-CN" altLang="en-US" sz="2000" dirty="0" smtClean="0"/>
              <a:t>（</a:t>
            </a:r>
            <a:r>
              <a:rPr lang="en-US" altLang="zh-CN" sz="2000" dirty="0" smtClean="0"/>
              <a:t>MU  based scheme</a:t>
            </a:r>
            <a:r>
              <a:rPr lang="zh-CN" altLang="en-US" sz="2000" dirty="0" smtClean="0"/>
              <a:t>）</a:t>
            </a:r>
            <a:endParaRPr lang="en-US" altLang="zh-CN" sz="2000"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6" name="日期占位符 5"/>
          <p:cNvSpPr>
            <a:spLocks noGrp="1"/>
          </p:cNvSpPr>
          <p:nvPr>
            <p:ph type="dt" idx="4294967295"/>
          </p:nvPr>
        </p:nvSpPr>
        <p:spPr>
          <a:xfrm>
            <a:off x="696912" y="333375"/>
            <a:ext cx="1874823" cy="273050"/>
          </a:xfrm>
          <a:prstGeom prst="rect">
            <a:avLst/>
          </a:prstGeom>
        </p:spPr>
        <p:txBody>
          <a:bodyPr/>
          <a:lstStyle/>
          <a:p>
            <a:r>
              <a:rPr lang="en-US" smtClean="0"/>
              <a:t>Month Year</a:t>
            </a:r>
            <a:endParaRPr lang="en-GB" dirty="0"/>
          </a:p>
        </p:txBody>
      </p:sp>
      <p:sp>
        <p:nvSpPr>
          <p:cNvPr id="5" name="文本框 4"/>
          <p:cNvSpPr txBox="1"/>
          <p:nvPr/>
        </p:nvSpPr>
        <p:spPr>
          <a:xfrm>
            <a:off x="827584" y="5661248"/>
            <a:ext cx="7912744" cy="461665"/>
          </a:xfrm>
          <a:prstGeom prst="rect">
            <a:avLst/>
          </a:prstGeom>
          <a:noFill/>
        </p:spPr>
        <p:txBody>
          <a:bodyPr wrap="none" rtlCol="0">
            <a:spAutoFit/>
          </a:bodyPr>
          <a:lstStyle/>
          <a:p>
            <a:r>
              <a:rPr lang="en-US" altLang="zh-CN" dirty="0" smtClean="0">
                <a:solidFill>
                  <a:schemeClr val="tx1"/>
                </a:solidFill>
              </a:rPr>
              <a:t>In the following slides, we focus on the 2</a:t>
            </a:r>
            <a:r>
              <a:rPr lang="en-US" altLang="zh-CN" baseline="30000" dirty="0" smtClean="0">
                <a:solidFill>
                  <a:schemeClr val="tx1"/>
                </a:solidFill>
              </a:rPr>
              <a:t>nd</a:t>
            </a:r>
            <a:r>
              <a:rPr lang="en-US" altLang="zh-CN" dirty="0" smtClean="0">
                <a:solidFill>
                  <a:schemeClr val="tx1"/>
                </a:solidFill>
              </a:rPr>
              <a:t> and 4</a:t>
            </a:r>
            <a:r>
              <a:rPr lang="en-US" altLang="zh-CN" baseline="30000" dirty="0" smtClean="0">
                <a:solidFill>
                  <a:schemeClr val="tx1"/>
                </a:solidFill>
              </a:rPr>
              <a:t>th</a:t>
            </a:r>
            <a:r>
              <a:rPr lang="en-US" altLang="zh-CN" dirty="0" smtClean="0">
                <a:solidFill>
                  <a:schemeClr val="tx1"/>
                </a:solidFill>
              </a:rPr>
              <a:t> challenges.  </a:t>
            </a:r>
            <a:endParaRPr lang="zh-CN" altLang="en-US" dirty="0">
              <a:solidFill>
                <a:schemeClr val="tx1"/>
              </a:solidFill>
            </a:endParaRPr>
          </a:p>
        </p:txBody>
      </p:sp>
    </p:spTree>
    <p:extLst>
      <p:ext uri="{BB962C8B-B14F-4D97-AF65-F5344CB8AC3E}">
        <p14:creationId xmlns:p14="http://schemas.microsoft.com/office/powerpoint/2010/main" val="2684198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718336"/>
          </a:xfrm>
        </p:spPr>
        <p:txBody>
          <a:bodyPr/>
          <a:lstStyle/>
          <a:p>
            <a:r>
              <a:rPr lang="en-US" altLang="zh-CN" dirty="0">
                <a:solidFill>
                  <a:schemeClr val="tx1"/>
                </a:solidFill>
              </a:rPr>
              <a:t>UL/DL power difference</a:t>
            </a:r>
          </a:p>
        </p:txBody>
      </p:sp>
      <p:sp>
        <p:nvSpPr>
          <p:cNvPr id="3" name="内容占位符 2"/>
          <p:cNvSpPr>
            <a:spLocks noGrp="1"/>
          </p:cNvSpPr>
          <p:nvPr>
            <p:ph idx="1"/>
          </p:nvPr>
        </p:nvSpPr>
        <p:spPr>
          <a:xfrm>
            <a:off x="323528" y="1428861"/>
            <a:ext cx="8639050" cy="797711"/>
          </a:xfrm>
        </p:spPr>
        <p:txBody>
          <a:bodyPr/>
          <a:lstStyle/>
          <a:p>
            <a:pPr>
              <a:buFont typeface="Times New Roman" pitchFamily="16" charset="0"/>
              <a:buChar char="•"/>
            </a:pPr>
            <a:r>
              <a:rPr lang="en-US" altLang="zh-CN" sz="1800" dirty="0">
                <a:solidFill>
                  <a:schemeClr val="tx1"/>
                </a:solidFill>
              </a:rPr>
              <a:t>In order to compensate for </a:t>
            </a:r>
            <a:r>
              <a:rPr lang="en-US" altLang="zh-CN" sz="1800" dirty="0" smtClean="0">
                <a:solidFill>
                  <a:schemeClr val="tx1"/>
                </a:solidFill>
              </a:rPr>
              <a:t>UL/DL transmission power difference, </a:t>
            </a:r>
            <a:r>
              <a:rPr lang="en-US" altLang="zh-CN" sz="1800" dirty="0">
                <a:solidFill>
                  <a:schemeClr val="tx1"/>
                </a:solidFill>
              </a:rPr>
              <a:t>repetitions of </a:t>
            </a:r>
            <a:r>
              <a:rPr lang="en-US" altLang="zh-CN" sz="1800" dirty="0" smtClean="0">
                <a:solidFill>
                  <a:schemeClr val="tx1"/>
                </a:solidFill>
              </a:rPr>
              <a:t>EHT-LTF in NDP frame are </a:t>
            </a:r>
            <a:r>
              <a:rPr lang="en-US" altLang="zh-CN" sz="1800" dirty="0">
                <a:solidFill>
                  <a:schemeClr val="tx1"/>
                </a:solidFill>
              </a:rPr>
              <a:t>required</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6" name="日期占位符 5"/>
          <p:cNvSpPr>
            <a:spLocks noGrp="1"/>
          </p:cNvSpPr>
          <p:nvPr>
            <p:ph type="dt" idx="4294967295"/>
          </p:nvPr>
        </p:nvSpPr>
        <p:spPr>
          <a:xfrm>
            <a:off x="696912" y="333375"/>
            <a:ext cx="1874823" cy="273050"/>
          </a:xfrm>
          <a:prstGeom prst="rect">
            <a:avLst/>
          </a:prstGeom>
        </p:spPr>
        <p:txBody>
          <a:bodyPr/>
          <a:lstStyle/>
          <a:p>
            <a:r>
              <a:rPr lang="en-US" smtClean="0"/>
              <a:t>Month Year</a:t>
            </a:r>
            <a:endParaRPr lang="en-GB" dirty="0"/>
          </a:p>
        </p:txBody>
      </p:sp>
      <p:graphicFrame>
        <p:nvGraphicFramePr>
          <p:cNvPr id="13" name="Object 4"/>
          <p:cNvGraphicFramePr>
            <a:graphicFrameLocks noChangeAspect="1"/>
          </p:cNvGraphicFramePr>
          <p:nvPr>
            <p:extLst>
              <p:ext uri="{D42A27DB-BD31-4B8C-83A1-F6EECF244321}">
                <p14:modId xmlns:p14="http://schemas.microsoft.com/office/powerpoint/2010/main" val="1470275899"/>
              </p:ext>
            </p:extLst>
          </p:nvPr>
        </p:nvGraphicFramePr>
        <p:xfrm>
          <a:off x="5580112" y="4826585"/>
          <a:ext cx="3174312" cy="935775"/>
        </p:xfrm>
        <a:graphic>
          <a:graphicData uri="http://schemas.openxmlformats.org/presentationml/2006/ole">
            <mc:AlternateContent xmlns:mc="http://schemas.openxmlformats.org/markup-compatibility/2006">
              <mc:Choice xmlns:v="urn:schemas-microsoft-com:vml" Requires="v">
                <p:oleObj spid="_x0000_s4125" name="工作表" r:id="rId5" imgW="3533840" imgH="866969" progId="Excel.Sheet.12">
                  <p:embed/>
                </p:oleObj>
              </mc:Choice>
              <mc:Fallback>
                <p:oleObj name="工作表" r:id="rId5" imgW="3533840" imgH="866969" progId="Excel.Sheet.12">
                  <p:embed/>
                  <p:pic>
                    <p:nvPicPr>
                      <p:cNvPr id="0" name=""/>
                      <p:cNvPicPr/>
                      <p:nvPr/>
                    </p:nvPicPr>
                    <p:blipFill>
                      <a:blip r:embed="rId6"/>
                      <a:stretch>
                        <a:fillRect/>
                      </a:stretch>
                    </p:blipFill>
                    <p:spPr>
                      <a:xfrm>
                        <a:off x="5580112" y="4826585"/>
                        <a:ext cx="3174312" cy="935775"/>
                      </a:xfrm>
                      <a:prstGeom prst="rect">
                        <a:avLst/>
                      </a:prstGeom>
                    </p:spPr>
                  </p:pic>
                </p:oleObj>
              </mc:Fallback>
            </mc:AlternateContent>
          </a:graphicData>
        </a:graphic>
      </p:graphicFrame>
      <p:pic>
        <p:nvPicPr>
          <p:cNvPr id="14" name="图片 7"/>
          <p:cNvPicPr>
            <a:picLocks noChangeAspect="1"/>
          </p:cNvPicPr>
          <p:nvPr/>
        </p:nvPicPr>
        <p:blipFill>
          <a:blip r:embed="rId7"/>
          <a:stretch>
            <a:fillRect/>
          </a:stretch>
        </p:blipFill>
        <p:spPr>
          <a:xfrm>
            <a:off x="5283665" y="1828020"/>
            <a:ext cx="3399865" cy="2353048"/>
          </a:xfrm>
          <a:prstGeom prst="rect">
            <a:avLst/>
          </a:prstGeom>
        </p:spPr>
      </p:pic>
      <p:sp>
        <p:nvSpPr>
          <p:cNvPr id="15" name="Rectangle 9"/>
          <p:cNvSpPr/>
          <p:nvPr/>
        </p:nvSpPr>
        <p:spPr>
          <a:xfrm>
            <a:off x="696912" y="2096661"/>
            <a:ext cx="4386218" cy="1717393"/>
          </a:xfrm>
          <a:prstGeom prst="rect">
            <a:avLst/>
          </a:prstGeom>
        </p:spPr>
        <p:txBody>
          <a:bodyPr wrap="square">
            <a:spAutoFit/>
          </a:bodyPr>
          <a:lstStyle/>
          <a:p>
            <a:pPr lvl="1">
              <a:spcBef>
                <a:spcPct val="30000"/>
              </a:spcBef>
              <a:buFont typeface="Arial" panose="020B0604020202020204" pitchFamily="34" charset="0"/>
              <a:buChar char="•"/>
            </a:pPr>
            <a:r>
              <a:rPr lang="en-US" altLang="zh-CN" sz="1200" dirty="0" err="1">
                <a:solidFill>
                  <a:srgbClr val="000000"/>
                </a:solidFill>
                <a:ea typeface="宋体" panose="02010600030101010101" pitchFamily="2" charset="-122"/>
              </a:rPr>
              <a:t>ChD</a:t>
            </a:r>
            <a:r>
              <a:rPr lang="en-US" altLang="zh-CN" sz="1200" dirty="0">
                <a:solidFill>
                  <a:srgbClr val="000000"/>
                </a:solidFill>
                <a:ea typeface="宋体" panose="02010600030101010101" pitchFamily="2" charset="-122"/>
              </a:rPr>
              <a:t>: 20MHz</a:t>
            </a:r>
          </a:p>
          <a:p>
            <a:pPr lvl="1">
              <a:spcBef>
                <a:spcPct val="30000"/>
              </a:spcBef>
              <a:buFont typeface="Arial" panose="020B0604020202020204" pitchFamily="34" charset="0"/>
              <a:buChar char="•"/>
            </a:pPr>
            <a:r>
              <a:rPr lang="en-US" altLang="zh-CN" sz="1200" i="1" dirty="0">
                <a:solidFill>
                  <a:srgbClr val="000000"/>
                </a:solidFill>
                <a:ea typeface="宋体" panose="02010600030101010101" pitchFamily="2" charset="-122"/>
              </a:rPr>
              <a:t>AP N</a:t>
            </a:r>
            <a:r>
              <a:rPr lang="en-US" altLang="zh-CN" sz="1200" i="1" baseline="-25000" dirty="0">
                <a:solidFill>
                  <a:srgbClr val="000000"/>
                </a:solidFill>
                <a:ea typeface="宋体" panose="02010600030101010101" pitchFamily="2" charset="-122"/>
              </a:rPr>
              <a:t>RX</a:t>
            </a:r>
            <a:r>
              <a:rPr lang="en-US" altLang="zh-CN" sz="1200" dirty="0">
                <a:solidFill>
                  <a:srgbClr val="000000"/>
                </a:solidFill>
                <a:ea typeface="宋体" panose="02010600030101010101" pitchFamily="2" charset="-122"/>
              </a:rPr>
              <a:t>: 4,8</a:t>
            </a:r>
          </a:p>
          <a:p>
            <a:pPr lvl="1">
              <a:spcBef>
                <a:spcPct val="30000"/>
              </a:spcBef>
              <a:buFont typeface="Arial" panose="020B0604020202020204" pitchFamily="34" charset="0"/>
              <a:buChar char="•"/>
            </a:pPr>
            <a:r>
              <a:rPr lang="en-US" altLang="zh-CN" sz="1200" dirty="0">
                <a:solidFill>
                  <a:srgbClr val="000000"/>
                </a:solidFill>
                <a:ea typeface="宋体" panose="02010600030101010101" pitchFamily="2" charset="-122"/>
              </a:rPr>
              <a:t>STA </a:t>
            </a:r>
            <a:r>
              <a:rPr lang="en-US" altLang="zh-CN" sz="1200" i="1" dirty="0">
                <a:solidFill>
                  <a:srgbClr val="000000"/>
                </a:solidFill>
                <a:ea typeface="宋体" panose="02010600030101010101" pitchFamily="2" charset="-122"/>
              </a:rPr>
              <a:t>N</a:t>
            </a:r>
            <a:r>
              <a:rPr lang="en-US" altLang="zh-CN" sz="1200" i="1" baseline="-25000" dirty="0">
                <a:solidFill>
                  <a:srgbClr val="000000"/>
                </a:solidFill>
                <a:ea typeface="宋体" panose="02010600030101010101" pitchFamily="2" charset="-122"/>
              </a:rPr>
              <a:t>TX </a:t>
            </a:r>
            <a:r>
              <a:rPr lang="en-US" altLang="zh-CN" sz="1200" dirty="0">
                <a:solidFill>
                  <a:srgbClr val="000000"/>
                </a:solidFill>
                <a:ea typeface="宋体" panose="02010600030101010101" pitchFamily="2" charset="-122"/>
              </a:rPr>
              <a:t>: 1,2</a:t>
            </a:r>
          </a:p>
          <a:p>
            <a:pPr lvl="1">
              <a:spcBef>
                <a:spcPct val="30000"/>
              </a:spcBef>
              <a:buFont typeface="Arial" panose="020B0604020202020204" pitchFamily="34" charset="0"/>
              <a:buChar char="•"/>
            </a:pPr>
            <a:r>
              <a:rPr lang="en-US" altLang="zh-CN" sz="1200" dirty="0">
                <a:solidFill>
                  <a:srgbClr val="000000"/>
                </a:solidFill>
                <a:ea typeface="宋体" panose="02010600030101010101" pitchFamily="2" charset="-122"/>
              </a:rPr>
              <a:t>STA </a:t>
            </a:r>
            <a:r>
              <a:rPr lang="en-US" altLang="zh-CN" sz="1200" dirty="0" err="1">
                <a:solidFill>
                  <a:srgbClr val="000000"/>
                </a:solidFill>
                <a:ea typeface="宋体" panose="02010600030101010101" pitchFamily="2" charset="-122"/>
              </a:rPr>
              <a:t>Tx</a:t>
            </a:r>
            <a:r>
              <a:rPr lang="en-US" altLang="zh-CN" sz="1200" dirty="0">
                <a:solidFill>
                  <a:srgbClr val="000000"/>
                </a:solidFill>
                <a:ea typeface="宋体" panose="02010600030101010101" pitchFamily="2" charset="-122"/>
              </a:rPr>
              <a:t> Power: 9 </a:t>
            </a:r>
            <a:r>
              <a:rPr lang="en-US" altLang="zh-CN" sz="1200" dirty="0" err="1">
                <a:solidFill>
                  <a:srgbClr val="000000"/>
                </a:solidFill>
                <a:ea typeface="宋体" panose="02010600030101010101" pitchFamily="2" charset="-122"/>
              </a:rPr>
              <a:t>dBm</a:t>
            </a:r>
            <a:endParaRPr lang="en-US" altLang="zh-CN" sz="1200" dirty="0">
              <a:solidFill>
                <a:srgbClr val="000000"/>
              </a:solidFill>
              <a:ea typeface="宋体" panose="02010600030101010101" pitchFamily="2" charset="-122"/>
            </a:endParaRPr>
          </a:p>
          <a:p>
            <a:pPr lvl="1">
              <a:spcBef>
                <a:spcPct val="30000"/>
              </a:spcBef>
              <a:buFont typeface="Arial" panose="020B0604020202020204" pitchFamily="34" charset="0"/>
              <a:buChar char="•"/>
            </a:pPr>
            <a:r>
              <a:rPr lang="en-US" altLang="zh-CN" sz="1200" dirty="0">
                <a:solidFill>
                  <a:srgbClr val="000000"/>
                </a:solidFill>
                <a:ea typeface="宋体" panose="02010600030101010101" pitchFamily="2" charset="-122"/>
              </a:rPr>
              <a:t>Noise Power: -90 </a:t>
            </a:r>
            <a:r>
              <a:rPr lang="en-US" altLang="zh-CN" sz="1200" dirty="0" err="1">
                <a:solidFill>
                  <a:srgbClr val="000000"/>
                </a:solidFill>
                <a:ea typeface="宋体" panose="02010600030101010101" pitchFamily="2" charset="-122"/>
              </a:rPr>
              <a:t>dBm</a:t>
            </a:r>
            <a:endParaRPr lang="en-US" altLang="zh-CN" sz="1200" dirty="0">
              <a:solidFill>
                <a:srgbClr val="000000"/>
              </a:solidFill>
              <a:ea typeface="宋体" panose="02010600030101010101" pitchFamily="2" charset="-122"/>
            </a:endParaRPr>
          </a:p>
          <a:p>
            <a:pPr lvl="1">
              <a:spcBef>
                <a:spcPct val="30000"/>
              </a:spcBef>
              <a:buFont typeface="Arial" panose="020B0604020202020204" pitchFamily="34" charset="0"/>
              <a:buChar char="•"/>
            </a:pPr>
            <a:r>
              <a:rPr lang="en-US" altLang="zh-CN" sz="1200" dirty="0">
                <a:solidFill>
                  <a:srgbClr val="000000"/>
                </a:solidFill>
                <a:ea typeface="宋体" panose="02010600030101010101" pitchFamily="2" charset="-122"/>
              </a:rPr>
              <a:t>HE-LTF repeated </a:t>
            </a:r>
            <a:r>
              <a:rPr lang="en-US" altLang="zh-CN" sz="1200" dirty="0" smtClean="0">
                <a:solidFill>
                  <a:srgbClr val="000000"/>
                </a:solidFill>
                <a:ea typeface="宋体" panose="02010600030101010101" pitchFamily="2" charset="-122"/>
              </a:rPr>
              <a:t>1~20 </a:t>
            </a:r>
            <a:r>
              <a:rPr lang="en-US" altLang="zh-CN" sz="1200" dirty="0">
                <a:solidFill>
                  <a:srgbClr val="000000"/>
                </a:solidFill>
                <a:ea typeface="宋体" panose="02010600030101010101" pitchFamily="2" charset="-122"/>
              </a:rPr>
              <a:t>times for implicit sounding</a:t>
            </a:r>
          </a:p>
          <a:p>
            <a:pPr lvl="1">
              <a:spcBef>
                <a:spcPct val="30000"/>
              </a:spcBef>
              <a:buFont typeface="Arial" panose="020B0604020202020204" pitchFamily="34" charset="0"/>
              <a:buChar char="•"/>
            </a:pPr>
            <a:r>
              <a:rPr lang="en-US" altLang="zh-CN" sz="1200" dirty="0">
                <a:solidFill>
                  <a:srgbClr val="000000"/>
                </a:solidFill>
                <a:ea typeface="宋体" panose="02010600030101010101" pitchFamily="2" charset="-122"/>
              </a:rPr>
              <a:t>HE-LTF mode: 4x, GI: 3.2 </a:t>
            </a:r>
            <a:r>
              <a:rPr lang="en-US" altLang="zh-CN" sz="1200" dirty="0" err="1">
                <a:solidFill>
                  <a:srgbClr val="000000"/>
                </a:solidFill>
                <a:latin typeface="Symbol" panose="05050102010706020507" pitchFamily="18" charset="2"/>
                <a:ea typeface="宋体" panose="02010600030101010101" pitchFamily="2" charset="-122"/>
              </a:rPr>
              <a:t>m</a:t>
            </a:r>
            <a:r>
              <a:rPr lang="en-US" altLang="zh-CN" sz="1200" dirty="0" err="1">
                <a:solidFill>
                  <a:srgbClr val="000000"/>
                </a:solidFill>
                <a:ea typeface="宋体" panose="02010600030101010101" pitchFamily="2" charset="-122"/>
              </a:rPr>
              <a:t>sec</a:t>
            </a:r>
            <a:r>
              <a:rPr lang="en-US" altLang="zh-CN" sz="1200" dirty="0">
                <a:solidFill>
                  <a:srgbClr val="000000"/>
                </a:solidFill>
                <a:ea typeface="宋体" panose="02010600030101010101" pitchFamily="2" charset="-122"/>
              </a:rPr>
              <a:t> </a:t>
            </a:r>
          </a:p>
        </p:txBody>
      </p:sp>
      <p:sp>
        <p:nvSpPr>
          <p:cNvPr id="16" name="内容占位符 2"/>
          <p:cNvSpPr txBox="1">
            <a:spLocks/>
          </p:cNvSpPr>
          <p:nvPr/>
        </p:nvSpPr>
        <p:spPr bwMode="auto">
          <a:xfrm>
            <a:off x="184195" y="4248052"/>
            <a:ext cx="8782744" cy="7977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altLang="zh-CN" sz="1800" kern="0" dirty="0">
                <a:solidFill>
                  <a:schemeClr val="tx1"/>
                </a:solidFill>
              </a:rPr>
              <a:t>Based on various EIRP requirements and Wi-Fi products we define three main </a:t>
            </a:r>
            <a:r>
              <a:rPr lang="en-US" altLang="zh-CN" sz="1800" kern="0" dirty="0" smtClean="0">
                <a:solidFill>
                  <a:schemeClr val="tx1"/>
                </a:solidFill>
              </a:rPr>
              <a:t>cases</a:t>
            </a:r>
            <a:endParaRPr lang="en-US" altLang="zh-CN" sz="1800" kern="0" dirty="0">
              <a:solidFill>
                <a:schemeClr val="tx1"/>
              </a:solidFill>
            </a:endParaRPr>
          </a:p>
        </p:txBody>
      </p:sp>
      <p:sp>
        <p:nvSpPr>
          <p:cNvPr id="18" name="Rectangle 8"/>
          <p:cNvSpPr/>
          <p:nvPr/>
        </p:nvSpPr>
        <p:spPr>
          <a:xfrm>
            <a:off x="251520" y="4677638"/>
            <a:ext cx="4950693" cy="1233671"/>
          </a:xfrm>
          <a:prstGeom prst="rect">
            <a:avLst/>
          </a:prstGeom>
        </p:spPr>
        <p:txBody>
          <a:bodyPr wrap="square">
            <a:spAutoFit/>
          </a:bodyPr>
          <a:lstStyle/>
          <a:p>
            <a:pPr lvl="1" eaLnBrk="1" hangingPunct="1">
              <a:spcBef>
                <a:spcPts val="500"/>
              </a:spcBef>
              <a:buFont typeface="Times New Roman" pitchFamily="16" charset="0"/>
              <a:buChar char="•"/>
            </a:pPr>
            <a:r>
              <a:rPr lang="en-US" altLang="zh-CN" sz="1400" kern="0" dirty="0" smtClean="0">
                <a:solidFill>
                  <a:srgbClr val="000000"/>
                </a:solidFill>
                <a:latin typeface="Times New Roman"/>
                <a:ea typeface="MS Gothic"/>
              </a:rPr>
              <a:t>For MU based scheme or STA with &gt;1 </a:t>
            </a:r>
            <a:r>
              <a:rPr lang="en-US" altLang="zh-CN" sz="1400" kern="0" dirty="0" err="1" smtClean="0">
                <a:solidFill>
                  <a:srgbClr val="000000"/>
                </a:solidFill>
                <a:latin typeface="Times New Roman"/>
                <a:ea typeface="MS Gothic"/>
              </a:rPr>
              <a:t>Nss</a:t>
            </a:r>
            <a:r>
              <a:rPr lang="en-US" altLang="zh-CN" sz="1400" kern="0" dirty="0" smtClean="0">
                <a:solidFill>
                  <a:srgbClr val="000000"/>
                </a:solidFill>
                <a:latin typeface="Times New Roman"/>
                <a:ea typeface="MS Gothic"/>
              </a:rPr>
              <a:t>, it’s natural to have more than one HE-LTF, may not need additional HE-LTF for compensation. </a:t>
            </a:r>
          </a:p>
          <a:p>
            <a:pPr lvl="1" eaLnBrk="1" hangingPunct="1">
              <a:spcBef>
                <a:spcPts val="500"/>
              </a:spcBef>
              <a:buFont typeface="Times New Roman" pitchFamily="16" charset="0"/>
              <a:buChar char="•"/>
            </a:pPr>
            <a:r>
              <a:rPr lang="en-US" altLang="zh-CN" sz="1400" kern="0" dirty="0" smtClean="0">
                <a:solidFill>
                  <a:srgbClr val="000000"/>
                </a:solidFill>
                <a:latin typeface="Times New Roman"/>
                <a:ea typeface="MS Gothic"/>
              </a:rPr>
              <a:t>With repetitions of EHT-LTF, implicit sounding still have benefit in terms of ‘overhead’ .</a:t>
            </a:r>
          </a:p>
        </p:txBody>
      </p:sp>
    </p:spTree>
    <p:extLst>
      <p:ext uri="{BB962C8B-B14F-4D97-AF65-F5344CB8AC3E}">
        <p14:creationId xmlns:p14="http://schemas.microsoft.com/office/powerpoint/2010/main" val="2398621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718336"/>
          </a:xfrm>
        </p:spPr>
        <p:txBody>
          <a:bodyPr/>
          <a:lstStyle/>
          <a:p>
            <a:r>
              <a:rPr lang="en-US" altLang="zh-CN" dirty="0" smtClean="0">
                <a:solidFill>
                  <a:schemeClr val="tx1"/>
                </a:solidFill>
              </a:rPr>
              <a:t>Overhead Comparison</a:t>
            </a:r>
            <a:endParaRPr lang="en-US" altLang="zh-CN" dirty="0">
              <a:solidFill>
                <a:schemeClr val="tx1"/>
              </a:solidFill>
            </a:endParaRPr>
          </a:p>
        </p:txBody>
      </p:sp>
      <p:sp>
        <p:nvSpPr>
          <p:cNvPr id="3" name="内容占位符 2"/>
          <p:cNvSpPr>
            <a:spLocks noGrp="1"/>
          </p:cNvSpPr>
          <p:nvPr>
            <p:ph idx="1"/>
          </p:nvPr>
        </p:nvSpPr>
        <p:spPr>
          <a:xfrm>
            <a:off x="323528" y="1428861"/>
            <a:ext cx="8639050" cy="797711"/>
          </a:xfrm>
        </p:spPr>
        <p:txBody>
          <a:bodyPr/>
          <a:lstStyle/>
          <a:p>
            <a:pPr>
              <a:buFont typeface="Times New Roman" pitchFamily="16" charset="0"/>
              <a:buChar char="•"/>
            </a:pPr>
            <a:r>
              <a:rPr lang="en-US" altLang="zh-CN" sz="2000" dirty="0" smtClean="0">
                <a:solidFill>
                  <a:schemeClr val="tx1"/>
                </a:solidFill>
              </a:rPr>
              <a:t>Overhead comparison consumption</a:t>
            </a:r>
            <a:endParaRPr lang="en-US" altLang="zh-CN" sz="2000"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6" name="日期占位符 5"/>
          <p:cNvSpPr>
            <a:spLocks noGrp="1"/>
          </p:cNvSpPr>
          <p:nvPr>
            <p:ph type="dt" idx="4294967295"/>
          </p:nvPr>
        </p:nvSpPr>
        <p:spPr>
          <a:xfrm>
            <a:off x="696912" y="333375"/>
            <a:ext cx="1874823" cy="273050"/>
          </a:xfrm>
          <a:prstGeom prst="rect">
            <a:avLst/>
          </a:prstGeom>
        </p:spPr>
        <p:txBody>
          <a:bodyPr/>
          <a:lstStyle/>
          <a:p>
            <a:r>
              <a:rPr lang="en-US" smtClean="0"/>
              <a:t>Month Year</a:t>
            </a:r>
            <a:endParaRPr lang="en-GB" dirty="0"/>
          </a:p>
        </p:txBody>
      </p:sp>
      <p:graphicFrame>
        <p:nvGraphicFramePr>
          <p:cNvPr id="9" name="表格 8"/>
          <p:cNvGraphicFramePr>
            <a:graphicFrameLocks noGrp="1"/>
          </p:cNvGraphicFramePr>
          <p:nvPr>
            <p:extLst>
              <p:ext uri="{D42A27DB-BD31-4B8C-83A1-F6EECF244321}">
                <p14:modId xmlns:p14="http://schemas.microsoft.com/office/powerpoint/2010/main" val="2350109764"/>
              </p:ext>
            </p:extLst>
          </p:nvPr>
        </p:nvGraphicFramePr>
        <p:xfrm>
          <a:off x="573095" y="1840680"/>
          <a:ext cx="5151033" cy="2236476"/>
        </p:xfrm>
        <a:graphic>
          <a:graphicData uri="http://schemas.openxmlformats.org/drawingml/2006/table">
            <a:tbl>
              <a:tblPr/>
              <a:tblGrid>
                <a:gridCol w="382933"/>
                <a:gridCol w="1027406"/>
                <a:gridCol w="423049"/>
                <a:gridCol w="664792"/>
                <a:gridCol w="543921"/>
                <a:gridCol w="785663"/>
                <a:gridCol w="1323269"/>
              </a:tblGrid>
              <a:tr h="176177">
                <a:tc>
                  <a:txBody>
                    <a:bodyPr/>
                    <a:lstStyle/>
                    <a:p>
                      <a:pPr algn="ctr" rtl="0" fontAlgn="ctr"/>
                      <a:r>
                        <a:rPr lang="en-US" altLang="zh-CN" sz="1100" b="1" i="0" u="none" strike="noStrike" dirty="0">
                          <a:solidFill>
                            <a:srgbClr val="000000"/>
                          </a:solidFill>
                          <a:effectLst/>
                          <a:latin typeface="Calibri" panose="020F0502020204030204" pitchFamily="34" charset="0"/>
                          <a:ea typeface="宋体" panose="02010600030101010101" pitchFamily="2" charset="-122"/>
                        </a:rPr>
                        <a:t>#</a:t>
                      </a:r>
                    </a:p>
                  </a:txBody>
                  <a:tcPr marL="4763" marR="4763" marT="47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100" b="1" i="0" u="none" strike="noStrike">
                          <a:solidFill>
                            <a:srgbClr val="000000"/>
                          </a:solidFill>
                          <a:effectLst/>
                          <a:latin typeface="Calibri" panose="020F0502020204030204" pitchFamily="34" charset="0"/>
                          <a:ea typeface="宋体" panose="02010600030101010101" pitchFamily="2" charset="-122"/>
                        </a:rPr>
                        <a:t>Use Case </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100" b="1" i="0" u="none" strike="noStrike">
                          <a:solidFill>
                            <a:srgbClr val="000000"/>
                          </a:solidFill>
                          <a:effectLst/>
                          <a:latin typeface="Calibri" panose="020F0502020204030204" pitchFamily="34" charset="0"/>
                          <a:ea typeface="宋体" panose="02010600030101010101" pitchFamily="2" charset="-122"/>
                        </a:rPr>
                        <a:t>#users</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100" b="1" i="0" u="none" strike="noStrike">
                          <a:solidFill>
                            <a:srgbClr val="000000"/>
                          </a:solidFill>
                          <a:effectLst/>
                          <a:latin typeface="Calibri" panose="020F0502020204030204" pitchFamily="34" charset="0"/>
                          <a:ea typeface="宋体" panose="02010600030101010101" pitchFamily="2" charset="-122"/>
                        </a:rPr>
                        <a:t>Nss per user</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100" b="1" i="0" u="none" strike="noStrike" dirty="0" smtClean="0">
                          <a:solidFill>
                            <a:srgbClr val="000000"/>
                          </a:solidFill>
                          <a:effectLst/>
                          <a:latin typeface="Calibri" panose="020F0502020204030204" pitchFamily="34" charset="0"/>
                          <a:ea typeface="宋体" panose="02010600030101010101" pitchFamily="2" charset="-122"/>
                        </a:rPr>
                        <a:t>#AP</a:t>
                      </a:r>
                      <a:r>
                        <a:rPr lang="en-US" sz="1100" b="1" i="0" u="none" strike="noStrike" baseline="0" dirty="0" smtClean="0">
                          <a:solidFill>
                            <a:srgbClr val="000000"/>
                          </a:solidFill>
                          <a:effectLst/>
                          <a:latin typeface="Calibri" panose="020F0502020204030204" pitchFamily="34" charset="0"/>
                          <a:ea typeface="宋体" panose="02010600030101010101" pitchFamily="2" charset="-122"/>
                        </a:rPr>
                        <a:t> </a:t>
                      </a:r>
                      <a:r>
                        <a:rPr lang="en-US" sz="1100" b="1" i="0" u="none" strike="noStrike" dirty="0" err="1" smtClean="0">
                          <a:solidFill>
                            <a:srgbClr val="000000"/>
                          </a:solidFill>
                          <a:effectLst/>
                          <a:latin typeface="Calibri" panose="020F0502020204030204" pitchFamily="34" charset="0"/>
                          <a:ea typeface="宋体" panose="02010600030101010101" pitchFamily="2" charset="-122"/>
                        </a:rPr>
                        <a:t>Tx</a:t>
                      </a:r>
                      <a:r>
                        <a:rPr lang="en-US" sz="1100" b="1" i="0" u="none" strike="noStrike" dirty="0" smtClean="0">
                          <a:solidFill>
                            <a:srgbClr val="000000"/>
                          </a:solidFill>
                          <a:effectLst/>
                          <a:latin typeface="Calibri" panose="020F0502020204030204" pitchFamily="34" charset="0"/>
                          <a:ea typeface="宋体" panose="02010600030101010101" pitchFamily="2" charset="-122"/>
                        </a:rPr>
                        <a:t> </a:t>
                      </a:r>
                      <a:r>
                        <a:rPr lang="en-US" sz="1100" b="1" i="0" u="none" strike="noStrike" dirty="0">
                          <a:solidFill>
                            <a:srgbClr val="000000"/>
                          </a:solidFill>
                          <a:effectLst/>
                          <a:latin typeface="Calibri" panose="020F0502020204030204" pitchFamily="34" charset="0"/>
                          <a:ea typeface="宋体" panose="02010600030101010101" pitchFamily="2" charset="-122"/>
                        </a:rPr>
                        <a:t>Ant</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100" b="1" i="0" u="none" strike="noStrike">
                          <a:solidFill>
                            <a:srgbClr val="000000"/>
                          </a:solidFill>
                          <a:effectLst/>
                          <a:latin typeface="Calibri" panose="020F0502020204030204" pitchFamily="34" charset="0"/>
                          <a:ea typeface="宋体" panose="02010600030101010101" pitchFamily="2" charset="-122"/>
                        </a:rPr>
                        <a:t>MU-MIMO Size</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en-US" sz="1100" b="1" i="0" u="none" strike="noStrike" dirty="0">
                          <a:solidFill>
                            <a:srgbClr val="000000"/>
                          </a:solidFill>
                          <a:effectLst/>
                          <a:latin typeface="Calibri" panose="020F0502020204030204" pitchFamily="34" charset="0"/>
                          <a:ea typeface="宋体" panose="02010600030101010101" pitchFamily="2" charset="-122"/>
                        </a:rPr>
                        <a:t>Power Difference</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41092">
                <a:tc>
                  <a:txBody>
                    <a:bodyPr/>
                    <a:lstStyle/>
                    <a:p>
                      <a:pPr algn="ctr" rtl="0" fontAlgn="ctr"/>
                      <a:r>
                        <a:rPr lang="en-US" altLang="zh-CN" sz="1100" b="0" i="0" u="none" strike="noStrike" dirty="0">
                          <a:solidFill>
                            <a:srgbClr val="000000"/>
                          </a:solidFill>
                          <a:effectLst/>
                          <a:latin typeface="Calibri" panose="020F0502020204030204" pitchFamily="34" charset="0"/>
                          <a:ea typeface="宋体" panose="02010600030101010101" pitchFamily="2" charset="-122"/>
                        </a:rPr>
                        <a:t>1</a:t>
                      </a:r>
                    </a:p>
                  </a:txBody>
                  <a:tcPr marL="4763" marR="4763" marT="47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100" b="1" i="0" u="none" strike="noStrike" dirty="0">
                          <a:solidFill>
                            <a:srgbClr val="000000"/>
                          </a:solidFill>
                          <a:effectLst/>
                          <a:latin typeface="Calibri" panose="020F0502020204030204" pitchFamily="34" charset="0"/>
                          <a:ea typeface="宋体" panose="02010600030101010101" pitchFamily="2" charset="-122"/>
                        </a:rPr>
                        <a:t>Residential</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4</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8</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100" b="0" i="0" u="none" strike="noStrike">
                          <a:solidFill>
                            <a:srgbClr val="000000"/>
                          </a:solidFill>
                          <a:effectLst/>
                          <a:latin typeface="Calibri" panose="020F0502020204030204" pitchFamily="34" charset="0"/>
                          <a:ea typeface="宋体" panose="02010600030101010101" pitchFamily="2" charset="-122"/>
                        </a:rPr>
                        <a:t>6dB</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41092">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2</a:t>
                      </a:r>
                    </a:p>
                  </a:txBody>
                  <a:tcPr marL="4763" marR="4763" marT="47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100" b="1" i="0" u="none" strike="noStrike" dirty="0">
                          <a:solidFill>
                            <a:srgbClr val="000000"/>
                          </a:solidFill>
                          <a:effectLst/>
                          <a:latin typeface="Calibri" panose="020F0502020204030204" pitchFamily="34" charset="0"/>
                          <a:ea typeface="宋体" panose="02010600030101010101" pitchFamily="2" charset="-122"/>
                        </a:rPr>
                        <a:t>Residential</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CN" sz="1100" b="0" i="0" u="none" strike="noStrike" dirty="0">
                          <a:solidFill>
                            <a:srgbClr val="000000"/>
                          </a:solidFill>
                          <a:effectLst/>
                          <a:latin typeface="Calibri" panose="020F0502020204030204" pitchFamily="34" charset="0"/>
                          <a:ea typeface="宋体" panose="02010600030101010101" pitchFamily="2" charset="-122"/>
                        </a:rPr>
                        <a:t>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8</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1</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100" b="0" i="0" u="none" strike="noStrike">
                          <a:solidFill>
                            <a:srgbClr val="000000"/>
                          </a:solidFill>
                          <a:effectLst/>
                          <a:latin typeface="Calibri" panose="020F0502020204030204" pitchFamily="34" charset="0"/>
                          <a:ea typeface="宋体" panose="02010600030101010101" pitchFamily="2" charset="-122"/>
                        </a:rPr>
                        <a:t>6dB</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41092">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3</a:t>
                      </a:r>
                    </a:p>
                  </a:txBody>
                  <a:tcPr marL="4763" marR="4763" marT="47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effectLst/>
                          <a:latin typeface="Calibri" panose="020F0502020204030204" pitchFamily="34" charset="0"/>
                          <a:ea typeface="宋体" panose="02010600030101010101" pitchFamily="2" charset="-122"/>
                        </a:rPr>
                        <a:t>Office</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dirty="0">
                          <a:solidFill>
                            <a:srgbClr val="000000"/>
                          </a:solidFill>
                          <a:effectLst/>
                          <a:latin typeface="Calibri" panose="020F0502020204030204" pitchFamily="34" charset="0"/>
                          <a:ea typeface="宋体" panose="02010600030101010101" pitchFamily="2" charset="-122"/>
                        </a:rPr>
                        <a:t>8</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16</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4</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Calibri" panose="020F0502020204030204" pitchFamily="34" charset="0"/>
                          <a:ea typeface="宋体" panose="02010600030101010101" pitchFamily="2" charset="-122"/>
                        </a:rPr>
                        <a:t>12dB</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1092">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4</a:t>
                      </a:r>
                    </a:p>
                  </a:txBody>
                  <a:tcPr marL="4763" marR="4763" marT="47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effectLst/>
                          <a:latin typeface="Calibri" panose="020F0502020204030204" pitchFamily="34" charset="0"/>
                          <a:ea typeface="宋体" panose="02010600030101010101" pitchFamily="2" charset="-122"/>
                        </a:rPr>
                        <a:t>Office</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8</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dirty="0">
                          <a:solidFill>
                            <a:srgbClr val="000000"/>
                          </a:solidFill>
                          <a:effectLst/>
                          <a:latin typeface="Calibri" panose="020F0502020204030204" pitchFamily="34" charset="0"/>
                          <a:ea typeface="宋体" panose="02010600030101010101" pitchFamily="2" charset="-122"/>
                        </a:rPr>
                        <a:t>16</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6</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Calibri" panose="020F0502020204030204" pitchFamily="34" charset="0"/>
                          <a:ea typeface="宋体" panose="02010600030101010101" pitchFamily="2" charset="-122"/>
                        </a:rPr>
                        <a:t>12dB</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1092">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5</a:t>
                      </a:r>
                    </a:p>
                  </a:txBody>
                  <a:tcPr marL="4763" marR="4763" marT="47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effectLst/>
                          <a:latin typeface="Calibri" panose="020F0502020204030204" pitchFamily="34" charset="0"/>
                          <a:ea typeface="宋体" panose="02010600030101010101" pitchFamily="2" charset="-122"/>
                        </a:rPr>
                        <a:t>Office</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8</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4</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dirty="0">
                          <a:solidFill>
                            <a:srgbClr val="000000"/>
                          </a:solidFill>
                          <a:effectLst/>
                          <a:latin typeface="Calibri" panose="020F0502020204030204" pitchFamily="34" charset="0"/>
                          <a:ea typeface="宋体" panose="02010600030101010101" pitchFamily="2" charset="-122"/>
                        </a:rPr>
                        <a:t>16</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dirty="0">
                          <a:solidFill>
                            <a:srgbClr val="000000"/>
                          </a:solidFill>
                          <a:effectLst/>
                          <a:latin typeface="Calibri" panose="020F0502020204030204" pitchFamily="34" charset="0"/>
                          <a:ea typeface="宋体" panose="02010600030101010101" pitchFamily="2" charset="-122"/>
                        </a:rPr>
                        <a:t>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Calibri" panose="020F0502020204030204" pitchFamily="34" charset="0"/>
                          <a:ea typeface="宋体" panose="02010600030101010101" pitchFamily="2" charset="-122"/>
                        </a:rPr>
                        <a:t>12dB</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1092">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6</a:t>
                      </a:r>
                    </a:p>
                  </a:txBody>
                  <a:tcPr marL="4763" marR="4763" marT="47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100" b="1" i="0" u="none" strike="noStrike">
                          <a:solidFill>
                            <a:srgbClr val="000000"/>
                          </a:solidFill>
                          <a:effectLst/>
                          <a:latin typeface="Calibri" panose="020F0502020204030204" pitchFamily="34" charset="0"/>
                          <a:ea typeface="宋体" panose="02010600030101010101" pitchFamily="2" charset="-122"/>
                        </a:rPr>
                        <a:t>Dense Network</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16</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16</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CN" sz="1100" b="0" i="0" u="none" strike="noStrike" dirty="0">
                          <a:solidFill>
                            <a:srgbClr val="000000"/>
                          </a:solidFill>
                          <a:effectLst/>
                          <a:latin typeface="Calibri" panose="020F0502020204030204" pitchFamily="34" charset="0"/>
                          <a:ea typeface="宋体" panose="02010600030101010101" pitchFamily="2" charset="-122"/>
                        </a:rPr>
                        <a:t>1</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100" b="0" i="0" u="none" strike="noStrike" dirty="0" smtClean="0">
                          <a:solidFill>
                            <a:srgbClr val="000000"/>
                          </a:solidFill>
                          <a:effectLst/>
                          <a:latin typeface="Calibri" panose="020F0502020204030204" pitchFamily="34" charset="0"/>
                          <a:ea typeface="宋体" panose="02010600030101010101" pitchFamily="2" charset="-122"/>
                        </a:rPr>
                        <a:t>3dB</a:t>
                      </a:r>
                      <a:endParaRPr lang="en-US" sz="1100" b="0" i="0" u="none" strike="noStrike" dirty="0">
                        <a:solidFill>
                          <a:srgbClr val="000000"/>
                        </a:solidFill>
                        <a:effectLst/>
                        <a:latin typeface="Calibri" panose="020F0502020204030204" pitchFamily="34" charset="0"/>
                        <a:ea typeface="宋体" panose="02010600030101010101" pitchFamily="2"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41092">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7</a:t>
                      </a:r>
                    </a:p>
                  </a:txBody>
                  <a:tcPr marL="4763" marR="4763" marT="47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100" b="1" i="0" u="none" strike="noStrike">
                          <a:solidFill>
                            <a:srgbClr val="000000"/>
                          </a:solidFill>
                          <a:effectLst/>
                          <a:latin typeface="Calibri" panose="020F0502020204030204" pitchFamily="34" charset="0"/>
                          <a:ea typeface="宋体" panose="02010600030101010101" pitchFamily="2" charset="-122"/>
                        </a:rPr>
                        <a:t>Dense Network</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16</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16</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altLang="zh-CN" sz="1100" b="0" i="0" u="none" strike="noStrike" dirty="0">
                          <a:solidFill>
                            <a:srgbClr val="000000"/>
                          </a:solidFill>
                          <a:effectLst/>
                          <a:latin typeface="Calibri" panose="020F0502020204030204" pitchFamily="34" charset="0"/>
                          <a:ea typeface="宋体" panose="02010600030101010101" pitchFamily="2" charset="-122"/>
                        </a:rPr>
                        <a:t>4</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n-US" sz="1100" b="0" i="0" u="none" strike="noStrike" dirty="0" smtClean="0">
                          <a:solidFill>
                            <a:srgbClr val="000000"/>
                          </a:solidFill>
                          <a:effectLst/>
                          <a:latin typeface="Calibri" panose="020F0502020204030204" pitchFamily="34" charset="0"/>
                          <a:ea typeface="宋体" panose="02010600030101010101" pitchFamily="2" charset="-122"/>
                        </a:rPr>
                        <a:t>3dB</a:t>
                      </a:r>
                      <a:endParaRPr lang="en-US" sz="1100" b="0" i="0" u="none" strike="noStrike" dirty="0">
                        <a:solidFill>
                          <a:srgbClr val="000000"/>
                        </a:solidFill>
                        <a:effectLst/>
                        <a:latin typeface="Calibri" panose="020F0502020204030204" pitchFamily="34" charset="0"/>
                        <a:ea typeface="宋体" panose="02010600030101010101" pitchFamily="2" charset="-122"/>
                      </a:endParaRP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41092">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8</a:t>
                      </a:r>
                    </a:p>
                  </a:txBody>
                  <a:tcPr marL="4763" marR="4763" marT="47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effectLst/>
                          <a:latin typeface="Calibri" panose="020F0502020204030204" pitchFamily="34" charset="0"/>
                          <a:ea typeface="宋体" panose="02010600030101010101" pitchFamily="2" charset="-122"/>
                        </a:rPr>
                        <a:t>AP Coop</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Calibri" panose="020F0502020204030204" pitchFamily="34" charset="0"/>
                          <a:ea typeface="宋体" panose="02010600030101010101" pitchFamily="2" charset="-122"/>
                        </a:rPr>
                        <a:t>8X2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Calibri" panose="020F0502020204030204" pitchFamily="34" charset="0"/>
                          <a:ea typeface="宋体" panose="02010600030101010101" pitchFamily="2" charset="-122"/>
                        </a:rPr>
                        <a:t>9dB</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1092">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9</a:t>
                      </a:r>
                    </a:p>
                  </a:txBody>
                  <a:tcPr marL="4763" marR="4763" marT="47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effectLst/>
                          <a:latin typeface="Calibri" panose="020F0502020204030204" pitchFamily="34" charset="0"/>
                          <a:ea typeface="宋体" panose="02010600030101010101" pitchFamily="2" charset="-122"/>
                        </a:rPr>
                        <a:t>AP Coop</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4</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Calibri" panose="020F0502020204030204" pitchFamily="34" charset="0"/>
                          <a:ea typeface="宋体" panose="02010600030101010101" pitchFamily="2" charset="-122"/>
                        </a:rPr>
                        <a:t>16X2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Calibri" panose="020F0502020204030204" pitchFamily="34" charset="0"/>
                          <a:ea typeface="宋体" panose="02010600030101010101" pitchFamily="2" charset="-122"/>
                        </a:rPr>
                        <a:t>9dB</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1092">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10</a:t>
                      </a:r>
                    </a:p>
                  </a:txBody>
                  <a:tcPr marL="4763" marR="4763" marT="47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effectLst/>
                          <a:latin typeface="Calibri" panose="020F0502020204030204" pitchFamily="34" charset="0"/>
                          <a:ea typeface="宋体" panose="02010600030101010101" pitchFamily="2" charset="-122"/>
                        </a:rPr>
                        <a:t>AP Coop</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12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dirty="0">
                          <a:solidFill>
                            <a:srgbClr val="000000"/>
                          </a:solidFill>
                          <a:effectLst/>
                          <a:latin typeface="Calibri" panose="020F0502020204030204" pitchFamily="34" charset="0"/>
                          <a:ea typeface="宋体" panose="02010600030101010101" pitchFamily="2" charset="-122"/>
                        </a:rPr>
                        <a:t>1</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effectLst/>
                          <a:latin typeface="Calibri" panose="020F0502020204030204" pitchFamily="34" charset="0"/>
                          <a:ea typeface="宋体" panose="02010600030101010101" pitchFamily="2" charset="-122"/>
                          <a:cs typeface="+mn-cs"/>
                        </a:rPr>
                        <a:t>4x4</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1</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a:solidFill>
                            <a:srgbClr val="000000"/>
                          </a:solidFill>
                          <a:effectLst/>
                          <a:latin typeface="Calibri" panose="020F0502020204030204" pitchFamily="34" charset="0"/>
                          <a:ea typeface="宋体" panose="02010600030101010101" pitchFamily="2" charset="-122"/>
                        </a:rPr>
                        <a:t>12dB</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1092">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11</a:t>
                      </a:r>
                    </a:p>
                  </a:txBody>
                  <a:tcPr marL="4763" marR="4763" marT="47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effectLst/>
                          <a:latin typeface="Calibri" panose="020F0502020204030204" pitchFamily="34" charset="0"/>
                          <a:ea typeface="宋体" panose="02010600030101010101" pitchFamily="2" charset="-122"/>
                        </a:rPr>
                        <a:t>AP Coop</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12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dirty="0">
                          <a:solidFill>
                            <a:srgbClr val="000000"/>
                          </a:solidFill>
                          <a:effectLst/>
                          <a:latin typeface="Calibri" panose="020F0502020204030204" pitchFamily="34" charset="0"/>
                          <a:ea typeface="宋体" panose="02010600030101010101" pitchFamily="2" charset="-122"/>
                        </a:rPr>
                        <a:t>1</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sz="1100" b="0" i="0" u="none" strike="noStrike" kern="1200" dirty="0">
                          <a:solidFill>
                            <a:srgbClr val="000000"/>
                          </a:solidFill>
                          <a:effectLst/>
                          <a:latin typeface="Calibri" panose="020F0502020204030204" pitchFamily="34" charset="0"/>
                          <a:ea typeface="宋体" panose="02010600030101010101" pitchFamily="2" charset="-122"/>
                          <a:cs typeface="+mn-cs"/>
                        </a:rPr>
                        <a:t>4x4</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CN" sz="1100" b="0" i="0" u="none" strike="noStrike">
                          <a:solidFill>
                            <a:srgbClr val="000000"/>
                          </a:solidFill>
                          <a:effectLst/>
                          <a:latin typeface="Calibri" panose="020F0502020204030204" pitchFamily="34" charset="0"/>
                          <a:ea typeface="宋体" panose="02010600030101010101" pitchFamily="2" charset="-122"/>
                        </a:rPr>
                        <a:t>12</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Calibri" panose="020F0502020204030204" pitchFamily="34" charset="0"/>
                          <a:ea typeface="宋体" panose="02010600030101010101" pitchFamily="2" charset="-122"/>
                        </a:rPr>
                        <a:t>12dB</a:t>
                      </a:r>
                    </a:p>
                  </a:txBody>
                  <a:tcPr marL="4763" marR="4763" marT="47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7" name="Rectangle 9"/>
          <p:cNvSpPr/>
          <p:nvPr/>
        </p:nvSpPr>
        <p:spPr>
          <a:xfrm>
            <a:off x="6156176" y="1959983"/>
            <a:ext cx="2520280" cy="1023357"/>
          </a:xfrm>
          <a:prstGeom prst="rect">
            <a:avLst/>
          </a:prstGeom>
        </p:spPr>
        <p:txBody>
          <a:bodyPr wrap="square">
            <a:spAutoFit/>
          </a:bodyPr>
          <a:lstStyle/>
          <a:p>
            <a:pPr eaLnBrk="1" hangingPunct="1">
              <a:spcBef>
                <a:spcPts val="500"/>
              </a:spcBef>
              <a:buFont typeface="Arial" panose="020B0604020202020204" pitchFamily="34" charset="0"/>
              <a:buChar char="•"/>
            </a:pPr>
            <a:r>
              <a:rPr lang="en-US" altLang="zh-CN" sz="1200" i="1" kern="0" dirty="0" smtClean="0">
                <a:solidFill>
                  <a:srgbClr val="000000"/>
                </a:solidFill>
                <a:latin typeface="Times New Roman"/>
                <a:ea typeface="MS Gothic"/>
              </a:rPr>
              <a:t> N</a:t>
            </a:r>
            <a:r>
              <a:rPr lang="en-US" altLang="zh-CN" sz="1200" i="1" kern="0" baseline="-25000" dirty="0" smtClean="0">
                <a:solidFill>
                  <a:srgbClr val="000000"/>
                </a:solidFill>
                <a:latin typeface="Times New Roman"/>
                <a:ea typeface="MS Gothic"/>
              </a:rPr>
              <a:t>g</a:t>
            </a:r>
            <a:r>
              <a:rPr lang="en-US" altLang="zh-CN" sz="1200" kern="0" dirty="0">
                <a:solidFill>
                  <a:srgbClr val="000000"/>
                </a:solidFill>
                <a:latin typeface="Times New Roman"/>
                <a:ea typeface="MS Gothic"/>
              </a:rPr>
              <a:t>: 4</a:t>
            </a:r>
          </a:p>
          <a:p>
            <a:pPr eaLnBrk="1" hangingPunct="1">
              <a:spcBef>
                <a:spcPts val="500"/>
              </a:spcBef>
              <a:buFont typeface="Arial" panose="020B0604020202020204" pitchFamily="34" charset="0"/>
              <a:buChar char="•"/>
            </a:pPr>
            <a:r>
              <a:rPr lang="en-US" altLang="zh-CN" sz="1200" kern="0" dirty="0" smtClean="0">
                <a:solidFill>
                  <a:schemeClr val="tx1"/>
                </a:solidFill>
                <a:latin typeface="Times New Roman"/>
                <a:ea typeface="MS Gothic"/>
              </a:rPr>
              <a:t> MCS</a:t>
            </a:r>
            <a:r>
              <a:rPr lang="en-US" altLang="zh-CN" sz="1200" kern="0" dirty="0">
                <a:solidFill>
                  <a:schemeClr val="tx1"/>
                </a:solidFill>
                <a:latin typeface="Times New Roman"/>
                <a:ea typeface="MS Gothic"/>
              </a:rPr>
              <a:t>: </a:t>
            </a:r>
            <a:r>
              <a:rPr lang="en-US" altLang="zh-CN" sz="1200" kern="0" dirty="0" smtClean="0">
                <a:solidFill>
                  <a:schemeClr val="tx1"/>
                </a:solidFill>
                <a:latin typeface="Times New Roman"/>
                <a:ea typeface="MS Gothic"/>
              </a:rPr>
              <a:t>3</a:t>
            </a:r>
            <a:endParaRPr lang="en-US" altLang="zh-CN" sz="1200" kern="0" dirty="0">
              <a:solidFill>
                <a:schemeClr val="tx1"/>
              </a:solidFill>
              <a:latin typeface="Times New Roman"/>
              <a:ea typeface="MS Gothic"/>
            </a:endParaRPr>
          </a:p>
          <a:p>
            <a:pPr eaLnBrk="1" hangingPunct="1">
              <a:spcBef>
                <a:spcPts val="500"/>
              </a:spcBef>
              <a:buFont typeface="Arial" panose="020B0604020202020204" pitchFamily="34" charset="0"/>
              <a:buChar char="•"/>
            </a:pPr>
            <a:r>
              <a:rPr lang="en-US" altLang="zh-CN" sz="1200" kern="0" dirty="0" smtClean="0">
                <a:solidFill>
                  <a:schemeClr val="tx1"/>
                </a:solidFill>
                <a:latin typeface="Times New Roman"/>
                <a:ea typeface="MS Gothic"/>
              </a:rPr>
              <a:t> BW</a:t>
            </a:r>
            <a:r>
              <a:rPr lang="en-US" altLang="zh-CN" sz="1200" kern="0" dirty="0">
                <a:solidFill>
                  <a:schemeClr val="tx1"/>
                </a:solidFill>
                <a:latin typeface="Times New Roman"/>
                <a:ea typeface="MS Gothic"/>
              </a:rPr>
              <a:t>: 20 MHz</a:t>
            </a:r>
          </a:p>
          <a:p>
            <a:pPr eaLnBrk="1" hangingPunct="1">
              <a:spcBef>
                <a:spcPts val="500"/>
              </a:spcBef>
              <a:buFont typeface="Arial" panose="020B0604020202020204" pitchFamily="34" charset="0"/>
              <a:buChar char="•"/>
            </a:pPr>
            <a:r>
              <a:rPr lang="en-US" altLang="zh-CN" sz="1200" kern="0" dirty="0" smtClean="0">
                <a:solidFill>
                  <a:schemeClr val="tx1"/>
                </a:solidFill>
                <a:latin typeface="Times New Roman"/>
                <a:ea typeface="MS Gothic"/>
              </a:rPr>
              <a:t> HE-LTF </a:t>
            </a:r>
            <a:r>
              <a:rPr lang="en-US" altLang="zh-CN" sz="1200" kern="0" dirty="0">
                <a:solidFill>
                  <a:schemeClr val="tx1"/>
                </a:solidFill>
                <a:latin typeface="Times New Roman"/>
                <a:ea typeface="MS Gothic"/>
              </a:rPr>
              <a:t>mode: 2x, GI: 0.8 </a:t>
            </a:r>
            <a:r>
              <a:rPr lang="en-US" altLang="zh-CN" sz="1200" kern="0" dirty="0" err="1" smtClean="0">
                <a:solidFill>
                  <a:schemeClr val="tx1"/>
                </a:solidFill>
                <a:latin typeface="Symbol" panose="05050102010706020507" pitchFamily="18" charset="2"/>
                <a:ea typeface="MS Gothic"/>
              </a:rPr>
              <a:t>m</a:t>
            </a:r>
            <a:r>
              <a:rPr lang="en-US" altLang="zh-CN" sz="1200" kern="0" dirty="0" err="1" smtClean="0">
                <a:solidFill>
                  <a:schemeClr val="tx1"/>
                </a:solidFill>
                <a:latin typeface="Times New Roman"/>
                <a:ea typeface="MS Gothic"/>
              </a:rPr>
              <a:t>sec</a:t>
            </a:r>
            <a:endParaRPr lang="en-US" altLang="zh-CN" sz="1200" kern="0" dirty="0">
              <a:solidFill>
                <a:schemeClr val="tx1"/>
              </a:solidFill>
              <a:latin typeface="Times New Roman"/>
              <a:ea typeface="MS Gothic"/>
            </a:endParaRPr>
          </a:p>
        </p:txBody>
      </p:sp>
      <p:sp>
        <p:nvSpPr>
          <p:cNvPr id="19" name="内容占位符 2"/>
          <p:cNvSpPr txBox="1">
            <a:spLocks/>
          </p:cNvSpPr>
          <p:nvPr/>
        </p:nvSpPr>
        <p:spPr bwMode="auto">
          <a:xfrm>
            <a:off x="289781" y="4078559"/>
            <a:ext cx="8639050" cy="7977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Times New Roman" pitchFamily="16" charset="0"/>
              <a:buChar char="•"/>
            </a:pPr>
            <a:r>
              <a:rPr lang="en-US" altLang="zh-CN" sz="2000" kern="0" dirty="0" smtClean="0">
                <a:solidFill>
                  <a:schemeClr val="tx1"/>
                </a:solidFill>
              </a:rPr>
              <a:t>Overhead comparison result considering repetitions of EHT-LTF</a:t>
            </a:r>
            <a:endParaRPr lang="en-US" altLang="zh-CN" sz="2000" kern="0" dirty="0">
              <a:solidFill>
                <a:schemeClr val="tx1"/>
              </a:solidFill>
            </a:endParaRPr>
          </a:p>
        </p:txBody>
      </p:sp>
      <p:sp>
        <p:nvSpPr>
          <p:cNvPr id="10" name="文本框 9"/>
          <p:cNvSpPr txBox="1"/>
          <p:nvPr/>
        </p:nvSpPr>
        <p:spPr>
          <a:xfrm>
            <a:off x="7308304" y="4477414"/>
            <a:ext cx="1512168" cy="600164"/>
          </a:xfrm>
          <a:prstGeom prst="rect">
            <a:avLst/>
          </a:prstGeom>
          <a:noFill/>
        </p:spPr>
        <p:txBody>
          <a:bodyPr wrap="square" rtlCol="0">
            <a:spAutoFit/>
          </a:bodyPr>
          <a:lstStyle/>
          <a:p>
            <a:pPr marL="342900" indent="-342900">
              <a:buClr>
                <a:srgbClr val="A5A5A5"/>
              </a:buClr>
              <a:buFont typeface="Wingdings" panose="05000000000000000000" pitchFamily="2" charset="2"/>
              <a:buChar char="n"/>
            </a:pPr>
            <a:r>
              <a:rPr lang="en-US" altLang="zh-CN" sz="1100" dirty="0" smtClean="0">
                <a:solidFill>
                  <a:schemeClr val="tx1"/>
                </a:solidFill>
              </a:rPr>
              <a:t>Explicit sounding</a:t>
            </a:r>
          </a:p>
          <a:p>
            <a:pPr marL="342900" indent="-342900">
              <a:buClr>
                <a:srgbClr val="FF9900"/>
              </a:buClr>
              <a:buFont typeface="Wingdings" panose="05000000000000000000" pitchFamily="2" charset="2"/>
              <a:buChar char="n"/>
            </a:pPr>
            <a:r>
              <a:rPr lang="en-US" altLang="zh-CN" sz="1100" dirty="0" smtClean="0">
                <a:solidFill>
                  <a:schemeClr val="tx1"/>
                </a:solidFill>
              </a:rPr>
              <a:t>Multi-trigger </a:t>
            </a:r>
          </a:p>
          <a:p>
            <a:pPr marL="342900" indent="-342900">
              <a:buClr>
                <a:srgbClr val="3399FF"/>
              </a:buClr>
              <a:buFont typeface="Wingdings" panose="05000000000000000000" pitchFamily="2" charset="2"/>
              <a:buChar char="n"/>
            </a:pPr>
            <a:r>
              <a:rPr lang="en-US" altLang="zh-CN" sz="1100" dirty="0">
                <a:solidFill>
                  <a:schemeClr val="tx1"/>
                </a:solidFill>
              </a:rPr>
              <a:t>Single</a:t>
            </a:r>
            <a:r>
              <a:rPr lang="en-US" altLang="zh-CN" sz="1100" dirty="0" smtClean="0">
                <a:solidFill>
                  <a:schemeClr val="tx1"/>
                </a:solidFill>
              </a:rPr>
              <a:t>-trigger</a:t>
            </a:r>
            <a:endParaRPr lang="zh-CN" altLang="en-US" sz="1100" dirty="0">
              <a:solidFill>
                <a:schemeClr val="tx1"/>
              </a:solidFill>
            </a:endParaRPr>
          </a:p>
        </p:txBody>
      </p:sp>
      <p:sp>
        <p:nvSpPr>
          <p:cNvPr id="5" name="矩形 4"/>
          <p:cNvSpPr/>
          <p:nvPr/>
        </p:nvSpPr>
        <p:spPr>
          <a:xfrm>
            <a:off x="3222498" y="4513665"/>
            <a:ext cx="2599686" cy="276999"/>
          </a:xfrm>
          <a:prstGeom prst="rect">
            <a:avLst/>
          </a:prstGeom>
        </p:spPr>
        <p:txBody>
          <a:bodyPr wrap="none">
            <a:spAutoFit/>
          </a:bodyPr>
          <a:lstStyle/>
          <a:p>
            <a:pPr algn="ctr">
              <a:defRPr sz="1200" b="1" i="0" u="none" strike="noStrike" kern="1200" spc="0" baseline="0">
                <a:solidFill>
                  <a:srgbClr val="000000">
                    <a:lumMod val="65000"/>
                    <a:lumOff val="35000"/>
                  </a:srgbClr>
                </a:solidFill>
                <a:latin typeface="+mn-lt"/>
                <a:ea typeface="+mn-ea"/>
                <a:cs typeface="+mn-cs"/>
              </a:defRPr>
            </a:pPr>
            <a:r>
              <a:rPr lang="en-US" altLang="zh-CN" b="1" dirty="0">
                <a:solidFill>
                  <a:srgbClr val="000000">
                    <a:lumMod val="65000"/>
                    <a:lumOff val="35000"/>
                  </a:srgbClr>
                </a:solidFill>
              </a:rPr>
              <a:t>Feedback Procedure Duration (µsec)</a:t>
            </a:r>
          </a:p>
        </p:txBody>
      </p:sp>
      <p:sp>
        <p:nvSpPr>
          <p:cNvPr id="7" name="矩形 6"/>
          <p:cNvSpPr/>
          <p:nvPr/>
        </p:nvSpPr>
        <p:spPr>
          <a:xfrm rot="16200000">
            <a:off x="175466" y="5152014"/>
            <a:ext cx="641521" cy="246221"/>
          </a:xfrm>
          <a:prstGeom prst="rect">
            <a:avLst/>
          </a:prstGeom>
        </p:spPr>
        <p:txBody>
          <a:bodyPr wrap="none">
            <a:spAutoFit/>
          </a:bodyPr>
          <a:lstStyle/>
          <a:p>
            <a:pPr algn="ctr">
              <a:defRPr sz="1000" b="0" i="0" u="none" strike="noStrike" kern="1200" baseline="0">
                <a:solidFill>
                  <a:srgbClr val="000000">
                    <a:lumMod val="65000"/>
                    <a:lumOff val="35000"/>
                  </a:srgbClr>
                </a:solidFill>
                <a:latin typeface="+mn-lt"/>
                <a:ea typeface="+mn-ea"/>
                <a:cs typeface="+mn-cs"/>
              </a:defRPr>
            </a:pPr>
            <a:r>
              <a:rPr lang="en-US" altLang="zh-CN" dirty="0">
                <a:solidFill>
                  <a:srgbClr val="000000">
                    <a:lumMod val="65000"/>
                    <a:lumOff val="35000"/>
                  </a:srgbClr>
                </a:solidFill>
              </a:rPr>
              <a:t>Duration</a:t>
            </a:r>
          </a:p>
        </p:txBody>
      </p:sp>
      <p:graphicFrame>
        <p:nvGraphicFramePr>
          <p:cNvPr id="14" name="Chart 13"/>
          <p:cNvGraphicFramePr>
            <a:graphicFrameLocks/>
          </p:cNvGraphicFramePr>
          <p:nvPr>
            <p:extLst>
              <p:ext uri="{D42A27DB-BD31-4B8C-83A1-F6EECF244321}">
                <p14:modId xmlns:p14="http://schemas.microsoft.com/office/powerpoint/2010/main" val="3724383927"/>
              </p:ext>
            </p:extLst>
          </p:nvPr>
        </p:nvGraphicFramePr>
        <p:xfrm>
          <a:off x="662335" y="4804065"/>
          <a:ext cx="7893942" cy="15857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05363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380206" y="630216"/>
            <a:ext cx="8458200" cy="900248"/>
          </a:xfrm>
          <a:ln/>
        </p:spPr>
        <p:txBody>
          <a:bodyPr lIns="90000" tIns="46800" rIns="90000" bIns="46800"/>
          <a:lstStyle/>
          <a:p>
            <a:r>
              <a:rPr lang="en-US" altLang="zh-CN" dirty="0" smtClean="0"/>
              <a:t>Residual CFO in MU based Sounding</a:t>
            </a:r>
            <a:endParaRPr lang="en-US" dirty="0"/>
          </a:p>
        </p:txBody>
      </p:sp>
      <p:sp>
        <p:nvSpPr>
          <p:cNvPr id="12" name="Rectangle 2"/>
          <p:cNvSpPr txBox="1">
            <a:spLocks noChangeArrowheads="1"/>
          </p:cNvSpPr>
          <p:nvPr/>
        </p:nvSpPr>
        <p:spPr bwMode="auto">
          <a:xfrm>
            <a:off x="2792428" y="2984465"/>
            <a:ext cx="7772400" cy="110513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zh-CN" sz="1200" kern="0" dirty="0"/>
          </a:p>
        </p:txBody>
      </p:sp>
      <p:sp>
        <p:nvSpPr>
          <p:cNvPr id="14" name="Rectangle 2"/>
          <p:cNvSpPr txBox="1">
            <a:spLocks noChangeArrowheads="1"/>
          </p:cNvSpPr>
          <p:nvPr/>
        </p:nvSpPr>
        <p:spPr bwMode="auto">
          <a:xfrm>
            <a:off x="408705" y="1515280"/>
            <a:ext cx="8208912" cy="158986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buFont typeface="Arial" panose="020B0604020202020204" pitchFamily="34" charset="0"/>
              <a:buChar char="•"/>
            </a:pPr>
            <a:r>
              <a:rPr lang="en-US" altLang="zh-CN" sz="1800" kern="0" dirty="0" smtClean="0"/>
              <a:t>Channel estimation accuracy is extremely important for 16ss and joint transmission.</a:t>
            </a:r>
          </a:p>
          <a:p>
            <a:pPr marL="285750" indent="-285750">
              <a:buFont typeface="Arial" panose="020B0604020202020204" pitchFamily="34" charset="0"/>
              <a:buChar char="•"/>
            </a:pPr>
            <a:r>
              <a:rPr lang="en-US" altLang="zh-CN" sz="1800" kern="0" dirty="0" smtClean="0"/>
              <a:t>With number of concurrent user increasing, it requires much smaller CFO to achieve same level EVM as single user. ( </a:t>
            </a:r>
            <a:r>
              <a:rPr lang="en-US" altLang="zh-CN" sz="1400" kern="0" dirty="0" smtClean="0"/>
              <a:t>Single user ---  350Hz,  8 users ---  ~20Hz) </a:t>
            </a:r>
            <a:endParaRPr lang="en-US" altLang="zh-CN" sz="1400" kern="0" dirty="0"/>
          </a:p>
        </p:txBody>
      </p:sp>
      <p:grpSp>
        <p:nvGrpSpPr>
          <p:cNvPr id="2" name="组合 1"/>
          <p:cNvGrpSpPr/>
          <p:nvPr/>
        </p:nvGrpSpPr>
        <p:grpSpPr>
          <a:xfrm>
            <a:off x="-252536" y="3422248"/>
            <a:ext cx="9634349" cy="2599040"/>
            <a:chOff x="-252536" y="2846184"/>
            <a:chExt cx="9634349" cy="2599040"/>
          </a:xfrm>
        </p:grpSpPr>
        <mc:AlternateContent xmlns:mc="http://schemas.openxmlformats.org/markup-compatibility/2006" xmlns:a14="http://schemas.microsoft.com/office/drawing/2010/main">
          <mc:Choice Requires="a14">
            <p:sp>
              <p:nvSpPr>
                <p:cNvPr id="11" name="Rectangle 10"/>
                <p:cNvSpPr/>
                <p:nvPr/>
              </p:nvSpPr>
              <p:spPr>
                <a:xfrm>
                  <a:off x="-252536" y="3131841"/>
                  <a:ext cx="4896544" cy="1845185"/>
                </a:xfrm>
                <a:prstGeom prst="rect">
                  <a:avLst/>
                </a:prstGeom>
              </p:spPr>
              <p:txBody>
                <a:bodyPr wrap="square">
                  <a:spAutoFit/>
                </a:bodyPr>
                <a:lstStyle/>
                <a:p>
                  <a:pPr lvl="1">
                    <a:lnSpc>
                      <a:spcPct val="120000"/>
                    </a:lnSpc>
                    <a:buFont typeface="Arial" panose="020B0604020202020204" pitchFamily="34" charset="0"/>
                    <a:buChar char="•"/>
                  </a:pPr>
                  <a:r>
                    <a:rPr lang="en-US" sz="1200" dirty="0" err="1" smtClean="0">
                      <a:solidFill>
                        <a:schemeClr val="tx1"/>
                      </a:solidFill>
                    </a:rPr>
                    <a:t>C</a:t>
                  </a:r>
                  <a:r>
                    <a:rPr lang="en-US" altLang="zh-CN" sz="1200" dirty="0" err="1" smtClean="0">
                      <a:solidFill>
                        <a:schemeClr val="tx1"/>
                      </a:solidFill>
                    </a:rPr>
                    <a:t>hD</a:t>
                  </a:r>
                  <a:r>
                    <a:rPr lang="en-US" altLang="zh-CN" sz="1200" dirty="0">
                      <a:solidFill>
                        <a:schemeClr val="tx1"/>
                      </a:solidFill>
                    </a:rPr>
                    <a:t>: 20MHz</a:t>
                  </a:r>
                  <a:endParaRPr lang="en-US" sz="1200" dirty="0">
                    <a:solidFill>
                      <a:schemeClr val="tx1"/>
                    </a:solidFill>
                  </a:endParaRPr>
                </a:p>
                <a:p>
                  <a:pPr lvl="1">
                    <a:lnSpc>
                      <a:spcPct val="120000"/>
                    </a:lnSpc>
                    <a:buFont typeface="Arial" panose="020B0604020202020204" pitchFamily="34" charset="0"/>
                    <a:buChar char="•"/>
                  </a:pPr>
                  <a:r>
                    <a:rPr lang="en-US" sz="1200" i="1" dirty="0">
                      <a:solidFill>
                        <a:schemeClr val="tx1"/>
                      </a:solidFill>
                    </a:rPr>
                    <a:t>AP N</a:t>
                  </a:r>
                  <a:r>
                    <a:rPr lang="en-US" sz="1200" i="1" baseline="-25000" dirty="0">
                      <a:solidFill>
                        <a:schemeClr val="tx1"/>
                      </a:solidFill>
                    </a:rPr>
                    <a:t>RX</a:t>
                  </a:r>
                  <a:r>
                    <a:rPr lang="en-US" sz="1200" dirty="0">
                      <a:solidFill>
                        <a:schemeClr val="tx1"/>
                      </a:solidFill>
                    </a:rPr>
                    <a:t>: 8</a:t>
                  </a:r>
                </a:p>
                <a:p>
                  <a:pPr lvl="1">
                    <a:lnSpc>
                      <a:spcPct val="120000"/>
                    </a:lnSpc>
                    <a:buFont typeface="Arial" panose="020B0604020202020204" pitchFamily="34" charset="0"/>
                    <a:buChar char="•"/>
                  </a:pPr>
                  <a:r>
                    <a:rPr lang="en-US" sz="1200" dirty="0">
                      <a:solidFill>
                        <a:schemeClr val="tx1"/>
                      </a:solidFill>
                    </a:rPr>
                    <a:t>STA </a:t>
                  </a:r>
                  <a:r>
                    <a:rPr lang="en-US" altLang="zh-CN" sz="1200" i="1" dirty="0">
                      <a:solidFill>
                        <a:schemeClr val="tx1"/>
                      </a:solidFill>
                    </a:rPr>
                    <a:t>N</a:t>
                  </a:r>
                  <a:r>
                    <a:rPr lang="en-US" altLang="zh-CN" sz="1200" i="1" baseline="-25000" dirty="0">
                      <a:solidFill>
                        <a:schemeClr val="tx1"/>
                      </a:solidFill>
                    </a:rPr>
                    <a:t>TX </a:t>
                  </a:r>
                  <a:r>
                    <a:rPr lang="en-US" sz="1200" dirty="0">
                      <a:solidFill>
                        <a:schemeClr val="tx1"/>
                      </a:solidFill>
                    </a:rPr>
                    <a:t>: 1</a:t>
                  </a:r>
                </a:p>
                <a:p>
                  <a:pPr lvl="1">
                    <a:lnSpc>
                      <a:spcPct val="120000"/>
                    </a:lnSpc>
                    <a:buFont typeface="Arial" panose="020B0604020202020204" pitchFamily="34" charset="0"/>
                    <a:buChar char="•"/>
                  </a:pPr>
                  <a:r>
                    <a:rPr lang="en-US" sz="1200" dirty="0">
                      <a:solidFill>
                        <a:schemeClr val="tx1"/>
                      </a:solidFill>
                    </a:rPr>
                    <a:t>STA </a:t>
                  </a:r>
                  <a:r>
                    <a:rPr lang="en-US" altLang="zh-CN" sz="1200" i="1" dirty="0">
                      <a:solidFill>
                        <a:schemeClr val="tx1"/>
                      </a:solidFill>
                    </a:rPr>
                    <a:t>N</a:t>
                  </a:r>
                  <a:r>
                    <a:rPr lang="en-US" altLang="zh-CN" sz="1200" i="1" baseline="-25000" dirty="0">
                      <a:solidFill>
                        <a:schemeClr val="tx1"/>
                      </a:solidFill>
                    </a:rPr>
                    <a:t>STA </a:t>
                  </a:r>
                  <a:r>
                    <a:rPr lang="en-US" sz="1200" dirty="0">
                      <a:solidFill>
                        <a:schemeClr val="tx1"/>
                      </a:solidFill>
                    </a:rPr>
                    <a:t>: </a:t>
                  </a:r>
                  <a:r>
                    <a:rPr lang="en-US" sz="1200" dirty="0" smtClean="0">
                      <a:solidFill>
                        <a:schemeClr val="tx1"/>
                      </a:solidFill>
                    </a:rPr>
                    <a:t>1, 2,4,8</a:t>
                  </a:r>
                  <a:endParaRPr lang="en-US" sz="1200" dirty="0">
                    <a:solidFill>
                      <a:schemeClr val="tx1"/>
                    </a:solidFill>
                  </a:endParaRPr>
                </a:p>
                <a:p>
                  <a:pPr lvl="1">
                    <a:lnSpc>
                      <a:spcPct val="120000"/>
                    </a:lnSpc>
                    <a:buFont typeface="Arial" panose="020B0604020202020204" pitchFamily="34" charset="0"/>
                    <a:buChar char="•"/>
                  </a:pPr>
                  <a:r>
                    <a:rPr lang="en-US" sz="1200" dirty="0">
                      <a:solidFill>
                        <a:schemeClr val="tx1"/>
                      </a:solidFill>
                    </a:rPr>
                    <a:t>STA </a:t>
                  </a:r>
                  <a:r>
                    <a:rPr lang="en-US" sz="1200" dirty="0" err="1">
                      <a:solidFill>
                        <a:schemeClr val="tx1"/>
                      </a:solidFill>
                    </a:rPr>
                    <a:t>Tx</a:t>
                  </a:r>
                  <a:r>
                    <a:rPr lang="en-US" sz="1200" dirty="0">
                      <a:solidFill>
                        <a:schemeClr val="tx1"/>
                      </a:solidFill>
                    </a:rPr>
                    <a:t> Power: 9 </a:t>
                  </a:r>
                  <a:r>
                    <a:rPr lang="en-US" sz="1200" dirty="0" err="1">
                      <a:solidFill>
                        <a:schemeClr val="tx1"/>
                      </a:solidFill>
                    </a:rPr>
                    <a:t>dBm</a:t>
                  </a:r>
                  <a:endParaRPr lang="en-US" sz="1200" dirty="0">
                    <a:solidFill>
                      <a:schemeClr val="tx1"/>
                    </a:solidFill>
                  </a:endParaRPr>
                </a:p>
                <a:p>
                  <a:pPr lvl="1">
                    <a:lnSpc>
                      <a:spcPct val="120000"/>
                    </a:lnSpc>
                    <a:buFont typeface="Arial" panose="020B0604020202020204" pitchFamily="34" charset="0"/>
                    <a:buChar char="•"/>
                  </a:pPr>
                  <a:r>
                    <a:rPr lang="en-US" sz="1200" dirty="0">
                      <a:solidFill>
                        <a:schemeClr val="tx1"/>
                      </a:solidFill>
                    </a:rPr>
                    <a:t>Noise Power: -90 </a:t>
                  </a:r>
                  <a:r>
                    <a:rPr lang="en-US" sz="1200" dirty="0" err="1">
                      <a:solidFill>
                        <a:schemeClr val="tx1"/>
                      </a:solidFill>
                    </a:rPr>
                    <a:t>dBm</a:t>
                  </a:r>
                  <a:endParaRPr lang="en-US" sz="1200" dirty="0">
                    <a:solidFill>
                      <a:schemeClr val="tx1"/>
                    </a:solidFill>
                  </a:endParaRPr>
                </a:p>
                <a:p>
                  <a:pPr lvl="1">
                    <a:lnSpc>
                      <a:spcPct val="120000"/>
                    </a:lnSpc>
                    <a:buFont typeface="Arial" panose="020B0604020202020204" pitchFamily="34" charset="0"/>
                    <a:buChar char="•"/>
                  </a:pPr>
                  <a:r>
                    <a:rPr lang="en-US" sz="1200" dirty="0">
                      <a:solidFill>
                        <a:schemeClr val="tx1"/>
                      </a:solidFill>
                    </a:rPr>
                    <a:t>CFO for Users: </a:t>
                  </a:r>
                  <a14:m>
                    <m:oMath xmlns:m="http://schemas.openxmlformats.org/officeDocument/2006/math">
                      <m:r>
                        <a:rPr lang="en-US" altLang="zh-CN" sz="1200" i="1">
                          <a:solidFill>
                            <a:schemeClr val="tx1"/>
                          </a:solidFill>
                          <a:latin typeface="Cambria Math" panose="02040503050406030204" pitchFamily="18" charset="0"/>
                          <a:ea typeface="Cambria Math" panose="02040503050406030204" pitchFamily="18" charset="0"/>
                        </a:rPr>
                        <m:t>± </m:t>
                      </m:r>
                    </m:oMath>
                  </a14:m>
                  <a:r>
                    <a:rPr lang="en-US" sz="1200" dirty="0" smtClean="0">
                      <a:solidFill>
                        <a:schemeClr val="tx1"/>
                      </a:solidFill>
                    </a:rPr>
                    <a:t>0~350Hz</a:t>
                  </a:r>
                  <a:endParaRPr lang="en-US" sz="1200" dirty="0">
                    <a:solidFill>
                      <a:schemeClr val="tx1"/>
                    </a:solidFill>
                  </a:endParaRPr>
                </a:p>
                <a:p>
                  <a:pPr lvl="1">
                    <a:lnSpc>
                      <a:spcPct val="120000"/>
                    </a:lnSpc>
                    <a:buFont typeface="Arial" panose="020B0604020202020204" pitchFamily="34" charset="0"/>
                    <a:buChar char="•"/>
                  </a:pPr>
                  <a:r>
                    <a:rPr lang="en-US" sz="1200" dirty="0">
                      <a:solidFill>
                        <a:schemeClr val="tx1"/>
                      </a:solidFill>
                    </a:rPr>
                    <a:t>HE-LTF mode: 4x, GI: 3.2 </a:t>
                  </a:r>
                  <a:r>
                    <a:rPr lang="en-US" altLang="zh-CN" sz="1200" dirty="0" err="1">
                      <a:solidFill>
                        <a:schemeClr val="tx1"/>
                      </a:solidFill>
                      <a:latin typeface="Symbol" panose="05050102010706020507" pitchFamily="18" charset="2"/>
                    </a:rPr>
                    <a:t>m</a:t>
                  </a:r>
                  <a:r>
                    <a:rPr lang="en-US" altLang="zh-CN" sz="1200" dirty="0" err="1">
                      <a:solidFill>
                        <a:schemeClr val="tx1"/>
                      </a:solidFill>
                    </a:rPr>
                    <a:t>sec</a:t>
                  </a:r>
                  <a:r>
                    <a:rPr lang="en-US" altLang="zh-CN" sz="1200" dirty="0">
                      <a:solidFill>
                        <a:schemeClr val="tx1"/>
                      </a:solidFill>
                    </a:rPr>
                    <a:t> </a:t>
                  </a:r>
                </a:p>
              </p:txBody>
            </p:sp>
          </mc:Choice>
          <mc:Fallback xmlns="">
            <p:sp>
              <p:nvSpPr>
                <p:cNvPr id="11" name="Rectangle 10"/>
                <p:cNvSpPr>
                  <a:spLocks noRot="1" noChangeAspect="1" noMove="1" noResize="1" noEditPoints="1" noAdjustHandles="1" noChangeArrowheads="1" noChangeShapeType="1" noTextEdit="1"/>
                </p:cNvSpPr>
                <p:nvPr/>
              </p:nvSpPr>
              <p:spPr>
                <a:xfrm>
                  <a:off x="-252536" y="3131841"/>
                  <a:ext cx="4896544" cy="1845185"/>
                </a:xfrm>
                <a:prstGeom prst="rect">
                  <a:avLst/>
                </a:prstGeom>
                <a:blipFill rotWithShape="0">
                  <a:blip r:embed="rId3"/>
                  <a:stretch>
                    <a:fillRect b="-1650"/>
                  </a:stretch>
                </a:blipFill>
              </p:spPr>
              <p:txBody>
                <a:bodyPr/>
                <a:lstStyle/>
                <a:p>
                  <a:r>
                    <a:rPr lang="zh-CN" altLang="en-US">
                      <a:noFill/>
                    </a:rPr>
                    <a:t> </a:t>
                  </a:r>
                </a:p>
              </p:txBody>
            </p:sp>
          </mc:Fallback>
        </mc:AlternateContent>
        <p:pic>
          <p:nvPicPr>
            <p:cNvPr id="13" name="图片 2"/>
            <p:cNvPicPr>
              <a:picLocks noChangeAspect="1"/>
            </p:cNvPicPr>
            <p:nvPr/>
          </p:nvPicPr>
          <p:blipFill>
            <a:blip r:embed="rId4"/>
            <a:stretch>
              <a:fillRect/>
            </a:stretch>
          </p:blipFill>
          <p:spPr>
            <a:xfrm>
              <a:off x="4545325" y="2846184"/>
              <a:ext cx="4836488" cy="2599040"/>
            </a:xfrm>
            <a:prstGeom prst="rect">
              <a:avLst/>
            </a:prstGeom>
          </p:spPr>
        </p:pic>
        <p:pic>
          <p:nvPicPr>
            <p:cNvPr id="16" name="图片 2"/>
            <p:cNvPicPr>
              <a:picLocks noChangeAspect="1"/>
            </p:cNvPicPr>
            <p:nvPr/>
          </p:nvPicPr>
          <p:blipFill>
            <a:blip r:embed="rId5"/>
            <a:stretch>
              <a:fillRect/>
            </a:stretch>
          </p:blipFill>
          <p:spPr>
            <a:xfrm>
              <a:off x="2643022" y="2906056"/>
              <a:ext cx="1731681" cy="2249706"/>
            </a:xfrm>
            <a:prstGeom prst="rect">
              <a:avLst/>
            </a:prstGeom>
          </p:spPr>
        </p:pic>
        <p:sp>
          <p:nvSpPr>
            <p:cNvPr id="18" name="矩形 17"/>
            <p:cNvSpPr/>
            <p:nvPr/>
          </p:nvSpPr>
          <p:spPr>
            <a:xfrm rot="5400000">
              <a:off x="3413382" y="3968847"/>
              <a:ext cx="2199641" cy="261610"/>
            </a:xfrm>
            <a:prstGeom prst="rect">
              <a:avLst/>
            </a:prstGeom>
          </p:spPr>
          <p:txBody>
            <a:bodyPr wrap="none">
              <a:spAutoFit/>
            </a:bodyPr>
            <a:lstStyle/>
            <a:p>
              <a:r>
                <a:rPr lang="en-US" altLang="ca-ES" sz="1100" b="1" kern="0" dirty="0">
                  <a:solidFill>
                    <a:srgbClr val="000000"/>
                  </a:solidFill>
                  <a:latin typeface="Times New Roman" panose="02020603050405020304" pitchFamily="18" charset="0"/>
                  <a:ea typeface="MS Gothic"/>
                  <a:cs typeface="Times New Roman" panose="02020603050405020304" pitchFamily="18" charset="0"/>
                </a:rPr>
                <a:t>4800 STAs in the cell, 40cm apart</a:t>
              </a:r>
              <a:endParaRPr lang="zh-CN" altLang="en-US" sz="1100" dirty="0"/>
            </a:p>
          </p:txBody>
        </p:sp>
      </p:grpSp>
    </p:spTree>
    <p:extLst>
      <p:ext uri="{BB962C8B-B14F-4D97-AF65-F5344CB8AC3E}">
        <p14:creationId xmlns:p14="http://schemas.microsoft.com/office/powerpoint/2010/main" val="31410042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a:xfrm>
            <a:off x="4355976" y="6494463"/>
            <a:ext cx="528637" cy="363537"/>
          </a:xfrm>
        </p:spPr>
        <p:txBody>
          <a:bodyPr/>
          <a:lstStyle/>
          <a:p>
            <a:r>
              <a:rPr lang="en-GB"/>
              <a:t>Slide </a:t>
            </a:r>
            <a:fld id="{DC83D890-10BB-4905-98E9-EC5FFEC1B9BB}" type="slidenum">
              <a:rPr lang="en-GB"/>
              <a:pPr/>
              <a:t>8</a:t>
            </a:fld>
            <a:endParaRPr lang="en-GB"/>
          </a:p>
        </p:txBody>
      </p:sp>
      <p:sp>
        <p:nvSpPr>
          <p:cNvPr id="3" name="Rectangle 2"/>
          <p:cNvSpPr/>
          <p:nvPr/>
        </p:nvSpPr>
        <p:spPr>
          <a:xfrm>
            <a:off x="380206" y="1588478"/>
            <a:ext cx="8534709" cy="1077218"/>
          </a:xfrm>
          <a:prstGeom prst="rect">
            <a:avLst/>
          </a:prstGeom>
        </p:spPr>
        <p:txBody>
          <a:bodyPr wrap="none">
            <a:spAutoFit/>
          </a:bodyPr>
          <a:lstStyle/>
          <a:p>
            <a:pPr lvl="0"/>
            <a:r>
              <a:rPr lang="en-US" altLang="zh-CN" sz="1800" b="1" kern="0" dirty="0" smtClean="0">
                <a:solidFill>
                  <a:srgbClr val="000000"/>
                </a:solidFill>
                <a:latin typeface="+mn-lt"/>
                <a:ea typeface="+mn-ea"/>
              </a:rPr>
              <a:t>Masked LTF in .11ax cannot maintain small CFO if there is </a:t>
            </a:r>
            <a:r>
              <a:rPr lang="en-US" altLang="zh-CN" sz="1800" b="1" kern="0" dirty="0">
                <a:solidFill>
                  <a:srgbClr val="000000"/>
                </a:solidFill>
                <a:latin typeface="+mn-lt"/>
                <a:ea typeface="+mn-ea"/>
              </a:rPr>
              <a:t>Timing </a:t>
            </a:r>
            <a:r>
              <a:rPr lang="en-US" altLang="zh-CN" sz="1800" b="1" kern="0" dirty="0" smtClean="0">
                <a:solidFill>
                  <a:srgbClr val="000000"/>
                </a:solidFill>
                <a:latin typeface="+mn-lt"/>
                <a:ea typeface="+mn-ea"/>
              </a:rPr>
              <a:t>Offset.</a:t>
            </a:r>
          </a:p>
          <a:p>
            <a:pPr lvl="0"/>
            <a:r>
              <a:rPr lang="en-US" altLang="zh-CN" sz="1800" b="1" kern="0" dirty="0">
                <a:solidFill>
                  <a:srgbClr val="000000"/>
                </a:solidFill>
              </a:rPr>
              <a:t>Timing Offset </a:t>
            </a:r>
            <a:r>
              <a:rPr lang="en-US" altLang="zh-CN" sz="1800" b="1" kern="0" dirty="0" smtClean="0">
                <a:solidFill>
                  <a:srgbClr val="000000"/>
                </a:solidFill>
                <a:latin typeface="+mn-lt"/>
                <a:ea typeface="+mn-ea"/>
              </a:rPr>
              <a:t>may be caused by  </a:t>
            </a:r>
          </a:p>
          <a:p>
            <a:pPr marL="457200" lvl="0" indent="-457200">
              <a:buAutoNum type="arabicParenR"/>
            </a:pPr>
            <a:r>
              <a:rPr lang="en-US" altLang="zh-CN" sz="1400" kern="0" dirty="0" smtClean="0">
                <a:solidFill>
                  <a:srgbClr val="000000"/>
                </a:solidFill>
                <a:latin typeface="+mn-lt"/>
                <a:ea typeface="+mn-ea"/>
              </a:rPr>
              <a:t>Distance between STAs and AP is different </a:t>
            </a:r>
          </a:p>
          <a:p>
            <a:pPr marL="457200" lvl="0" indent="-457200">
              <a:buAutoNum type="arabicParenR"/>
            </a:pPr>
            <a:r>
              <a:rPr lang="en-US" altLang="zh-CN" sz="1400" kern="0" dirty="0" smtClean="0">
                <a:solidFill>
                  <a:srgbClr val="000000"/>
                </a:solidFill>
                <a:latin typeface="+mn-lt"/>
                <a:ea typeface="+mn-ea"/>
              </a:rPr>
              <a:t>A </a:t>
            </a:r>
            <a:r>
              <a:rPr lang="en-US" altLang="zh-CN" sz="1400" kern="0" dirty="0">
                <a:solidFill>
                  <a:srgbClr val="000000"/>
                </a:solidFill>
                <a:latin typeface="+mn-lt"/>
                <a:ea typeface="+mn-ea"/>
              </a:rPr>
              <a:t>certain amount of symbol synchronization error (Detection Delay) </a:t>
            </a:r>
            <a:r>
              <a:rPr lang="en-US" altLang="zh-CN" sz="1400" kern="0" dirty="0" smtClean="0">
                <a:solidFill>
                  <a:srgbClr val="000000"/>
                </a:solidFill>
                <a:latin typeface="+mn-lt"/>
                <a:ea typeface="+mn-ea"/>
              </a:rPr>
              <a:t>introduced by implementation algorithm</a:t>
            </a:r>
            <a:endParaRPr lang="en-US" altLang="zh-CN" sz="1400" kern="0" dirty="0">
              <a:solidFill>
                <a:srgbClr val="000000"/>
              </a:solidFill>
              <a:latin typeface="+mn-lt"/>
              <a:ea typeface="+mn-ea"/>
            </a:endParaRPr>
          </a:p>
        </p:txBody>
      </p:sp>
      <p:sp>
        <p:nvSpPr>
          <p:cNvPr id="15" name="Rectangle 14"/>
          <p:cNvSpPr/>
          <p:nvPr/>
        </p:nvSpPr>
        <p:spPr>
          <a:xfrm>
            <a:off x="528258" y="5225982"/>
            <a:ext cx="8162095" cy="1077218"/>
          </a:xfrm>
          <a:prstGeom prst="rect">
            <a:avLst/>
          </a:prstGeom>
        </p:spPr>
        <p:txBody>
          <a:bodyPr wrap="square">
            <a:spAutoFit/>
          </a:bodyPr>
          <a:lstStyle/>
          <a:p>
            <a:r>
              <a:rPr lang="en-US" altLang="zh-CN" sz="1600" b="1" kern="0" dirty="0" smtClean="0">
                <a:solidFill>
                  <a:srgbClr val="000000"/>
                </a:solidFill>
                <a:latin typeface="+mn-lt"/>
                <a:ea typeface="+mn-ea"/>
              </a:rPr>
              <a:t>Conclusion: </a:t>
            </a:r>
          </a:p>
          <a:p>
            <a:r>
              <a:rPr lang="en-US" altLang="zh-CN" sz="1600" b="1" kern="0" dirty="0" smtClean="0">
                <a:solidFill>
                  <a:srgbClr val="000000"/>
                </a:solidFill>
                <a:latin typeface="+mn-lt"/>
                <a:ea typeface="+mn-ea"/>
              </a:rPr>
              <a:t>If no timing offset residual CFO is 10Hz @90%.  </a:t>
            </a:r>
          </a:p>
          <a:p>
            <a:r>
              <a:rPr lang="en-US" altLang="zh-CN" sz="1600" b="1" kern="0" dirty="0" smtClean="0">
                <a:solidFill>
                  <a:srgbClr val="000000"/>
                </a:solidFill>
                <a:latin typeface="+mn-lt"/>
                <a:ea typeface="+mn-ea"/>
              </a:rPr>
              <a:t>If consider timing offset caused by propagation distance and implementation algorithm, residual CFO is impacted. </a:t>
            </a:r>
            <a:endParaRPr lang="en-US" altLang="zh-CN" sz="1600" b="1" kern="0" dirty="0">
              <a:solidFill>
                <a:srgbClr val="000000"/>
              </a:solidFill>
              <a:latin typeface="+mn-lt"/>
              <a:ea typeface="+mn-ea"/>
            </a:endParaRPr>
          </a:p>
        </p:txBody>
      </p:sp>
      <mc:AlternateContent xmlns:mc="http://schemas.openxmlformats.org/markup-compatibility/2006" xmlns:a14="http://schemas.microsoft.com/office/drawing/2010/main">
        <mc:Choice Requires="a14">
          <p:sp>
            <p:nvSpPr>
              <p:cNvPr id="16" name="Rectangle 10"/>
              <p:cNvSpPr/>
              <p:nvPr/>
            </p:nvSpPr>
            <p:spPr>
              <a:xfrm>
                <a:off x="-128181" y="2834986"/>
                <a:ext cx="4896544" cy="2160591"/>
              </a:xfrm>
              <a:prstGeom prst="rect">
                <a:avLst/>
              </a:prstGeom>
            </p:spPr>
            <p:txBody>
              <a:bodyPr wrap="square">
                <a:spAutoFit/>
              </a:bodyPr>
              <a:lstStyle/>
              <a:p>
                <a:pPr lvl="1">
                  <a:lnSpc>
                    <a:spcPct val="120000"/>
                  </a:lnSpc>
                  <a:buFont typeface="Arial" panose="020B0604020202020204" pitchFamily="34" charset="0"/>
                  <a:buChar char="•"/>
                </a:pPr>
                <a:r>
                  <a:rPr lang="en-US" sz="1400" dirty="0" err="1" smtClean="0">
                    <a:solidFill>
                      <a:schemeClr val="tx1"/>
                    </a:solidFill>
                  </a:rPr>
                  <a:t>C</a:t>
                </a:r>
                <a:r>
                  <a:rPr lang="en-US" altLang="zh-CN" sz="1400" dirty="0" err="1" smtClean="0">
                    <a:solidFill>
                      <a:schemeClr val="tx1"/>
                    </a:solidFill>
                  </a:rPr>
                  <a:t>hD</a:t>
                </a:r>
                <a:r>
                  <a:rPr lang="en-US" altLang="zh-CN" sz="1400" dirty="0">
                    <a:solidFill>
                      <a:schemeClr val="tx1"/>
                    </a:solidFill>
                  </a:rPr>
                  <a:t>: 20MHz</a:t>
                </a:r>
                <a:endParaRPr lang="en-US" sz="1400" dirty="0">
                  <a:solidFill>
                    <a:schemeClr val="tx1"/>
                  </a:solidFill>
                </a:endParaRPr>
              </a:p>
              <a:p>
                <a:pPr lvl="1">
                  <a:lnSpc>
                    <a:spcPct val="120000"/>
                  </a:lnSpc>
                  <a:buFont typeface="Arial" panose="020B0604020202020204" pitchFamily="34" charset="0"/>
                  <a:buChar char="•"/>
                </a:pPr>
                <a:r>
                  <a:rPr lang="en-US" sz="1400" i="1" dirty="0">
                    <a:solidFill>
                      <a:schemeClr val="tx1"/>
                    </a:solidFill>
                  </a:rPr>
                  <a:t>AP N</a:t>
                </a:r>
                <a:r>
                  <a:rPr lang="en-US" sz="1400" i="1" baseline="-25000" dirty="0">
                    <a:solidFill>
                      <a:schemeClr val="tx1"/>
                    </a:solidFill>
                  </a:rPr>
                  <a:t>RX</a:t>
                </a:r>
                <a:r>
                  <a:rPr lang="en-US" sz="1400" dirty="0">
                    <a:solidFill>
                      <a:schemeClr val="tx1"/>
                    </a:solidFill>
                  </a:rPr>
                  <a:t>: 8</a:t>
                </a:r>
              </a:p>
              <a:p>
                <a:pPr lvl="1">
                  <a:lnSpc>
                    <a:spcPct val="120000"/>
                  </a:lnSpc>
                  <a:buFont typeface="Arial" panose="020B0604020202020204" pitchFamily="34" charset="0"/>
                  <a:buChar char="•"/>
                </a:pPr>
                <a:r>
                  <a:rPr lang="en-US" sz="1400" dirty="0">
                    <a:solidFill>
                      <a:schemeClr val="tx1"/>
                    </a:solidFill>
                  </a:rPr>
                  <a:t>STA </a:t>
                </a:r>
                <a:r>
                  <a:rPr lang="en-US" altLang="zh-CN" sz="1400" i="1" dirty="0">
                    <a:solidFill>
                      <a:schemeClr val="tx1"/>
                    </a:solidFill>
                  </a:rPr>
                  <a:t>N</a:t>
                </a:r>
                <a:r>
                  <a:rPr lang="en-US" altLang="zh-CN" sz="1400" i="1" baseline="-25000" dirty="0">
                    <a:solidFill>
                      <a:schemeClr val="tx1"/>
                    </a:solidFill>
                  </a:rPr>
                  <a:t>TX </a:t>
                </a:r>
                <a:r>
                  <a:rPr lang="en-US" sz="1400" dirty="0">
                    <a:solidFill>
                      <a:schemeClr val="tx1"/>
                    </a:solidFill>
                  </a:rPr>
                  <a:t>: 1</a:t>
                </a:r>
              </a:p>
              <a:p>
                <a:pPr lvl="1">
                  <a:lnSpc>
                    <a:spcPct val="120000"/>
                  </a:lnSpc>
                  <a:buFont typeface="Arial" panose="020B0604020202020204" pitchFamily="34" charset="0"/>
                  <a:buChar char="•"/>
                </a:pPr>
                <a:r>
                  <a:rPr lang="en-US" sz="1400" dirty="0">
                    <a:solidFill>
                      <a:schemeClr val="tx1"/>
                    </a:solidFill>
                  </a:rPr>
                  <a:t>STA </a:t>
                </a:r>
                <a:r>
                  <a:rPr lang="en-US" altLang="zh-CN" sz="1400" i="1" dirty="0">
                    <a:solidFill>
                      <a:schemeClr val="tx1"/>
                    </a:solidFill>
                  </a:rPr>
                  <a:t>N</a:t>
                </a:r>
                <a:r>
                  <a:rPr lang="en-US" altLang="zh-CN" sz="1400" i="1" baseline="-25000" dirty="0">
                    <a:solidFill>
                      <a:schemeClr val="tx1"/>
                    </a:solidFill>
                  </a:rPr>
                  <a:t>STA </a:t>
                </a:r>
                <a:r>
                  <a:rPr lang="en-US" sz="1400" dirty="0">
                    <a:solidFill>
                      <a:schemeClr val="tx1"/>
                    </a:solidFill>
                  </a:rPr>
                  <a:t>: </a:t>
                </a:r>
                <a:r>
                  <a:rPr lang="en-US" sz="1400" dirty="0" smtClean="0">
                    <a:solidFill>
                      <a:schemeClr val="tx1"/>
                    </a:solidFill>
                  </a:rPr>
                  <a:t>6</a:t>
                </a:r>
                <a:endParaRPr lang="en-US" sz="1400" dirty="0">
                  <a:solidFill>
                    <a:schemeClr val="tx1"/>
                  </a:solidFill>
                </a:endParaRPr>
              </a:p>
              <a:p>
                <a:pPr lvl="1">
                  <a:lnSpc>
                    <a:spcPct val="120000"/>
                  </a:lnSpc>
                  <a:buFont typeface="Arial" panose="020B0604020202020204" pitchFamily="34" charset="0"/>
                  <a:buChar char="•"/>
                </a:pPr>
                <a:r>
                  <a:rPr lang="en-US" sz="1400" dirty="0">
                    <a:solidFill>
                      <a:schemeClr val="tx1"/>
                    </a:solidFill>
                  </a:rPr>
                  <a:t>STA </a:t>
                </a:r>
                <a:r>
                  <a:rPr lang="en-US" sz="1400" dirty="0" err="1">
                    <a:solidFill>
                      <a:schemeClr val="tx1"/>
                    </a:solidFill>
                  </a:rPr>
                  <a:t>Tx</a:t>
                </a:r>
                <a:r>
                  <a:rPr lang="en-US" sz="1400" dirty="0">
                    <a:solidFill>
                      <a:schemeClr val="tx1"/>
                    </a:solidFill>
                  </a:rPr>
                  <a:t> Power: </a:t>
                </a:r>
                <a:r>
                  <a:rPr lang="en-US" sz="1400" dirty="0" smtClean="0">
                    <a:solidFill>
                      <a:schemeClr val="tx1"/>
                    </a:solidFill>
                  </a:rPr>
                  <a:t>12 </a:t>
                </a:r>
                <a:r>
                  <a:rPr lang="en-US" sz="1400" dirty="0" err="1">
                    <a:solidFill>
                      <a:schemeClr val="tx1"/>
                    </a:solidFill>
                  </a:rPr>
                  <a:t>dBm</a:t>
                </a:r>
                <a:endParaRPr lang="en-US" sz="1400" dirty="0">
                  <a:solidFill>
                    <a:schemeClr val="tx1"/>
                  </a:solidFill>
                </a:endParaRPr>
              </a:p>
              <a:p>
                <a:pPr lvl="1">
                  <a:lnSpc>
                    <a:spcPct val="120000"/>
                  </a:lnSpc>
                  <a:buFont typeface="Arial" panose="020B0604020202020204" pitchFamily="34" charset="0"/>
                  <a:buChar char="•"/>
                </a:pPr>
                <a:r>
                  <a:rPr lang="en-US" sz="1400" dirty="0">
                    <a:solidFill>
                      <a:schemeClr val="tx1"/>
                    </a:solidFill>
                  </a:rPr>
                  <a:t>Noise Power: -90 </a:t>
                </a:r>
                <a:r>
                  <a:rPr lang="en-US" sz="1400" dirty="0" err="1">
                    <a:solidFill>
                      <a:schemeClr val="tx1"/>
                    </a:solidFill>
                  </a:rPr>
                  <a:t>dBm</a:t>
                </a:r>
                <a:endParaRPr lang="en-US" sz="1400" dirty="0">
                  <a:solidFill>
                    <a:schemeClr val="tx1"/>
                  </a:solidFill>
                </a:endParaRPr>
              </a:p>
              <a:p>
                <a:pPr lvl="1">
                  <a:lnSpc>
                    <a:spcPct val="120000"/>
                  </a:lnSpc>
                  <a:buFont typeface="Arial" panose="020B0604020202020204" pitchFamily="34" charset="0"/>
                  <a:buChar char="•"/>
                </a:pPr>
                <a:r>
                  <a:rPr lang="en-US" sz="1400" dirty="0" smtClean="0">
                    <a:solidFill>
                      <a:schemeClr val="tx1"/>
                    </a:solidFill>
                  </a:rPr>
                  <a:t>CFO </a:t>
                </a:r>
                <a:r>
                  <a:rPr lang="en-US" sz="1400" dirty="0">
                    <a:solidFill>
                      <a:schemeClr val="tx1"/>
                    </a:solidFill>
                  </a:rPr>
                  <a:t>for Users: </a:t>
                </a:r>
                <a:r>
                  <a:rPr lang="en-US" altLang="zh-CN" sz="1400" kern="0" dirty="0">
                    <a:solidFill>
                      <a:srgbClr val="000000"/>
                    </a:solidFill>
                    <a:latin typeface="Times New Roman"/>
                    <a:ea typeface="MS Gothic"/>
                  </a:rPr>
                  <a:t>random(</a:t>
                </a:r>
                <a14:m>
                  <m:oMath xmlns:m="http://schemas.openxmlformats.org/officeDocument/2006/math">
                    <m:r>
                      <a:rPr lang="en-US" altLang="zh-CN" sz="1400" i="1" kern="0">
                        <a:solidFill>
                          <a:srgbClr val="000000"/>
                        </a:solidFill>
                        <a:latin typeface="Cambria Math" panose="02040503050406030204" pitchFamily="18" charset="0"/>
                        <a:ea typeface="Cambria Math" panose="02040503050406030204" pitchFamily="18" charset="0"/>
                      </a:rPr>
                      <m:t>±</m:t>
                    </m:r>
                  </m:oMath>
                </a14:m>
                <a:r>
                  <a:rPr lang="en-US" altLang="zh-CN" sz="1400" kern="0" dirty="0">
                    <a:solidFill>
                      <a:srgbClr val="000000"/>
                    </a:solidFill>
                    <a:latin typeface="Times New Roman"/>
                    <a:ea typeface="MS Gothic"/>
                  </a:rPr>
                  <a:t>200~350Hz</a:t>
                </a:r>
                <a:r>
                  <a:rPr lang="zh-CN" altLang="en-US" sz="1400" kern="0" dirty="0" smtClean="0">
                    <a:solidFill>
                      <a:srgbClr val="000000"/>
                    </a:solidFill>
                    <a:latin typeface="Times New Roman"/>
                    <a:ea typeface="MS Gothic"/>
                  </a:rPr>
                  <a:t>）</a:t>
                </a:r>
                <a:endParaRPr lang="en-US" sz="1400" dirty="0">
                  <a:solidFill>
                    <a:schemeClr val="tx1"/>
                  </a:solidFill>
                </a:endParaRPr>
              </a:p>
              <a:p>
                <a:pPr lvl="1">
                  <a:lnSpc>
                    <a:spcPct val="120000"/>
                  </a:lnSpc>
                  <a:buFont typeface="Arial" panose="020B0604020202020204" pitchFamily="34" charset="0"/>
                  <a:buChar char="•"/>
                </a:pPr>
                <a:r>
                  <a:rPr lang="en-US" sz="1400" dirty="0">
                    <a:solidFill>
                      <a:schemeClr val="tx1"/>
                    </a:solidFill>
                  </a:rPr>
                  <a:t>HE-LTF mode: 4x, GI: 3.2 </a:t>
                </a:r>
                <a:r>
                  <a:rPr lang="en-US" altLang="zh-CN" sz="1400" dirty="0" err="1">
                    <a:solidFill>
                      <a:schemeClr val="tx1"/>
                    </a:solidFill>
                    <a:latin typeface="Symbol" panose="05050102010706020507" pitchFamily="18" charset="2"/>
                  </a:rPr>
                  <a:t>m</a:t>
                </a:r>
                <a:r>
                  <a:rPr lang="en-US" altLang="zh-CN" sz="1400" dirty="0" err="1">
                    <a:solidFill>
                      <a:schemeClr val="tx1"/>
                    </a:solidFill>
                  </a:rPr>
                  <a:t>sec</a:t>
                </a:r>
                <a:r>
                  <a:rPr lang="en-US" altLang="zh-CN" sz="1400" dirty="0">
                    <a:solidFill>
                      <a:schemeClr val="tx1"/>
                    </a:solidFill>
                  </a:rPr>
                  <a:t> </a:t>
                </a:r>
              </a:p>
            </p:txBody>
          </p:sp>
        </mc:Choice>
        <mc:Fallback xmlns="">
          <p:sp>
            <p:nvSpPr>
              <p:cNvPr id="16" name="Rectangle 10"/>
              <p:cNvSpPr>
                <a:spLocks noRot="1" noChangeAspect="1" noMove="1" noResize="1" noEditPoints="1" noAdjustHandles="1" noChangeArrowheads="1" noChangeShapeType="1" noTextEdit="1"/>
              </p:cNvSpPr>
              <p:nvPr/>
            </p:nvSpPr>
            <p:spPr>
              <a:xfrm>
                <a:off x="-128181" y="2834986"/>
                <a:ext cx="4896544" cy="2160591"/>
              </a:xfrm>
              <a:prstGeom prst="rect">
                <a:avLst/>
              </a:prstGeom>
              <a:blipFill rotWithShape="0">
                <a:blip r:embed="rId3"/>
                <a:stretch>
                  <a:fillRect b="-1412"/>
                </a:stretch>
              </a:blipFill>
            </p:spPr>
            <p:txBody>
              <a:bodyPr/>
              <a:lstStyle/>
              <a:p>
                <a:r>
                  <a:rPr lang="en-US">
                    <a:noFill/>
                  </a:rPr>
                  <a:t> </a:t>
                </a:r>
              </a:p>
            </p:txBody>
          </p:sp>
        </mc:Fallback>
      </mc:AlternateContent>
      <p:pic>
        <p:nvPicPr>
          <p:cNvPr id="9" name="图片 8"/>
          <p:cNvPicPr>
            <a:picLocks noChangeAspect="1"/>
          </p:cNvPicPr>
          <p:nvPr/>
        </p:nvPicPr>
        <p:blipFill>
          <a:blip r:embed="rId4"/>
          <a:stretch>
            <a:fillRect/>
          </a:stretch>
        </p:blipFill>
        <p:spPr>
          <a:xfrm>
            <a:off x="3758878" y="2834986"/>
            <a:ext cx="4946677" cy="2610238"/>
          </a:xfrm>
          <a:prstGeom prst="rect">
            <a:avLst/>
          </a:prstGeom>
        </p:spPr>
      </p:pic>
      <p:sp>
        <p:nvSpPr>
          <p:cNvPr id="11" name="Rectangle 1"/>
          <p:cNvSpPr>
            <a:spLocks noGrp="1" noChangeArrowheads="1"/>
          </p:cNvSpPr>
          <p:nvPr>
            <p:ph type="title"/>
          </p:nvPr>
        </p:nvSpPr>
        <p:spPr>
          <a:xfrm>
            <a:off x="380206" y="630216"/>
            <a:ext cx="8458200" cy="900248"/>
          </a:xfrm>
          <a:ln/>
        </p:spPr>
        <p:txBody>
          <a:bodyPr lIns="90000" tIns="46800" rIns="90000" bIns="46800"/>
          <a:lstStyle/>
          <a:p>
            <a:r>
              <a:rPr lang="en-US" altLang="zh-CN" dirty="0" smtClean="0"/>
              <a:t>Residual CFO in MU based Sounding</a:t>
            </a:r>
            <a:endParaRPr lang="en-US" dirty="0"/>
          </a:p>
        </p:txBody>
      </p:sp>
    </p:spTree>
    <p:extLst>
      <p:ext uri="{BB962C8B-B14F-4D97-AF65-F5344CB8AC3E}">
        <p14:creationId xmlns:p14="http://schemas.microsoft.com/office/powerpoint/2010/main" val="39609519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8"/>
          <p:cNvPicPr>
            <a:picLocks noChangeAspect="1"/>
          </p:cNvPicPr>
          <p:nvPr/>
        </p:nvPicPr>
        <p:blipFill>
          <a:blip r:embed="rId2"/>
          <a:stretch>
            <a:fillRect/>
          </a:stretch>
        </p:blipFill>
        <p:spPr>
          <a:xfrm>
            <a:off x="3611294" y="3238227"/>
            <a:ext cx="4806974" cy="2531717"/>
          </a:xfrm>
          <a:prstGeom prst="rect">
            <a:avLst/>
          </a:prstGeom>
        </p:spPr>
      </p:pic>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Month Year</a:t>
            </a:r>
            <a:endParaRPr lang="en-GB" dirty="0"/>
          </a:p>
        </p:txBody>
      </p:sp>
      <p:sp>
        <p:nvSpPr>
          <p:cNvPr id="7" name="Rectangle 6"/>
          <p:cNvSpPr/>
          <p:nvPr/>
        </p:nvSpPr>
        <p:spPr>
          <a:xfrm>
            <a:off x="422631" y="1568656"/>
            <a:ext cx="7632848" cy="400110"/>
          </a:xfrm>
          <a:prstGeom prst="rect">
            <a:avLst/>
          </a:prstGeom>
        </p:spPr>
        <p:txBody>
          <a:bodyPr wrap="square">
            <a:spAutoFit/>
          </a:bodyPr>
          <a:lstStyle/>
          <a:p>
            <a:r>
              <a:rPr lang="en-US" altLang="zh-CN" sz="2000" b="1" kern="0" dirty="0" smtClean="0">
                <a:solidFill>
                  <a:srgbClr val="000000"/>
                </a:solidFill>
                <a:latin typeface="+mn-lt"/>
                <a:ea typeface="+mn-ea"/>
              </a:rPr>
              <a:t>Replicate LTF(s) in NDP sounding frame can solve the problem.</a:t>
            </a:r>
            <a:endParaRPr lang="en-US" altLang="zh-CN" sz="2000" b="1" kern="0" dirty="0">
              <a:solidFill>
                <a:srgbClr val="000000"/>
              </a:solidFill>
              <a:latin typeface="+mn-lt"/>
              <a:ea typeface="+mn-ea"/>
            </a:endParaRPr>
          </a:p>
        </p:txBody>
      </p:sp>
      <p:sp>
        <p:nvSpPr>
          <p:cNvPr id="10" name="Rectangle 1"/>
          <p:cNvSpPr>
            <a:spLocks noGrp="1" noChangeArrowheads="1"/>
          </p:cNvSpPr>
          <p:nvPr>
            <p:ph type="title"/>
          </p:nvPr>
        </p:nvSpPr>
        <p:spPr>
          <a:xfrm>
            <a:off x="380206" y="630216"/>
            <a:ext cx="8458200" cy="1160462"/>
          </a:xfrm>
          <a:ln/>
        </p:spPr>
        <p:txBody>
          <a:bodyPr lIns="90000" tIns="46800" rIns="90000" bIns="46800"/>
          <a:lstStyle/>
          <a:p>
            <a:r>
              <a:rPr lang="en-US" altLang="zh-CN" dirty="0" smtClean="0"/>
              <a:t>Replicated LTF(s) </a:t>
            </a:r>
            <a:endParaRPr lang="en-US" dirty="0"/>
          </a:p>
        </p:txBody>
      </p:sp>
      <p:grpSp>
        <p:nvGrpSpPr>
          <p:cNvPr id="69" name="Group 68"/>
          <p:cNvGrpSpPr/>
          <p:nvPr/>
        </p:nvGrpSpPr>
        <p:grpSpPr>
          <a:xfrm>
            <a:off x="971027" y="2018660"/>
            <a:ext cx="6040372" cy="1010672"/>
            <a:chOff x="995629" y="2220563"/>
            <a:chExt cx="6040372" cy="1010672"/>
          </a:xfrm>
        </p:grpSpPr>
        <p:grpSp>
          <p:nvGrpSpPr>
            <p:cNvPr id="68" name="Group 67"/>
            <p:cNvGrpSpPr/>
            <p:nvPr/>
          </p:nvGrpSpPr>
          <p:grpSpPr>
            <a:xfrm>
              <a:off x="995629" y="2491594"/>
              <a:ext cx="4775155" cy="739641"/>
              <a:chOff x="995629" y="2491594"/>
              <a:chExt cx="4775155" cy="739641"/>
            </a:xfrm>
          </p:grpSpPr>
          <mc:AlternateContent xmlns:mc="http://schemas.openxmlformats.org/markup-compatibility/2006" xmlns:a14="http://schemas.microsoft.com/office/drawing/2010/main">
            <mc:Choice Requires="a14">
              <p:sp>
                <p:nvSpPr>
                  <p:cNvPr id="17" name="文本框 35"/>
                  <p:cNvSpPr txBox="1"/>
                  <p:nvPr/>
                </p:nvSpPr>
                <p:spPr>
                  <a:xfrm>
                    <a:off x="3838957" y="2804775"/>
                    <a:ext cx="655218"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1200" i="1" smtClean="0">
                                  <a:latin typeface="Cambria Math" panose="02040503050406030204" pitchFamily="18" charset="0"/>
                                </a:rPr>
                              </m:ctrlPr>
                            </m:sSubPr>
                            <m:e>
                              <m:r>
                                <a:rPr lang="en-US" altLang="zh-CN" sz="1200" i="1">
                                  <a:latin typeface="Cambria Math"/>
                                </a:rPr>
                                <m:t>𝑃</m:t>
                              </m:r>
                            </m:e>
                            <m:sub>
                              <m:r>
                                <a:rPr lang="en-US" altLang="zh-CN" sz="1200" b="0" i="1" smtClean="0">
                                  <a:latin typeface="Cambria Math" panose="02040503050406030204" pitchFamily="18" charset="0"/>
                                </a:rPr>
                                <m:t>2</m:t>
                              </m:r>
                              <m:r>
                                <a:rPr lang="en-US" altLang="zh-CN" sz="1200" i="1">
                                  <a:latin typeface="Cambria Math"/>
                                  <a:ea typeface="Cambria Math"/>
                                </a:rPr>
                                <m:t>×</m:t>
                              </m:r>
                              <m:r>
                                <a:rPr lang="en-US" altLang="zh-CN" sz="1200" b="0" i="1" smtClean="0">
                                  <a:latin typeface="Cambria Math" panose="02040503050406030204" pitchFamily="18" charset="0"/>
                                  <a:ea typeface="Cambria Math"/>
                                </a:rPr>
                                <m:t>2</m:t>
                              </m:r>
                            </m:sub>
                          </m:sSub>
                        </m:oMath>
                      </m:oMathPara>
                    </a14:m>
                    <a:endParaRPr lang="zh-CN" altLang="en-US" sz="1200" dirty="0"/>
                  </a:p>
                </p:txBody>
              </p:sp>
            </mc:Choice>
            <mc:Fallback xmlns="">
              <p:sp>
                <p:nvSpPr>
                  <p:cNvPr id="17" name="文本框 35"/>
                  <p:cNvSpPr txBox="1">
                    <a:spLocks noRot="1" noChangeAspect="1" noMove="1" noResize="1" noEditPoints="1" noAdjustHandles="1" noChangeArrowheads="1" noChangeShapeType="1" noTextEdit="1"/>
                  </p:cNvSpPr>
                  <p:nvPr/>
                </p:nvSpPr>
                <p:spPr>
                  <a:xfrm>
                    <a:off x="3838957" y="2804775"/>
                    <a:ext cx="655218" cy="276999"/>
                  </a:xfrm>
                  <a:prstGeom prst="rect">
                    <a:avLst/>
                  </a:prstGeom>
                  <a:blipFill rotWithShape="0">
                    <a:blip r:embed="rId4"/>
                    <a:stretch>
                      <a:fillRect/>
                    </a:stretch>
                  </a:blipFill>
                </p:spPr>
                <p:txBody>
                  <a:bodyPr/>
                  <a:lstStyle/>
                  <a:p>
                    <a:r>
                      <a:rPr lang="en-US">
                        <a:noFill/>
                      </a:rPr>
                      <a:t> </a:t>
                    </a:r>
                  </a:p>
                </p:txBody>
              </p:sp>
            </mc:Fallback>
          </mc:AlternateContent>
          <p:sp>
            <p:nvSpPr>
              <p:cNvPr id="36" name="Rectangle 12"/>
              <p:cNvSpPr/>
              <p:nvPr/>
            </p:nvSpPr>
            <p:spPr bwMode="auto">
              <a:xfrm>
                <a:off x="1092140" y="2563220"/>
                <a:ext cx="915988" cy="307975"/>
              </a:xfrm>
              <a:prstGeom prst="rect">
                <a:avLst/>
              </a:prstGeom>
              <a:noFill/>
              <a:ln w="9525" cap="flat" cmpd="sng" algn="ctr">
                <a:solidFill>
                  <a:srgbClr val="000000"/>
                </a:solidFill>
                <a:prstDash val="solid"/>
                <a:round/>
                <a:headEnd type="none" w="med" len="med"/>
                <a:tailEnd type="none" w="med" len="med"/>
              </a:ln>
              <a:effectLst/>
            </p:spPr>
            <p:txBody>
              <a:bodyPr anchor="ctr"/>
              <a:lstStyle/>
              <a:p>
                <a:pPr algn="ctr" fontAlgn="auto">
                  <a:spcBef>
                    <a:spcPts val="0"/>
                  </a:spcBef>
                  <a:spcAft>
                    <a:spcPts val="0"/>
                  </a:spcAft>
                  <a:defRPr/>
                </a:pPr>
                <a:r>
                  <a:rPr lang="en-US" sz="1000" kern="0" dirty="0" smtClean="0">
                    <a:solidFill>
                      <a:srgbClr val="000000"/>
                    </a:solidFill>
                    <a:latin typeface="Arial" charset="0"/>
                    <a:ea typeface="ＭＳ Ｐゴシック" pitchFamily="34" charset="-128"/>
                    <a:cs typeface="Arial" charset="0"/>
                  </a:rPr>
                  <a:t>EHT-LTF</a:t>
                </a:r>
                <a:endParaRPr lang="en-US" sz="1000" kern="0" dirty="0">
                  <a:solidFill>
                    <a:srgbClr val="000000"/>
                  </a:solidFill>
                  <a:latin typeface="Arial" charset="0"/>
                  <a:ea typeface="ＭＳ Ｐゴシック" pitchFamily="34" charset="-128"/>
                  <a:cs typeface="Arial" charset="0"/>
                </a:endParaRPr>
              </a:p>
            </p:txBody>
          </p:sp>
          <p:sp>
            <p:nvSpPr>
              <p:cNvPr id="37" name="Rectangle 12"/>
              <p:cNvSpPr/>
              <p:nvPr/>
            </p:nvSpPr>
            <p:spPr bwMode="auto">
              <a:xfrm>
                <a:off x="2008128" y="2563220"/>
                <a:ext cx="915988" cy="307975"/>
              </a:xfrm>
              <a:prstGeom prst="rect">
                <a:avLst/>
              </a:prstGeom>
              <a:noFill/>
              <a:ln w="9525" cap="flat" cmpd="sng" algn="ctr">
                <a:solidFill>
                  <a:srgbClr val="000000"/>
                </a:solidFill>
                <a:prstDash val="solid"/>
                <a:round/>
                <a:headEnd type="none" w="med" len="med"/>
                <a:tailEnd type="none" w="med" len="med"/>
              </a:ln>
              <a:effectLst/>
            </p:spPr>
            <p:txBody>
              <a:bodyPr anchor="ctr"/>
              <a:lstStyle/>
              <a:p>
                <a:pPr algn="ctr" fontAlgn="auto">
                  <a:spcBef>
                    <a:spcPts val="0"/>
                  </a:spcBef>
                  <a:spcAft>
                    <a:spcPts val="0"/>
                  </a:spcAft>
                  <a:defRPr/>
                </a:pPr>
                <a:r>
                  <a:rPr lang="en-US" sz="1000" kern="0" dirty="0" smtClean="0">
                    <a:solidFill>
                      <a:srgbClr val="000000"/>
                    </a:solidFill>
                    <a:latin typeface="Arial" charset="0"/>
                    <a:ea typeface="ＭＳ Ｐゴシック" pitchFamily="34" charset="-128"/>
                    <a:cs typeface="Arial" charset="0"/>
                  </a:rPr>
                  <a:t>EHT-LTF</a:t>
                </a:r>
                <a:endParaRPr lang="en-US" sz="1000" kern="0" dirty="0">
                  <a:solidFill>
                    <a:srgbClr val="000000"/>
                  </a:solidFill>
                  <a:latin typeface="Arial" charset="0"/>
                  <a:ea typeface="ＭＳ Ｐゴシック" pitchFamily="34" charset="-128"/>
                  <a:cs typeface="Arial" charset="0"/>
                </a:endParaRPr>
              </a:p>
            </p:txBody>
          </p:sp>
          <p:sp>
            <p:nvSpPr>
              <p:cNvPr id="41" name="Rectangle 12"/>
              <p:cNvSpPr/>
              <p:nvPr/>
            </p:nvSpPr>
            <p:spPr bwMode="auto">
              <a:xfrm>
                <a:off x="1092140" y="2872803"/>
                <a:ext cx="915988" cy="307975"/>
              </a:xfrm>
              <a:prstGeom prst="rect">
                <a:avLst/>
              </a:prstGeom>
              <a:noFill/>
              <a:ln w="9525" cap="flat" cmpd="sng" algn="ctr">
                <a:solidFill>
                  <a:srgbClr val="000000"/>
                </a:solidFill>
                <a:prstDash val="solid"/>
                <a:round/>
                <a:headEnd type="none" w="med" len="med"/>
                <a:tailEnd type="none" w="med" len="med"/>
              </a:ln>
              <a:effectLst/>
            </p:spPr>
            <p:txBody>
              <a:bodyPr anchor="ctr"/>
              <a:lstStyle/>
              <a:p>
                <a:pPr algn="ctr" fontAlgn="auto">
                  <a:spcBef>
                    <a:spcPts val="0"/>
                  </a:spcBef>
                  <a:spcAft>
                    <a:spcPts val="0"/>
                  </a:spcAft>
                  <a:defRPr/>
                </a:pPr>
                <a:r>
                  <a:rPr lang="en-US" sz="1000" kern="0" dirty="0" smtClean="0">
                    <a:solidFill>
                      <a:srgbClr val="000000"/>
                    </a:solidFill>
                    <a:latin typeface="Arial" charset="0"/>
                    <a:ea typeface="ＭＳ Ｐゴシック" pitchFamily="34" charset="-128"/>
                    <a:cs typeface="Arial" charset="0"/>
                  </a:rPr>
                  <a:t>EHT-LTF</a:t>
                </a:r>
                <a:endParaRPr lang="en-US" sz="1000" kern="0" dirty="0">
                  <a:solidFill>
                    <a:srgbClr val="000000"/>
                  </a:solidFill>
                  <a:latin typeface="Arial" charset="0"/>
                  <a:ea typeface="ＭＳ Ｐゴシック" pitchFamily="34" charset="-128"/>
                  <a:cs typeface="Arial" charset="0"/>
                </a:endParaRPr>
              </a:p>
            </p:txBody>
          </p:sp>
          <p:sp>
            <p:nvSpPr>
              <p:cNvPr id="42" name="Rectangle 12"/>
              <p:cNvSpPr/>
              <p:nvPr/>
            </p:nvSpPr>
            <p:spPr bwMode="auto">
              <a:xfrm>
                <a:off x="2008128" y="2871195"/>
                <a:ext cx="915988" cy="307975"/>
              </a:xfrm>
              <a:prstGeom prst="rect">
                <a:avLst/>
              </a:prstGeom>
              <a:noFill/>
              <a:ln w="9525" cap="flat" cmpd="sng" algn="ctr">
                <a:solidFill>
                  <a:srgbClr val="000000"/>
                </a:solidFill>
                <a:prstDash val="solid"/>
                <a:round/>
                <a:headEnd type="none" w="med" len="med"/>
                <a:tailEnd type="none" w="med" len="med"/>
              </a:ln>
              <a:effectLst/>
            </p:spPr>
            <p:txBody>
              <a:bodyPr anchor="ctr"/>
              <a:lstStyle/>
              <a:p>
                <a:pPr algn="ctr" fontAlgn="auto">
                  <a:spcBef>
                    <a:spcPts val="0"/>
                  </a:spcBef>
                  <a:spcAft>
                    <a:spcPts val="0"/>
                  </a:spcAft>
                  <a:defRPr/>
                </a:pPr>
                <a:r>
                  <a:rPr lang="en-US" sz="1000" kern="0" dirty="0" smtClean="0">
                    <a:solidFill>
                      <a:srgbClr val="000000"/>
                    </a:solidFill>
                    <a:latin typeface="Arial" charset="0"/>
                    <a:ea typeface="ＭＳ Ｐゴシック" pitchFamily="34" charset="-128"/>
                    <a:cs typeface="Arial" charset="0"/>
                  </a:rPr>
                  <a:t>EHT-LTF</a:t>
                </a:r>
                <a:endParaRPr lang="en-US" sz="1000" kern="0" dirty="0">
                  <a:solidFill>
                    <a:srgbClr val="000000"/>
                  </a:solidFill>
                  <a:latin typeface="Arial" charset="0"/>
                  <a:ea typeface="ＭＳ Ｐゴシック" pitchFamily="34" charset="-128"/>
                  <a:cs typeface="Arial" charset="0"/>
                </a:endParaRPr>
              </a:p>
            </p:txBody>
          </p:sp>
          <p:sp>
            <p:nvSpPr>
              <p:cNvPr id="45" name="圆角矩形 34"/>
              <p:cNvSpPr/>
              <p:nvPr/>
            </p:nvSpPr>
            <p:spPr bwMode="auto">
              <a:xfrm>
                <a:off x="995629" y="2511155"/>
                <a:ext cx="2027191" cy="720080"/>
              </a:xfrm>
              <a:prstGeom prst="roundRect">
                <a:avLst/>
              </a:prstGeom>
              <a:noFill/>
              <a:ln w="19050">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sp>
            <p:nvSpPr>
              <p:cNvPr id="54" name="圆角矩形 34"/>
              <p:cNvSpPr/>
              <p:nvPr/>
            </p:nvSpPr>
            <p:spPr bwMode="auto">
              <a:xfrm>
                <a:off x="3838957" y="2491594"/>
                <a:ext cx="1931827" cy="720080"/>
              </a:xfrm>
              <a:prstGeom prst="roundRect">
                <a:avLst/>
              </a:prstGeom>
              <a:noFill/>
              <a:ln w="19050">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sp>
            <p:nvSpPr>
              <p:cNvPr id="64" name="Right Arrow 63"/>
              <p:cNvSpPr/>
              <p:nvPr/>
            </p:nvSpPr>
            <p:spPr bwMode="auto">
              <a:xfrm>
                <a:off x="3131840" y="2708920"/>
                <a:ext cx="504056" cy="288032"/>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65" name="TextBox 64"/>
            <p:cNvSpPr txBox="1"/>
            <p:nvPr/>
          </p:nvSpPr>
          <p:spPr>
            <a:xfrm>
              <a:off x="4620994" y="2224598"/>
              <a:ext cx="777777" cy="307777"/>
            </a:xfrm>
            <a:prstGeom prst="rect">
              <a:avLst/>
            </a:prstGeom>
            <a:noFill/>
          </p:spPr>
          <p:txBody>
            <a:bodyPr wrap="none" rtlCol="0">
              <a:spAutoFit/>
            </a:bodyPr>
            <a:lstStyle/>
            <a:p>
              <a:r>
                <a:rPr lang="en-US" sz="1400" dirty="0" smtClean="0">
                  <a:solidFill>
                    <a:schemeClr val="tx1"/>
                  </a:solidFill>
                </a:rPr>
                <a:t>Group 1</a:t>
              </a:r>
              <a:endParaRPr lang="en-US" sz="1400" dirty="0">
                <a:solidFill>
                  <a:schemeClr val="tx1"/>
                </a:solidFill>
              </a:endParaRPr>
            </a:p>
          </p:txBody>
        </p:sp>
        <p:sp>
          <p:nvSpPr>
            <p:cNvPr id="66" name="TextBox 65"/>
            <p:cNvSpPr txBox="1"/>
            <p:nvPr/>
          </p:nvSpPr>
          <p:spPr>
            <a:xfrm>
              <a:off x="6258224" y="2220563"/>
              <a:ext cx="777777" cy="307777"/>
            </a:xfrm>
            <a:prstGeom prst="rect">
              <a:avLst/>
            </a:prstGeom>
            <a:noFill/>
          </p:spPr>
          <p:txBody>
            <a:bodyPr wrap="none" rtlCol="0">
              <a:spAutoFit/>
            </a:bodyPr>
            <a:lstStyle/>
            <a:p>
              <a:r>
                <a:rPr lang="en-US" sz="1400" dirty="0" smtClean="0">
                  <a:solidFill>
                    <a:schemeClr val="tx1"/>
                  </a:solidFill>
                </a:rPr>
                <a:t>Group 2</a:t>
              </a:r>
              <a:endParaRPr lang="en-US" sz="1400" dirty="0">
                <a:solidFill>
                  <a:schemeClr val="tx1"/>
                </a:solidFill>
              </a:endParaRPr>
            </a:p>
          </p:txBody>
        </p:sp>
      </p:grpSp>
      <p:sp>
        <p:nvSpPr>
          <p:cNvPr id="67" name="Rectangle 66"/>
          <p:cNvSpPr/>
          <p:nvPr/>
        </p:nvSpPr>
        <p:spPr>
          <a:xfrm>
            <a:off x="696912" y="5660915"/>
            <a:ext cx="7147606" cy="830997"/>
          </a:xfrm>
          <a:prstGeom prst="rect">
            <a:avLst/>
          </a:prstGeom>
        </p:spPr>
        <p:txBody>
          <a:bodyPr wrap="square">
            <a:spAutoFit/>
          </a:bodyPr>
          <a:lstStyle/>
          <a:p>
            <a:r>
              <a:rPr lang="en-US" altLang="zh-CN" sz="1600" b="1" kern="0" dirty="0" smtClean="0">
                <a:solidFill>
                  <a:srgbClr val="000000"/>
                </a:solidFill>
                <a:latin typeface="+mn-lt"/>
                <a:ea typeface="+mn-ea"/>
              </a:rPr>
              <a:t>Conclusion: </a:t>
            </a:r>
          </a:p>
          <a:p>
            <a:r>
              <a:rPr lang="en-US" altLang="zh-CN" sz="1600" b="1" kern="0" dirty="0" smtClean="0">
                <a:solidFill>
                  <a:srgbClr val="000000"/>
                </a:solidFill>
                <a:latin typeface="+mn-lt"/>
                <a:ea typeface="+mn-ea"/>
              </a:rPr>
              <a:t>Timing offset has no impact on residual CFO when using replicated LTF(s). </a:t>
            </a:r>
          </a:p>
          <a:p>
            <a:r>
              <a:rPr lang="en-US" altLang="zh-CN" sz="1600" b="1" kern="0" dirty="0" smtClean="0">
                <a:solidFill>
                  <a:srgbClr val="000000"/>
                </a:solidFill>
                <a:latin typeface="+mn-lt"/>
                <a:ea typeface="+mn-ea"/>
              </a:rPr>
              <a:t>Residual CFO is &lt;5Hz @90%</a:t>
            </a:r>
            <a:endParaRPr lang="en-US" altLang="zh-CN" sz="1600" b="1" kern="0" dirty="0">
              <a:solidFill>
                <a:srgbClr val="000000"/>
              </a:solidFill>
              <a:latin typeface="+mn-lt"/>
              <a:ea typeface="+mn-ea"/>
            </a:endParaRPr>
          </a:p>
        </p:txBody>
      </p:sp>
      <p:sp>
        <p:nvSpPr>
          <p:cNvPr id="40" name="Rectangle 12"/>
          <p:cNvSpPr/>
          <p:nvPr/>
        </p:nvSpPr>
        <p:spPr bwMode="auto">
          <a:xfrm>
            <a:off x="3914206" y="2341839"/>
            <a:ext cx="915988" cy="307975"/>
          </a:xfrm>
          <a:prstGeom prst="rect">
            <a:avLst/>
          </a:prstGeom>
          <a:noFill/>
          <a:ln w="9525" cap="flat" cmpd="sng" algn="ctr">
            <a:solidFill>
              <a:srgbClr val="000000"/>
            </a:solidFill>
            <a:prstDash val="solid"/>
            <a:round/>
            <a:headEnd type="none" w="med" len="med"/>
            <a:tailEnd type="none" w="med" len="med"/>
          </a:ln>
          <a:effectLst/>
        </p:spPr>
        <p:txBody>
          <a:bodyPr anchor="ctr"/>
          <a:lstStyle/>
          <a:p>
            <a:pPr algn="ctr" fontAlgn="auto">
              <a:spcBef>
                <a:spcPts val="0"/>
              </a:spcBef>
              <a:spcAft>
                <a:spcPts val="0"/>
              </a:spcAft>
              <a:defRPr/>
            </a:pPr>
            <a:r>
              <a:rPr lang="en-US" sz="1000" kern="0" dirty="0" smtClean="0">
                <a:solidFill>
                  <a:srgbClr val="000000"/>
                </a:solidFill>
                <a:latin typeface="Arial" charset="0"/>
                <a:ea typeface="ＭＳ Ｐゴシック" pitchFamily="34" charset="-128"/>
                <a:cs typeface="Arial" charset="0"/>
              </a:rPr>
              <a:t>EHT-LTF</a:t>
            </a:r>
            <a:endParaRPr lang="en-US" sz="1000" kern="0" dirty="0">
              <a:solidFill>
                <a:srgbClr val="000000"/>
              </a:solidFill>
              <a:latin typeface="Arial" charset="0"/>
              <a:ea typeface="ＭＳ Ｐゴシック" pitchFamily="34" charset="-128"/>
              <a:cs typeface="Arial" charset="0"/>
            </a:endParaRPr>
          </a:p>
        </p:txBody>
      </p:sp>
      <p:sp>
        <p:nvSpPr>
          <p:cNvPr id="49" name="Rectangle 12"/>
          <p:cNvSpPr/>
          <p:nvPr/>
        </p:nvSpPr>
        <p:spPr bwMode="auto">
          <a:xfrm>
            <a:off x="4830194" y="2341839"/>
            <a:ext cx="915988" cy="307975"/>
          </a:xfrm>
          <a:prstGeom prst="rect">
            <a:avLst/>
          </a:prstGeom>
          <a:noFill/>
          <a:ln w="9525" cap="flat" cmpd="sng" algn="ctr">
            <a:solidFill>
              <a:srgbClr val="000000"/>
            </a:solidFill>
            <a:prstDash val="solid"/>
            <a:round/>
            <a:headEnd type="none" w="med" len="med"/>
            <a:tailEnd type="none" w="med" len="med"/>
          </a:ln>
          <a:effectLst/>
        </p:spPr>
        <p:txBody>
          <a:bodyPr anchor="ctr"/>
          <a:lstStyle/>
          <a:p>
            <a:pPr algn="ctr" fontAlgn="auto">
              <a:spcBef>
                <a:spcPts val="0"/>
              </a:spcBef>
              <a:spcAft>
                <a:spcPts val="0"/>
              </a:spcAft>
              <a:defRPr/>
            </a:pPr>
            <a:r>
              <a:rPr lang="en-US" sz="1000" kern="0" dirty="0" smtClean="0">
                <a:solidFill>
                  <a:srgbClr val="000000"/>
                </a:solidFill>
                <a:latin typeface="Arial" charset="0"/>
                <a:ea typeface="ＭＳ Ｐゴシック" pitchFamily="34" charset="-128"/>
                <a:cs typeface="Arial" charset="0"/>
              </a:rPr>
              <a:t>EHT-LTF</a:t>
            </a:r>
            <a:endParaRPr lang="en-US" sz="1000" kern="0" dirty="0">
              <a:solidFill>
                <a:srgbClr val="000000"/>
              </a:solidFill>
              <a:latin typeface="Arial" charset="0"/>
              <a:ea typeface="ＭＳ Ｐゴシック" pitchFamily="34" charset="-128"/>
              <a:cs typeface="Arial" charset="0"/>
            </a:endParaRPr>
          </a:p>
        </p:txBody>
      </p:sp>
      <p:sp>
        <p:nvSpPr>
          <p:cNvPr id="70" name="Rectangle 12"/>
          <p:cNvSpPr/>
          <p:nvPr/>
        </p:nvSpPr>
        <p:spPr bwMode="auto">
          <a:xfrm>
            <a:off x="3914206" y="2651422"/>
            <a:ext cx="915988" cy="307975"/>
          </a:xfrm>
          <a:prstGeom prst="rect">
            <a:avLst/>
          </a:prstGeom>
          <a:noFill/>
          <a:ln w="9525" cap="flat" cmpd="sng" algn="ctr">
            <a:solidFill>
              <a:srgbClr val="000000"/>
            </a:solidFill>
            <a:prstDash val="solid"/>
            <a:round/>
            <a:headEnd type="none" w="med" len="med"/>
            <a:tailEnd type="none" w="med" len="med"/>
          </a:ln>
          <a:effectLst/>
        </p:spPr>
        <p:txBody>
          <a:bodyPr anchor="ctr"/>
          <a:lstStyle/>
          <a:p>
            <a:pPr algn="ctr" fontAlgn="auto">
              <a:spcBef>
                <a:spcPts val="0"/>
              </a:spcBef>
              <a:spcAft>
                <a:spcPts val="0"/>
              </a:spcAft>
              <a:defRPr/>
            </a:pPr>
            <a:r>
              <a:rPr lang="en-US" sz="1000" kern="0" dirty="0" smtClean="0">
                <a:solidFill>
                  <a:srgbClr val="000000"/>
                </a:solidFill>
                <a:latin typeface="Arial" charset="0"/>
                <a:ea typeface="ＭＳ Ｐゴシック" pitchFamily="34" charset="-128"/>
                <a:cs typeface="Arial" charset="0"/>
              </a:rPr>
              <a:t>EHT-LTF</a:t>
            </a:r>
            <a:endParaRPr lang="en-US" sz="1000" kern="0" dirty="0">
              <a:solidFill>
                <a:srgbClr val="000000"/>
              </a:solidFill>
              <a:latin typeface="Arial" charset="0"/>
              <a:ea typeface="ＭＳ Ｐゴシック" pitchFamily="34" charset="-128"/>
              <a:cs typeface="Arial" charset="0"/>
            </a:endParaRPr>
          </a:p>
        </p:txBody>
      </p:sp>
      <p:sp>
        <p:nvSpPr>
          <p:cNvPr id="71" name="Rectangle 12"/>
          <p:cNvSpPr/>
          <p:nvPr/>
        </p:nvSpPr>
        <p:spPr bwMode="auto">
          <a:xfrm>
            <a:off x="4830194" y="2649814"/>
            <a:ext cx="915988" cy="307975"/>
          </a:xfrm>
          <a:prstGeom prst="rect">
            <a:avLst/>
          </a:prstGeom>
          <a:noFill/>
          <a:ln w="9525" cap="flat" cmpd="sng" algn="ctr">
            <a:solidFill>
              <a:srgbClr val="000000"/>
            </a:solidFill>
            <a:prstDash val="solid"/>
            <a:round/>
            <a:headEnd type="none" w="med" len="med"/>
            <a:tailEnd type="none" w="med" len="med"/>
          </a:ln>
          <a:effectLst/>
        </p:spPr>
        <p:txBody>
          <a:bodyPr anchor="ctr"/>
          <a:lstStyle/>
          <a:p>
            <a:pPr algn="ctr" fontAlgn="auto">
              <a:spcBef>
                <a:spcPts val="0"/>
              </a:spcBef>
              <a:spcAft>
                <a:spcPts val="0"/>
              </a:spcAft>
              <a:defRPr/>
            </a:pPr>
            <a:r>
              <a:rPr lang="en-US" sz="1000" kern="0" dirty="0" smtClean="0">
                <a:solidFill>
                  <a:srgbClr val="000000"/>
                </a:solidFill>
                <a:latin typeface="Arial" charset="0"/>
                <a:ea typeface="ＭＳ Ｐゴシック" pitchFamily="34" charset="-128"/>
                <a:cs typeface="Arial" charset="0"/>
              </a:rPr>
              <a:t>EHT-LTF</a:t>
            </a:r>
            <a:endParaRPr lang="en-US" sz="1000" kern="0" dirty="0">
              <a:solidFill>
                <a:srgbClr val="000000"/>
              </a:solidFill>
              <a:latin typeface="Arial" charset="0"/>
              <a:ea typeface="ＭＳ Ｐゴシック" pitchFamily="34" charset="-128"/>
              <a:cs typeface="Arial" charset="0"/>
            </a:endParaRPr>
          </a:p>
        </p:txBody>
      </p:sp>
      <p:sp>
        <p:nvSpPr>
          <p:cNvPr id="72" name="Rectangle 12"/>
          <p:cNvSpPr/>
          <p:nvPr/>
        </p:nvSpPr>
        <p:spPr bwMode="auto">
          <a:xfrm>
            <a:off x="5746182" y="2338970"/>
            <a:ext cx="915988" cy="307975"/>
          </a:xfrm>
          <a:prstGeom prst="rect">
            <a:avLst/>
          </a:prstGeom>
          <a:noFill/>
          <a:ln w="9525" cap="flat" cmpd="sng" algn="ctr">
            <a:solidFill>
              <a:srgbClr val="000000"/>
            </a:solidFill>
            <a:prstDash val="solid"/>
            <a:round/>
            <a:headEnd type="none" w="med" len="med"/>
            <a:tailEnd type="none" w="med" len="med"/>
          </a:ln>
          <a:effectLst/>
        </p:spPr>
        <p:txBody>
          <a:bodyPr anchor="ctr"/>
          <a:lstStyle/>
          <a:p>
            <a:pPr algn="ctr" fontAlgn="auto">
              <a:spcBef>
                <a:spcPts val="0"/>
              </a:spcBef>
              <a:spcAft>
                <a:spcPts val="0"/>
              </a:spcAft>
              <a:defRPr/>
            </a:pPr>
            <a:r>
              <a:rPr lang="en-US" sz="1000" kern="0" dirty="0" smtClean="0">
                <a:solidFill>
                  <a:srgbClr val="000000"/>
                </a:solidFill>
                <a:latin typeface="Arial" charset="0"/>
                <a:ea typeface="ＭＳ Ｐゴシック" pitchFamily="34" charset="-128"/>
                <a:cs typeface="Arial" charset="0"/>
              </a:rPr>
              <a:t>EHT-LTF</a:t>
            </a:r>
            <a:endParaRPr lang="en-US" sz="1000" kern="0" dirty="0">
              <a:solidFill>
                <a:srgbClr val="000000"/>
              </a:solidFill>
              <a:latin typeface="Arial" charset="0"/>
              <a:ea typeface="ＭＳ Ｐゴシック" pitchFamily="34" charset="-128"/>
              <a:cs typeface="Arial" charset="0"/>
            </a:endParaRPr>
          </a:p>
        </p:txBody>
      </p:sp>
      <p:sp>
        <p:nvSpPr>
          <p:cNvPr id="73" name="Rectangle 12"/>
          <p:cNvSpPr/>
          <p:nvPr/>
        </p:nvSpPr>
        <p:spPr bwMode="auto">
          <a:xfrm>
            <a:off x="6662170" y="2338970"/>
            <a:ext cx="915988" cy="307975"/>
          </a:xfrm>
          <a:prstGeom prst="rect">
            <a:avLst/>
          </a:prstGeom>
          <a:noFill/>
          <a:ln w="9525" cap="flat" cmpd="sng" algn="ctr">
            <a:solidFill>
              <a:srgbClr val="000000"/>
            </a:solidFill>
            <a:prstDash val="solid"/>
            <a:round/>
            <a:headEnd type="none" w="med" len="med"/>
            <a:tailEnd type="none" w="med" len="med"/>
          </a:ln>
          <a:effectLst/>
        </p:spPr>
        <p:txBody>
          <a:bodyPr anchor="ctr"/>
          <a:lstStyle/>
          <a:p>
            <a:pPr algn="ctr" fontAlgn="auto">
              <a:spcBef>
                <a:spcPts val="0"/>
              </a:spcBef>
              <a:spcAft>
                <a:spcPts val="0"/>
              </a:spcAft>
              <a:defRPr/>
            </a:pPr>
            <a:r>
              <a:rPr lang="en-US" sz="1000" kern="0" dirty="0" smtClean="0">
                <a:solidFill>
                  <a:srgbClr val="000000"/>
                </a:solidFill>
                <a:latin typeface="Arial" charset="0"/>
                <a:ea typeface="ＭＳ Ｐゴシック" pitchFamily="34" charset="-128"/>
                <a:cs typeface="Arial" charset="0"/>
              </a:rPr>
              <a:t>EHT-LTF</a:t>
            </a:r>
            <a:endParaRPr lang="en-US" sz="1000" kern="0" dirty="0">
              <a:solidFill>
                <a:srgbClr val="000000"/>
              </a:solidFill>
              <a:latin typeface="Arial" charset="0"/>
              <a:ea typeface="ＭＳ Ｐゴシック" pitchFamily="34" charset="-128"/>
              <a:cs typeface="Arial" charset="0"/>
            </a:endParaRPr>
          </a:p>
        </p:txBody>
      </p:sp>
      <p:sp>
        <p:nvSpPr>
          <p:cNvPr id="74" name="Rectangle 12"/>
          <p:cNvSpPr/>
          <p:nvPr/>
        </p:nvSpPr>
        <p:spPr bwMode="auto">
          <a:xfrm>
            <a:off x="5746182" y="2648553"/>
            <a:ext cx="915988" cy="307975"/>
          </a:xfrm>
          <a:prstGeom prst="rect">
            <a:avLst/>
          </a:prstGeom>
          <a:noFill/>
          <a:ln w="9525" cap="flat" cmpd="sng" algn="ctr">
            <a:solidFill>
              <a:srgbClr val="000000"/>
            </a:solidFill>
            <a:prstDash val="solid"/>
            <a:round/>
            <a:headEnd type="none" w="med" len="med"/>
            <a:tailEnd type="none" w="med" len="med"/>
          </a:ln>
          <a:effectLst/>
        </p:spPr>
        <p:txBody>
          <a:bodyPr anchor="ctr"/>
          <a:lstStyle/>
          <a:p>
            <a:pPr algn="ctr" fontAlgn="auto">
              <a:spcBef>
                <a:spcPts val="0"/>
              </a:spcBef>
              <a:spcAft>
                <a:spcPts val="0"/>
              </a:spcAft>
              <a:defRPr/>
            </a:pPr>
            <a:r>
              <a:rPr lang="en-US" sz="1000" kern="0" dirty="0" smtClean="0">
                <a:solidFill>
                  <a:srgbClr val="000000"/>
                </a:solidFill>
                <a:latin typeface="Arial" charset="0"/>
                <a:ea typeface="ＭＳ Ｐゴシック" pitchFamily="34" charset="-128"/>
                <a:cs typeface="Arial" charset="0"/>
              </a:rPr>
              <a:t>EHT-LTF</a:t>
            </a:r>
            <a:endParaRPr lang="en-US" sz="1000" kern="0" dirty="0">
              <a:solidFill>
                <a:srgbClr val="000000"/>
              </a:solidFill>
              <a:latin typeface="Arial" charset="0"/>
              <a:ea typeface="ＭＳ Ｐゴシック" pitchFamily="34" charset="-128"/>
              <a:cs typeface="Arial" charset="0"/>
            </a:endParaRPr>
          </a:p>
        </p:txBody>
      </p:sp>
      <p:sp>
        <p:nvSpPr>
          <p:cNvPr id="75" name="Rectangle 12"/>
          <p:cNvSpPr/>
          <p:nvPr/>
        </p:nvSpPr>
        <p:spPr bwMode="auto">
          <a:xfrm>
            <a:off x="6662170" y="2646945"/>
            <a:ext cx="915988" cy="307975"/>
          </a:xfrm>
          <a:prstGeom prst="rect">
            <a:avLst/>
          </a:prstGeom>
          <a:noFill/>
          <a:ln w="9525" cap="flat" cmpd="sng" algn="ctr">
            <a:solidFill>
              <a:srgbClr val="000000"/>
            </a:solidFill>
            <a:prstDash val="solid"/>
            <a:round/>
            <a:headEnd type="none" w="med" len="med"/>
            <a:tailEnd type="none" w="med" len="med"/>
          </a:ln>
          <a:effectLst/>
        </p:spPr>
        <p:txBody>
          <a:bodyPr anchor="ctr"/>
          <a:lstStyle/>
          <a:p>
            <a:pPr algn="ctr" fontAlgn="auto">
              <a:spcBef>
                <a:spcPts val="0"/>
              </a:spcBef>
              <a:spcAft>
                <a:spcPts val="0"/>
              </a:spcAft>
              <a:defRPr/>
            </a:pPr>
            <a:r>
              <a:rPr lang="en-US" sz="1000" kern="0" dirty="0" smtClean="0">
                <a:solidFill>
                  <a:srgbClr val="000000"/>
                </a:solidFill>
                <a:latin typeface="Arial" charset="0"/>
                <a:ea typeface="ＭＳ Ｐゴシック" pitchFamily="34" charset="-128"/>
                <a:cs typeface="Arial" charset="0"/>
              </a:rPr>
              <a:t>EHT-LTF</a:t>
            </a:r>
            <a:endParaRPr lang="en-US" sz="1000" kern="0" dirty="0">
              <a:solidFill>
                <a:srgbClr val="000000"/>
              </a:solidFill>
              <a:latin typeface="Arial" charset="0"/>
              <a:ea typeface="ＭＳ Ｐゴシック" pitchFamily="34" charset="-128"/>
              <a:cs typeface="Arial" charset="0"/>
            </a:endParaRPr>
          </a:p>
        </p:txBody>
      </p:sp>
      <p:sp>
        <p:nvSpPr>
          <p:cNvPr id="76" name="圆角矩形 34"/>
          <p:cNvSpPr/>
          <p:nvPr/>
        </p:nvSpPr>
        <p:spPr bwMode="auto">
          <a:xfrm>
            <a:off x="5734790" y="2298646"/>
            <a:ext cx="1981781" cy="720080"/>
          </a:xfrm>
          <a:prstGeom prst="roundRect">
            <a:avLst/>
          </a:prstGeom>
          <a:noFill/>
          <a:ln w="19050">
            <a:solidFill>
              <a:srgbClr val="FF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sp>
        <p:nvSpPr>
          <p:cNvPr id="2" name="文本框 1"/>
          <p:cNvSpPr txBox="1"/>
          <p:nvPr/>
        </p:nvSpPr>
        <p:spPr>
          <a:xfrm>
            <a:off x="612638" y="1932869"/>
            <a:ext cx="1370888" cy="369332"/>
          </a:xfrm>
          <a:prstGeom prst="rect">
            <a:avLst/>
          </a:prstGeom>
          <a:noFill/>
        </p:spPr>
        <p:txBody>
          <a:bodyPr wrap="none" rtlCol="0">
            <a:spAutoFit/>
          </a:bodyPr>
          <a:lstStyle/>
          <a:p>
            <a:r>
              <a:rPr lang="en-US" altLang="zh-CN" sz="1800" dirty="0" smtClean="0">
                <a:solidFill>
                  <a:schemeClr val="tx1"/>
                </a:solidFill>
              </a:rPr>
              <a:t>2x2 example</a:t>
            </a:r>
            <a:endParaRPr lang="zh-CN" altLang="en-US" sz="1800" dirty="0">
              <a:solidFill>
                <a:schemeClr val="tx1"/>
              </a:solidFill>
            </a:endParaRPr>
          </a:p>
        </p:txBody>
      </p:sp>
      <mc:AlternateContent xmlns:mc="http://schemas.openxmlformats.org/markup-compatibility/2006" xmlns:a14="http://schemas.microsoft.com/office/drawing/2010/main">
        <mc:Choice Requires="a14">
          <p:sp>
            <p:nvSpPr>
              <p:cNvPr id="35" name="Rectangle 10"/>
              <p:cNvSpPr/>
              <p:nvPr/>
            </p:nvSpPr>
            <p:spPr>
              <a:xfrm>
                <a:off x="88736" y="3350257"/>
                <a:ext cx="4896544" cy="2160591"/>
              </a:xfrm>
              <a:prstGeom prst="rect">
                <a:avLst/>
              </a:prstGeom>
            </p:spPr>
            <p:txBody>
              <a:bodyPr wrap="square">
                <a:spAutoFit/>
              </a:bodyPr>
              <a:lstStyle/>
              <a:p>
                <a:pPr lvl="1">
                  <a:lnSpc>
                    <a:spcPct val="120000"/>
                  </a:lnSpc>
                  <a:buFont typeface="Arial" panose="020B0604020202020204" pitchFamily="34" charset="0"/>
                  <a:buChar char="•"/>
                </a:pPr>
                <a:r>
                  <a:rPr lang="en-US" sz="1400" dirty="0" err="1" smtClean="0">
                    <a:solidFill>
                      <a:schemeClr val="tx1"/>
                    </a:solidFill>
                  </a:rPr>
                  <a:t>C</a:t>
                </a:r>
                <a:r>
                  <a:rPr lang="en-US" altLang="zh-CN" sz="1400" dirty="0" err="1" smtClean="0">
                    <a:solidFill>
                      <a:schemeClr val="tx1"/>
                    </a:solidFill>
                  </a:rPr>
                  <a:t>hD</a:t>
                </a:r>
                <a:r>
                  <a:rPr lang="en-US" altLang="zh-CN" sz="1400" dirty="0">
                    <a:solidFill>
                      <a:schemeClr val="tx1"/>
                    </a:solidFill>
                  </a:rPr>
                  <a:t>: 20MHz</a:t>
                </a:r>
                <a:endParaRPr lang="en-US" sz="1400" dirty="0">
                  <a:solidFill>
                    <a:schemeClr val="tx1"/>
                  </a:solidFill>
                </a:endParaRPr>
              </a:p>
              <a:p>
                <a:pPr lvl="1">
                  <a:lnSpc>
                    <a:spcPct val="120000"/>
                  </a:lnSpc>
                  <a:buFont typeface="Arial" panose="020B0604020202020204" pitchFamily="34" charset="0"/>
                  <a:buChar char="•"/>
                </a:pPr>
                <a:r>
                  <a:rPr lang="en-US" sz="1400" i="1" dirty="0">
                    <a:solidFill>
                      <a:schemeClr val="tx1"/>
                    </a:solidFill>
                  </a:rPr>
                  <a:t>AP N</a:t>
                </a:r>
                <a:r>
                  <a:rPr lang="en-US" sz="1400" i="1" baseline="-25000" dirty="0">
                    <a:solidFill>
                      <a:schemeClr val="tx1"/>
                    </a:solidFill>
                  </a:rPr>
                  <a:t>RX</a:t>
                </a:r>
                <a:r>
                  <a:rPr lang="en-US" sz="1400" dirty="0">
                    <a:solidFill>
                      <a:schemeClr val="tx1"/>
                    </a:solidFill>
                  </a:rPr>
                  <a:t>: 8</a:t>
                </a:r>
              </a:p>
              <a:p>
                <a:pPr lvl="1">
                  <a:lnSpc>
                    <a:spcPct val="120000"/>
                  </a:lnSpc>
                  <a:buFont typeface="Arial" panose="020B0604020202020204" pitchFamily="34" charset="0"/>
                  <a:buChar char="•"/>
                </a:pPr>
                <a:r>
                  <a:rPr lang="en-US" sz="1400" dirty="0">
                    <a:solidFill>
                      <a:schemeClr val="tx1"/>
                    </a:solidFill>
                  </a:rPr>
                  <a:t>STA </a:t>
                </a:r>
                <a:r>
                  <a:rPr lang="en-US" altLang="zh-CN" sz="1400" i="1" dirty="0">
                    <a:solidFill>
                      <a:schemeClr val="tx1"/>
                    </a:solidFill>
                  </a:rPr>
                  <a:t>N</a:t>
                </a:r>
                <a:r>
                  <a:rPr lang="en-US" altLang="zh-CN" sz="1400" i="1" baseline="-25000" dirty="0">
                    <a:solidFill>
                      <a:schemeClr val="tx1"/>
                    </a:solidFill>
                  </a:rPr>
                  <a:t>TX </a:t>
                </a:r>
                <a:r>
                  <a:rPr lang="en-US" sz="1400" dirty="0">
                    <a:solidFill>
                      <a:schemeClr val="tx1"/>
                    </a:solidFill>
                  </a:rPr>
                  <a:t>: 1</a:t>
                </a:r>
              </a:p>
              <a:p>
                <a:pPr lvl="1">
                  <a:lnSpc>
                    <a:spcPct val="120000"/>
                  </a:lnSpc>
                  <a:buFont typeface="Arial" panose="020B0604020202020204" pitchFamily="34" charset="0"/>
                  <a:buChar char="•"/>
                </a:pPr>
                <a:r>
                  <a:rPr lang="en-US" sz="1400" dirty="0">
                    <a:solidFill>
                      <a:schemeClr val="tx1"/>
                    </a:solidFill>
                  </a:rPr>
                  <a:t>STA </a:t>
                </a:r>
                <a:r>
                  <a:rPr lang="en-US" altLang="zh-CN" sz="1400" i="1" dirty="0">
                    <a:solidFill>
                      <a:schemeClr val="tx1"/>
                    </a:solidFill>
                  </a:rPr>
                  <a:t>N</a:t>
                </a:r>
                <a:r>
                  <a:rPr lang="en-US" altLang="zh-CN" sz="1400" i="1" baseline="-25000" dirty="0">
                    <a:solidFill>
                      <a:schemeClr val="tx1"/>
                    </a:solidFill>
                  </a:rPr>
                  <a:t>STA </a:t>
                </a:r>
                <a:r>
                  <a:rPr lang="en-US" sz="1400" dirty="0">
                    <a:solidFill>
                      <a:schemeClr val="tx1"/>
                    </a:solidFill>
                  </a:rPr>
                  <a:t>: </a:t>
                </a:r>
                <a:r>
                  <a:rPr lang="en-US" sz="1400" dirty="0" smtClean="0">
                    <a:solidFill>
                      <a:schemeClr val="tx1"/>
                    </a:solidFill>
                  </a:rPr>
                  <a:t>6</a:t>
                </a:r>
                <a:endParaRPr lang="en-US" sz="1400" dirty="0">
                  <a:solidFill>
                    <a:schemeClr val="tx1"/>
                  </a:solidFill>
                </a:endParaRPr>
              </a:p>
              <a:p>
                <a:pPr lvl="1">
                  <a:lnSpc>
                    <a:spcPct val="120000"/>
                  </a:lnSpc>
                  <a:buFont typeface="Arial" panose="020B0604020202020204" pitchFamily="34" charset="0"/>
                  <a:buChar char="•"/>
                </a:pPr>
                <a:r>
                  <a:rPr lang="en-US" sz="1400" dirty="0">
                    <a:solidFill>
                      <a:schemeClr val="tx1"/>
                    </a:solidFill>
                  </a:rPr>
                  <a:t>STA </a:t>
                </a:r>
                <a:r>
                  <a:rPr lang="en-US" sz="1400" dirty="0" err="1">
                    <a:solidFill>
                      <a:schemeClr val="tx1"/>
                    </a:solidFill>
                  </a:rPr>
                  <a:t>Tx</a:t>
                </a:r>
                <a:r>
                  <a:rPr lang="en-US" sz="1400" dirty="0">
                    <a:solidFill>
                      <a:schemeClr val="tx1"/>
                    </a:solidFill>
                  </a:rPr>
                  <a:t> Power: </a:t>
                </a:r>
                <a:r>
                  <a:rPr lang="en-US" sz="1400" dirty="0" smtClean="0">
                    <a:solidFill>
                      <a:schemeClr val="tx1"/>
                    </a:solidFill>
                  </a:rPr>
                  <a:t>12 </a:t>
                </a:r>
                <a:r>
                  <a:rPr lang="en-US" sz="1400" dirty="0" err="1">
                    <a:solidFill>
                      <a:schemeClr val="tx1"/>
                    </a:solidFill>
                  </a:rPr>
                  <a:t>dBm</a:t>
                </a:r>
                <a:endParaRPr lang="en-US" sz="1400" dirty="0">
                  <a:solidFill>
                    <a:schemeClr val="tx1"/>
                  </a:solidFill>
                </a:endParaRPr>
              </a:p>
              <a:p>
                <a:pPr lvl="1">
                  <a:lnSpc>
                    <a:spcPct val="120000"/>
                  </a:lnSpc>
                  <a:buFont typeface="Arial" panose="020B0604020202020204" pitchFamily="34" charset="0"/>
                  <a:buChar char="•"/>
                </a:pPr>
                <a:r>
                  <a:rPr lang="en-US" sz="1400" dirty="0">
                    <a:solidFill>
                      <a:schemeClr val="tx1"/>
                    </a:solidFill>
                  </a:rPr>
                  <a:t>Noise Power: -90 </a:t>
                </a:r>
                <a:r>
                  <a:rPr lang="en-US" sz="1400" dirty="0" err="1">
                    <a:solidFill>
                      <a:schemeClr val="tx1"/>
                    </a:solidFill>
                  </a:rPr>
                  <a:t>dBm</a:t>
                </a:r>
                <a:endParaRPr lang="en-US" sz="1400" dirty="0">
                  <a:solidFill>
                    <a:schemeClr val="tx1"/>
                  </a:solidFill>
                </a:endParaRPr>
              </a:p>
              <a:p>
                <a:pPr lvl="1">
                  <a:lnSpc>
                    <a:spcPct val="120000"/>
                  </a:lnSpc>
                  <a:buFont typeface="Arial" panose="020B0604020202020204" pitchFamily="34" charset="0"/>
                  <a:buChar char="•"/>
                </a:pPr>
                <a:r>
                  <a:rPr lang="en-US" sz="1400" dirty="0" smtClean="0">
                    <a:solidFill>
                      <a:schemeClr val="tx1"/>
                    </a:solidFill>
                  </a:rPr>
                  <a:t>CFO </a:t>
                </a:r>
                <a:r>
                  <a:rPr lang="en-US" sz="1400" dirty="0">
                    <a:solidFill>
                      <a:schemeClr val="tx1"/>
                    </a:solidFill>
                  </a:rPr>
                  <a:t>for Users: </a:t>
                </a:r>
                <a:r>
                  <a:rPr lang="en-US" altLang="zh-CN" sz="1400" kern="0" dirty="0">
                    <a:solidFill>
                      <a:srgbClr val="000000"/>
                    </a:solidFill>
                    <a:latin typeface="Times New Roman"/>
                    <a:ea typeface="MS Gothic"/>
                  </a:rPr>
                  <a:t>random(</a:t>
                </a:r>
                <a14:m>
                  <m:oMath xmlns:m="http://schemas.openxmlformats.org/officeDocument/2006/math">
                    <m:r>
                      <a:rPr lang="en-US" altLang="zh-CN" sz="1400" i="1" kern="0">
                        <a:solidFill>
                          <a:srgbClr val="000000"/>
                        </a:solidFill>
                        <a:latin typeface="Cambria Math" panose="02040503050406030204" pitchFamily="18" charset="0"/>
                        <a:ea typeface="Cambria Math" panose="02040503050406030204" pitchFamily="18" charset="0"/>
                      </a:rPr>
                      <m:t>±</m:t>
                    </m:r>
                  </m:oMath>
                </a14:m>
                <a:r>
                  <a:rPr lang="en-US" altLang="zh-CN" sz="1400" kern="0" dirty="0">
                    <a:solidFill>
                      <a:srgbClr val="000000"/>
                    </a:solidFill>
                    <a:latin typeface="Times New Roman"/>
                    <a:ea typeface="MS Gothic"/>
                  </a:rPr>
                  <a:t>200~350Hz</a:t>
                </a:r>
                <a:r>
                  <a:rPr lang="zh-CN" altLang="en-US" sz="1400" kern="0" dirty="0" smtClean="0">
                    <a:solidFill>
                      <a:srgbClr val="000000"/>
                    </a:solidFill>
                    <a:latin typeface="Times New Roman"/>
                    <a:ea typeface="MS Gothic"/>
                  </a:rPr>
                  <a:t>）</a:t>
                </a:r>
                <a:endParaRPr lang="en-US" sz="1400" dirty="0">
                  <a:solidFill>
                    <a:schemeClr val="tx1"/>
                  </a:solidFill>
                </a:endParaRPr>
              </a:p>
              <a:p>
                <a:pPr lvl="1">
                  <a:lnSpc>
                    <a:spcPct val="120000"/>
                  </a:lnSpc>
                  <a:buFont typeface="Arial" panose="020B0604020202020204" pitchFamily="34" charset="0"/>
                  <a:buChar char="•"/>
                </a:pPr>
                <a:r>
                  <a:rPr lang="en-US" sz="1400" dirty="0">
                    <a:solidFill>
                      <a:schemeClr val="tx1"/>
                    </a:solidFill>
                  </a:rPr>
                  <a:t>HE-LTF mode: 4x, GI: 3.2 </a:t>
                </a:r>
                <a:r>
                  <a:rPr lang="en-US" altLang="zh-CN" sz="1400" dirty="0" err="1">
                    <a:solidFill>
                      <a:schemeClr val="tx1"/>
                    </a:solidFill>
                    <a:latin typeface="Symbol" panose="05050102010706020507" pitchFamily="18" charset="2"/>
                  </a:rPr>
                  <a:t>m</a:t>
                </a:r>
                <a:r>
                  <a:rPr lang="en-US" altLang="zh-CN" sz="1400" dirty="0" err="1">
                    <a:solidFill>
                      <a:schemeClr val="tx1"/>
                    </a:solidFill>
                  </a:rPr>
                  <a:t>sec</a:t>
                </a:r>
                <a:r>
                  <a:rPr lang="en-US" altLang="zh-CN" sz="1400" dirty="0">
                    <a:solidFill>
                      <a:schemeClr val="tx1"/>
                    </a:solidFill>
                  </a:rPr>
                  <a:t> </a:t>
                </a:r>
              </a:p>
            </p:txBody>
          </p:sp>
        </mc:Choice>
        <mc:Fallback xmlns="">
          <p:sp>
            <p:nvSpPr>
              <p:cNvPr id="35" name="Rectangle 10"/>
              <p:cNvSpPr>
                <a:spLocks noRot="1" noChangeAspect="1" noMove="1" noResize="1" noEditPoints="1" noAdjustHandles="1" noChangeArrowheads="1" noChangeShapeType="1" noTextEdit="1"/>
              </p:cNvSpPr>
              <p:nvPr/>
            </p:nvSpPr>
            <p:spPr>
              <a:xfrm>
                <a:off x="88736" y="3350257"/>
                <a:ext cx="4896544" cy="2160591"/>
              </a:xfrm>
              <a:prstGeom prst="rect">
                <a:avLst/>
              </a:prstGeom>
              <a:blipFill rotWithShape="0">
                <a:blip r:embed="rId5"/>
                <a:stretch>
                  <a:fillRect b="-1130"/>
                </a:stretch>
              </a:blipFill>
            </p:spPr>
            <p:txBody>
              <a:bodyPr/>
              <a:lstStyle/>
              <a:p>
                <a:r>
                  <a:rPr lang="en-US">
                    <a:noFill/>
                  </a:rPr>
                  <a:t> </a:t>
                </a:r>
              </a:p>
            </p:txBody>
          </p:sp>
        </mc:Fallback>
      </mc:AlternateContent>
    </p:spTree>
    <p:extLst>
      <p:ext uri="{BB962C8B-B14F-4D97-AF65-F5344CB8AC3E}">
        <p14:creationId xmlns:p14="http://schemas.microsoft.com/office/powerpoint/2010/main" val="1289356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802-11-Submission</Template>
  <TotalTime>13397</TotalTime>
  <Words>1301</Words>
  <Application>Microsoft Office PowerPoint</Application>
  <PresentationFormat>全屏显示(4:3)</PresentationFormat>
  <Paragraphs>317</Paragraphs>
  <Slides>14</Slides>
  <Notes>13</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2</vt:i4>
      </vt:variant>
      <vt:variant>
        <vt:lpstr>幻灯片标题</vt:lpstr>
      </vt:variant>
      <vt:variant>
        <vt:i4>14</vt:i4>
      </vt:variant>
    </vt:vector>
  </HeadingPairs>
  <TitlesOfParts>
    <vt:vector size="27" baseType="lpstr">
      <vt:lpstr>Arial Unicode MS</vt:lpstr>
      <vt:lpstr>MS Gothic</vt:lpstr>
      <vt:lpstr>ＭＳ Ｐゴシック</vt:lpstr>
      <vt:lpstr>宋体</vt:lpstr>
      <vt:lpstr>Arial</vt:lpstr>
      <vt:lpstr>Calibri</vt:lpstr>
      <vt:lpstr>Cambria Math</vt:lpstr>
      <vt:lpstr>Symbol</vt:lpstr>
      <vt:lpstr>Times New Roman</vt:lpstr>
      <vt:lpstr>Wingdings</vt:lpstr>
      <vt:lpstr>Office Theme</vt:lpstr>
      <vt:lpstr>Document</vt:lpstr>
      <vt:lpstr>工作表</vt:lpstr>
      <vt:lpstr>Implicit Sounding Scheme</vt:lpstr>
      <vt:lpstr>Abstract</vt:lpstr>
      <vt:lpstr>Implicit Sounding Schemes </vt:lpstr>
      <vt:lpstr>Challenges of Implicit Sounding</vt:lpstr>
      <vt:lpstr>UL/DL power difference</vt:lpstr>
      <vt:lpstr>Overhead Comparison</vt:lpstr>
      <vt:lpstr>Residual CFO in MU based Sounding</vt:lpstr>
      <vt:lpstr>Residual CFO in MU based Sounding</vt:lpstr>
      <vt:lpstr>Replicated LTF(s) </vt:lpstr>
      <vt:lpstr>More simulation on Replicated LTF(s)</vt:lpstr>
      <vt:lpstr>Summary</vt:lpstr>
      <vt:lpstr>SP1</vt:lpstr>
      <vt:lpstr>SP2</vt:lpstr>
      <vt:lpstr>References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Lvyunping (Lily)</dc:creator>
  <cp:lastModifiedBy>Lvyunping (Lily)</cp:lastModifiedBy>
  <cp:revision>223</cp:revision>
  <cp:lastPrinted>1601-01-01T00:00:00Z</cp:lastPrinted>
  <dcterms:created xsi:type="dcterms:W3CDTF">2019-08-12T08:02:21Z</dcterms:created>
  <dcterms:modified xsi:type="dcterms:W3CDTF">2020-01-11T10:22:26Z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(3)RjOyonaIzU85FfZeLGlMB4Hb8z59iavr4HR3aLbQp/okvTaVkD3faOTvyVJcQZ/w64P9ca1U
T/r8SV9Oy8eb9HDcKJwTwzDjVEyk75bXpGBvLQlDOjTA2M582lLhyiFSos5jjC64HuONMNo3
9u3+iyCNwBth5/MKigvafvSLnOikF2Hxvb9B1nsa+vE56BsF1lMwdAlPdO8H2lAJuSP5rWEU
UW7Ke6YZ8aekWijb2Z</vt:lpwstr>
  </property>
  <property fmtid="{D5CDD505-2E9C-101B-9397-08002B2CF9AE}" pid="3" name="_2015_ms_pID_7253431">
    <vt:lpwstr>iPRc3OITO3XNzOpL4lG6iriFnWMZt+QH/08JTI3Qij9RFdgKgtYcMc
R3vRcfFPcCTTH8emEnlfOYkVCpJW0E9E3pTGLGjUyM4fc2z9T6oJ7PV8P63AuNTFh8kfgZlP
Rp11Pk/BxG3Pi0SliL7EQnCbY8ycRpul67VqFCuI2JsnvYR3jTwpgdUqFQxCQ4yJQeX/67W8
2XhNseo4Nb83VbGBCejpEdb+W3432c6me491</vt:lpwstr>
  </property>
  <property fmtid="{D5CDD505-2E9C-101B-9397-08002B2CF9AE}" pid="4" name="_2015_ms_pID_7253432">
    <vt:lpwstr>PqJ+61S7q+dm4usNdGVXPMs=</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1576800814</vt:lpwstr>
  </property>
</Properties>
</file>